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58" r:id="rId9"/>
    <p:sldId id="260" r:id="rId10"/>
    <p:sldId id="261" r:id="rId11"/>
    <p:sldId id="267" r:id="rId12"/>
    <p:sldId id="266" r:id="rId13"/>
    <p:sldId id="268" r:id="rId14"/>
    <p:sldId id="269" r:id="rId15"/>
    <p:sldId id="263" r:id="rId16"/>
    <p:sldId id="257"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23"/>
  </p:normalViewPr>
  <p:slideViewPr>
    <p:cSldViewPr snapToGrid="0" snapToObjects="1">
      <p:cViewPr varScale="1">
        <p:scale>
          <a:sx n="95" d="100"/>
          <a:sy n="95" d="100"/>
        </p:scale>
        <p:origin x="75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434815"/>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Global radioxenon emission inventory for 2014 by normal operational releases</a:t>
            </a:r>
          </a:p>
          <a:p>
            <a:pPr algn="ctr" eaLnBrk="0" hangingPunct="0"/>
            <a:r>
              <a:rPr lang="en-GB" sz="1800" b="1" dirty="0">
                <a:solidFill>
                  <a:schemeClr val="bg1"/>
                </a:solidFill>
                <a:latin typeface="Arial" panose="020B0604020202020204" pitchFamily="34" charset="0"/>
              </a:rPr>
              <a:t> from nuclear power plants and medical isotope production facilities</a:t>
            </a:r>
          </a:p>
          <a:p>
            <a:pPr algn="ctr" eaLnBrk="0" hangingPunct="0"/>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Martin Kalinowski</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3363699"/>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P2.4-606</a:t>
            </a:r>
            <a:endParaRPr lang="x-none"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0946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Global radioxenon emission inventory for 2014 </a:t>
            </a:r>
          </a:p>
          <a:p>
            <a:pPr algn="ctr" eaLnBrk="0" hangingPunct="0">
              <a:lnSpc>
                <a:spcPts val="1586"/>
              </a:lnSpc>
            </a:pPr>
            <a:r>
              <a:rPr lang="en-GB" sz="800" b="1" dirty="0">
                <a:solidFill>
                  <a:schemeClr val="bg1"/>
                </a:solidFill>
                <a:latin typeface="Arial" panose="020B0604020202020204" pitchFamily="34" charset="0"/>
              </a:rPr>
              <a:t>by normal operational releases from nuclear power plants and medical isotope production facilities</a:t>
            </a:r>
          </a:p>
          <a:p>
            <a:pPr algn="ctr" eaLnBrk="0" hangingPunct="0">
              <a:lnSpc>
                <a:spcPts val="1586"/>
              </a:lnSpc>
            </a:pPr>
            <a:r>
              <a:rPr lang="en-US" sz="800" dirty="0">
                <a:solidFill>
                  <a:schemeClr val="bg1"/>
                </a:solidFill>
                <a:latin typeface="Avenir Book" charset="0"/>
                <a:ea typeface="Avenir Book" charset="0"/>
                <a:cs typeface="Avenir Book" charset="0"/>
              </a:rPr>
              <a:t>Martin Kalinowski</a:t>
            </a:r>
          </a:p>
        </p:txBody>
      </p:sp>
      <p:sp>
        <p:nvSpPr>
          <p:cNvPr id="4" name="TextBox 3">
            <a:extLst>
              <a:ext uri="{FF2B5EF4-FFF2-40B4-BE49-F238E27FC236}">
                <a16:creationId xmlns:a16="http://schemas.microsoft.com/office/drawing/2014/main" id="{EF32406D-E351-4B75-97EE-B7F85439FD39}"/>
              </a:ext>
            </a:extLst>
          </p:cNvPr>
          <p:cNvSpPr txBox="1"/>
          <p:nvPr/>
        </p:nvSpPr>
        <p:spPr>
          <a:xfrm rot="16200000">
            <a:off x="-1775302" y="2499817"/>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References</a:t>
            </a:r>
            <a:endParaRPr lang="x-none" sz="3600" dirty="0">
              <a:solidFill>
                <a:srgbClr val="DFC5DF"/>
              </a:solidFill>
              <a:latin typeface="Arial" panose="020B0604020202020204" pitchFamily="34" charset="0"/>
              <a:cs typeface="Arial" panose="020B0604020202020204" pitchFamily="34" charset="0"/>
            </a:endParaRPr>
          </a:p>
        </p:txBody>
      </p:sp>
      <p:sp>
        <p:nvSpPr>
          <p:cNvPr id="5" name="Rounded Rectangle 1">
            <a:extLst>
              <a:ext uri="{FF2B5EF4-FFF2-40B4-BE49-F238E27FC236}">
                <a16:creationId xmlns:a16="http://schemas.microsoft.com/office/drawing/2014/main" id="{63F0EDA8-78C0-44D7-8EB5-1615C2E77811}"/>
              </a:ext>
            </a:extLst>
          </p:cNvPr>
          <p:cNvSpPr/>
          <p:nvPr/>
        </p:nvSpPr>
        <p:spPr bwMode="auto">
          <a:xfrm>
            <a:off x="803868" y="1229219"/>
            <a:ext cx="7978391" cy="3093399"/>
          </a:xfrm>
          <a:prstGeom prst="roundRect">
            <a:avLst>
              <a:gd name="adj" fmla="val 728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lvl1pPr eaLnBrk="0" hangingPunct="0">
              <a:defRPr sz="8700">
                <a:solidFill>
                  <a:schemeClr val="tx1"/>
                </a:solidFill>
                <a:latin typeface="Arial" charset="0"/>
              </a:defRPr>
            </a:lvl1pPr>
            <a:lvl2pPr marL="742950" indent="-285750" eaLnBrk="0" hangingPunct="0">
              <a:defRPr sz="8700">
                <a:solidFill>
                  <a:schemeClr val="tx1"/>
                </a:solidFill>
                <a:latin typeface="Arial" charset="0"/>
              </a:defRPr>
            </a:lvl2pPr>
            <a:lvl3pPr marL="1143000" indent="-228600" eaLnBrk="0" hangingPunct="0">
              <a:defRPr sz="8700">
                <a:solidFill>
                  <a:schemeClr val="tx1"/>
                </a:solidFill>
                <a:latin typeface="Arial" charset="0"/>
              </a:defRPr>
            </a:lvl3pPr>
            <a:lvl4pPr marL="1600200" indent="-228600" eaLnBrk="0" hangingPunct="0">
              <a:defRPr sz="8700">
                <a:solidFill>
                  <a:schemeClr val="tx1"/>
                </a:solidFill>
                <a:latin typeface="Arial" charset="0"/>
              </a:defRPr>
            </a:lvl4pPr>
            <a:lvl5pPr marL="2057400" indent="-228600" eaLnBrk="0" hangingPunct="0">
              <a:defRPr sz="8700">
                <a:solidFill>
                  <a:schemeClr val="tx1"/>
                </a:solidFill>
                <a:latin typeface="Arial" charset="0"/>
              </a:defRPr>
            </a:lvl5pPr>
            <a:lvl6pPr marL="2514600" indent="-228600" defTabSz="4418013" eaLnBrk="0" fontAlgn="base" hangingPunct="0">
              <a:spcBef>
                <a:spcPct val="0"/>
              </a:spcBef>
              <a:spcAft>
                <a:spcPct val="0"/>
              </a:spcAft>
              <a:defRPr sz="8700">
                <a:solidFill>
                  <a:schemeClr val="tx1"/>
                </a:solidFill>
                <a:latin typeface="Arial" charset="0"/>
              </a:defRPr>
            </a:lvl6pPr>
            <a:lvl7pPr marL="2971800" indent="-228600" defTabSz="4418013" eaLnBrk="0" fontAlgn="base" hangingPunct="0">
              <a:spcBef>
                <a:spcPct val="0"/>
              </a:spcBef>
              <a:spcAft>
                <a:spcPct val="0"/>
              </a:spcAft>
              <a:defRPr sz="8700">
                <a:solidFill>
                  <a:schemeClr val="tx1"/>
                </a:solidFill>
                <a:latin typeface="Arial" charset="0"/>
              </a:defRPr>
            </a:lvl7pPr>
            <a:lvl8pPr marL="3429000" indent="-228600" defTabSz="4418013" eaLnBrk="0" fontAlgn="base" hangingPunct="0">
              <a:spcBef>
                <a:spcPct val="0"/>
              </a:spcBef>
              <a:spcAft>
                <a:spcPct val="0"/>
              </a:spcAft>
              <a:defRPr sz="8700">
                <a:solidFill>
                  <a:schemeClr val="tx1"/>
                </a:solidFill>
                <a:latin typeface="Arial" charset="0"/>
              </a:defRPr>
            </a:lvl8pPr>
            <a:lvl9pPr marL="3886200" indent="-228600" defTabSz="4418013" eaLnBrk="0" fontAlgn="base" hangingPunct="0">
              <a:spcBef>
                <a:spcPct val="0"/>
              </a:spcBef>
              <a:spcAft>
                <a:spcPct val="0"/>
              </a:spcAft>
              <a:defRPr sz="8700">
                <a:solidFill>
                  <a:schemeClr val="tx1"/>
                </a:solidFill>
                <a:latin typeface="Arial" charset="0"/>
              </a:defRPr>
            </a:lvl9pPr>
          </a:lstStyle>
          <a:p>
            <a:pPr algn="just"/>
            <a:endParaRPr lang="en-US" altLang="en-US" sz="1200" dirty="0">
              <a:latin typeface="+mn-lt"/>
            </a:endParaRPr>
          </a:p>
          <a:p>
            <a:pPr marL="285750" indent="-285750" algn="just" eaLnBrk="1" hangingPunct="1">
              <a:buFont typeface="Arial" panose="020B0604020202020204" pitchFamily="34" charset="0"/>
              <a:buChar char="•"/>
            </a:pPr>
            <a:r>
              <a:rPr lang="en-US" sz="1400" dirty="0">
                <a:latin typeface="+mn-lt"/>
              </a:rPr>
              <a:t>Bowyer, T.; et al. (2013) Detection of Elevated 135Xe in Northern Japan. Poster T1-P19 at SnT2013.</a:t>
            </a:r>
          </a:p>
          <a:p>
            <a:pPr marL="285750" indent="-285750" algn="just" eaLnBrk="1" hangingPunct="1">
              <a:buFont typeface="Arial" panose="020B0604020202020204" pitchFamily="34" charset="0"/>
              <a:buChar char="•"/>
            </a:pPr>
            <a:r>
              <a:rPr lang="en-US" sz="1400" dirty="0">
                <a:latin typeface="+mn-lt"/>
              </a:rPr>
              <a:t>Kalinowski, M.; </a:t>
            </a:r>
            <a:r>
              <a:rPr lang="en-US" sz="1400" dirty="0" err="1">
                <a:latin typeface="+mn-lt"/>
              </a:rPr>
              <a:t>Tatlisu</a:t>
            </a:r>
            <a:r>
              <a:rPr lang="en-US" sz="1400" dirty="0">
                <a:latin typeface="+mn-lt"/>
              </a:rPr>
              <a:t>, H. (2018, April) Global radioxenon emission inventory for 2014 by normal operational releases from nuclear power plants and medical isotope production facilities. In EGU General Assembly Conference Abstracts (p. 9641).</a:t>
            </a:r>
          </a:p>
          <a:p>
            <a:pPr marL="285750" indent="-285750" algn="just" eaLnBrk="1" hangingPunct="1">
              <a:buFont typeface="Arial" panose="020B0604020202020204" pitchFamily="34" charset="0"/>
              <a:buChar char="•"/>
            </a:pPr>
            <a:r>
              <a:rPr lang="en-US" sz="1400" dirty="0">
                <a:latin typeface="+mn-lt"/>
              </a:rPr>
              <a:t>Kalinowski, M.; </a:t>
            </a:r>
            <a:r>
              <a:rPr lang="en-US" sz="1400" dirty="0" err="1">
                <a:latin typeface="+mn-lt"/>
              </a:rPr>
              <a:t>Tatlisu</a:t>
            </a:r>
            <a:r>
              <a:rPr lang="en-US" sz="1400" dirty="0">
                <a:latin typeface="+mn-lt"/>
              </a:rPr>
              <a:t>, H. (2020) Global radioxenon emission inventory from nuclear power plants for the calendar year 2014. Pure and Applied Geophysics. </a:t>
            </a:r>
          </a:p>
          <a:p>
            <a:pPr marL="285750" indent="-285750" algn="just" eaLnBrk="1" hangingPunct="1">
              <a:buFont typeface="Arial" panose="020B0604020202020204" pitchFamily="34" charset="0"/>
              <a:buChar char="•"/>
            </a:pPr>
            <a:r>
              <a:rPr lang="en-US" sz="1400" dirty="0">
                <a:latin typeface="+mn-lt"/>
              </a:rPr>
              <a:t>Kalinowski, M.; Tayyebi, P.; </a:t>
            </a:r>
            <a:r>
              <a:rPr lang="en-US" sz="1400" dirty="0" err="1">
                <a:latin typeface="+mn-lt"/>
              </a:rPr>
              <a:t>Lechermann</a:t>
            </a:r>
            <a:r>
              <a:rPr lang="en-US" sz="1400" dirty="0">
                <a:latin typeface="+mn-lt"/>
              </a:rPr>
              <a:t>, M.; </a:t>
            </a:r>
            <a:r>
              <a:rPr lang="en-US" sz="1400" dirty="0" err="1">
                <a:latin typeface="+mn-lt"/>
              </a:rPr>
              <a:t>Tatlisu</a:t>
            </a:r>
            <a:r>
              <a:rPr lang="en-US" sz="1400" dirty="0">
                <a:latin typeface="+mn-lt"/>
              </a:rPr>
              <a:t>, H. (2021): Global radioxenon emission inventory from nuclear research reactors. Accepted by Pure and Applied Geophysics.</a:t>
            </a:r>
          </a:p>
          <a:p>
            <a:pPr marL="285750" indent="-285750" algn="just" eaLnBrk="1" hangingPunct="1">
              <a:buFont typeface="Arial" panose="020B0604020202020204" pitchFamily="34" charset="0"/>
              <a:buChar char="•"/>
            </a:pPr>
            <a:r>
              <a:rPr lang="en-US" sz="1400" dirty="0">
                <a:latin typeface="+mn-lt"/>
              </a:rPr>
              <a:t>Kalinowski, M.; </a:t>
            </a:r>
            <a:r>
              <a:rPr lang="en-US" sz="1400" dirty="0" err="1">
                <a:latin typeface="+mn-lt"/>
              </a:rPr>
              <a:t>Tuma</a:t>
            </a:r>
            <a:r>
              <a:rPr lang="en-US" sz="1400" dirty="0">
                <a:latin typeface="+mn-lt"/>
              </a:rPr>
              <a:t>, M.P. (2009) Global radioxenon emission inventory based on nuclear power reactor reports. Journal of Environmental Radioactivity 100, 58-70. </a:t>
            </a:r>
          </a:p>
          <a:p>
            <a:pPr marL="285750" indent="-285750" algn="just" eaLnBrk="1" hangingPunct="1">
              <a:buFont typeface="Arial" panose="020B0604020202020204" pitchFamily="34" charset="0"/>
              <a:buChar char="•"/>
            </a:pPr>
            <a:r>
              <a:rPr lang="en-US" sz="1400" dirty="0" err="1">
                <a:latin typeface="+mn-lt"/>
              </a:rPr>
              <a:t>Klingberg</a:t>
            </a:r>
            <a:r>
              <a:rPr lang="en-US" sz="1400" dirty="0">
                <a:latin typeface="+mn-lt"/>
              </a:rPr>
              <a:t>, F. J., Biegalski, S. R., &amp; Fay, A. G. (2013). Radioxenon signatures from activation of environmental xenon. Journal of Radioanalytical and Nuclear Chemistry, 296(1), 117-123.</a:t>
            </a:r>
          </a:p>
          <a:p>
            <a:pPr algn="just" eaLnBrk="1" hangingPunct="1"/>
            <a:endParaRPr lang="en-US" sz="1200" dirty="0">
              <a:latin typeface="+mn-lt"/>
            </a:endParaRPr>
          </a:p>
          <a:p>
            <a:pPr algn="just" eaLnBrk="1" hangingPunct="1"/>
            <a:endParaRPr lang="en-US" altLang="en-US" sz="1200" dirty="0">
              <a:latin typeface="+mn-lt"/>
            </a:endParaRPr>
          </a:p>
          <a:p>
            <a:pPr algn="just" eaLnBrk="1" hangingPunct="1"/>
            <a:endParaRPr lang="en-GB" altLang="en-US" sz="1200" dirty="0">
              <a:solidFill>
                <a:srgbClr val="000000"/>
              </a:solidFill>
              <a:latin typeface="Times New Roman" pitchFamily="18" charset="0"/>
            </a:endParaRPr>
          </a:p>
        </p:txBody>
      </p:sp>
      <p:sp>
        <p:nvSpPr>
          <p:cNvPr id="6" name="TextBox 5">
            <a:extLst>
              <a:ext uri="{FF2B5EF4-FFF2-40B4-BE49-F238E27FC236}">
                <a16:creationId xmlns:a16="http://schemas.microsoft.com/office/drawing/2014/main" id="{8753A5CF-9398-439D-9997-15BDBF328AF2}"/>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09461"/>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Global radioxenon emission inventory for 2014 </a:t>
            </a:r>
          </a:p>
          <a:p>
            <a:pPr algn="ctr" eaLnBrk="0" hangingPunct="0">
              <a:lnSpc>
                <a:spcPts val="1586"/>
              </a:lnSpc>
            </a:pPr>
            <a:r>
              <a:rPr lang="en-GB" sz="800" b="1" dirty="0">
                <a:solidFill>
                  <a:schemeClr val="bg1"/>
                </a:solidFill>
                <a:latin typeface="Arial" panose="020B0604020202020204" pitchFamily="34" charset="0"/>
              </a:rPr>
              <a:t>by normal operational releases from nuclear power plants and medical isotope production facilities</a:t>
            </a:r>
          </a:p>
          <a:p>
            <a:pPr algn="ctr" eaLnBrk="0" hangingPunct="0">
              <a:lnSpc>
                <a:spcPts val="1586"/>
              </a:lnSpc>
            </a:pPr>
            <a:r>
              <a:rPr lang="en-US" sz="800" dirty="0">
                <a:solidFill>
                  <a:schemeClr val="bg1"/>
                </a:solidFill>
                <a:latin typeface="Avenir Book" charset="0"/>
                <a:ea typeface="Avenir Book" charset="0"/>
                <a:cs typeface="Avenir Book" charset="0"/>
              </a:rPr>
              <a:t>Martin Kalinowski</a:t>
            </a:r>
          </a:p>
        </p:txBody>
      </p:sp>
      <p:sp>
        <p:nvSpPr>
          <p:cNvPr id="2" name="Rectangle 1"/>
          <p:cNvSpPr/>
          <p:nvPr/>
        </p:nvSpPr>
        <p:spPr>
          <a:xfrm>
            <a:off x="582327" y="1082495"/>
            <a:ext cx="8282539" cy="3293209"/>
          </a:xfrm>
          <a:prstGeom prst="rect">
            <a:avLst/>
          </a:prstGeom>
        </p:spPr>
        <p:txBody>
          <a:bodyPr wrap="square">
            <a:spAutoFit/>
          </a:bodyPr>
          <a:lstStyle/>
          <a:p>
            <a:r>
              <a:rPr lang="en-GB" sz="1600" dirty="0"/>
              <a:t>The goal of the third ATM challenge is to perform atmospheric transport modelling in order to estimate radioxenon observations at selected IMS stations in the northern hemisphere for an extended period in the year 2014 (June to November). This estimation is needed for calibration and performance assessment of the verification system as described in the Treaty. The best estimates for Xe-133 emissions from known sources is used as input data for this exercise. This presentation summarizes the global radioxenon emissions inventory for the whole year 2014. It comprises all relevant nuclear facilities. For the two strong sources IRE (Belgium) and CRL (Canada) stack release data with a high time resolution are available. For nuclear power plants (NPP) in Europe and the USA the reported release for the whole year are applied in combination with information about their operational schedule. For all other NPPs and for the strongest research reactors sources the best estimates are used. The estimated release of the strongest nuclear research reactors sources is included as well as the annual emissions from the Mallinckrodt facility (The Netherlands), the NIIAR facility (Russia) and the </a:t>
            </a:r>
            <a:r>
              <a:rPr lang="en-GB" sz="1600" dirty="0" err="1"/>
              <a:t>Karpov</a:t>
            </a:r>
            <a:r>
              <a:rPr lang="en-GB" sz="1600" dirty="0"/>
              <a:t> Institute (Russia).</a:t>
            </a:r>
          </a:p>
        </p:txBody>
      </p:sp>
      <p:sp>
        <p:nvSpPr>
          <p:cNvPr id="7" name="TextBox 6">
            <a:extLst>
              <a:ext uri="{FF2B5EF4-FFF2-40B4-BE49-F238E27FC236}">
                <a16:creationId xmlns:a16="http://schemas.microsoft.com/office/drawing/2014/main" id="{B3FCD996-152C-4E89-AF85-E59510305CF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800" b="1" dirty="0">
                <a:solidFill>
                  <a:schemeClr val="bg1"/>
                </a:solidFill>
                <a:latin typeface="Arial" panose="020B0604020202020204" pitchFamily="34" charset="0"/>
              </a:rPr>
              <a:t>Purpose of updating the emission inventory</a:t>
            </a:r>
          </a:p>
        </p:txBody>
      </p:sp>
      <p:sp>
        <p:nvSpPr>
          <p:cNvPr id="2" name="TextBox 1">
            <a:extLst>
              <a:ext uri="{FF2B5EF4-FFF2-40B4-BE49-F238E27FC236}">
                <a16:creationId xmlns:a16="http://schemas.microsoft.com/office/drawing/2014/main" id="{250771E8-554A-48A8-8795-4DE9B2741338}"/>
              </a:ext>
            </a:extLst>
          </p:cNvPr>
          <p:cNvSpPr txBox="1"/>
          <p:nvPr/>
        </p:nvSpPr>
        <p:spPr>
          <a:xfrm>
            <a:off x="789709" y="1144402"/>
            <a:ext cx="8000999"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Xe-133</a:t>
            </a:r>
          </a:p>
          <a:p>
            <a:r>
              <a:rPr lang="en-GB" sz="1600" dirty="0">
                <a:latin typeface="Arial" panose="020B0604020202020204" pitchFamily="34" charset="0"/>
                <a:cs typeface="Arial" panose="020B0604020202020204" pitchFamily="34" charset="0"/>
              </a:rPr>
              <a:t>The goal of the </a:t>
            </a:r>
            <a:r>
              <a:rPr lang="en-GB" sz="1600" b="1" dirty="0">
                <a:latin typeface="Arial" panose="020B0604020202020204" pitchFamily="34" charset="0"/>
                <a:cs typeface="Arial" panose="020B0604020202020204" pitchFamily="34" charset="0"/>
              </a:rPr>
              <a:t>third ATM challenge </a:t>
            </a:r>
            <a:r>
              <a:rPr lang="en-GB" sz="1600" dirty="0">
                <a:latin typeface="Arial" panose="020B0604020202020204" pitchFamily="34" charset="0"/>
                <a:cs typeface="Arial" panose="020B0604020202020204" pitchFamily="34" charset="0"/>
              </a:rPr>
              <a:t>is to perform atmospheric transport modelling in order to estimate radioxenon observations at selected IMS stations in the northern hemisphere for an extended period in the year 2014 (June to November). This estimation is needed for calibration and performance assessment of the verification system as described in the Treaty. </a:t>
            </a:r>
            <a:r>
              <a:rPr lang="en-GB" sz="1600" i="1" dirty="0">
                <a:solidFill>
                  <a:schemeClr val="accent1"/>
                </a:solidFill>
                <a:latin typeface="Arial" panose="020B0604020202020204" pitchFamily="34" charset="0"/>
                <a:cs typeface="Arial" panose="020B0604020202020204" pitchFamily="34" charset="0"/>
              </a:rPr>
              <a:t>See Maurer et al., O2.4-056 at SnT2021</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Xe-131m, Xe-133, Xe-133m, Xe-135</a:t>
            </a:r>
          </a:p>
          <a:p>
            <a:r>
              <a:rPr lang="en-GB" sz="1600" dirty="0">
                <a:latin typeface="Arial" panose="020B0604020202020204" pitchFamily="34" charset="0"/>
                <a:cs typeface="Arial" panose="020B0604020202020204" pitchFamily="34" charset="0"/>
              </a:rPr>
              <a:t>The emission inventory for the whole set of all four CTBT relevant radioxenon isotopes will be applied in an </a:t>
            </a:r>
            <a:r>
              <a:rPr lang="en-GB" sz="1600" b="1" dirty="0">
                <a:latin typeface="Arial" panose="020B0604020202020204" pitchFamily="34" charset="0"/>
                <a:cs typeface="Arial" panose="020B0604020202020204" pitchFamily="34" charset="0"/>
              </a:rPr>
              <a:t>inter-comparison </a:t>
            </a:r>
            <a:r>
              <a:rPr lang="en-GB" sz="1600" dirty="0">
                <a:latin typeface="Arial" panose="020B0604020202020204" pitchFamily="34" charset="0"/>
                <a:cs typeface="Arial" panose="020B0604020202020204" pitchFamily="34" charset="0"/>
              </a:rPr>
              <a:t>that takes place </a:t>
            </a:r>
            <a:r>
              <a:rPr lang="en-GB" sz="1600" b="1" dirty="0">
                <a:latin typeface="Arial" panose="020B0604020202020204" pitchFamily="34" charset="0"/>
                <a:cs typeface="Arial" panose="020B0604020202020204" pitchFamily="34" charset="0"/>
              </a:rPr>
              <a:t>in the second half of 2021</a:t>
            </a:r>
            <a:r>
              <a:rPr lang="en-GB" sz="1600" dirty="0">
                <a:latin typeface="Arial" panose="020B0604020202020204" pitchFamily="34" charset="0"/>
                <a:cs typeface="Arial" panose="020B0604020202020204" pitchFamily="34" charset="0"/>
              </a:rPr>
              <a:t>. The objective is to find the best possible method for detecting nuclear explosion signals against the background caused by nuclear facilities. Screening methods using all four isotopes will be applied to determine which output scores best in nuclear explosion detection. </a:t>
            </a:r>
          </a:p>
          <a:p>
            <a:endParaRPr lang="en-GB" sz="1600" dirty="0">
              <a:latin typeface="Arial" panose="020B0604020202020204" pitchFamily="34" charset="0"/>
              <a:cs typeface="Arial" panose="020B0604020202020204" pitchFamily="34" charset="0"/>
            </a:endParaRPr>
          </a:p>
          <a:p>
            <a:endParaRPr lang="en-GB" sz="1600" dirty="0"/>
          </a:p>
        </p:txBody>
      </p:sp>
      <p:sp>
        <p:nvSpPr>
          <p:cNvPr id="7" name="TextBox 6">
            <a:extLst>
              <a:ext uri="{FF2B5EF4-FFF2-40B4-BE49-F238E27FC236}">
                <a16:creationId xmlns:a16="http://schemas.microsoft.com/office/drawing/2014/main" id="{703F12AB-C1A1-41C3-811C-140B0A1953C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6FD56D-D0BA-47D7-B22C-652EEEE46370}"/>
              </a:ext>
            </a:extLst>
          </p:cNvPr>
          <p:cNvPicPr>
            <a:picLocks noChangeAspect="1"/>
          </p:cNvPicPr>
          <p:nvPr/>
        </p:nvPicPr>
        <p:blipFill>
          <a:blip r:embed="rId2"/>
          <a:stretch>
            <a:fillRect/>
          </a:stretch>
        </p:blipFill>
        <p:spPr>
          <a:xfrm>
            <a:off x="5145958" y="881742"/>
            <a:ext cx="3998041" cy="4020661"/>
          </a:xfrm>
          <a:prstGeom prst="rect">
            <a:avLst/>
          </a:prstGeom>
        </p:spPr>
      </p:pic>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Summary of radioxenon emission inventory</a:t>
            </a:r>
          </a:p>
        </p:txBody>
      </p:sp>
      <p:sp>
        <p:nvSpPr>
          <p:cNvPr id="10" name="TextBox 9">
            <a:extLst>
              <a:ext uri="{FF2B5EF4-FFF2-40B4-BE49-F238E27FC236}">
                <a16:creationId xmlns:a16="http://schemas.microsoft.com/office/drawing/2014/main" id="{8DD83C64-98C8-4127-803E-6B124C69E714}"/>
              </a:ext>
            </a:extLst>
          </p:cNvPr>
          <p:cNvSpPr txBox="1"/>
          <p:nvPr/>
        </p:nvSpPr>
        <p:spPr>
          <a:xfrm>
            <a:off x="789709" y="1144402"/>
            <a:ext cx="8000999" cy="3785652"/>
          </a:xfrm>
          <a:prstGeom prst="rect">
            <a:avLst/>
          </a:prstGeom>
          <a:noFill/>
        </p:spPr>
        <p:txBody>
          <a:bodyPr wrap="square" rtlCol="0">
            <a:spAutoFit/>
          </a:bodyPr>
          <a:lstStyle/>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Sources of the data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Based on publicly available emission reports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Output of the project described here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Published as peer-reviewed papers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Data available as supplementary material</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What sources are covered?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nuclear power plants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nuclear research reactors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known medical isotope production facilities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Thoughts about spallation neutron sources</a:t>
            </a:r>
          </a:p>
          <a:p>
            <a:endParaRPr lang="en-GB" sz="1600" dirty="0"/>
          </a:p>
        </p:txBody>
      </p:sp>
      <p:sp>
        <p:nvSpPr>
          <p:cNvPr id="13" name="TextBox 12">
            <a:extLst>
              <a:ext uri="{FF2B5EF4-FFF2-40B4-BE49-F238E27FC236}">
                <a16:creationId xmlns:a16="http://schemas.microsoft.com/office/drawing/2014/main" id="{3E250A8E-7F13-4DE1-9922-3C54544479D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Highlights and new findings</a:t>
            </a:r>
          </a:p>
        </p:txBody>
      </p:sp>
      <p:sp>
        <p:nvSpPr>
          <p:cNvPr id="9" name="TextBox 8">
            <a:extLst>
              <a:ext uri="{FF2B5EF4-FFF2-40B4-BE49-F238E27FC236}">
                <a16:creationId xmlns:a16="http://schemas.microsoft.com/office/drawing/2014/main" id="{C5145653-DAF2-45A1-9E62-FB552D740F48}"/>
              </a:ext>
            </a:extLst>
          </p:cNvPr>
          <p:cNvSpPr txBox="1"/>
          <p:nvPr/>
        </p:nvSpPr>
        <p:spPr>
          <a:xfrm>
            <a:off x="484462" y="1144402"/>
            <a:ext cx="4640197" cy="397031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Lessons from NPP releases </a:t>
            </a:r>
            <a:r>
              <a:rPr lang="en-US" sz="1400" dirty="0">
                <a:latin typeface="Arial" panose="020B0604020202020204" pitchFamily="34" charset="0"/>
                <a:cs typeface="Arial" panose="020B0604020202020204" pitchFamily="34" charset="0"/>
              </a:rPr>
              <a:t>(Kalinowski/</a:t>
            </a:r>
            <a:r>
              <a:rPr lang="en-US" sz="1400" dirty="0" err="1">
                <a:latin typeface="Arial" panose="020B0604020202020204" pitchFamily="34" charset="0"/>
                <a:cs typeface="Arial" panose="020B0604020202020204" pitchFamily="34" charset="0"/>
              </a:rPr>
              <a:t>Tatlisu</a:t>
            </a:r>
            <a:r>
              <a:rPr lang="en-US" sz="1400" dirty="0">
                <a:latin typeface="Arial" panose="020B0604020202020204" pitchFamily="34" charset="0"/>
                <a:cs typeface="Arial" panose="020B0604020202020204" pitchFamily="34" charset="0"/>
              </a:rPr>
              <a:t>, 2020)</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Highly variable from year to year </a:t>
            </a:r>
          </a:p>
          <a:p>
            <a:pPr marL="653236"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For several NPP sites the reported Xe-133 release in 2014 is up to 4 orders of magnitude different from the best estimate (</a:t>
            </a:r>
            <a:r>
              <a:rPr lang="en-US" sz="1400" dirty="0">
                <a:latin typeface="Arial" panose="020B0604020202020204" pitchFamily="34" charset="0"/>
                <a:cs typeface="Arial" panose="020B0604020202020204" pitchFamily="34" charset="0"/>
              </a:rPr>
              <a:t>Kalinowski/</a:t>
            </a:r>
            <a:r>
              <a:rPr lang="en-US" sz="1400" dirty="0" err="1">
                <a:latin typeface="Arial" panose="020B0604020202020204" pitchFamily="34" charset="0"/>
                <a:cs typeface="Arial" panose="020B0604020202020204" pitchFamily="34" charset="0"/>
              </a:rPr>
              <a:t>Tuma</a:t>
            </a:r>
            <a:r>
              <a:rPr lang="en-US" sz="1400" dirty="0">
                <a:latin typeface="Arial" panose="020B0604020202020204" pitchFamily="34" charset="0"/>
                <a:cs typeface="Arial" panose="020B0604020202020204" pitchFamily="34" charset="0"/>
              </a:rPr>
              <a:t> (2009)</a:t>
            </a:r>
          </a:p>
          <a:p>
            <a:pPr marL="653236"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Not correlated with any facility parameter </a:t>
            </a:r>
          </a:p>
          <a:p>
            <a:pPr marL="653236"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Mainly influenced by tiny leaks through the fuel cladding</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Proposed solution</a:t>
            </a:r>
          </a:p>
          <a:p>
            <a:pPr marL="653236"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Don’t use standard emission value </a:t>
            </a:r>
          </a:p>
          <a:p>
            <a:pPr marL="653236"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available, use real annual reports (here: 2014) </a:t>
            </a:r>
          </a:p>
          <a:p>
            <a:pPr marL="653236"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Otherwise use probability distribution, e.g. kernel density estimate </a:t>
            </a:r>
            <a:r>
              <a:rPr lang="en-US" sz="1400" i="1" dirty="0">
                <a:solidFill>
                  <a:schemeClr val="accent1"/>
                </a:solidFill>
                <a:latin typeface="Arial" panose="020B0604020202020204" pitchFamily="34" charset="0"/>
                <a:cs typeface="Arial" panose="020B0604020202020204" pitchFamily="34" charset="0"/>
              </a:rPr>
              <a:t>see Kalinowski/Liu, P2.1-486 at SnT2021</a:t>
            </a:r>
            <a:endParaRPr lang="en-US" sz="1400" dirty="0">
              <a:latin typeface="Arial" panose="020B0604020202020204" pitchFamily="34" charset="0"/>
              <a:cs typeface="Arial" panose="020B0604020202020204" pitchFamily="34" charset="0"/>
            </a:endParaRPr>
          </a:p>
          <a:p>
            <a:endParaRPr lang="en-GB" sz="1400" dirty="0"/>
          </a:p>
        </p:txBody>
      </p:sp>
      <p:pic>
        <p:nvPicPr>
          <p:cNvPr id="6" name="Picture 5">
            <a:extLst>
              <a:ext uri="{FF2B5EF4-FFF2-40B4-BE49-F238E27FC236}">
                <a16:creationId xmlns:a16="http://schemas.microsoft.com/office/drawing/2014/main" id="{FDE247D7-2AC3-4754-9A50-D7E273B23E65}"/>
              </a:ext>
            </a:extLst>
          </p:cNvPr>
          <p:cNvPicPr>
            <a:picLocks noChangeAspect="1"/>
          </p:cNvPicPr>
          <p:nvPr/>
        </p:nvPicPr>
        <p:blipFill>
          <a:blip r:embed="rId2"/>
          <a:stretch>
            <a:fillRect/>
          </a:stretch>
        </p:blipFill>
        <p:spPr>
          <a:xfrm>
            <a:off x="5275385" y="940369"/>
            <a:ext cx="3858426" cy="2177014"/>
          </a:xfrm>
          <a:prstGeom prst="rect">
            <a:avLst/>
          </a:prstGeom>
        </p:spPr>
      </p:pic>
      <p:pic>
        <p:nvPicPr>
          <p:cNvPr id="10" name="Picture 9">
            <a:extLst>
              <a:ext uri="{FF2B5EF4-FFF2-40B4-BE49-F238E27FC236}">
                <a16:creationId xmlns:a16="http://schemas.microsoft.com/office/drawing/2014/main" id="{A545CF86-D05C-4CA9-8E08-44AE92AB6BAC}"/>
              </a:ext>
            </a:extLst>
          </p:cNvPr>
          <p:cNvPicPr>
            <a:picLocks noChangeAspect="1"/>
          </p:cNvPicPr>
          <p:nvPr/>
        </p:nvPicPr>
        <p:blipFill>
          <a:blip r:embed="rId3"/>
          <a:stretch>
            <a:fillRect/>
          </a:stretch>
        </p:blipFill>
        <p:spPr>
          <a:xfrm>
            <a:off x="5275386" y="2743637"/>
            <a:ext cx="3797080" cy="2116921"/>
          </a:xfrm>
          <a:prstGeom prst="rect">
            <a:avLst/>
          </a:prstGeom>
        </p:spPr>
      </p:pic>
      <p:pic>
        <p:nvPicPr>
          <p:cNvPr id="11" name="Picture 10">
            <a:extLst>
              <a:ext uri="{FF2B5EF4-FFF2-40B4-BE49-F238E27FC236}">
                <a16:creationId xmlns:a16="http://schemas.microsoft.com/office/drawing/2014/main" id="{48ADCDF0-13DF-4F6C-9352-5CFDADB7B32C}"/>
              </a:ext>
            </a:extLst>
          </p:cNvPr>
          <p:cNvPicPr>
            <a:picLocks noChangeAspect="1"/>
          </p:cNvPicPr>
          <p:nvPr/>
        </p:nvPicPr>
        <p:blipFill>
          <a:blip r:embed="rId4"/>
          <a:stretch>
            <a:fillRect/>
          </a:stretch>
        </p:blipFill>
        <p:spPr>
          <a:xfrm>
            <a:off x="5275384" y="2756717"/>
            <a:ext cx="1599632" cy="1168383"/>
          </a:xfrm>
          <a:prstGeom prst="rect">
            <a:avLst/>
          </a:prstGeom>
        </p:spPr>
      </p:pic>
      <p:sp>
        <p:nvSpPr>
          <p:cNvPr id="12" name="TextBox 11">
            <a:extLst>
              <a:ext uri="{FF2B5EF4-FFF2-40B4-BE49-F238E27FC236}">
                <a16:creationId xmlns:a16="http://schemas.microsoft.com/office/drawing/2014/main" id="{FCA0B03C-44BF-41B6-A06E-9C5818DC12EB}"/>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55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Highlights and new findings</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144402"/>
            <a:ext cx="3968970" cy="29238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Lessons from NRR releases </a:t>
            </a:r>
          </a:p>
          <a:p>
            <a:r>
              <a:rPr lang="en-US" sz="1400" dirty="0">
                <a:latin typeface="Arial" panose="020B0604020202020204" pitchFamily="34" charset="0"/>
                <a:cs typeface="Arial" panose="020B0604020202020204" pitchFamily="34" charset="0"/>
              </a:rPr>
              <a:t>(Kalinowski et al., 2021)</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Highly variable from reactor to reactor</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Dependent on reactor type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Correlated with reactor power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Findings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Strong NRR emitters release more than many NPPs (here: 2014)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Confirmed that activation may dominate (</a:t>
            </a:r>
            <a:r>
              <a:rPr lang="en-US" sz="1400" dirty="0" err="1">
                <a:latin typeface="Arial" panose="020B0604020202020204" pitchFamily="34" charset="0"/>
                <a:cs typeface="Arial" panose="020B0604020202020204" pitchFamily="34" charset="0"/>
              </a:rPr>
              <a:t>Klingberg</a:t>
            </a:r>
            <a:r>
              <a:rPr lang="en-US" sz="1400" dirty="0">
                <a:latin typeface="Arial" panose="020B0604020202020204" pitchFamily="34" charset="0"/>
                <a:cs typeface="Arial" panose="020B0604020202020204" pitchFamily="34" charset="0"/>
              </a:rPr>
              <a:t> et al., 2013)</a:t>
            </a:r>
          </a:p>
          <a:p>
            <a:endParaRPr lang="en-GB" sz="1600" dirty="0"/>
          </a:p>
        </p:txBody>
      </p:sp>
      <p:pic>
        <p:nvPicPr>
          <p:cNvPr id="10" name="Picture 9">
            <a:extLst>
              <a:ext uri="{FF2B5EF4-FFF2-40B4-BE49-F238E27FC236}">
                <a16:creationId xmlns:a16="http://schemas.microsoft.com/office/drawing/2014/main" id="{25DCEC78-8394-4A33-B0CB-3AE85AE1F008}"/>
              </a:ext>
            </a:extLst>
          </p:cNvPr>
          <p:cNvPicPr>
            <a:picLocks noChangeAspect="1"/>
          </p:cNvPicPr>
          <p:nvPr/>
        </p:nvPicPr>
        <p:blipFill>
          <a:blip r:embed="rId2"/>
          <a:stretch>
            <a:fillRect/>
          </a:stretch>
        </p:blipFill>
        <p:spPr>
          <a:xfrm>
            <a:off x="5168648" y="2772683"/>
            <a:ext cx="3968970" cy="2196164"/>
          </a:xfrm>
          <a:prstGeom prst="rect">
            <a:avLst/>
          </a:prstGeom>
        </p:spPr>
      </p:pic>
      <p:pic>
        <p:nvPicPr>
          <p:cNvPr id="11" name="Picture 10">
            <a:extLst>
              <a:ext uri="{FF2B5EF4-FFF2-40B4-BE49-F238E27FC236}">
                <a16:creationId xmlns:a16="http://schemas.microsoft.com/office/drawing/2014/main" id="{831BA2A1-0A00-449F-BEF4-B1E994553908}"/>
              </a:ext>
            </a:extLst>
          </p:cNvPr>
          <p:cNvPicPr>
            <a:picLocks noChangeAspect="1"/>
          </p:cNvPicPr>
          <p:nvPr/>
        </p:nvPicPr>
        <p:blipFill>
          <a:blip r:embed="rId3"/>
          <a:stretch>
            <a:fillRect/>
          </a:stretch>
        </p:blipFill>
        <p:spPr>
          <a:xfrm>
            <a:off x="5168648" y="689076"/>
            <a:ext cx="3897105" cy="2017834"/>
          </a:xfrm>
          <a:prstGeom prst="rect">
            <a:avLst/>
          </a:prstGeom>
        </p:spPr>
      </p:pic>
      <p:sp>
        <p:nvSpPr>
          <p:cNvPr id="12" name="TextBox 11">
            <a:extLst>
              <a:ext uri="{FF2B5EF4-FFF2-40B4-BE49-F238E27FC236}">
                <a16:creationId xmlns:a16="http://schemas.microsoft.com/office/drawing/2014/main" id="{2B91FAC0-E8F9-484D-AD7D-93904782849D}"/>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32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Highlights and new findings</a:t>
            </a:r>
          </a:p>
        </p:txBody>
      </p:sp>
      <p:sp>
        <p:nvSpPr>
          <p:cNvPr id="9" name="TextBox 8">
            <a:extLst>
              <a:ext uri="{FF2B5EF4-FFF2-40B4-BE49-F238E27FC236}">
                <a16:creationId xmlns:a16="http://schemas.microsoft.com/office/drawing/2014/main" id="{C5145653-DAF2-45A1-9E62-FB552D740F48}"/>
              </a:ext>
            </a:extLst>
          </p:cNvPr>
          <p:cNvSpPr txBox="1"/>
          <p:nvPr/>
        </p:nvSpPr>
        <p:spPr>
          <a:xfrm>
            <a:off x="608131" y="1153340"/>
            <a:ext cx="3782291" cy="190097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Lessons from MIPF releases </a:t>
            </a:r>
            <a:r>
              <a:rPr lang="en-US" sz="1400" dirty="0">
                <a:latin typeface="Arial" panose="020B0604020202020204" pitchFamily="34" charset="0"/>
                <a:cs typeface="Arial" panose="020B0604020202020204" pitchFamily="34" charset="0"/>
              </a:rPr>
              <a:t>(Kalinowski/</a:t>
            </a:r>
            <a:r>
              <a:rPr lang="en-US" sz="1400" dirty="0" err="1">
                <a:latin typeface="Arial" panose="020B0604020202020204" pitchFamily="34" charset="0"/>
                <a:cs typeface="Arial" panose="020B0604020202020204" pitchFamily="34" charset="0"/>
              </a:rPr>
              <a:t>Tatlisu</a:t>
            </a:r>
            <a:r>
              <a:rPr lang="en-US" sz="1400" dirty="0">
                <a:latin typeface="Arial" panose="020B0604020202020204" pitchFamily="34" charset="0"/>
                <a:cs typeface="Arial" panose="020B0604020202020204" pitchFamily="34" charset="0"/>
              </a:rPr>
              <a:t>, 2018)</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Reports vs estimates</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estimated globally aggregated emission inventory is very close to the update based on real reported emissions in 2014.</a:t>
            </a:r>
          </a:p>
          <a:p>
            <a:endParaRPr lang="en-GB" sz="1600" dirty="0"/>
          </a:p>
        </p:txBody>
      </p:sp>
      <p:pic>
        <p:nvPicPr>
          <p:cNvPr id="6" name="Picture 5">
            <a:extLst>
              <a:ext uri="{FF2B5EF4-FFF2-40B4-BE49-F238E27FC236}">
                <a16:creationId xmlns:a16="http://schemas.microsoft.com/office/drawing/2014/main" id="{C4775BC4-AF1A-4DF7-9F47-B9E573B7AF2D}"/>
              </a:ext>
            </a:extLst>
          </p:cNvPr>
          <p:cNvPicPr>
            <a:picLocks noChangeAspect="1"/>
          </p:cNvPicPr>
          <p:nvPr/>
        </p:nvPicPr>
        <p:blipFill>
          <a:blip r:embed="rId2"/>
          <a:stretch>
            <a:fillRect/>
          </a:stretch>
        </p:blipFill>
        <p:spPr>
          <a:xfrm>
            <a:off x="4390422" y="2571750"/>
            <a:ext cx="4531676" cy="2235777"/>
          </a:xfrm>
          <a:prstGeom prst="rect">
            <a:avLst/>
          </a:prstGeom>
        </p:spPr>
      </p:pic>
      <p:pic>
        <p:nvPicPr>
          <p:cNvPr id="10" name="Picture 9">
            <a:extLst>
              <a:ext uri="{FF2B5EF4-FFF2-40B4-BE49-F238E27FC236}">
                <a16:creationId xmlns:a16="http://schemas.microsoft.com/office/drawing/2014/main" id="{960B1D51-698B-4F6E-9FD7-F1784808F893}"/>
              </a:ext>
            </a:extLst>
          </p:cNvPr>
          <p:cNvPicPr>
            <a:picLocks noChangeAspect="1"/>
          </p:cNvPicPr>
          <p:nvPr/>
        </p:nvPicPr>
        <p:blipFill>
          <a:blip r:embed="rId3"/>
          <a:stretch>
            <a:fillRect/>
          </a:stretch>
        </p:blipFill>
        <p:spPr>
          <a:xfrm>
            <a:off x="6067085" y="722256"/>
            <a:ext cx="2855013" cy="1849494"/>
          </a:xfrm>
          <a:prstGeom prst="rect">
            <a:avLst/>
          </a:prstGeom>
        </p:spPr>
      </p:pic>
      <p:sp>
        <p:nvSpPr>
          <p:cNvPr id="11" name="TextBox 10">
            <a:extLst>
              <a:ext uri="{FF2B5EF4-FFF2-40B4-BE49-F238E27FC236}">
                <a16:creationId xmlns:a16="http://schemas.microsoft.com/office/drawing/2014/main" id="{AA19875C-BC4E-4246-A87E-E23EA58029E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3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163887"/>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800" b="1" dirty="0">
                <a:solidFill>
                  <a:schemeClr val="bg1"/>
                </a:solidFill>
                <a:latin typeface="Arial" panose="020B0604020202020204" pitchFamily="34" charset="0"/>
              </a:rPr>
              <a:t>Highlights and new findings</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144402"/>
            <a:ext cx="8000999" cy="378565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Other new thoughts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NPPs may also have a strong contribution from activation to their releases.</a:t>
            </a:r>
          </a:p>
          <a:p>
            <a:r>
              <a:rPr lang="en-GB" sz="1400" dirty="0">
                <a:latin typeface="Arial" panose="020B0604020202020204" pitchFamily="34" charset="0"/>
                <a:cs typeface="Arial" panose="020B0604020202020204" pitchFamily="34" charset="0"/>
              </a:rPr>
              <a:t>	</a:t>
            </a:r>
            <a:r>
              <a:rPr lang="en-GB" sz="1400" i="1" dirty="0">
                <a:solidFill>
                  <a:schemeClr val="accent1"/>
                </a:solidFill>
                <a:latin typeface="Arial" panose="020B0604020202020204" pitchFamily="34" charset="0"/>
                <a:cs typeface="Arial" panose="020B0604020202020204" pitchFamily="34" charset="0"/>
              </a:rPr>
              <a:t>See Tayyebi/Kalinowski, O3.5-456 at SnT2021</a:t>
            </a:r>
            <a:r>
              <a:rPr lang="en-GB" sz="1400" dirty="0">
                <a:solidFill>
                  <a:schemeClr val="accent1"/>
                </a:solidFill>
                <a:latin typeface="Arial" panose="020B0604020202020204" pitchFamily="34" charset="0"/>
                <a:cs typeface="Arial" panose="020B0604020202020204" pitchFamily="34" charset="0"/>
              </a:rPr>
              <a:t>: “</a:t>
            </a:r>
            <a:r>
              <a:rPr lang="en-GB" sz="1400" i="1" dirty="0">
                <a:solidFill>
                  <a:schemeClr val="accent1"/>
                </a:solidFill>
                <a:latin typeface="Arial" panose="020B0604020202020204" pitchFamily="34" charset="0"/>
                <a:cs typeface="Arial" panose="020B0604020202020204" pitchFamily="34" charset="0"/>
              </a:rPr>
              <a:t>Radioxenon isotopic ratios from</a:t>
            </a:r>
          </a:p>
          <a:p>
            <a:r>
              <a:rPr lang="en-GB" sz="1400" i="1" dirty="0">
                <a:solidFill>
                  <a:schemeClr val="accent1"/>
                </a:solidFill>
                <a:latin typeface="Arial" panose="020B0604020202020204" pitchFamily="34" charset="0"/>
                <a:cs typeface="Arial" panose="020B0604020202020204" pitchFamily="34" charset="0"/>
              </a:rPr>
              <a:t>	activation of stable xenon in releases from nuclear facilities in relation to fission</a:t>
            </a:r>
          </a:p>
          <a:p>
            <a:r>
              <a:rPr lang="en-GB" sz="1400" i="1" dirty="0">
                <a:solidFill>
                  <a:schemeClr val="accent1"/>
                </a:solidFill>
                <a:latin typeface="Arial" panose="020B0604020202020204" pitchFamily="34" charset="0"/>
                <a:cs typeface="Arial" panose="020B0604020202020204" pitchFamily="34" charset="0"/>
              </a:rPr>
              <a:t>	sources visualized in multi-isotope-ratio plots</a:t>
            </a:r>
            <a:r>
              <a:rPr lang="en-GB" sz="1400" dirty="0">
                <a:solidFill>
                  <a:schemeClr val="accent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Spallation neutron sources may cause remotely detectable releases.</a:t>
            </a:r>
          </a:p>
          <a:p>
            <a:r>
              <a:rPr lang="en-GB" sz="1400" dirty="0">
                <a:latin typeface="Arial" panose="020B0604020202020204" pitchFamily="34" charset="0"/>
                <a:cs typeface="Arial" panose="020B0604020202020204" pitchFamily="34" charset="0"/>
              </a:rPr>
              <a:t>	</a:t>
            </a:r>
            <a:r>
              <a:rPr lang="en-GB" sz="1400" dirty="0">
                <a:solidFill>
                  <a:schemeClr val="accent1"/>
                </a:solidFill>
                <a:latin typeface="Arial" panose="020B0604020202020204" pitchFamily="34" charset="0"/>
                <a:cs typeface="Arial" panose="020B0604020202020204" pitchFamily="34" charset="0"/>
              </a:rPr>
              <a:t>See Kalinowski, et al. P2.4-607 at SnT2021 : “</a:t>
            </a:r>
            <a:r>
              <a:rPr lang="en-GB" sz="1400" i="1" dirty="0">
                <a:solidFill>
                  <a:schemeClr val="accent1"/>
                </a:solidFill>
                <a:latin typeface="Arial" panose="020B0604020202020204" pitchFamily="34" charset="0"/>
                <a:cs typeface="Arial" panose="020B0604020202020204" pitchFamily="34" charset="0"/>
              </a:rPr>
              <a:t>Investigation of Xe-135</a:t>
            </a:r>
          </a:p>
          <a:p>
            <a:r>
              <a:rPr lang="en-GB" sz="1400" i="1" dirty="0">
                <a:solidFill>
                  <a:schemeClr val="accent1"/>
                </a:solidFill>
                <a:latin typeface="Arial" panose="020B0604020202020204" pitchFamily="34" charset="0"/>
                <a:cs typeface="Arial" panose="020B0604020202020204" pitchFamily="34" charset="0"/>
              </a:rPr>
              <a:t>	observations at IMS noble gas systems generated by neutron activation and its</a:t>
            </a:r>
          </a:p>
          <a:p>
            <a:r>
              <a:rPr lang="en-GB" sz="1400" i="1" dirty="0">
                <a:solidFill>
                  <a:schemeClr val="accent1"/>
                </a:solidFill>
                <a:latin typeface="Arial" panose="020B0604020202020204" pitchFamily="34" charset="0"/>
                <a:cs typeface="Arial" panose="020B0604020202020204" pitchFamily="34" charset="0"/>
              </a:rPr>
              <a:t>	relevance for nuclear explosion monitoring”</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Remember: Bowyer et al. (2013)</a:t>
            </a:r>
          </a:p>
          <a:p>
            <a:endParaRPr lang="en-GB" sz="1600" dirty="0"/>
          </a:p>
        </p:txBody>
      </p:sp>
      <p:pic>
        <p:nvPicPr>
          <p:cNvPr id="2" name="Picture 1">
            <a:extLst>
              <a:ext uri="{FF2B5EF4-FFF2-40B4-BE49-F238E27FC236}">
                <a16:creationId xmlns:a16="http://schemas.microsoft.com/office/drawing/2014/main" id="{7B11739E-A2FA-4A0B-89BB-4D76C10944F7}"/>
              </a:ext>
            </a:extLst>
          </p:cNvPr>
          <p:cNvPicPr>
            <a:picLocks noChangeAspect="1"/>
          </p:cNvPicPr>
          <p:nvPr/>
        </p:nvPicPr>
        <p:blipFill>
          <a:blip r:embed="rId2"/>
          <a:stretch>
            <a:fillRect/>
          </a:stretch>
        </p:blipFill>
        <p:spPr>
          <a:xfrm>
            <a:off x="6955693" y="3145584"/>
            <a:ext cx="2072820" cy="1707028"/>
          </a:xfrm>
          <a:prstGeom prst="rect">
            <a:avLst/>
          </a:prstGeom>
        </p:spPr>
      </p:pic>
      <p:sp>
        <p:nvSpPr>
          <p:cNvPr id="10" name="TextBox 9">
            <a:extLst>
              <a:ext uri="{FF2B5EF4-FFF2-40B4-BE49-F238E27FC236}">
                <a16:creationId xmlns:a16="http://schemas.microsoft.com/office/drawing/2014/main" id="{78713EE0-6592-4D50-ACB1-E4B9CD21002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5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Global radioxenon emission inventory for 2014 </a:t>
            </a:r>
          </a:p>
          <a:p>
            <a:pPr algn="ctr" eaLnBrk="0" hangingPunct="0">
              <a:lnSpc>
                <a:spcPts val="1586"/>
              </a:lnSpc>
            </a:pPr>
            <a:r>
              <a:rPr lang="en-GB" sz="800" b="1" dirty="0">
                <a:solidFill>
                  <a:schemeClr val="bg1"/>
                </a:solidFill>
                <a:latin typeface="Arial" panose="020B0604020202020204" pitchFamily="34" charset="0"/>
              </a:rPr>
              <a:t>by normal operational releases from nuclear power plants and medical isotope production facilities</a:t>
            </a:r>
          </a:p>
          <a:p>
            <a:pPr algn="ctr" eaLnBrk="0" hangingPunct="0">
              <a:lnSpc>
                <a:spcPts val="1586"/>
              </a:lnSpc>
            </a:pPr>
            <a:r>
              <a:rPr lang="en-US" sz="800" dirty="0">
                <a:solidFill>
                  <a:schemeClr val="bg1"/>
                </a:solidFill>
                <a:latin typeface="Avenir Book" charset="0"/>
                <a:ea typeface="Avenir Book" charset="0"/>
                <a:cs typeface="Avenir Book" charset="0"/>
              </a:rPr>
              <a:t>Martin Kalinowski</a:t>
            </a:r>
          </a:p>
        </p:txBody>
      </p:sp>
      <p:sp>
        <p:nvSpPr>
          <p:cNvPr id="8" name="TextBox 7">
            <a:extLst>
              <a:ext uri="{FF2B5EF4-FFF2-40B4-BE49-F238E27FC236}">
                <a16:creationId xmlns:a16="http://schemas.microsoft.com/office/drawing/2014/main" id="{2644D38B-981C-4F83-B0AF-5401D9B2E81E}"/>
              </a:ext>
            </a:extLst>
          </p:cNvPr>
          <p:cNvSpPr txBox="1"/>
          <p:nvPr/>
        </p:nvSpPr>
        <p:spPr>
          <a:xfrm>
            <a:off x="789708" y="1144402"/>
            <a:ext cx="8183469"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global emission inventory summarizes the best estimates of radioxenon emissions from all nuclear facilities in the year 2014. It has been updated and extended to cover all four CTBT relevant isotopes.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global radioxenon emission inventory is a unique data set to be used in studies to enhance data analysis from the noble gas component of the International Monitoring System.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Its first version with Xe-133 was used for the 3rd ATM Challenge and the update will be applied in the Radioxenon Nuclear Explosion Signal Screening Inter-Comparison to be conducted in the second half of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Several conclusions can be drawn from radioxenon emission data that are available that are important for effective nuclear explosion monitoring.</a:t>
            </a:r>
          </a:p>
          <a:p>
            <a:pPr marL="285750" indent="-285750">
              <a:buFont typeface="Arial" panose="020B0604020202020204" pitchFamily="34" charset="0"/>
              <a:buChar char="•"/>
            </a:pPr>
            <a:endParaRPr lang="en-GB" sz="1600" dirty="0"/>
          </a:p>
        </p:txBody>
      </p:sp>
      <p:sp>
        <p:nvSpPr>
          <p:cNvPr id="9" name="TextBox 8">
            <a:extLst>
              <a:ext uri="{FF2B5EF4-FFF2-40B4-BE49-F238E27FC236}">
                <a16:creationId xmlns:a16="http://schemas.microsoft.com/office/drawing/2014/main" id="{08FFB514-BF71-413F-8DBC-0EBCF2F9CD5B}"/>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P2.4-606</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1153</Words>
  <Application>Microsoft Office PowerPoint</Application>
  <PresentationFormat>On-screen Show (16:9)</PresentationFormat>
  <Paragraphs>114</Paragraphs>
  <Slides>10</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Arial</vt:lpstr>
      <vt:lpstr>Avenir Book</vt:lpstr>
      <vt:lpstr>Avenir Heavy</vt:lpstr>
      <vt:lpstr>Avenir Medium</vt:lpstr>
      <vt:lpstr>Calibri</vt:lpstr>
      <vt:lpstr>DIN-Light</vt:lpstr>
      <vt:lpstr>DIN-Medium</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KALINOWSKI Martin</cp:lastModifiedBy>
  <cp:revision>67</cp:revision>
  <cp:lastPrinted>2019-03-26T13:54:24Z</cp:lastPrinted>
  <dcterms:created xsi:type="dcterms:W3CDTF">2019-04-24T06:32:04Z</dcterms:created>
  <dcterms:modified xsi:type="dcterms:W3CDTF">2021-06-15T14:00:19Z</dcterms:modified>
</cp:coreProperties>
</file>