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embeddings/Microsoft_Equation3.bin" ContentType="application/vnd.openxmlformats-officedocument.oleObject"/>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embeddings/Microsoft_Equation1.bin" ContentType="application/vnd.openxmlformats-officedocument.oleObject"/>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18"/>
  </p:notesMasterIdLst>
  <p:handoutMasterIdLst>
    <p:handoutMasterId r:id="rId19"/>
  </p:handoutMasterIdLst>
  <p:sldIdLst>
    <p:sldId id="373" r:id="rId2"/>
    <p:sldId id="455" r:id="rId3"/>
    <p:sldId id="448" r:id="rId4"/>
    <p:sldId id="476" r:id="rId5"/>
    <p:sldId id="463" r:id="rId6"/>
    <p:sldId id="466" r:id="rId7"/>
    <p:sldId id="465" r:id="rId8"/>
    <p:sldId id="467" r:id="rId9"/>
    <p:sldId id="468" r:id="rId10"/>
    <p:sldId id="469" r:id="rId11"/>
    <p:sldId id="458" r:id="rId12"/>
    <p:sldId id="473" r:id="rId13"/>
    <p:sldId id="470" r:id="rId14"/>
    <p:sldId id="472" r:id="rId15"/>
    <p:sldId id="478" r:id="rId16"/>
    <p:sldId id="475" r:id="rId1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userDrawn="1">
          <p15:clr>
            <a:srgbClr val="A4A3A4"/>
          </p15:clr>
        </p15:guide>
        <p15:guide id="2" pos="3840" userDrawn="1">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C0C4F4"/>
    <a:srgbClr val="333333"/>
    <a:srgbClr val="FFCC99"/>
    <a:srgbClr val="FF00F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39" autoAdjust="0"/>
    <p:restoredTop sz="84056" autoAdjust="0"/>
  </p:normalViewPr>
  <p:slideViewPr>
    <p:cSldViewPr>
      <p:cViewPr varScale="1">
        <p:scale>
          <a:sx n="121" d="100"/>
          <a:sy n="121" d="100"/>
        </p:scale>
        <p:origin x="-928" y="-1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4" d="100"/>
          <a:sy n="64" d="100"/>
        </p:scale>
        <p:origin x="4002" y="90"/>
      </p:cViewPr>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AFEFA45F-E5D7-4A02-BD89-D6E73FD9B36A}" type="datetimeFigureOut">
              <a:rPr lang="en-US" smtClean="0"/>
              <a:pPr/>
              <a:t>6/30/21</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42659FCA-C7BA-4511-8ADF-029A41A720A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1731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94BA1973-4CC0-49B2-B607-37C2D2D45C83}" type="datetimeFigureOut">
              <a:rPr lang="en-US" smtClean="0"/>
              <a:pPr/>
              <a:t>6/30/21</a:t>
            </a:fld>
            <a:endParaRPr lang="en-US" dirty="0"/>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E0A5E249-9B45-4536-8E9C-A9C60B376BB6}"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49792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810634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464720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652653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331370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107253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a:p>
            <a:r>
              <a:rPr lang="en-US" baseline="0" dirty="0"/>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7756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b="1"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16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018947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683029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2081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0">
              <a:spcAft>
                <a:spcPts val="1000"/>
              </a:spcAft>
              <a:buFont typeface="+mj-lt"/>
              <a:buNone/>
              <a:tabLst>
                <a:tab pos="501650" algn="l"/>
              </a:tabLst>
            </a:pPr>
            <a:r>
              <a:rPr lang="en-US" sz="1200" dirty="0" smtClean="0">
                <a:latin typeface="Times New Roman"/>
                <a:ea typeface="Times New Roman"/>
                <a:cs typeface="Times New Roman"/>
              </a:rPr>
              <a:t> </a:t>
            </a: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820083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581947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713118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A5E249-9B45-4536-8E9C-A9C60B376BB6}" type="slidenum">
              <a:rPr lang="en-US" smtClean="0"/>
              <a:pPr/>
              <a:t>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045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eaLnBrk="0" fontAlgn="base" hangingPunct="0">
              <a:lnSpc>
                <a:spcPct val="90000"/>
              </a:lnSpc>
              <a:spcBef>
                <a:spcPct val="50000"/>
              </a:spcBef>
              <a:spcAft>
                <a:spcPct val="0"/>
              </a:spcAft>
              <a:buClr>
                <a:srgbClr val="151C77"/>
              </a:buClr>
              <a:buSzPct val="80000"/>
              <a:buFont typeface="Wingdings" pitchFamily="2" charset="2"/>
              <a:buChar char="n"/>
              <a:defRPr/>
            </a:pPr>
            <a:endParaRPr lang="en-US" sz="2800" b="1" dirty="0">
              <a:solidFill>
                <a:srgbClr val="151C77"/>
              </a:solidFill>
            </a:endParaRPr>
          </a:p>
        </p:txBody>
      </p:sp>
      <p:sp>
        <p:nvSpPr>
          <p:cNvPr id="5" name="Line 3"/>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eaLnBrk="0" fontAlgn="base" hangingPunct="0">
              <a:lnSpc>
                <a:spcPct val="90000"/>
              </a:lnSpc>
              <a:spcBef>
                <a:spcPct val="50000"/>
              </a:spcBef>
              <a:spcAft>
                <a:spcPct val="0"/>
              </a:spcAft>
              <a:buClr>
                <a:srgbClr val="151C77"/>
              </a:buClr>
              <a:buSzPct val="80000"/>
              <a:buFont typeface="Wingdings" pitchFamily="2" charset="2"/>
              <a:buChar char="n"/>
              <a:defRPr/>
            </a:pPr>
            <a:endParaRPr lang="en-US" sz="2800" b="1" dirty="0">
              <a:solidFill>
                <a:srgbClr val="151C77"/>
              </a:solidFill>
            </a:endParaRPr>
          </a:p>
        </p:txBody>
      </p:sp>
      <p:sp>
        <p:nvSpPr>
          <p:cNvPr id="8" name="Rectangle 4"/>
          <p:cNvSpPr>
            <a:spLocks noGrp="1" noChangeArrowheads="1"/>
          </p:cNvSpPr>
          <p:nvPr>
            <p:ph type="sldNum" sz="quarter" idx="10"/>
          </p:nvPr>
        </p:nvSpPr>
        <p:spPr/>
        <p:txBody>
          <a:bodyPr/>
          <a:lstStyle>
            <a:lvl1pPr>
              <a:defRPr smtClean="0"/>
            </a:lvl1pPr>
          </a:lstStyle>
          <a:p>
            <a:pPr>
              <a:defRPr/>
            </a:pPr>
            <a:fld id="{C446956B-5160-4E8B-AB75-12B44F6E556B}" type="slidenum">
              <a:rPr lang="en-US"/>
              <a:pPr>
                <a:defRPr/>
              </a:pPr>
              <a:t>‹#›</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51404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114300"/>
            <a:ext cx="8864600" cy="9525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5EAA2CE4-EB2A-42AB-9BF3-8550B0644D96}" type="slidenum">
              <a:rPr lang="en-US"/>
              <a:pPr>
                <a:defRPr/>
              </a:pPr>
              <a:t>‹#›</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87392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1E092283-AE26-476F-9A0D-1DB86DEF206E}" type="slidenum">
              <a:rPr lang="en-US"/>
              <a:pPr>
                <a:defRPr/>
              </a:pPr>
              <a:t>‹#›</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95351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89100" y="114300"/>
            <a:ext cx="8864600" cy="952500"/>
          </a:xfrm>
        </p:spPr>
        <p:txBody>
          <a:bodyPr/>
          <a:lstStyle/>
          <a:p>
            <a:r>
              <a:rPr lang="en-US" dirty="0"/>
              <a:t>Click to edit Master title style</a:t>
            </a:r>
          </a:p>
        </p:txBody>
      </p:sp>
      <p:sp>
        <p:nvSpPr>
          <p:cNvPr id="3" name="Content Placeholder 2"/>
          <p:cNvSpPr>
            <a:spLocks noGrp="1"/>
          </p:cNvSpPr>
          <p:nvPr>
            <p:ph sz="half" idx="1"/>
          </p:nvPr>
        </p:nvSpPr>
        <p:spPr>
          <a:xfrm>
            <a:off x="152400" y="1390650"/>
            <a:ext cx="58166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90650"/>
            <a:ext cx="58166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C872CCA4-DA10-427D-938A-F6ECA310894C}" type="slidenum">
              <a:rPr lang="en-US"/>
              <a:pPr>
                <a:defRPr/>
              </a:pPr>
              <a:t>‹#›</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83710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5631BA58-09C4-43A8-826F-82F220538FE5}" type="slidenum">
              <a:rPr lang="en-US"/>
              <a:pPr>
                <a:defRPr/>
              </a:pPr>
              <a:t>‹#›</a:t>
            </a:fld>
            <a:endParaRPr lang="en-US" dirty="0">
              <a:solidFill>
                <a:srgbClr val="B2B2B2"/>
              </a:solidFill>
            </a:endParaRPr>
          </a:p>
        </p:txBody>
      </p:sp>
      <p:sp>
        <p:nvSpPr>
          <p:cNvPr id="8" name="Title 1"/>
          <p:cNvSpPr>
            <a:spLocks noGrp="1"/>
          </p:cNvSpPr>
          <p:nvPr>
            <p:ph type="title"/>
          </p:nvPr>
        </p:nvSpPr>
        <p:spPr>
          <a:xfrm>
            <a:off x="1689100" y="114300"/>
            <a:ext cx="8864600" cy="952500"/>
          </a:xfrm>
        </p:spPr>
        <p:txBody>
          <a:bodyPr/>
          <a:lstStyle/>
          <a:p>
            <a:r>
              <a:rPr lang="en-US" dirty="0"/>
              <a:t>Click to edit Master title style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73819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89100" y="114300"/>
            <a:ext cx="8864600" cy="952500"/>
          </a:xfrm>
        </p:spPr>
        <p:txBody>
          <a:bodyPr/>
          <a:lstStyle>
            <a:lvl1pPr>
              <a:defRPr/>
            </a:lvl1pPr>
          </a:lstStyle>
          <a:p>
            <a:r>
              <a:rPr lang="en-US" dirty="0"/>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E4A19315-FC7A-4BF5-9A16-7FAFAB7A31B3}" type="slidenum">
              <a:rPr lang="en-US"/>
              <a:pPr>
                <a:defRPr/>
              </a:pPr>
              <a:t>‹#›</a:t>
            </a:fld>
            <a:endParaRPr lang="en-US" dirty="0">
              <a:solidFill>
                <a:srgbClr val="B2B2B2"/>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01543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BCD8793-1C76-4C3E-9A31-4B259A94CA2F}" type="slidenum">
              <a:rPr lang="en-US"/>
              <a:pPr>
                <a:defRPr/>
              </a:pPr>
              <a:t>‹#›</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503982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b="0" smtClean="0">
                <a:solidFill>
                  <a:srgbClr val="969696"/>
                </a:solidFill>
              </a:defRPr>
            </a:lvl1pPr>
          </a:lstStyle>
          <a:p>
            <a:pPr eaLnBrk="0" fontAlgn="base" hangingPunct="0">
              <a:spcAft>
                <a:spcPct val="0"/>
              </a:spcAft>
              <a:defRPr/>
            </a:pPr>
            <a:fld id="{C1BF324D-1037-430A-9797-BFF28D1F552B}" type="slidenum">
              <a:rPr lang="en-US"/>
              <a:pPr eaLnBrk="0" fontAlgn="base" hangingPunct="0">
                <a:spcAft>
                  <a:spcPct val="0"/>
                </a:spcAft>
                <a:defRPr/>
              </a:pPr>
              <a:t>‹#›</a:t>
            </a:fld>
            <a:endParaRPr lang="en-US" dirty="0">
              <a:solidFill>
                <a:srgbClr val="B2B2B2"/>
              </a:solidFill>
            </a:endParaRPr>
          </a:p>
        </p:txBody>
      </p:sp>
      <p:sp>
        <p:nvSpPr>
          <p:cNvPr id="1027" name="Rectangle 3"/>
          <p:cNvSpPr>
            <a:spLocks noGrp="1" noChangeArrowheads="1"/>
          </p:cNvSpPr>
          <p:nvPr>
            <p:ph type="title"/>
          </p:nvPr>
        </p:nvSpPr>
        <p:spPr bwMode="auto">
          <a:xfrm>
            <a:off x="1689100" y="0"/>
            <a:ext cx="8864600" cy="952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dirty="0"/>
              <a:t> Click to edit Master title style</a:t>
            </a:r>
          </a:p>
        </p:txBody>
      </p:sp>
      <p:sp>
        <p:nvSpPr>
          <p:cNvPr id="234501" name="Line 5"/>
          <p:cNvSpPr>
            <a:spLocks noChangeShapeType="1"/>
          </p:cNvSpPr>
          <p:nvPr/>
        </p:nvSpPr>
        <p:spPr bwMode="auto">
          <a:xfrm>
            <a:off x="1803400" y="1117600"/>
            <a:ext cx="9880600" cy="0"/>
          </a:xfrm>
          <a:prstGeom prst="line">
            <a:avLst/>
          </a:prstGeom>
          <a:noFill/>
          <a:ln w="57150">
            <a:solidFill>
              <a:srgbClr val="0C2D83"/>
            </a:solidFill>
            <a:round/>
            <a:headEnd/>
            <a:tailEnd/>
          </a:ln>
          <a:effectLst/>
        </p:spPr>
        <p:txBody>
          <a:bodyPr wrap="none" anchor="ctr"/>
          <a:lstStyle/>
          <a:p>
            <a:pPr eaLnBrk="0" fontAlgn="base" hangingPunct="0">
              <a:lnSpc>
                <a:spcPct val="90000"/>
              </a:lnSpc>
              <a:spcBef>
                <a:spcPct val="50000"/>
              </a:spcBef>
              <a:spcAft>
                <a:spcPct val="0"/>
              </a:spcAft>
              <a:buClr>
                <a:srgbClr val="151C77"/>
              </a:buClr>
              <a:buSzPct val="80000"/>
              <a:buFont typeface="Wingdings" pitchFamily="2" charset="2"/>
              <a:buChar char="n"/>
              <a:defRPr/>
            </a:pPr>
            <a:endParaRPr lang="en-US" sz="2800" b="1" dirty="0">
              <a:solidFill>
                <a:srgbClr val="151C77"/>
              </a:solidFill>
            </a:endParaRPr>
          </a:p>
        </p:txBody>
      </p:sp>
      <p:sp>
        <p:nvSpPr>
          <p:cNvPr id="1029" name="Rectangle 6"/>
          <p:cNvSpPr>
            <a:spLocks noGrp="1" noChangeArrowheads="1"/>
          </p:cNvSpPr>
          <p:nvPr>
            <p:ph type="body" idx="1"/>
          </p:nvPr>
        </p:nvSpPr>
        <p:spPr bwMode="auto">
          <a:xfrm>
            <a:off x="152400" y="1390650"/>
            <a:ext cx="11836400" cy="49339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0"/>
            <a:r>
              <a:rPr lang="en-US" altLang="en-US" dirty="0"/>
              <a:t>2nd Bullet</a:t>
            </a:r>
          </a:p>
        </p:txBody>
      </p:sp>
      <p:sp>
        <p:nvSpPr>
          <p:cNvPr id="2" name="Footer Placeholder 1"/>
          <p:cNvSpPr>
            <a:spLocks noGrp="1"/>
          </p:cNvSpPr>
          <p:nvPr>
            <p:ph type="ftr" sz="quarter" idx="3"/>
          </p:nvPr>
        </p:nvSpPr>
        <p:spPr>
          <a:xfrm>
            <a:off x="179294" y="6088996"/>
            <a:ext cx="9507071" cy="20880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pic>
        <p:nvPicPr>
          <p:cNvPr id="12" name="Picture 11">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BFE79601-E553-A349-BA44-52D590EC0A42}"/>
              </a:ext>
            </a:extLst>
          </p:cNvPr>
          <p:cNvPicPr>
            <a:picLocks noChangeAspect="1"/>
          </p:cNvPicPr>
          <p:nvPr userDrawn="1"/>
        </p:nvPicPr>
        <p:blipFill>
          <a:blip r:embed="rId9"/>
          <a:stretch>
            <a:fillRect/>
          </a:stretch>
        </p:blipFill>
        <p:spPr>
          <a:xfrm>
            <a:off x="10210800" y="304800"/>
            <a:ext cx="1724892" cy="457200"/>
          </a:xfrm>
          <a:prstGeom prst="rect">
            <a:avLst/>
          </a:prstGeom>
          <a:solidFill>
            <a:srgbClr val="3366FF"/>
          </a:solidFill>
        </p:spPr>
      </p:pic>
      <p:sp>
        <p:nvSpPr>
          <p:cNvPr id="13" name="TextBox 12"/>
          <p:cNvSpPr txBox="1"/>
          <p:nvPr userDrawn="1"/>
        </p:nvSpPr>
        <p:spPr>
          <a:xfrm>
            <a:off x="228600" y="228600"/>
            <a:ext cx="1295400" cy="646331"/>
          </a:xfrm>
          <a:prstGeom prst="rect">
            <a:avLst/>
          </a:prstGeom>
          <a:solidFill>
            <a:srgbClr val="3366FF"/>
          </a:solidFill>
        </p:spPr>
        <p:txBody>
          <a:bodyPr wrap="square" rtlCol="0">
            <a:spAutoFit/>
          </a:bodyPr>
          <a:lstStyle/>
          <a:p>
            <a:r>
              <a:rPr lang="en-US" dirty="0" err="1">
                <a:solidFill>
                  <a:schemeClr val="bg1"/>
                </a:solidFill>
              </a:rPr>
              <a:t>SnT</a:t>
            </a:r>
            <a:r>
              <a:rPr lang="en-US" baseline="0" dirty="0"/>
              <a:t> 2021</a:t>
            </a:r>
          </a:p>
          <a:p>
            <a:r>
              <a:rPr lang="en-US" baseline="0" dirty="0"/>
              <a:t>T2.1_191</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7531559"/>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transition/>
  <p:hf hdr="0" ftr="0" dt="0"/>
  <p:txStyles>
    <p:titleStyle>
      <a:lvl1pPr algn="ctr" rtl="0" eaLnBrk="1" fontAlgn="base" hangingPunct="1">
        <a:spcBef>
          <a:spcPct val="0"/>
        </a:spcBef>
        <a:spcAft>
          <a:spcPct val="0"/>
        </a:spcAft>
        <a:defRPr sz="3200" b="1" i="1">
          <a:solidFill>
            <a:srgbClr val="151C77"/>
          </a:solidFill>
          <a:latin typeface="+mj-lt"/>
          <a:ea typeface="+mj-ea"/>
          <a:cs typeface="+mj-cs"/>
        </a:defRPr>
      </a:lvl1pPr>
      <a:lvl2pPr algn="ctr" rtl="0" eaLnBrk="1" fontAlgn="base" hangingPunct="1">
        <a:spcBef>
          <a:spcPct val="0"/>
        </a:spcBef>
        <a:spcAft>
          <a:spcPct val="0"/>
        </a:spcAft>
        <a:defRPr sz="3200" b="1" i="1">
          <a:solidFill>
            <a:srgbClr val="151C77"/>
          </a:solidFill>
          <a:latin typeface="Arial" charset="0"/>
        </a:defRPr>
      </a:lvl2pPr>
      <a:lvl3pPr algn="ctr" rtl="0" eaLnBrk="1" fontAlgn="base" hangingPunct="1">
        <a:spcBef>
          <a:spcPct val="0"/>
        </a:spcBef>
        <a:spcAft>
          <a:spcPct val="0"/>
        </a:spcAft>
        <a:defRPr sz="3200" b="1" i="1">
          <a:solidFill>
            <a:srgbClr val="151C77"/>
          </a:solidFill>
          <a:latin typeface="Arial" charset="0"/>
        </a:defRPr>
      </a:lvl3pPr>
      <a:lvl4pPr algn="ctr" rtl="0" eaLnBrk="1" fontAlgn="base" hangingPunct="1">
        <a:spcBef>
          <a:spcPct val="0"/>
        </a:spcBef>
        <a:spcAft>
          <a:spcPct val="0"/>
        </a:spcAft>
        <a:defRPr sz="3200" b="1" i="1">
          <a:solidFill>
            <a:srgbClr val="151C77"/>
          </a:solidFill>
          <a:latin typeface="Arial" charset="0"/>
        </a:defRPr>
      </a:lvl4pPr>
      <a:lvl5pPr algn="ctr" rtl="0" eaLnBrk="1" fontAlgn="base" hangingPunct="1">
        <a:spcBef>
          <a:spcPct val="0"/>
        </a:spcBef>
        <a:spcAft>
          <a:spcPct val="0"/>
        </a:spcAft>
        <a:defRPr sz="3200" b="1" i="1">
          <a:solidFill>
            <a:srgbClr val="151C77"/>
          </a:solidFill>
          <a:latin typeface="Arial" charset="0"/>
        </a:defRPr>
      </a:lvl5pPr>
      <a:lvl6pPr marL="457200" algn="ctr" rtl="0" eaLnBrk="1" fontAlgn="base" hangingPunct="1">
        <a:spcBef>
          <a:spcPct val="0"/>
        </a:spcBef>
        <a:spcAft>
          <a:spcPct val="0"/>
        </a:spcAft>
        <a:defRPr sz="3200" b="1" i="1">
          <a:solidFill>
            <a:srgbClr val="151C77"/>
          </a:solidFill>
          <a:latin typeface="Arial" charset="0"/>
        </a:defRPr>
      </a:lvl6pPr>
      <a:lvl7pPr marL="914400" algn="ctr" rtl="0" eaLnBrk="1" fontAlgn="base" hangingPunct="1">
        <a:spcBef>
          <a:spcPct val="0"/>
        </a:spcBef>
        <a:spcAft>
          <a:spcPct val="0"/>
        </a:spcAft>
        <a:defRPr sz="3200" b="1" i="1">
          <a:solidFill>
            <a:srgbClr val="151C77"/>
          </a:solidFill>
          <a:latin typeface="Arial" charset="0"/>
        </a:defRPr>
      </a:lvl7pPr>
      <a:lvl8pPr marL="1371600" algn="ctr" rtl="0" eaLnBrk="1" fontAlgn="base" hangingPunct="1">
        <a:spcBef>
          <a:spcPct val="0"/>
        </a:spcBef>
        <a:spcAft>
          <a:spcPct val="0"/>
        </a:spcAft>
        <a:defRPr sz="3200" b="1" i="1">
          <a:solidFill>
            <a:srgbClr val="151C77"/>
          </a:solidFill>
          <a:latin typeface="Arial" charset="0"/>
        </a:defRPr>
      </a:lvl8pPr>
      <a:lvl9pPr marL="1828800" algn="ctr" rtl="0" eaLnBrk="1" fontAlgn="base" hangingPunct="1">
        <a:spcBef>
          <a:spcPct val="0"/>
        </a:spcBef>
        <a:spcAft>
          <a:spcPct val="0"/>
        </a:spcAft>
        <a:defRPr sz="3200" b="1" i="1">
          <a:solidFill>
            <a:srgbClr val="151C77"/>
          </a:solidFill>
          <a:latin typeface="Arial" charset="0"/>
        </a:defRPr>
      </a:lvl9pPr>
    </p:titleStyle>
    <p:bodyStyle>
      <a:lvl1pPr marL="285750" indent="-285750" algn="l" rtl="0" eaLnBrk="1" fontAlgn="base" hangingPunct="1">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688975" indent="-282575"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oleObject" Target="../embeddings/Microsoft_Equation1.bin"/><Relationship Id="rId7" Type="http://schemas.openxmlformats.org/officeDocument/2006/relationships/oleObject" Target="../embeddings/Microsoft_Equation2.bin"/><Relationship Id="rId8" Type="http://schemas.openxmlformats.org/officeDocument/2006/relationships/oleObject" Target="../embeddings/Microsoft_Equation3.bin"/><Relationship Id="rId9" Type="http://schemas.openxmlformats.org/officeDocument/2006/relationships/image" Target="../media/image30.png"/><Relationship Id="rId10" Type="http://schemas.openxmlformats.org/officeDocument/2006/relationships/oleObject" Target="../embeddings/Microsoft_Equation4.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28"/>
          <p:cNvSpPr>
            <a:spLocks noGrp="1" noChangeArrowheads="1"/>
          </p:cNvSpPr>
          <p:nvPr>
            <p:ph type="ctrTitle" idx="4294967295"/>
          </p:nvPr>
        </p:nvSpPr>
        <p:spPr>
          <a:xfrm>
            <a:off x="1600200" y="0"/>
            <a:ext cx="8534400" cy="1185255"/>
          </a:xfrm>
        </p:spPr>
        <p:txBody>
          <a:bodyPr/>
          <a:lstStyle/>
          <a:p>
            <a:r>
              <a:rPr lang="en-US" altLang="en-US" sz="2800" i="0" dirty="0">
                <a:solidFill>
                  <a:srgbClr val="000090"/>
                </a:solidFill>
              </a:rPr>
              <a:t> </a:t>
            </a:r>
            <a:r>
              <a:rPr lang="en-US" altLang="en-US" sz="2400" i="0" dirty="0">
                <a:solidFill>
                  <a:srgbClr val="000090"/>
                </a:solidFill>
              </a:rPr>
              <a:t>Yield Estimation of the Aug 4, 2020 Beirut Explosion Using Seismic and Shockwave Data</a:t>
            </a:r>
          </a:p>
        </p:txBody>
      </p:sp>
      <p:sp>
        <p:nvSpPr>
          <p:cNvPr id="3" name="TextBox 2"/>
          <p:cNvSpPr txBox="1"/>
          <p:nvPr/>
        </p:nvSpPr>
        <p:spPr>
          <a:xfrm>
            <a:off x="533400" y="5943600"/>
            <a:ext cx="11353800" cy="461665"/>
          </a:xfrm>
          <a:prstGeom prst="rect">
            <a:avLst/>
          </a:prstGeom>
          <a:noFill/>
        </p:spPr>
        <p:txBody>
          <a:bodyPr wrap="square" rtlCol="0">
            <a:spAutoFit/>
          </a:bodyPr>
          <a:lstStyle/>
          <a:p>
            <a:r>
              <a:rPr lang="en-US" sz="1200" b="1" dirty="0"/>
              <a:t>Disclaimer:  Views in this presentation are those of the authors and do not represent the official position or policy of the United States Government and CTBTO. </a:t>
            </a:r>
          </a:p>
        </p:txBody>
      </p:sp>
      <p:sp>
        <p:nvSpPr>
          <p:cNvPr id="4" name="TextBox 3"/>
          <p:cNvSpPr txBox="1"/>
          <p:nvPr/>
        </p:nvSpPr>
        <p:spPr>
          <a:xfrm>
            <a:off x="1066800" y="143470"/>
            <a:ext cx="10363200" cy="369332"/>
          </a:xfrm>
          <a:prstGeom prst="rect">
            <a:avLst/>
          </a:prstGeom>
          <a:noFill/>
        </p:spPr>
        <p:txBody>
          <a:bodyPr wrap="square" rtlCol="0">
            <a:spAutoFit/>
          </a:bodyPr>
          <a:lstStyle/>
          <a:p>
            <a:pPr algn="ctr"/>
            <a:r>
              <a:rPr lang="en-US" dirty="0"/>
              <a:t> </a:t>
            </a:r>
          </a:p>
        </p:txBody>
      </p:sp>
      <p:sp>
        <p:nvSpPr>
          <p:cNvPr id="5" name="TextBox 4"/>
          <p:cNvSpPr txBox="1"/>
          <p:nvPr/>
        </p:nvSpPr>
        <p:spPr>
          <a:xfrm>
            <a:off x="990600" y="1600200"/>
            <a:ext cx="9525000" cy="2154436"/>
          </a:xfrm>
          <a:prstGeom prst="rect">
            <a:avLst/>
          </a:prstGeom>
          <a:noFill/>
        </p:spPr>
        <p:txBody>
          <a:bodyPr wrap="square" rtlCol="0">
            <a:spAutoFit/>
          </a:bodyPr>
          <a:lstStyle/>
          <a:p>
            <a:pPr algn="ctr"/>
            <a:r>
              <a:rPr lang="en-US" sz="2500" b="1" dirty="0"/>
              <a:t>Chandan K. Saikia, </a:t>
            </a:r>
            <a:r>
              <a:rPr lang="en-US" sz="2500" b="1" dirty="0" err="1"/>
              <a:t>Petru</a:t>
            </a:r>
            <a:r>
              <a:rPr lang="en-US" sz="2500" b="1" dirty="0"/>
              <a:t> </a:t>
            </a:r>
            <a:r>
              <a:rPr lang="en-US" sz="2500" b="1" dirty="0" err="1"/>
              <a:t>Negraru</a:t>
            </a:r>
            <a:r>
              <a:rPr lang="en-US" sz="2500" b="1" dirty="0"/>
              <a:t>, Jon </a:t>
            </a:r>
            <a:r>
              <a:rPr lang="en-US" sz="2500" b="1" dirty="0" err="1"/>
              <a:t>Creasey</a:t>
            </a:r>
            <a:r>
              <a:rPr lang="en-US" sz="2500" b="1" dirty="0"/>
              <a:t>, </a:t>
            </a:r>
          </a:p>
          <a:p>
            <a:pPr algn="ctr"/>
            <a:r>
              <a:rPr lang="en-US" sz="2500" b="1" dirty="0"/>
              <a:t>and Mark T. Woods </a:t>
            </a:r>
          </a:p>
          <a:p>
            <a:pPr algn="ctr"/>
            <a:endParaRPr lang="en-US" sz="2800" b="1" dirty="0"/>
          </a:p>
          <a:p>
            <a:pPr algn="ctr"/>
            <a:r>
              <a:rPr lang="en-US" sz="2800" b="1" dirty="0"/>
              <a:t>Air Force Technical Applications Center </a:t>
            </a:r>
          </a:p>
          <a:p>
            <a:pPr algn="ctr"/>
            <a:r>
              <a:rPr lang="en-US" sz="2800" b="1" dirty="0"/>
              <a:t>Patrick Space Force Base, PSFB, FL 32952, USA</a:t>
            </a:r>
          </a:p>
        </p:txBody>
      </p:sp>
      <p:sp>
        <p:nvSpPr>
          <p:cNvPr id="6" name="TextBox 5"/>
          <p:cNvSpPr txBox="1"/>
          <p:nvPr/>
        </p:nvSpPr>
        <p:spPr>
          <a:xfrm>
            <a:off x="609600" y="5181600"/>
            <a:ext cx="11125200" cy="646331"/>
          </a:xfrm>
          <a:prstGeom prst="rect">
            <a:avLst/>
          </a:prstGeom>
          <a:noFill/>
        </p:spPr>
        <p:txBody>
          <a:bodyPr wrap="square" rtlCol="0">
            <a:spAutoFit/>
          </a:bodyPr>
          <a:lstStyle/>
          <a:p>
            <a:r>
              <a:rPr lang="en-US" b="1" dirty="0"/>
              <a:t>Acknowledgements:  MSgt. Natasha </a:t>
            </a:r>
            <a:r>
              <a:rPr lang="en-US" b="1" dirty="0" err="1"/>
              <a:t>Matoon</a:t>
            </a:r>
            <a:r>
              <a:rPr lang="en-US" b="1" dirty="0"/>
              <a:t> and  Michael  </a:t>
            </a:r>
            <a:r>
              <a:rPr lang="en-US" b="1" dirty="0" err="1"/>
              <a:t>Mecham</a:t>
            </a:r>
            <a:r>
              <a:rPr lang="en-US" b="1" dirty="0"/>
              <a:t> of AFTAC and Dr. Samuel Rigby for providing the blast-wave data used in this study. </a:t>
            </a:r>
          </a:p>
        </p:txBody>
      </p:sp>
      <p:pic>
        <p:nvPicPr>
          <p:cNvPr id="7" name="Picture 35" descr="air force logo"/>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505200" y="3886200"/>
            <a:ext cx="1600200" cy="11061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91200" y="3810000"/>
            <a:ext cx="1659823" cy="1341074"/>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69060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143000" y="1447800"/>
            <a:ext cx="10134600" cy="3416320"/>
          </a:xfrm>
          <a:prstGeom prst="rect">
            <a:avLst/>
          </a:prstGeom>
          <a:noFill/>
        </p:spPr>
        <p:txBody>
          <a:bodyPr wrap="square" rtlCol="0">
            <a:spAutoFit/>
          </a:bodyPr>
          <a:lstStyle/>
          <a:p>
            <a:pPr>
              <a:buFont typeface="Arial"/>
              <a:buChar char="•"/>
            </a:pPr>
            <a:r>
              <a:rPr lang="en-US" dirty="0"/>
              <a:t>  To determine yield using blast data, we used the empirical scaling relationship (Koper </a:t>
            </a:r>
            <a:r>
              <a:rPr lang="en-US" i="1" dirty="0"/>
              <a:t>et al</a:t>
            </a:r>
            <a:r>
              <a:rPr lang="en-US" dirty="0"/>
              <a:t>.,2007) which relates scaled shockwave velocity to scaled distance.</a:t>
            </a:r>
          </a:p>
          <a:p>
            <a:pPr>
              <a:buFont typeface="Arial"/>
              <a:buChar char="•"/>
            </a:pPr>
            <a:endParaRPr lang="en-US" dirty="0"/>
          </a:p>
          <a:p>
            <a:pPr>
              <a:buFont typeface="Arial"/>
              <a:buChar char="•"/>
            </a:pPr>
            <a:r>
              <a:rPr lang="en-US" dirty="0"/>
              <a:t>  Used two data sets:  we presented the first data set earlier and used scaling relations to fit data.  We also assigned 90% confidence limit to calculate possible upper and lower limits for the estimated yield value.</a:t>
            </a:r>
          </a:p>
          <a:p>
            <a:pPr>
              <a:buFont typeface="Arial"/>
              <a:buChar char="•"/>
            </a:pPr>
            <a:endParaRPr lang="en-US" dirty="0"/>
          </a:p>
          <a:p>
            <a:pPr>
              <a:buFont typeface="Arial"/>
              <a:buChar char="•"/>
            </a:pPr>
            <a:r>
              <a:rPr lang="en-US" dirty="0"/>
              <a:t>  Augmented this data by adding additional data from Rigby et al. (2002).   These authors used a different scaling relation that was developed based on shockwave data from experiments using hemisphere of TNT between 1 and 400,000 Kg (</a:t>
            </a:r>
            <a:r>
              <a:rPr lang="en-US" dirty="0" err="1"/>
              <a:t>Kingary</a:t>
            </a:r>
            <a:r>
              <a:rPr lang="en-US" dirty="0"/>
              <a:t> and </a:t>
            </a:r>
            <a:r>
              <a:rPr lang="en-US" dirty="0" err="1"/>
              <a:t>Bulmash</a:t>
            </a:r>
            <a:r>
              <a:rPr lang="en-US" dirty="0"/>
              <a:t>, 1984).   </a:t>
            </a:r>
          </a:p>
          <a:p>
            <a:endParaRPr lang="en-US" dirty="0"/>
          </a:p>
          <a:p>
            <a:endParaRPr lang="en-US" dirty="0"/>
          </a:p>
        </p:txBody>
      </p:sp>
      <p:sp>
        <p:nvSpPr>
          <p:cNvPr id="4" name="TextBox 3"/>
          <p:cNvSpPr txBox="1"/>
          <p:nvPr/>
        </p:nvSpPr>
        <p:spPr>
          <a:xfrm>
            <a:off x="1905000" y="304800"/>
            <a:ext cx="8229600" cy="523220"/>
          </a:xfrm>
          <a:prstGeom prst="rect">
            <a:avLst/>
          </a:prstGeom>
          <a:noFill/>
        </p:spPr>
        <p:txBody>
          <a:bodyPr wrap="square" rtlCol="0">
            <a:spAutoFit/>
          </a:bodyPr>
          <a:lstStyle/>
          <a:p>
            <a:r>
              <a:rPr lang="en-US" sz="2800" b="1" dirty="0"/>
              <a:t>Blast Wave Analysis – Yield of Beirut Explosion</a:t>
            </a:r>
          </a:p>
        </p:txBody>
      </p:sp>
      <p:sp>
        <p:nvSpPr>
          <p:cNvPr id="5" name="TextBox 4"/>
          <p:cNvSpPr txBox="1"/>
          <p:nvPr/>
        </p:nvSpPr>
        <p:spPr>
          <a:xfrm>
            <a:off x="990600" y="5939135"/>
            <a:ext cx="10439400" cy="523220"/>
          </a:xfrm>
          <a:prstGeom prst="rect">
            <a:avLst/>
          </a:prstGeom>
          <a:noFill/>
        </p:spPr>
        <p:txBody>
          <a:bodyPr wrap="square" rtlCol="0">
            <a:spAutoFit/>
          </a:bodyPr>
          <a:lstStyle/>
          <a:p>
            <a:r>
              <a:rPr lang="en-US" sz="1400" b="1" dirty="0"/>
              <a:t>Rigby, S.E. et al. (2020). Preliminary yield estimation of the 2020 Beirut explosion Using video footage from social media, Shock Waves, https://doi.org/10.1007/s00193-00970-z</a:t>
            </a:r>
          </a:p>
        </p:txBody>
      </p:sp>
      <p:sp>
        <p:nvSpPr>
          <p:cNvPr id="7" name="TextBox 6"/>
          <p:cNvSpPr txBox="1"/>
          <p:nvPr/>
        </p:nvSpPr>
        <p:spPr>
          <a:xfrm>
            <a:off x="990600" y="4648200"/>
            <a:ext cx="10515600" cy="523220"/>
          </a:xfrm>
          <a:prstGeom prst="rect">
            <a:avLst/>
          </a:prstGeom>
          <a:noFill/>
        </p:spPr>
        <p:txBody>
          <a:bodyPr wrap="square" rtlCol="0">
            <a:spAutoFit/>
          </a:bodyPr>
          <a:lstStyle/>
          <a:p>
            <a:r>
              <a:rPr lang="en-US" sz="1400" b="1" dirty="0"/>
              <a:t>Kingery, C.N. and G. Blumash (1984),  Air blast parameters from TNT spherical air burst and hemispherical surface burst, Tech Rept, ARBPL-TR-02555, U Army BRL, APG, MD , USA.</a:t>
            </a:r>
          </a:p>
        </p:txBody>
      </p:sp>
      <p:sp>
        <p:nvSpPr>
          <p:cNvPr id="9" name="TextBox 8"/>
          <p:cNvSpPr txBox="1"/>
          <p:nvPr/>
        </p:nvSpPr>
        <p:spPr>
          <a:xfrm>
            <a:off x="990600" y="5267980"/>
            <a:ext cx="10287000" cy="523220"/>
          </a:xfrm>
          <a:prstGeom prst="rect">
            <a:avLst/>
          </a:prstGeom>
          <a:noFill/>
        </p:spPr>
        <p:txBody>
          <a:bodyPr wrap="square" rtlCol="0">
            <a:spAutoFit/>
          </a:bodyPr>
          <a:lstStyle/>
          <a:p>
            <a:r>
              <a:rPr lang="en-US" sz="1400" b="1" dirty="0"/>
              <a:t>Koper K. D., T. </a:t>
            </a:r>
            <a:r>
              <a:rPr lang="en-US" sz="1400" b="1" dirty="0" err="1"/>
              <a:t>C.Wallace</a:t>
            </a:r>
            <a:r>
              <a:rPr lang="en-US" sz="1400" b="1" dirty="0"/>
              <a:t>, R. E </a:t>
            </a:r>
            <a:r>
              <a:rPr lang="en-US" sz="1400" b="1" dirty="0" err="1"/>
              <a:t>Reinkeand</a:t>
            </a:r>
            <a:r>
              <a:rPr lang="en-US" sz="1400" b="1" dirty="0"/>
              <a:t> J.A. Leverette (2002): Empirical scaling laws for truck  bomb explosions based on seismic and acoustic data, Bull. </a:t>
            </a:r>
            <a:r>
              <a:rPr lang="en-US" sz="1400" b="1" dirty="0" err="1"/>
              <a:t>Seis</a:t>
            </a:r>
            <a:r>
              <a:rPr lang="en-US" sz="1400" b="1" dirty="0"/>
              <a:t>. Soc. Am., vol92, no2., pp527-542</a:t>
            </a:r>
          </a:p>
        </p:txBody>
      </p:sp>
      <p:sp>
        <p:nvSpPr>
          <p:cNvPr id="10" name="Rectangle 9"/>
          <p:cNvSpPr/>
          <p:nvPr/>
        </p:nvSpPr>
        <p:spPr bwMode="auto">
          <a:xfrm>
            <a:off x="685800" y="1219200"/>
            <a:ext cx="10972800" cy="5305425"/>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3" name="Slide Number Placeholder 12"/>
          <p:cNvSpPr>
            <a:spLocks noGrp="1"/>
          </p:cNvSpPr>
          <p:nvPr>
            <p:ph type="sldNum" sz="quarter" idx="10"/>
          </p:nvPr>
        </p:nvSpPr>
        <p:spPr/>
        <p:txBody>
          <a:bodyPr/>
          <a:lstStyle/>
          <a:p>
            <a:pPr>
              <a:defRPr/>
            </a:pPr>
            <a:fld id="{9BCD8793-1C76-4C3E-9A31-4B259A94CA2F}" type="slidenum">
              <a:rPr lang="en-US" smtClean="0"/>
              <a:pPr>
                <a:defRPr/>
              </a:pPr>
              <a:t>10</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04800"/>
            <a:ext cx="9144000" cy="443070"/>
          </a:xfrm>
          <a:prstGeom prst="rect">
            <a:avLst/>
          </a:prstGeom>
        </p:spPr>
        <p:txBody>
          <a:bodyPr vert="horz" wrap="square" lIns="0" tIns="12065" rIns="0" bIns="0" rtlCol="0">
            <a:spAutoFit/>
          </a:bodyPr>
          <a:lstStyle/>
          <a:p>
            <a:pPr marL="12700">
              <a:lnSpc>
                <a:spcPct val="100000"/>
              </a:lnSpc>
              <a:spcBef>
                <a:spcPts val="95"/>
              </a:spcBef>
            </a:pPr>
            <a:r>
              <a:rPr lang="en-US" sz="2800" i="0" spc="-10" dirty="0"/>
              <a:t>Scaling of Distance vs. Shockwave Velocity</a:t>
            </a:r>
            <a:endParaRPr sz="2800" i="0" spc="-10" dirty="0"/>
          </a:p>
        </p:txBody>
      </p:sp>
      <p:sp>
        <p:nvSpPr>
          <p:cNvPr id="3" name="object 3"/>
          <p:cNvSpPr txBox="1"/>
          <p:nvPr/>
        </p:nvSpPr>
        <p:spPr>
          <a:xfrm>
            <a:off x="663787" y="1449528"/>
            <a:ext cx="3527213" cy="459741"/>
          </a:xfrm>
          <a:prstGeom prst="rect">
            <a:avLst/>
          </a:prstGeom>
        </p:spPr>
        <p:txBody>
          <a:bodyPr vert="horz" wrap="square" lIns="0" tIns="150495" rIns="0" bIns="0" rtlCol="0">
            <a:spAutoFit/>
          </a:bodyPr>
          <a:lstStyle/>
          <a:p>
            <a:pPr marL="393700" indent="-342900">
              <a:lnSpc>
                <a:spcPct val="100000"/>
              </a:lnSpc>
              <a:spcBef>
                <a:spcPts val="1185"/>
              </a:spcBef>
              <a:tabLst>
                <a:tab pos="393065" algn="l"/>
                <a:tab pos="393700" algn="l"/>
                <a:tab pos="5537200" algn="l"/>
              </a:tabLst>
            </a:pPr>
            <a:r>
              <a:rPr sz="2000" b="1" spc="-5" dirty="0">
                <a:solidFill>
                  <a:srgbClr val="001F5F"/>
                </a:solidFill>
                <a:latin typeface="Calibri"/>
                <a:cs typeface="Calibri"/>
              </a:rPr>
              <a:t>Scaled</a:t>
            </a:r>
            <a:r>
              <a:rPr sz="2000" b="1" spc="20" dirty="0">
                <a:solidFill>
                  <a:srgbClr val="001F5F"/>
                </a:solidFill>
                <a:latin typeface="Calibri"/>
                <a:cs typeface="Calibri"/>
              </a:rPr>
              <a:t> </a:t>
            </a:r>
            <a:r>
              <a:rPr sz="2000" b="1" spc="-15" dirty="0">
                <a:solidFill>
                  <a:srgbClr val="001F5F"/>
                </a:solidFill>
                <a:latin typeface="Calibri"/>
                <a:cs typeface="Calibri"/>
              </a:rPr>
              <a:t>shockwave</a:t>
            </a:r>
            <a:r>
              <a:rPr sz="2000" b="1" spc="20" dirty="0">
                <a:solidFill>
                  <a:srgbClr val="001F5F"/>
                </a:solidFill>
                <a:latin typeface="Calibri"/>
                <a:cs typeface="Calibri"/>
              </a:rPr>
              <a:t> </a:t>
            </a:r>
            <a:r>
              <a:rPr sz="2000" b="1" spc="-5" dirty="0">
                <a:solidFill>
                  <a:srgbClr val="001F5F"/>
                </a:solidFill>
                <a:latin typeface="Calibri"/>
                <a:cs typeface="Calibri"/>
              </a:rPr>
              <a:t>velocity</a:t>
            </a:r>
            <a:r>
              <a:rPr lang="en-US" sz="2000" b="1" spc="-5" dirty="0">
                <a:solidFill>
                  <a:srgbClr val="001F5F"/>
                </a:solidFill>
                <a:latin typeface="Calibri"/>
                <a:cs typeface="Calibri"/>
              </a:rPr>
              <a:t> ( S )</a:t>
            </a:r>
            <a:r>
              <a:rPr lang="en-US" sz="2000" spc="-5" dirty="0">
                <a:solidFill>
                  <a:srgbClr val="001F5F"/>
                </a:solidFill>
                <a:latin typeface="Calibri"/>
                <a:cs typeface="Calibri"/>
              </a:rPr>
              <a:t>:</a:t>
            </a:r>
          </a:p>
          <a:p>
            <a:pPr marL="393700" indent="-342900">
              <a:lnSpc>
                <a:spcPct val="100000"/>
              </a:lnSpc>
              <a:spcBef>
                <a:spcPts val="1185"/>
              </a:spcBef>
              <a:tabLst>
                <a:tab pos="393065" algn="l"/>
                <a:tab pos="393700" algn="l"/>
                <a:tab pos="5537200" algn="l"/>
              </a:tabLst>
            </a:pPr>
            <a:endParaRPr lang="en-US" sz="2000" spc="-5" dirty="0">
              <a:solidFill>
                <a:srgbClr val="001F5F"/>
              </a:solidFill>
              <a:latin typeface="Calibri"/>
              <a:cs typeface="Calibri"/>
            </a:endParaRPr>
          </a:p>
        </p:txBody>
      </p:sp>
      <p:sp>
        <p:nvSpPr>
          <p:cNvPr id="7" name="object 7"/>
          <p:cNvSpPr txBox="1"/>
          <p:nvPr/>
        </p:nvSpPr>
        <p:spPr>
          <a:xfrm>
            <a:off x="990600" y="2438400"/>
            <a:ext cx="9753600" cy="610851"/>
          </a:xfrm>
          <a:prstGeom prst="rect">
            <a:avLst/>
          </a:prstGeom>
        </p:spPr>
        <p:txBody>
          <a:bodyPr vert="horz" wrap="square" lIns="0" tIns="46990" rIns="0" bIns="0" rtlCol="0">
            <a:spAutoFit/>
          </a:bodyPr>
          <a:lstStyle/>
          <a:p>
            <a:pPr marL="38100" marR="30480">
              <a:lnSpc>
                <a:spcPts val="2160"/>
              </a:lnSpc>
              <a:spcBef>
                <a:spcPts val="370"/>
              </a:spcBef>
            </a:pPr>
            <a:r>
              <a:rPr spc="-10" dirty="0">
                <a:solidFill>
                  <a:srgbClr val="001F5F"/>
                </a:solidFill>
                <a:latin typeface="Calibri"/>
                <a:cs typeface="Calibri"/>
              </a:rPr>
              <a:t>where</a:t>
            </a:r>
            <a:r>
              <a:rPr dirty="0">
                <a:solidFill>
                  <a:srgbClr val="001F5F"/>
                </a:solidFill>
                <a:latin typeface="Calibri"/>
                <a:cs typeface="Calibri"/>
              </a:rPr>
              <a:t> </a:t>
            </a:r>
            <a:r>
              <a:rPr spc="-5" dirty="0">
                <a:solidFill>
                  <a:srgbClr val="001F5F"/>
                </a:solidFill>
                <a:latin typeface="Calibri"/>
                <a:cs typeface="Calibri"/>
              </a:rPr>
              <a:t>the</a:t>
            </a:r>
            <a:r>
              <a:rPr spc="10" dirty="0">
                <a:solidFill>
                  <a:srgbClr val="001F5F"/>
                </a:solidFill>
                <a:latin typeface="Calibri"/>
                <a:cs typeface="Calibri"/>
              </a:rPr>
              <a:t> </a:t>
            </a:r>
            <a:r>
              <a:rPr i="1" spc="5" dirty="0">
                <a:solidFill>
                  <a:srgbClr val="001F5F"/>
                </a:solidFill>
                <a:latin typeface="Calibri"/>
                <a:cs typeface="Calibri"/>
              </a:rPr>
              <a:t>s</a:t>
            </a:r>
            <a:r>
              <a:rPr i="1" spc="7" baseline="-21367" dirty="0">
                <a:solidFill>
                  <a:srgbClr val="001F5F"/>
                </a:solidFill>
                <a:latin typeface="Calibri"/>
                <a:cs typeface="Calibri"/>
              </a:rPr>
              <a:t>obs</a:t>
            </a:r>
            <a:r>
              <a:rPr i="1" spc="22" baseline="-21367" dirty="0">
                <a:solidFill>
                  <a:srgbClr val="001F5F"/>
                </a:solidFill>
                <a:latin typeface="Calibri"/>
                <a:cs typeface="Calibri"/>
              </a:rPr>
              <a:t> </a:t>
            </a:r>
            <a:r>
              <a:rPr spc="-5" dirty="0">
                <a:solidFill>
                  <a:srgbClr val="001F5F"/>
                </a:solidFill>
                <a:latin typeface="Calibri"/>
                <a:cs typeface="Calibri"/>
              </a:rPr>
              <a:t>and</a:t>
            </a:r>
            <a:r>
              <a:rPr spc="5" dirty="0">
                <a:solidFill>
                  <a:srgbClr val="001F5F"/>
                </a:solidFill>
                <a:latin typeface="Calibri"/>
                <a:cs typeface="Calibri"/>
              </a:rPr>
              <a:t> </a:t>
            </a:r>
            <a:r>
              <a:rPr i="1" spc="-5" dirty="0">
                <a:solidFill>
                  <a:srgbClr val="001F5F"/>
                </a:solidFill>
                <a:latin typeface="Calibri"/>
                <a:cs typeface="Calibri"/>
              </a:rPr>
              <a:t>r</a:t>
            </a:r>
            <a:r>
              <a:rPr i="1" spc="5" dirty="0">
                <a:solidFill>
                  <a:srgbClr val="001F5F"/>
                </a:solidFill>
                <a:latin typeface="Calibri"/>
                <a:cs typeface="Calibri"/>
              </a:rPr>
              <a:t> </a:t>
            </a:r>
            <a:r>
              <a:rPr spc="-10" dirty="0">
                <a:solidFill>
                  <a:srgbClr val="001F5F"/>
                </a:solidFill>
                <a:latin typeface="Calibri"/>
                <a:cs typeface="Calibri"/>
              </a:rPr>
              <a:t>are</a:t>
            </a:r>
            <a:r>
              <a:rPr spc="10" dirty="0">
                <a:solidFill>
                  <a:srgbClr val="001F5F"/>
                </a:solidFill>
                <a:latin typeface="Calibri"/>
                <a:cs typeface="Calibri"/>
              </a:rPr>
              <a:t> </a:t>
            </a:r>
            <a:r>
              <a:rPr spc="-5" dirty="0">
                <a:solidFill>
                  <a:srgbClr val="001F5F"/>
                </a:solidFill>
                <a:latin typeface="Calibri"/>
                <a:cs typeface="Calibri"/>
              </a:rPr>
              <a:t>the</a:t>
            </a:r>
            <a:r>
              <a:rPr spc="10" dirty="0">
                <a:solidFill>
                  <a:srgbClr val="001F5F"/>
                </a:solidFill>
                <a:latin typeface="Calibri"/>
                <a:cs typeface="Calibri"/>
              </a:rPr>
              <a:t> </a:t>
            </a:r>
            <a:r>
              <a:rPr spc="-15" dirty="0">
                <a:solidFill>
                  <a:srgbClr val="001F5F"/>
                </a:solidFill>
                <a:latin typeface="Calibri"/>
                <a:cs typeface="Calibri"/>
              </a:rPr>
              <a:t>shockwave</a:t>
            </a:r>
            <a:r>
              <a:rPr spc="20" dirty="0">
                <a:solidFill>
                  <a:srgbClr val="001F5F"/>
                </a:solidFill>
                <a:latin typeface="Calibri"/>
                <a:cs typeface="Calibri"/>
              </a:rPr>
              <a:t> </a:t>
            </a:r>
            <a:r>
              <a:rPr spc="-5" dirty="0">
                <a:solidFill>
                  <a:srgbClr val="001F5F"/>
                </a:solidFill>
                <a:latin typeface="Calibri"/>
                <a:cs typeface="Calibri"/>
              </a:rPr>
              <a:t>velocity</a:t>
            </a:r>
            <a:r>
              <a:rPr spc="5" dirty="0">
                <a:solidFill>
                  <a:srgbClr val="001F5F"/>
                </a:solidFill>
                <a:latin typeface="Calibri"/>
                <a:cs typeface="Calibri"/>
              </a:rPr>
              <a:t> </a:t>
            </a:r>
            <a:r>
              <a:rPr spc="-5" dirty="0">
                <a:solidFill>
                  <a:srgbClr val="001F5F"/>
                </a:solidFill>
                <a:latin typeface="Calibri"/>
                <a:cs typeface="Calibri"/>
              </a:rPr>
              <a:t>and</a:t>
            </a:r>
            <a:r>
              <a:rPr spc="5" dirty="0">
                <a:solidFill>
                  <a:srgbClr val="001F5F"/>
                </a:solidFill>
                <a:latin typeface="Calibri"/>
                <a:cs typeface="Calibri"/>
              </a:rPr>
              <a:t> </a:t>
            </a:r>
            <a:r>
              <a:rPr spc="-10" dirty="0">
                <a:solidFill>
                  <a:srgbClr val="001F5F"/>
                </a:solidFill>
                <a:latin typeface="Calibri"/>
                <a:cs typeface="Calibri"/>
              </a:rPr>
              <a:t>distance</a:t>
            </a:r>
            <a:r>
              <a:rPr spc="30" dirty="0">
                <a:solidFill>
                  <a:srgbClr val="001F5F"/>
                </a:solidFill>
                <a:latin typeface="Calibri"/>
                <a:cs typeface="Calibri"/>
              </a:rPr>
              <a:t> </a:t>
            </a:r>
            <a:r>
              <a:rPr spc="-5" dirty="0">
                <a:solidFill>
                  <a:srgbClr val="001F5F"/>
                </a:solidFill>
                <a:latin typeface="Calibri"/>
                <a:cs typeface="Calibri"/>
              </a:rPr>
              <a:t>Y</a:t>
            </a:r>
            <a:r>
              <a:rPr dirty="0">
                <a:solidFill>
                  <a:srgbClr val="001F5F"/>
                </a:solidFill>
                <a:latin typeface="Calibri"/>
                <a:cs typeface="Calibri"/>
              </a:rPr>
              <a:t> </a:t>
            </a:r>
            <a:r>
              <a:rPr spc="-5" dirty="0">
                <a:solidFill>
                  <a:srgbClr val="001F5F"/>
                </a:solidFill>
                <a:latin typeface="Calibri"/>
                <a:cs typeface="Calibri"/>
              </a:rPr>
              <a:t>is</a:t>
            </a:r>
            <a:r>
              <a:rPr spc="15" dirty="0">
                <a:solidFill>
                  <a:srgbClr val="001F5F"/>
                </a:solidFill>
                <a:latin typeface="Calibri"/>
                <a:cs typeface="Calibri"/>
              </a:rPr>
              <a:t> </a:t>
            </a:r>
            <a:r>
              <a:rPr spc="-5" dirty="0">
                <a:solidFill>
                  <a:srgbClr val="001F5F"/>
                </a:solidFill>
                <a:latin typeface="Calibri"/>
                <a:cs typeface="Calibri"/>
              </a:rPr>
              <a:t>the</a:t>
            </a:r>
            <a:r>
              <a:rPr spc="10" dirty="0">
                <a:solidFill>
                  <a:srgbClr val="001F5F"/>
                </a:solidFill>
                <a:latin typeface="Calibri"/>
                <a:cs typeface="Calibri"/>
              </a:rPr>
              <a:t> </a:t>
            </a:r>
            <a:r>
              <a:rPr spc="-5" dirty="0">
                <a:solidFill>
                  <a:srgbClr val="001F5F"/>
                </a:solidFill>
                <a:latin typeface="Calibri"/>
                <a:cs typeface="Calibri"/>
              </a:rPr>
              <a:t>yield</a:t>
            </a:r>
            <a:r>
              <a:rPr spc="5" dirty="0">
                <a:solidFill>
                  <a:srgbClr val="001F5F"/>
                </a:solidFill>
                <a:latin typeface="Calibri"/>
                <a:cs typeface="Calibri"/>
              </a:rPr>
              <a:t> </a:t>
            </a:r>
            <a:r>
              <a:rPr spc="-5" dirty="0">
                <a:solidFill>
                  <a:srgbClr val="001F5F"/>
                </a:solidFill>
                <a:latin typeface="Calibri"/>
                <a:cs typeface="Calibri"/>
              </a:rPr>
              <a:t>of the</a:t>
            </a:r>
            <a:r>
              <a:rPr spc="10" dirty="0">
                <a:solidFill>
                  <a:srgbClr val="001F5F"/>
                </a:solidFill>
                <a:latin typeface="Calibri"/>
                <a:cs typeface="Calibri"/>
              </a:rPr>
              <a:t> </a:t>
            </a:r>
            <a:r>
              <a:rPr spc="-15" dirty="0">
                <a:solidFill>
                  <a:srgbClr val="001F5F"/>
                </a:solidFill>
                <a:latin typeface="Calibri"/>
                <a:cs typeface="Calibri"/>
              </a:rPr>
              <a:t>explosive</a:t>
            </a:r>
            <a:r>
              <a:rPr spc="20" dirty="0">
                <a:solidFill>
                  <a:srgbClr val="001F5F"/>
                </a:solidFill>
                <a:latin typeface="Calibri"/>
                <a:cs typeface="Calibri"/>
              </a:rPr>
              <a:t> </a:t>
            </a:r>
            <a:r>
              <a:rPr spc="-5" dirty="0">
                <a:solidFill>
                  <a:srgbClr val="001F5F"/>
                </a:solidFill>
                <a:latin typeface="Calibri"/>
                <a:cs typeface="Calibri"/>
              </a:rPr>
              <a:t>and</a:t>
            </a:r>
            <a:r>
              <a:rPr spc="35" dirty="0">
                <a:solidFill>
                  <a:srgbClr val="001F5F"/>
                </a:solidFill>
                <a:latin typeface="Calibri"/>
                <a:cs typeface="Calibri"/>
              </a:rPr>
              <a:t> </a:t>
            </a:r>
            <a:r>
              <a:rPr i="1" spc="-5" dirty="0">
                <a:solidFill>
                  <a:srgbClr val="001F5F"/>
                </a:solidFill>
                <a:latin typeface="Calibri"/>
                <a:cs typeface="Calibri"/>
              </a:rPr>
              <a:t>f</a:t>
            </a:r>
            <a:r>
              <a:rPr i="1" spc="-7" baseline="-21367" dirty="0">
                <a:solidFill>
                  <a:srgbClr val="001F5F"/>
                </a:solidFill>
                <a:latin typeface="Calibri"/>
                <a:cs typeface="Calibri"/>
              </a:rPr>
              <a:t>d</a:t>
            </a:r>
            <a:r>
              <a:rPr i="1" spc="240" baseline="-21367" dirty="0">
                <a:solidFill>
                  <a:srgbClr val="001F5F"/>
                </a:solidFill>
                <a:latin typeface="Calibri"/>
                <a:cs typeface="Calibri"/>
              </a:rPr>
              <a:t> </a:t>
            </a:r>
            <a:r>
              <a:rPr spc="-5" dirty="0">
                <a:solidFill>
                  <a:srgbClr val="001F5F"/>
                </a:solidFill>
                <a:latin typeface="Calibri"/>
                <a:cs typeface="Calibri"/>
              </a:rPr>
              <a:t>and</a:t>
            </a:r>
            <a:r>
              <a:rPr spc="10" dirty="0">
                <a:solidFill>
                  <a:srgbClr val="001F5F"/>
                </a:solidFill>
                <a:latin typeface="Calibri"/>
                <a:cs typeface="Calibri"/>
              </a:rPr>
              <a:t> </a:t>
            </a:r>
            <a:r>
              <a:rPr i="1" spc="5" dirty="0">
                <a:solidFill>
                  <a:srgbClr val="001F5F"/>
                </a:solidFill>
                <a:latin typeface="Calibri"/>
                <a:cs typeface="Calibri"/>
              </a:rPr>
              <a:t>f</a:t>
            </a:r>
            <a:r>
              <a:rPr i="1" spc="7" baseline="-21367" dirty="0">
                <a:solidFill>
                  <a:srgbClr val="001F5F"/>
                </a:solidFill>
                <a:latin typeface="Calibri"/>
                <a:cs typeface="Calibri"/>
              </a:rPr>
              <a:t>t</a:t>
            </a:r>
            <a:r>
              <a:rPr i="1" spc="240" baseline="-21367" dirty="0">
                <a:solidFill>
                  <a:srgbClr val="001F5F"/>
                </a:solidFill>
                <a:latin typeface="Calibri"/>
                <a:cs typeface="Calibri"/>
              </a:rPr>
              <a:t> </a:t>
            </a:r>
            <a:r>
              <a:rPr spc="-10" dirty="0">
                <a:solidFill>
                  <a:srgbClr val="001F5F"/>
                </a:solidFill>
                <a:latin typeface="Calibri"/>
                <a:cs typeface="Calibri"/>
              </a:rPr>
              <a:t>are </a:t>
            </a:r>
            <a:r>
              <a:rPr spc="-434" dirty="0">
                <a:solidFill>
                  <a:srgbClr val="001F5F"/>
                </a:solidFill>
                <a:latin typeface="Calibri"/>
                <a:cs typeface="Calibri"/>
              </a:rPr>
              <a:t> </a:t>
            </a:r>
            <a:r>
              <a:rPr spc="-15" dirty="0">
                <a:solidFill>
                  <a:srgbClr val="001F5F"/>
                </a:solidFill>
                <a:latin typeface="Calibri"/>
                <a:cs typeface="Calibri"/>
              </a:rPr>
              <a:t>constants</a:t>
            </a:r>
            <a:r>
              <a:rPr spc="15" dirty="0">
                <a:solidFill>
                  <a:srgbClr val="001F5F"/>
                </a:solidFill>
                <a:latin typeface="Calibri"/>
                <a:cs typeface="Calibri"/>
              </a:rPr>
              <a:t> </a:t>
            </a:r>
            <a:r>
              <a:rPr spc="-10" dirty="0">
                <a:solidFill>
                  <a:srgbClr val="001F5F"/>
                </a:solidFill>
                <a:latin typeface="Calibri"/>
                <a:cs typeface="Calibri"/>
              </a:rPr>
              <a:t>expressed</a:t>
            </a:r>
            <a:r>
              <a:rPr spc="20" dirty="0">
                <a:solidFill>
                  <a:srgbClr val="001F5F"/>
                </a:solidFill>
                <a:latin typeface="Calibri"/>
                <a:cs typeface="Calibri"/>
              </a:rPr>
              <a:t> </a:t>
            </a:r>
            <a:r>
              <a:rPr spc="-5" dirty="0">
                <a:solidFill>
                  <a:srgbClr val="001F5F"/>
                </a:solidFill>
                <a:latin typeface="Calibri"/>
                <a:cs typeface="Calibri"/>
              </a:rPr>
              <a:t>in</a:t>
            </a:r>
            <a:r>
              <a:rPr dirty="0">
                <a:solidFill>
                  <a:srgbClr val="001F5F"/>
                </a:solidFill>
                <a:latin typeface="Calibri"/>
                <a:cs typeface="Calibri"/>
              </a:rPr>
              <a:t> </a:t>
            </a:r>
            <a:r>
              <a:rPr spc="-5" dirty="0">
                <a:solidFill>
                  <a:srgbClr val="001F5F"/>
                </a:solidFill>
                <a:latin typeface="Calibri"/>
                <a:cs typeface="Calibri"/>
              </a:rPr>
              <a:t>terms</a:t>
            </a:r>
            <a:r>
              <a:rPr spc="25" dirty="0">
                <a:solidFill>
                  <a:srgbClr val="001F5F"/>
                </a:solidFill>
                <a:latin typeface="Calibri"/>
                <a:cs typeface="Calibri"/>
              </a:rPr>
              <a:t> </a:t>
            </a:r>
            <a:r>
              <a:rPr spc="-5" dirty="0">
                <a:solidFill>
                  <a:srgbClr val="001F5F"/>
                </a:solidFill>
                <a:latin typeface="Calibri"/>
                <a:cs typeface="Calibri"/>
              </a:rPr>
              <a:t>of </a:t>
            </a:r>
            <a:r>
              <a:rPr spc="-10" dirty="0">
                <a:solidFill>
                  <a:srgbClr val="001F5F"/>
                </a:solidFill>
                <a:latin typeface="Calibri"/>
                <a:cs typeface="Calibri"/>
              </a:rPr>
              <a:t>pressure</a:t>
            </a:r>
            <a:r>
              <a:rPr spc="20" dirty="0">
                <a:solidFill>
                  <a:srgbClr val="001F5F"/>
                </a:solidFill>
                <a:latin typeface="Calibri"/>
                <a:cs typeface="Calibri"/>
              </a:rPr>
              <a:t> </a:t>
            </a:r>
            <a:r>
              <a:rPr spc="-5" dirty="0">
                <a:solidFill>
                  <a:srgbClr val="001F5F"/>
                </a:solidFill>
                <a:latin typeface="Calibri"/>
                <a:cs typeface="Calibri"/>
              </a:rPr>
              <a:t>and </a:t>
            </a:r>
            <a:r>
              <a:rPr spc="-10" dirty="0">
                <a:solidFill>
                  <a:srgbClr val="001F5F"/>
                </a:solidFill>
                <a:latin typeface="Calibri"/>
                <a:cs typeface="Calibri"/>
              </a:rPr>
              <a:t>temperature</a:t>
            </a:r>
            <a:r>
              <a:rPr lang="en-US" spc="-10" dirty="0">
                <a:solidFill>
                  <a:srgbClr val="001F5F"/>
                </a:solidFill>
                <a:latin typeface="Calibri"/>
                <a:cs typeface="Calibri"/>
              </a:rPr>
              <a:t> as follows</a:t>
            </a:r>
            <a:r>
              <a:rPr sz="2000" spc="-10" dirty="0">
                <a:solidFill>
                  <a:srgbClr val="001F5F"/>
                </a:solidFill>
                <a:latin typeface="Calibri"/>
                <a:cs typeface="Calibri"/>
              </a:rPr>
              <a:t>:</a:t>
            </a:r>
            <a:endParaRPr sz="2000" dirty="0">
              <a:latin typeface="Calibri"/>
              <a:cs typeface="Calibri"/>
            </a:endParaRPr>
          </a:p>
        </p:txBody>
      </p:sp>
      <p:sp>
        <p:nvSpPr>
          <p:cNvPr id="28" name="object 28"/>
          <p:cNvSpPr txBox="1"/>
          <p:nvPr/>
        </p:nvSpPr>
        <p:spPr>
          <a:xfrm>
            <a:off x="685800" y="5867400"/>
            <a:ext cx="10739967" cy="430530"/>
          </a:xfrm>
          <a:prstGeom prst="rect">
            <a:avLst/>
          </a:prstGeom>
        </p:spPr>
        <p:txBody>
          <a:bodyPr vert="horz" wrap="square" lIns="0" tIns="36830" rIns="0" bIns="0" rtlCol="0">
            <a:spAutoFit/>
          </a:bodyPr>
          <a:lstStyle/>
          <a:p>
            <a:pPr marL="355600" marR="5080" indent="-342900">
              <a:lnSpc>
                <a:spcPts val="1510"/>
              </a:lnSpc>
              <a:spcBef>
                <a:spcPts val="290"/>
              </a:spcBef>
              <a:tabLst>
                <a:tab pos="354965" algn="l"/>
                <a:tab pos="355600" algn="l"/>
              </a:tabLst>
            </a:pPr>
            <a:r>
              <a:rPr lang="en-US" sz="1400" spc="-10" dirty="0">
                <a:solidFill>
                  <a:srgbClr val="001F5F"/>
                </a:solidFill>
                <a:latin typeface="Calibri"/>
                <a:cs typeface="Calibri"/>
              </a:rPr>
              <a:t>         </a:t>
            </a:r>
            <a:r>
              <a:rPr sz="1600" b="1" spc="-10" dirty="0">
                <a:solidFill>
                  <a:srgbClr val="001F5F"/>
                </a:solidFill>
                <a:latin typeface="Calibri"/>
                <a:cs typeface="Calibri"/>
              </a:rPr>
              <a:t>Bibliography:</a:t>
            </a:r>
            <a:r>
              <a:rPr sz="1600" b="1" spc="30" dirty="0">
                <a:solidFill>
                  <a:srgbClr val="001F5F"/>
                </a:solidFill>
                <a:latin typeface="Calibri"/>
                <a:cs typeface="Calibri"/>
              </a:rPr>
              <a:t> </a:t>
            </a:r>
            <a:r>
              <a:rPr sz="1600" b="1" spc="-10" dirty="0">
                <a:solidFill>
                  <a:srgbClr val="001F5F"/>
                </a:solidFill>
                <a:latin typeface="Calibri"/>
                <a:cs typeface="Calibri"/>
              </a:rPr>
              <a:t>Koper</a:t>
            </a:r>
            <a:r>
              <a:rPr sz="1600" b="1" spc="20" dirty="0">
                <a:solidFill>
                  <a:srgbClr val="001F5F"/>
                </a:solidFill>
                <a:latin typeface="Calibri"/>
                <a:cs typeface="Calibri"/>
              </a:rPr>
              <a:t> </a:t>
            </a:r>
            <a:r>
              <a:rPr sz="1600" b="1" spc="-5" dirty="0">
                <a:solidFill>
                  <a:srgbClr val="001F5F"/>
                </a:solidFill>
                <a:latin typeface="Calibri"/>
                <a:cs typeface="Calibri"/>
              </a:rPr>
              <a:t>K.</a:t>
            </a:r>
            <a:r>
              <a:rPr sz="1600" b="1" dirty="0">
                <a:solidFill>
                  <a:srgbClr val="001F5F"/>
                </a:solidFill>
                <a:latin typeface="Calibri"/>
                <a:cs typeface="Calibri"/>
              </a:rPr>
              <a:t> </a:t>
            </a:r>
            <a:r>
              <a:rPr sz="1600" b="1" spc="-20" dirty="0">
                <a:solidFill>
                  <a:srgbClr val="001F5F"/>
                </a:solidFill>
                <a:latin typeface="Calibri"/>
                <a:cs typeface="Calibri"/>
              </a:rPr>
              <a:t>D.,</a:t>
            </a:r>
            <a:r>
              <a:rPr sz="1600" b="1" spc="5" dirty="0">
                <a:solidFill>
                  <a:srgbClr val="001F5F"/>
                </a:solidFill>
                <a:latin typeface="Calibri"/>
                <a:cs typeface="Calibri"/>
              </a:rPr>
              <a:t> </a:t>
            </a:r>
            <a:r>
              <a:rPr sz="1600" b="1" spc="-70" dirty="0">
                <a:solidFill>
                  <a:srgbClr val="001F5F"/>
                </a:solidFill>
                <a:latin typeface="Calibri"/>
                <a:cs typeface="Calibri"/>
              </a:rPr>
              <a:t>T.</a:t>
            </a:r>
            <a:r>
              <a:rPr sz="1600" b="1" spc="5" dirty="0">
                <a:solidFill>
                  <a:srgbClr val="001F5F"/>
                </a:solidFill>
                <a:latin typeface="Calibri"/>
                <a:cs typeface="Calibri"/>
              </a:rPr>
              <a:t> </a:t>
            </a:r>
            <a:r>
              <a:rPr sz="1600" b="1" spc="-20" dirty="0">
                <a:solidFill>
                  <a:srgbClr val="001F5F"/>
                </a:solidFill>
                <a:latin typeface="Calibri"/>
                <a:cs typeface="Calibri"/>
              </a:rPr>
              <a:t>C.Wallace,</a:t>
            </a:r>
            <a:r>
              <a:rPr sz="1600" b="1" spc="25" dirty="0">
                <a:solidFill>
                  <a:srgbClr val="001F5F"/>
                </a:solidFill>
                <a:latin typeface="Calibri"/>
                <a:cs typeface="Calibri"/>
              </a:rPr>
              <a:t> </a:t>
            </a:r>
            <a:r>
              <a:rPr sz="1600" b="1" dirty="0">
                <a:solidFill>
                  <a:srgbClr val="001F5F"/>
                </a:solidFill>
                <a:latin typeface="Calibri"/>
                <a:cs typeface="Calibri"/>
              </a:rPr>
              <a:t>R. </a:t>
            </a:r>
            <a:r>
              <a:rPr sz="1600" b="1" spc="-5" dirty="0">
                <a:solidFill>
                  <a:srgbClr val="001F5F"/>
                </a:solidFill>
                <a:latin typeface="Calibri"/>
                <a:cs typeface="Calibri"/>
              </a:rPr>
              <a:t>E</a:t>
            </a:r>
            <a:r>
              <a:rPr sz="1600" b="1" spc="10" dirty="0">
                <a:solidFill>
                  <a:srgbClr val="001F5F"/>
                </a:solidFill>
                <a:latin typeface="Calibri"/>
                <a:cs typeface="Calibri"/>
              </a:rPr>
              <a:t> </a:t>
            </a:r>
            <a:r>
              <a:rPr sz="1600" b="1" spc="-10" dirty="0">
                <a:solidFill>
                  <a:srgbClr val="001F5F"/>
                </a:solidFill>
                <a:latin typeface="Calibri"/>
                <a:cs typeface="Calibri"/>
              </a:rPr>
              <a:t>Reinkeand</a:t>
            </a:r>
            <a:r>
              <a:rPr sz="1600" b="1" spc="30" dirty="0">
                <a:solidFill>
                  <a:srgbClr val="001F5F"/>
                </a:solidFill>
                <a:latin typeface="Calibri"/>
                <a:cs typeface="Calibri"/>
              </a:rPr>
              <a:t> </a:t>
            </a:r>
            <a:r>
              <a:rPr sz="1600" b="1" spc="-5" dirty="0">
                <a:solidFill>
                  <a:srgbClr val="001F5F"/>
                </a:solidFill>
                <a:latin typeface="Calibri"/>
                <a:cs typeface="Calibri"/>
              </a:rPr>
              <a:t>J.A.</a:t>
            </a:r>
            <a:r>
              <a:rPr sz="1600" b="1" spc="5" dirty="0">
                <a:solidFill>
                  <a:srgbClr val="001F5F"/>
                </a:solidFill>
                <a:latin typeface="Calibri"/>
                <a:cs typeface="Calibri"/>
              </a:rPr>
              <a:t> </a:t>
            </a:r>
            <a:r>
              <a:rPr sz="1600" b="1" spc="-10" dirty="0">
                <a:solidFill>
                  <a:srgbClr val="001F5F"/>
                </a:solidFill>
                <a:latin typeface="Calibri"/>
                <a:cs typeface="Calibri"/>
              </a:rPr>
              <a:t>Leverette</a:t>
            </a:r>
            <a:r>
              <a:rPr sz="1600" b="1" spc="30" dirty="0">
                <a:solidFill>
                  <a:srgbClr val="001F5F"/>
                </a:solidFill>
                <a:latin typeface="Calibri"/>
                <a:cs typeface="Calibri"/>
              </a:rPr>
              <a:t> </a:t>
            </a:r>
            <a:r>
              <a:rPr sz="1600" b="1" spc="-10" dirty="0">
                <a:solidFill>
                  <a:srgbClr val="001F5F"/>
                </a:solidFill>
                <a:latin typeface="Calibri"/>
                <a:cs typeface="Calibri"/>
              </a:rPr>
              <a:t>(2002):</a:t>
            </a:r>
            <a:r>
              <a:rPr sz="1600" b="1" spc="20" dirty="0">
                <a:solidFill>
                  <a:srgbClr val="001F5F"/>
                </a:solidFill>
                <a:latin typeface="Calibri"/>
                <a:cs typeface="Calibri"/>
              </a:rPr>
              <a:t> </a:t>
            </a:r>
            <a:r>
              <a:rPr sz="1600" b="1" spc="-10" dirty="0">
                <a:solidFill>
                  <a:srgbClr val="001F5F"/>
                </a:solidFill>
                <a:latin typeface="Calibri"/>
                <a:cs typeface="Calibri"/>
              </a:rPr>
              <a:t>Empirical</a:t>
            </a:r>
            <a:r>
              <a:rPr sz="1600" b="1" spc="25" dirty="0">
                <a:solidFill>
                  <a:srgbClr val="001F5F"/>
                </a:solidFill>
                <a:latin typeface="Calibri"/>
                <a:cs typeface="Calibri"/>
              </a:rPr>
              <a:t> </a:t>
            </a:r>
            <a:r>
              <a:rPr sz="1600" b="1" spc="-5" dirty="0">
                <a:solidFill>
                  <a:srgbClr val="001F5F"/>
                </a:solidFill>
                <a:latin typeface="Calibri"/>
                <a:cs typeface="Calibri"/>
              </a:rPr>
              <a:t>scaling</a:t>
            </a:r>
            <a:r>
              <a:rPr sz="1600" b="1" spc="25" dirty="0">
                <a:solidFill>
                  <a:srgbClr val="001F5F"/>
                </a:solidFill>
                <a:latin typeface="Calibri"/>
                <a:cs typeface="Calibri"/>
              </a:rPr>
              <a:t> </a:t>
            </a:r>
            <a:r>
              <a:rPr sz="1600" b="1" spc="-10" dirty="0">
                <a:solidFill>
                  <a:srgbClr val="001F5F"/>
                </a:solidFill>
                <a:latin typeface="Calibri"/>
                <a:cs typeface="Calibri"/>
              </a:rPr>
              <a:t>laws</a:t>
            </a:r>
            <a:r>
              <a:rPr sz="1600" b="1" spc="40" dirty="0">
                <a:solidFill>
                  <a:srgbClr val="001F5F"/>
                </a:solidFill>
                <a:latin typeface="Calibri"/>
                <a:cs typeface="Calibri"/>
              </a:rPr>
              <a:t> </a:t>
            </a:r>
            <a:r>
              <a:rPr sz="1600" b="1" spc="-15" dirty="0">
                <a:solidFill>
                  <a:srgbClr val="001F5F"/>
                </a:solidFill>
                <a:latin typeface="Calibri"/>
                <a:cs typeface="Calibri"/>
              </a:rPr>
              <a:t>for</a:t>
            </a:r>
            <a:r>
              <a:rPr sz="1600" b="1" dirty="0">
                <a:solidFill>
                  <a:srgbClr val="001F5F"/>
                </a:solidFill>
                <a:latin typeface="Calibri"/>
                <a:cs typeface="Calibri"/>
              </a:rPr>
              <a:t> </a:t>
            </a:r>
            <a:r>
              <a:rPr sz="1600" b="1" spc="-5" dirty="0">
                <a:solidFill>
                  <a:srgbClr val="001F5F"/>
                </a:solidFill>
                <a:latin typeface="Calibri"/>
                <a:cs typeface="Calibri"/>
              </a:rPr>
              <a:t>truck </a:t>
            </a:r>
            <a:r>
              <a:rPr sz="1600" b="1" spc="-300" dirty="0">
                <a:solidFill>
                  <a:srgbClr val="001F5F"/>
                </a:solidFill>
                <a:latin typeface="Calibri"/>
                <a:cs typeface="Calibri"/>
              </a:rPr>
              <a:t> </a:t>
            </a:r>
            <a:r>
              <a:rPr sz="1600" b="1" spc="-5" dirty="0">
                <a:solidFill>
                  <a:srgbClr val="001F5F"/>
                </a:solidFill>
                <a:latin typeface="Calibri"/>
                <a:cs typeface="Calibri"/>
              </a:rPr>
              <a:t>bomb explosions</a:t>
            </a:r>
            <a:r>
              <a:rPr sz="1600" b="1" spc="20" dirty="0">
                <a:solidFill>
                  <a:srgbClr val="001F5F"/>
                </a:solidFill>
                <a:latin typeface="Calibri"/>
                <a:cs typeface="Calibri"/>
              </a:rPr>
              <a:t> </a:t>
            </a:r>
            <a:r>
              <a:rPr sz="1600" b="1" spc="-5" dirty="0">
                <a:solidFill>
                  <a:srgbClr val="001F5F"/>
                </a:solidFill>
                <a:latin typeface="Calibri"/>
                <a:cs typeface="Calibri"/>
              </a:rPr>
              <a:t>based</a:t>
            </a:r>
            <a:r>
              <a:rPr sz="1600" b="1" spc="20" dirty="0">
                <a:solidFill>
                  <a:srgbClr val="001F5F"/>
                </a:solidFill>
                <a:latin typeface="Calibri"/>
                <a:cs typeface="Calibri"/>
              </a:rPr>
              <a:t> </a:t>
            </a:r>
            <a:r>
              <a:rPr sz="1600" b="1" spc="-5" dirty="0">
                <a:solidFill>
                  <a:srgbClr val="001F5F"/>
                </a:solidFill>
                <a:latin typeface="Calibri"/>
                <a:cs typeface="Calibri"/>
              </a:rPr>
              <a:t>on seismic</a:t>
            </a:r>
            <a:r>
              <a:rPr sz="1600" b="1" spc="5" dirty="0">
                <a:solidFill>
                  <a:srgbClr val="001F5F"/>
                </a:solidFill>
                <a:latin typeface="Calibri"/>
                <a:cs typeface="Calibri"/>
              </a:rPr>
              <a:t> </a:t>
            </a:r>
            <a:r>
              <a:rPr sz="1600" b="1" spc="-5" dirty="0">
                <a:solidFill>
                  <a:srgbClr val="001F5F"/>
                </a:solidFill>
                <a:latin typeface="Calibri"/>
                <a:cs typeface="Calibri"/>
              </a:rPr>
              <a:t>and</a:t>
            </a:r>
            <a:r>
              <a:rPr sz="1600" b="1" spc="15" dirty="0">
                <a:solidFill>
                  <a:srgbClr val="001F5F"/>
                </a:solidFill>
                <a:latin typeface="Calibri"/>
                <a:cs typeface="Calibri"/>
              </a:rPr>
              <a:t> </a:t>
            </a:r>
            <a:r>
              <a:rPr sz="1600" b="1" spc="-10" dirty="0">
                <a:solidFill>
                  <a:srgbClr val="001F5F"/>
                </a:solidFill>
                <a:latin typeface="Calibri"/>
                <a:cs typeface="Calibri"/>
              </a:rPr>
              <a:t>acoustic</a:t>
            </a:r>
            <a:r>
              <a:rPr sz="1600" b="1" spc="10" dirty="0">
                <a:solidFill>
                  <a:srgbClr val="001F5F"/>
                </a:solidFill>
                <a:latin typeface="Calibri"/>
                <a:cs typeface="Calibri"/>
              </a:rPr>
              <a:t> </a:t>
            </a:r>
            <a:r>
              <a:rPr sz="1600" b="1" spc="-10" dirty="0">
                <a:solidFill>
                  <a:srgbClr val="001F5F"/>
                </a:solidFill>
                <a:latin typeface="Calibri"/>
                <a:cs typeface="Calibri"/>
              </a:rPr>
              <a:t>data,</a:t>
            </a:r>
            <a:r>
              <a:rPr sz="1600" b="1" spc="10" dirty="0">
                <a:solidFill>
                  <a:srgbClr val="001F5F"/>
                </a:solidFill>
                <a:latin typeface="Calibri"/>
                <a:cs typeface="Calibri"/>
              </a:rPr>
              <a:t> </a:t>
            </a:r>
            <a:r>
              <a:rPr sz="1600" b="1" spc="-5" dirty="0">
                <a:solidFill>
                  <a:srgbClr val="001F5F"/>
                </a:solidFill>
                <a:latin typeface="Calibri"/>
                <a:cs typeface="Calibri"/>
              </a:rPr>
              <a:t>Bull.</a:t>
            </a:r>
            <a:r>
              <a:rPr sz="1600" b="1" spc="35" dirty="0">
                <a:solidFill>
                  <a:srgbClr val="001F5F"/>
                </a:solidFill>
                <a:latin typeface="Calibri"/>
                <a:cs typeface="Calibri"/>
              </a:rPr>
              <a:t> </a:t>
            </a:r>
            <a:r>
              <a:rPr sz="1600" b="1" spc="-5" dirty="0">
                <a:solidFill>
                  <a:srgbClr val="001F5F"/>
                </a:solidFill>
                <a:latin typeface="Calibri"/>
                <a:cs typeface="Calibri"/>
              </a:rPr>
              <a:t>Seis. Soc.</a:t>
            </a:r>
            <a:r>
              <a:rPr sz="1600" b="1" spc="-20" dirty="0">
                <a:solidFill>
                  <a:srgbClr val="001F5F"/>
                </a:solidFill>
                <a:latin typeface="Calibri"/>
                <a:cs typeface="Calibri"/>
              </a:rPr>
              <a:t> </a:t>
            </a:r>
            <a:r>
              <a:rPr sz="1600" b="1" spc="-5" dirty="0">
                <a:solidFill>
                  <a:srgbClr val="001F5F"/>
                </a:solidFill>
                <a:latin typeface="Calibri"/>
                <a:cs typeface="Calibri"/>
              </a:rPr>
              <a:t>Am.,</a:t>
            </a:r>
            <a:r>
              <a:rPr sz="1600" b="1" spc="5" dirty="0">
                <a:solidFill>
                  <a:srgbClr val="001F5F"/>
                </a:solidFill>
                <a:latin typeface="Calibri"/>
                <a:cs typeface="Calibri"/>
              </a:rPr>
              <a:t> </a:t>
            </a:r>
            <a:r>
              <a:rPr sz="1600" b="1" spc="-10" dirty="0">
                <a:solidFill>
                  <a:srgbClr val="001F5F"/>
                </a:solidFill>
                <a:latin typeface="Calibri"/>
                <a:cs typeface="Calibri"/>
              </a:rPr>
              <a:t>vol92,</a:t>
            </a:r>
            <a:r>
              <a:rPr sz="1600" b="1" spc="10" dirty="0">
                <a:solidFill>
                  <a:srgbClr val="001F5F"/>
                </a:solidFill>
                <a:latin typeface="Calibri"/>
                <a:cs typeface="Calibri"/>
              </a:rPr>
              <a:t> </a:t>
            </a:r>
            <a:r>
              <a:rPr sz="1600" b="1" spc="-5" dirty="0">
                <a:solidFill>
                  <a:srgbClr val="001F5F"/>
                </a:solidFill>
                <a:latin typeface="Calibri"/>
                <a:cs typeface="Calibri"/>
              </a:rPr>
              <a:t>no2.,</a:t>
            </a:r>
            <a:r>
              <a:rPr sz="1600" b="1" dirty="0">
                <a:solidFill>
                  <a:srgbClr val="001F5F"/>
                </a:solidFill>
                <a:latin typeface="Calibri"/>
                <a:cs typeface="Calibri"/>
              </a:rPr>
              <a:t> </a:t>
            </a:r>
            <a:r>
              <a:rPr sz="1600" b="1" spc="-5" dirty="0">
                <a:solidFill>
                  <a:srgbClr val="001F5F"/>
                </a:solidFill>
                <a:latin typeface="Calibri"/>
                <a:cs typeface="Calibri"/>
              </a:rPr>
              <a:t>pp527-542</a:t>
            </a:r>
            <a:endParaRPr sz="1600" b="1" dirty="0">
              <a:latin typeface="Calibri"/>
              <a:cs typeface="Calibri"/>
            </a:endParaRPr>
          </a:p>
        </p:txBody>
      </p:sp>
      <p:sp>
        <p:nvSpPr>
          <p:cNvPr id="30" name="TextBox 29"/>
          <p:cNvSpPr txBox="1"/>
          <p:nvPr/>
        </p:nvSpPr>
        <p:spPr>
          <a:xfrm>
            <a:off x="6096000" y="1600200"/>
            <a:ext cx="2590800" cy="369332"/>
          </a:xfrm>
          <a:prstGeom prst="rect">
            <a:avLst/>
          </a:prstGeom>
          <a:noFill/>
        </p:spPr>
        <p:txBody>
          <a:bodyPr wrap="square" rtlCol="0">
            <a:spAutoFit/>
          </a:bodyPr>
          <a:lstStyle/>
          <a:p>
            <a:r>
              <a:rPr lang="en-US" b="1" dirty="0"/>
              <a:t>Scaled Distance ( R )</a:t>
            </a:r>
            <a:r>
              <a:rPr lang="en-US" dirty="0"/>
              <a:t>:</a:t>
            </a:r>
          </a:p>
        </p:txBody>
      </p:sp>
      <p:sp>
        <p:nvSpPr>
          <p:cNvPr id="35" name="TextBox 34"/>
          <p:cNvSpPr txBox="1"/>
          <p:nvPr/>
        </p:nvSpPr>
        <p:spPr>
          <a:xfrm>
            <a:off x="990600" y="4648200"/>
            <a:ext cx="10058400" cy="369332"/>
          </a:xfrm>
          <a:prstGeom prst="rect">
            <a:avLst/>
          </a:prstGeom>
          <a:noFill/>
        </p:spPr>
        <p:txBody>
          <a:bodyPr wrap="square" rtlCol="0">
            <a:spAutoFit/>
          </a:bodyPr>
          <a:lstStyle/>
          <a:p>
            <a:r>
              <a:rPr lang="en-US" dirty="0"/>
              <a:t>BE detonated at the surface at sea-level and so</a:t>
            </a:r>
            <a:endParaRPr lang="en-US" baseline="-25000" dirty="0"/>
          </a:p>
        </p:txBody>
      </p:sp>
      <p:sp>
        <p:nvSpPr>
          <p:cNvPr id="6" name="Freeform 5"/>
          <p:cNvSpPr/>
          <p:nvPr/>
        </p:nvSpPr>
        <p:spPr bwMode="auto">
          <a:xfrm>
            <a:off x="4976712" y="2272553"/>
            <a:ext cx="7932464" cy="1226269"/>
          </a:xfrm>
          <a:custGeom>
            <a:avLst/>
            <a:gdLst>
              <a:gd name="connsiteX0" fmla="*/ 4382441 w 7932464"/>
              <a:gd name="connsiteY0" fmla="*/ 1021976 h 1226269"/>
              <a:gd name="connsiteX1" fmla="*/ 2190570 w 7932464"/>
              <a:gd name="connsiteY1" fmla="*/ 914400 h 1226269"/>
              <a:gd name="connsiteX2" fmla="*/ 2446064 w 7932464"/>
              <a:gd name="connsiteY2" fmla="*/ 860612 h 1226269"/>
              <a:gd name="connsiteX3" fmla="*/ 1894735 w 7932464"/>
              <a:gd name="connsiteY3" fmla="*/ 860612 h 1226269"/>
              <a:gd name="connsiteX4" fmla="*/ 254194 w 7932464"/>
              <a:gd name="connsiteY4" fmla="*/ 1196788 h 1226269"/>
              <a:gd name="connsiteX5" fmla="*/ 7932464 w 7932464"/>
              <a:gd name="connsiteY5" fmla="*/ 0 h 12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2464" h="1226269">
                <a:moveTo>
                  <a:pt x="4382441" y="1021976"/>
                </a:moveTo>
                <a:lnTo>
                  <a:pt x="2190570" y="914400"/>
                </a:lnTo>
                <a:cubicBezTo>
                  <a:pt x="1867841" y="887506"/>
                  <a:pt x="2495370" y="869577"/>
                  <a:pt x="2446064" y="860612"/>
                </a:cubicBezTo>
                <a:cubicBezTo>
                  <a:pt x="2396758" y="851647"/>
                  <a:pt x="2260047" y="804583"/>
                  <a:pt x="1894735" y="860612"/>
                </a:cubicBezTo>
                <a:cubicBezTo>
                  <a:pt x="1529423" y="916641"/>
                  <a:pt x="-752094" y="1340223"/>
                  <a:pt x="254194" y="1196788"/>
                </a:cubicBezTo>
                <a:cubicBezTo>
                  <a:pt x="1260482" y="1053353"/>
                  <a:pt x="6798429" y="233082"/>
                  <a:pt x="7932464" y="0"/>
                </a:cubicBezTo>
              </a:path>
            </a:pathLst>
          </a:custGeom>
          <a:noFill/>
          <a:ln w="9525" cap="flat" cmpd="sng" algn="ctr">
            <a:noFill/>
            <a:prstDash val="solid"/>
            <a:round/>
            <a:headEnd type="none" w="med" len="med"/>
            <a:tailEnd type="none" w="med" len="med"/>
          </a:ln>
          <a:effectLst/>
        </p:spPr>
        <p:txBody>
          <a:bodyPr rtlCol="0" anchor="ctr"/>
          <a:lstStyle/>
          <a:p>
            <a:pPr algn="ctr"/>
            <a:endParaRPr lang="en-US"/>
          </a:p>
        </p:txBody>
      </p:sp>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0" name="Rectangle 9"/>
              <p:cNvSpPr/>
              <p:nvPr/>
            </p:nvSpPr>
            <p:spPr>
              <a:xfrm>
                <a:off x="4164558" y="1375131"/>
                <a:ext cx="1501950"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𝑜𝑏𝑠</m:t>
                          </m:r>
                        </m:sub>
                      </m:sSub>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𝑑</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den>
                          </m:f>
                        </m:e>
                      </m:d>
                    </m:oMath>
                  </m:oMathPara>
                </a14:m>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a:off x="4164558" y="1375131"/>
                <a:ext cx="1501950" cy="708720"/>
              </a:xfrm>
              <a:prstGeom prst="rect">
                <a:avLst/>
              </a:prstGeom>
              <a:blipFill>
                <a:blip r:embed="rId3"/>
                <a:stretch>
                  <a:fillRect/>
                </a:stretch>
              </a:blipFill>
            </p:spPr>
            <p:txBody>
              <a:bodyPr/>
              <a:lstStyle/>
              <a:p>
                <a:r>
                  <a:rPr lang="en-US">
                    <a:noFill/>
                  </a:rPr>
                  <a:t> </a:t>
                </a:r>
              </a:p>
            </p:txBody>
          </p:sp>
        </mc:Fallback>
      </mc:AlternateContent>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1" name="TextBox 10"/>
              <p:cNvSpPr txBox="1"/>
              <p:nvPr/>
            </p:nvSpPr>
            <p:spPr>
              <a:xfrm>
                <a:off x="8801100" y="1466291"/>
                <a:ext cx="1282082"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𝑟</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𝑑</m:t>
                                  </m:r>
                                </m:sub>
                              </m:sSub>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1/3</m:t>
                                  </m:r>
                                </m:sup>
                              </m:sSup>
                            </m:den>
                          </m:f>
                        </m:e>
                      </m:d>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8801100" y="1466291"/>
                <a:ext cx="1282082" cy="616387"/>
              </a:xfrm>
              <a:prstGeom prst="rect">
                <a:avLst/>
              </a:prstGeom>
              <a:blipFill>
                <a:blip r:embed="rId4"/>
                <a:stretch>
                  <a:fillRect/>
                </a:stretch>
              </a:blipFill>
            </p:spPr>
            <p:txBody>
              <a:bodyPr/>
              <a:lstStyle/>
              <a:p>
                <a:r>
                  <a:rPr lang="en-US">
                    <a:noFill/>
                  </a:rPr>
                  <a:t> </a:t>
                </a:r>
              </a:p>
            </p:txBody>
          </p:sp>
        </mc:Fallback>
      </mc:AlternateContent>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3" name="TextBox 12"/>
              <p:cNvSpPr txBox="1"/>
              <p:nvPr/>
            </p:nvSpPr>
            <p:spPr>
              <a:xfrm>
                <a:off x="6096000" y="3352800"/>
                <a:ext cx="2323777" cy="691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𝑜𝑏𝑠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𝑟𝑒𝑓</m:t>
                                      </m:r>
                                    </m:sub>
                                  </m:sSub>
                                </m:den>
                              </m:f>
                            </m:e>
                          </m:d>
                        </m:e>
                        <m:sup>
                          <m:r>
                            <a:rPr lang="en-US" b="0" i="1" smtClean="0">
                              <a:latin typeface="Cambria Math" panose="02040503050406030204" pitchFamily="18" charset="0"/>
                            </a:rPr>
                            <m:t>1/3</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𝑜𝑏𝑠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𝑟𝑒𝑓</m:t>
                                      </m:r>
                                    </m:sub>
                                  </m:sSub>
                                </m:den>
                              </m:f>
                            </m:e>
                          </m:d>
                        </m:e>
                        <m:sup>
                          <m:r>
                            <a:rPr lang="en-US" b="0" i="1" smtClean="0">
                              <a:latin typeface="Cambria Math" panose="02040503050406030204" pitchFamily="18" charset="0"/>
                            </a:rPr>
                            <m:t>1/6</m:t>
                          </m:r>
                        </m:sup>
                      </m:sSup>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096000" y="3352800"/>
                <a:ext cx="2323777" cy="691151"/>
              </a:xfrm>
              <a:prstGeom prst="rect">
                <a:avLst/>
              </a:prstGeom>
              <a:blipFill>
                <a:blip r:embed="rId5"/>
                <a:stretch>
                  <a:fillRect/>
                </a:stretch>
              </a:blipFill>
            </p:spPr>
            <p:txBody>
              <a:bodyPr/>
              <a:lstStyle/>
              <a:p>
                <a:r>
                  <a:rPr lang="en-US">
                    <a:noFill/>
                  </a:rPr>
                  <a:t> </a:t>
                </a:r>
              </a:p>
            </p:txBody>
          </p:sp>
        </mc:Fallback>
      </mc:AlternateContent>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6" name="TextBox 15"/>
              <p:cNvSpPr txBox="1"/>
              <p:nvPr/>
            </p:nvSpPr>
            <p:spPr>
              <a:xfrm>
                <a:off x="2743200" y="3352800"/>
                <a:ext cx="2488374" cy="691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𝑜𝑏𝑠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𝑟𝑒𝑓</m:t>
                                      </m:r>
                                    </m:sub>
                                  </m:sSub>
                                </m:den>
                              </m:f>
                            </m:e>
                          </m:d>
                        </m:e>
                        <m:sup>
                          <m:r>
                            <a:rPr lang="en-US" b="0" i="1" smtClean="0">
                              <a:latin typeface="Cambria Math" panose="02040503050406030204" pitchFamily="18" charset="0"/>
                            </a:rPr>
                            <m:t>1/3</m:t>
                          </m:r>
                        </m:sup>
                      </m:sSup>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𝑜𝑏𝑠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𝑟𝑒𝑓</m:t>
                                      </m:r>
                                    </m:sub>
                                  </m:sSub>
                                </m:den>
                              </m:f>
                            </m:e>
                          </m:d>
                        </m:e>
                        <m:sup>
                          <m:r>
                            <a:rPr lang="en-US" b="0" i="1" smtClean="0">
                              <a:latin typeface="Cambria Math" panose="02040503050406030204" pitchFamily="18" charset="0"/>
                            </a:rPr>
                            <m:t>−1/3</m:t>
                          </m:r>
                        </m:sup>
                      </m:sSup>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2743200" y="3352800"/>
                <a:ext cx="2488374" cy="691151"/>
              </a:xfrm>
              <a:prstGeom prst="rect">
                <a:avLst/>
              </a:prstGeom>
              <a:blipFill>
                <a:blip r:embed="rId6"/>
                <a:stretch>
                  <a:fillRect/>
                </a:stretch>
              </a:blipFill>
            </p:spPr>
            <p:txBody>
              <a:bodyPr/>
              <a:lstStyle/>
              <a:p>
                <a:r>
                  <a:rPr lang="en-US">
                    <a:noFill/>
                  </a:rPr>
                  <a:t> </a:t>
                </a:r>
              </a:p>
            </p:txBody>
          </p:sp>
        </mc:Fallback>
      </mc:AlternateContent>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9" name="TextBox 8"/>
              <p:cNvSpPr txBox="1"/>
              <p:nvPr/>
            </p:nvSpPr>
            <p:spPr>
              <a:xfrm>
                <a:off x="6258258" y="4534547"/>
                <a:ext cx="904542" cy="596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𝑜𝑏𝑠</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𝑟𝑒𝑓</m:t>
                              </m:r>
                            </m:sub>
                          </m:sSub>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6258258" y="4534547"/>
                <a:ext cx="904542" cy="596638"/>
              </a:xfrm>
              <a:prstGeom prst="rect">
                <a:avLst/>
              </a:prstGeom>
              <a:blipFill>
                <a:blip r:embed="rId7"/>
                <a:stretch>
                  <a:fillRect/>
                </a:stretch>
              </a:blipFill>
            </p:spPr>
            <p:txBody>
              <a:bodyPr/>
              <a:lstStyle/>
              <a:p>
                <a:r>
                  <a:rPr lang="en-US">
                    <a:noFill/>
                  </a:rPr>
                  <a:t> </a:t>
                </a:r>
              </a:p>
            </p:txBody>
          </p:sp>
        </mc:Fallback>
      </mc:AlternateContent>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12" name="TextBox 11"/>
              <p:cNvSpPr txBox="1"/>
              <p:nvPr/>
            </p:nvSpPr>
            <p:spPr>
              <a:xfrm>
                <a:off x="7815861" y="4495800"/>
                <a:ext cx="2623539" cy="6040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𝑜𝑏𝑠</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𝑟𝑒𝑓</m:t>
                              </m:r>
                            </m:sub>
                          </m:sSub>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303.15</m:t>
                          </m:r>
                          <m:r>
                            <a:rPr lang="en-US" b="0" i="1" smtClean="0">
                              <a:latin typeface="Cambria Math" panose="02040503050406030204" pitchFamily="18" charset="0"/>
                              <a:ea typeface="Cambria Math" panose="02040503050406030204" pitchFamily="18" charset="0"/>
                            </a:rPr>
                            <m:t>𝐾</m:t>
                          </m:r>
                        </m:num>
                        <m:den>
                          <m:r>
                            <a:rPr lang="en-US" b="0" i="1" smtClean="0">
                              <a:latin typeface="Cambria Math" panose="02040503050406030204" pitchFamily="18" charset="0"/>
                              <a:ea typeface="Cambria Math" panose="02040503050406030204" pitchFamily="18" charset="0"/>
                            </a:rPr>
                            <m:t>288.15</m:t>
                          </m:r>
                          <m:r>
                            <a:rPr lang="en-US" b="0" i="1" smtClean="0">
                              <a:latin typeface="Cambria Math" panose="02040503050406030204" pitchFamily="18" charset="0"/>
                              <a:ea typeface="Cambria Math" panose="02040503050406030204" pitchFamily="18" charset="0"/>
                            </a:rPr>
                            <m:t>𝐾</m:t>
                          </m:r>
                        </m:den>
                      </m:f>
                      <m:r>
                        <a:rPr lang="en-US" b="0" i="1" smtClean="0">
                          <a:latin typeface="Cambria Math" panose="02040503050406030204" pitchFamily="18" charset="0"/>
                          <a:ea typeface="Cambria Math" panose="02040503050406030204" pitchFamily="18" charset="0"/>
                        </a:rPr>
                        <m:t>=1.0521</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7815861" y="4495800"/>
                <a:ext cx="2623539" cy="604076"/>
              </a:xfrm>
              <a:prstGeom prst="rect">
                <a:avLst/>
              </a:prstGeom>
              <a:blipFill>
                <a:blip r:embed="rId8"/>
                <a:stretch>
                  <a:fillRect/>
                </a:stretch>
              </a:blipFill>
            </p:spPr>
            <p:txBody>
              <a:bodyPr/>
              <a:lstStyle/>
              <a:p>
                <a:r>
                  <a:rPr lang="en-US">
                    <a:noFill/>
                  </a:rPr>
                  <a:t> </a:t>
                </a:r>
              </a:p>
            </p:txBody>
          </p:sp>
        </mc:Fallback>
      </mc:AlternateContent>
      <p:sp>
        <p:nvSpPr>
          <p:cNvPr id="15" name="Slide Number Placeholder 14"/>
          <p:cNvSpPr>
            <a:spLocks noGrp="1"/>
          </p:cNvSpPr>
          <p:nvPr>
            <p:ph type="sldNum" sz="quarter" idx="10"/>
          </p:nvPr>
        </p:nvSpPr>
        <p:spPr/>
        <p:txBody>
          <a:bodyPr/>
          <a:lstStyle/>
          <a:p>
            <a:pPr>
              <a:defRPr/>
            </a:pPr>
            <a:fld id="{5EAA2CE4-EB2A-42AB-9BF3-8550B0644D96}" type="slidenum">
              <a:rPr lang="en-US" smtClean="0"/>
              <a:pPr>
                <a:defRPr/>
              </a:pPr>
              <a:t>11</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9" name="Group 8"/>
          <p:cNvGrpSpPr/>
          <p:nvPr/>
        </p:nvGrpSpPr>
        <p:grpSpPr>
          <a:xfrm>
            <a:off x="152400" y="1219200"/>
            <a:ext cx="11658600" cy="5486400"/>
            <a:chOff x="152400" y="1219200"/>
            <a:chExt cx="11658600" cy="5486400"/>
          </a:xfrm>
        </p:grpSpPr>
        <p:pic>
          <p:nvPicPr>
            <p:cNvPr id="5" name="Picture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03144" y="3236333"/>
              <a:ext cx="3803912" cy="2852934"/>
            </a:xfrm>
            <a:prstGeom prst="rect">
              <a:avLst/>
            </a:prstGeom>
          </p:spPr>
        </p:pic>
        <p:pic>
          <p:nvPicPr>
            <p:cNvPr id="2" name="Picture 1"/>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33159" y="3319266"/>
              <a:ext cx="3803912" cy="2852934"/>
            </a:xfrm>
            <a:prstGeom prst="rect">
              <a:avLst/>
            </a:prstGeom>
          </p:spPr>
        </p:pic>
        <p:sp>
          <p:nvSpPr>
            <p:cNvPr id="8" name="Rectangle 7"/>
            <p:cNvSpPr/>
            <p:nvPr/>
          </p:nvSpPr>
          <p:spPr bwMode="auto">
            <a:xfrm>
              <a:off x="2743200" y="5943600"/>
              <a:ext cx="6858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21" name="object 4"/>
            <p:cNvSpPr txBox="1"/>
            <p:nvPr/>
          </p:nvSpPr>
          <p:spPr>
            <a:xfrm>
              <a:off x="1524000" y="6096000"/>
              <a:ext cx="3180927" cy="299720"/>
            </a:xfrm>
            <a:prstGeom prst="rect">
              <a:avLst/>
            </a:prstGeom>
          </p:spPr>
          <p:txBody>
            <a:bodyPr vert="horz" wrap="square" lIns="0" tIns="12700" rIns="0" bIns="0" rtlCol="0">
              <a:spAutoFit/>
            </a:bodyPr>
            <a:lstStyle/>
            <a:p>
              <a:pPr marL="38100">
                <a:lnSpc>
                  <a:spcPct val="100000"/>
                </a:lnSpc>
                <a:spcBef>
                  <a:spcPts val="100"/>
                </a:spcBef>
              </a:pPr>
              <a:r>
                <a:rPr sz="1800" b="1" spc="-5" dirty="0">
                  <a:latin typeface="Calibri"/>
                  <a:cs typeface="Calibri"/>
                </a:rPr>
                <a:t>Scaled</a:t>
              </a:r>
              <a:r>
                <a:rPr lang="en-US" sz="1800" b="1" spc="-5" dirty="0">
                  <a:latin typeface="Calibri"/>
                  <a:cs typeface="Calibri"/>
                </a:rPr>
                <a:t> </a:t>
              </a:r>
              <a:r>
                <a:rPr sz="1800" b="1" spc="-10" dirty="0">
                  <a:latin typeface="Calibri"/>
                  <a:cs typeface="Calibri"/>
                </a:rPr>
                <a:t>distance </a:t>
              </a:r>
              <a:r>
                <a:rPr sz="1800" b="1" spc="-5" dirty="0">
                  <a:latin typeface="Calibri"/>
                  <a:cs typeface="Calibri"/>
                </a:rPr>
                <a:t>(m/kg</a:t>
              </a:r>
              <a:r>
                <a:rPr sz="1800" b="1" spc="-7" baseline="25462" dirty="0">
                  <a:latin typeface="Calibri"/>
                  <a:cs typeface="Calibri"/>
                </a:rPr>
                <a:t>1/3</a:t>
              </a:r>
              <a:r>
                <a:rPr sz="1800" b="1" spc="-5" dirty="0">
                  <a:latin typeface="Calibri"/>
                  <a:cs typeface="Calibri"/>
                </a:rPr>
                <a:t>)</a:t>
              </a:r>
              <a:endParaRPr sz="1800" b="1" dirty="0">
                <a:latin typeface="Calibri"/>
                <a:cs typeface="Calibri"/>
              </a:endParaRPr>
            </a:p>
          </p:txBody>
        </p:sp>
        <p:sp useBgFill="1">
          <p:nvSpPr>
            <p:cNvPr id="24" name="Rectangle 23"/>
            <p:cNvSpPr/>
            <p:nvPr/>
          </p:nvSpPr>
          <p:spPr bwMode="auto">
            <a:xfrm>
              <a:off x="457200" y="2362200"/>
              <a:ext cx="457200" cy="25908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pic>
          <p:nvPicPr>
            <p:cNvPr id="30" name="object 2"/>
            <p:cNvPicPr/>
            <p:nvPr/>
          </p:nvPicPr>
          <p:blipFill>
            <a:blip r:embed="rId5" cstate="print"/>
            <a:stretch>
              <a:fillRect/>
            </a:stretch>
          </p:blipFill>
          <p:spPr>
            <a:xfrm>
              <a:off x="5257800" y="1320641"/>
              <a:ext cx="3352800" cy="2184559"/>
            </a:xfrm>
            <a:prstGeom prst="rect">
              <a:avLst/>
            </a:prstGeom>
            <a:solidFill>
              <a:schemeClr val="bg1"/>
            </a:solidFill>
          </p:spPr>
        </p:pic>
        <p:sp>
          <p:nvSpPr>
            <p:cNvPr id="32" name="object 4"/>
            <p:cNvSpPr txBox="1"/>
            <p:nvPr/>
          </p:nvSpPr>
          <p:spPr>
            <a:xfrm>
              <a:off x="5867400" y="6177280"/>
              <a:ext cx="3180927" cy="299720"/>
            </a:xfrm>
            <a:prstGeom prst="rect">
              <a:avLst/>
            </a:prstGeom>
          </p:spPr>
          <p:txBody>
            <a:bodyPr vert="horz" wrap="square" lIns="0" tIns="12700" rIns="0" bIns="0" rtlCol="0">
              <a:spAutoFit/>
            </a:bodyPr>
            <a:lstStyle/>
            <a:p>
              <a:pPr marL="38100">
                <a:lnSpc>
                  <a:spcPct val="100000"/>
                </a:lnSpc>
                <a:spcBef>
                  <a:spcPts val="100"/>
                </a:spcBef>
              </a:pPr>
              <a:r>
                <a:rPr lang="en-US" b="1" spc="-5" dirty="0">
                  <a:latin typeface="Calibri"/>
                  <a:cs typeface="Calibri"/>
                </a:rPr>
                <a:t>        </a:t>
              </a:r>
              <a:r>
                <a:rPr sz="1800" b="1" spc="-10" dirty="0">
                  <a:latin typeface="Calibri"/>
                  <a:cs typeface="Calibri"/>
                </a:rPr>
                <a:t>distance </a:t>
              </a:r>
              <a:r>
                <a:rPr sz="1800" b="1" spc="-5" dirty="0">
                  <a:latin typeface="Calibri"/>
                  <a:cs typeface="Calibri"/>
                </a:rPr>
                <a:t>(m/kg</a:t>
              </a:r>
              <a:r>
                <a:rPr sz="1800" b="1" spc="-7" baseline="25462" dirty="0">
                  <a:latin typeface="Calibri"/>
                  <a:cs typeface="Calibri"/>
                </a:rPr>
                <a:t>1/3</a:t>
              </a:r>
              <a:r>
                <a:rPr sz="1800" b="1" spc="-5" dirty="0">
                  <a:latin typeface="Calibri"/>
                  <a:cs typeface="Calibri"/>
                </a:rPr>
                <a:t>)</a:t>
              </a:r>
              <a:endParaRPr sz="1800" b="1" dirty="0">
                <a:latin typeface="Calibri"/>
                <a:cs typeface="Calibri"/>
              </a:endParaRPr>
            </a:p>
          </p:txBody>
        </p:sp>
        <p:grpSp>
          <p:nvGrpSpPr>
            <p:cNvPr id="39" name="Group 38"/>
            <p:cNvGrpSpPr/>
            <p:nvPr/>
          </p:nvGrpSpPr>
          <p:grpSpPr>
            <a:xfrm>
              <a:off x="452735" y="1341120"/>
              <a:ext cx="4300452" cy="3764280"/>
              <a:chOff x="1214735" y="1676400"/>
              <a:chExt cx="4300452" cy="3764280"/>
            </a:xfrm>
          </p:grpSpPr>
          <p:pic>
            <p:nvPicPr>
              <p:cNvPr id="42" name="object 2"/>
              <p:cNvPicPr/>
              <p:nvPr/>
            </p:nvPicPr>
            <p:blipFill>
              <a:blip r:embed="rId6" cstate="print"/>
              <a:stretch>
                <a:fillRect/>
              </a:stretch>
            </p:blipFill>
            <p:spPr>
              <a:xfrm>
                <a:off x="1551488" y="1676401"/>
                <a:ext cx="3864164" cy="2133600"/>
              </a:xfrm>
              <a:prstGeom prst="rect">
                <a:avLst/>
              </a:prstGeom>
              <a:ln>
                <a:solidFill>
                  <a:schemeClr val="accent1"/>
                </a:solidFill>
              </a:ln>
            </p:spPr>
          </p:pic>
          <p:sp>
            <p:nvSpPr>
              <p:cNvPr id="43" name="object 5"/>
              <p:cNvSpPr txBox="1"/>
              <p:nvPr/>
            </p:nvSpPr>
            <p:spPr>
              <a:xfrm>
                <a:off x="1214735" y="2525638"/>
                <a:ext cx="230832" cy="2915042"/>
              </a:xfrm>
              <a:prstGeom prst="rect">
                <a:avLst/>
              </a:prstGeom>
            </p:spPr>
            <p:txBody>
              <a:bodyPr vert="vert270" wrap="square" lIns="0" tIns="0" rIns="0" bIns="0" rtlCol="0">
                <a:spAutoFit/>
              </a:bodyPr>
              <a:lstStyle/>
              <a:p>
                <a:pPr marL="12700">
                  <a:lnSpc>
                    <a:spcPts val="1810"/>
                  </a:lnSpc>
                </a:pPr>
                <a:r>
                  <a:rPr sz="1600" b="1" spc="-5" dirty="0">
                    <a:latin typeface="Calibri"/>
                    <a:cs typeface="Calibri"/>
                  </a:rPr>
                  <a:t>Scaled</a:t>
                </a:r>
                <a:r>
                  <a:rPr sz="1600" b="1" dirty="0">
                    <a:latin typeface="Calibri"/>
                    <a:cs typeface="Calibri"/>
                  </a:rPr>
                  <a:t> </a:t>
                </a:r>
                <a:r>
                  <a:rPr sz="1600" b="1" spc="-15" dirty="0">
                    <a:latin typeface="Calibri"/>
                    <a:cs typeface="Calibri"/>
                  </a:rPr>
                  <a:t>shockwave</a:t>
                </a:r>
                <a:r>
                  <a:rPr sz="1600" b="1" spc="-5" dirty="0">
                    <a:latin typeface="Calibri"/>
                    <a:cs typeface="Calibri"/>
                  </a:rPr>
                  <a:t> velocity </a:t>
                </a:r>
                <a:r>
                  <a:rPr sz="1600" b="1" spc="-15" dirty="0">
                    <a:latin typeface="Calibri"/>
                    <a:cs typeface="Calibri"/>
                  </a:rPr>
                  <a:t>(m/s)</a:t>
                </a:r>
                <a:endParaRPr sz="1600" b="1" dirty="0">
                  <a:latin typeface="Calibri"/>
                  <a:cs typeface="Calibri"/>
                </a:endParaRPr>
              </a:p>
            </p:txBody>
          </p:sp>
          <p:sp>
            <p:nvSpPr>
              <p:cNvPr id="44" name="object 7"/>
              <p:cNvSpPr txBox="1"/>
              <p:nvPr/>
            </p:nvSpPr>
            <p:spPr>
              <a:xfrm>
                <a:off x="2667000" y="1676400"/>
                <a:ext cx="866987" cy="227626"/>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100</a:t>
                </a:r>
                <a:r>
                  <a:rPr sz="1400" spc="-60" dirty="0">
                    <a:latin typeface="Calibri"/>
                    <a:cs typeface="Calibri"/>
                  </a:rPr>
                  <a:t> </a:t>
                </a:r>
                <a:r>
                  <a:rPr sz="1400" spc="-10" dirty="0">
                    <a:latin typeface="Calibri"/>
                    <a:cs typeface="Calibri"/>
                  </a:rPr>
                  <a:t>tons</a:t>
                </a:r>
                <a:endParaRPr sz="1400" dirty="0">
                  <a:latin typeface="Calibri"/>
                  <a:cs typeface="Calibri"/>
                </a:endParaRPr>
              </a:p>
            </p:txBody>
          </p:sp>
          <p:sp>
            <p:nvSpPr>
              <p:cNvPr id="45" name="object 8"/>
              <p:cNvSpPr txBox="1"/>
              <p:nvPr/>
            </p:nvSpPr>
            <p:spPr>
              <a:xfrm>
                <a:off x="4648200" y="1676400"/>
                <a:ext cx="866987" cy="227626"/>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500</a:t>
                </a:r>
                <a:r>
                  <a:rPr sz="1400" spc="-60" dirty="0">
                    <a:latin typeface="Calibri"/>
                    <a:cs typeface="Calibri"/>
                  </a:rPr>
                  <a:t> </a:t>
                </a:r>
                <a:r>
                  <a:rPr sz="1400" spc="-10" dirty="0">
                    <a:latin typeface="Calibri"/>
                    <a:cs typeface="Calibri"/>
                  </a:rPr>
                  <a:t>tons</a:t>
                </a:r>
                <a:endParaRPr sz="1400" dirty="0">
                  <a:latin typeface="Calibri"/>
                  <a:cs typeface="Calibri"/>
                </a:endParaRPr>
              </a:p>
            </p:txBody>
          </p:sp>
          <p:sp>
            <p:nvSpPr>
              <p:cNvPr id="46" name="object 9"/>
              <p:cNvSpPr txBox="1"/>
              <p:nvPr/>
            </p:nvSpPr>
            <p:spPr>
              <a:xfrm>
                <a:off x="2590800" y="2743200"/>
                <a:ext cx="1047327" cy="227626"/>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1,000</a:t>
                </a:r>
                <a:r>
                  <a:rPr sz="1400" spc="-50" dirty="0">
                    <a:latin typeface="Calibri"/>
                    <a:cs typeface="Calibri"/>
                  </a:rPr>
                  <a:t> </a:t>
                </a:r>
                <a:r>
                  <a:rPr sz="1400" spc="-10" dirty="0">
                    <a:latin typeface="Calibri"/>
                    <a:cs typeface="Calibri"/>
                  </a:rPr>
                  <a:t>tons</a:t>
                </a:r>
                <a:endParaRPr sz="1400" dirty="0">
                  <a:latin typeface="Calibri"/>
                  <a:cs typeface="Calibri"/>
                </a:endParaRPr>
              </a:p>
            </p:txBody>
          </p:sp>
          <p:sp>
            <p:nvSpPr>
              <p:cNvPr id="47" name="object 10"/>
              <p:cNvSpPr txBox="1"/>
              <p:nvPr/>
            </p:nvSpPr>
            <p:spPr>
              <a:xfrm>
                <a:off x="4439073" y="2819400"/>
                <a:ext cx="1047327" cy="227626"/>
              </a:xfrm>
              <a:prstGeom prst="rect">
                <a:avLst/>
              </a:prstGeom>
            </p:spPr>
            <p:txBody>
              <a:bodyPr vert="horz" wrap="square" lIns="0" tIns="12065" rIns="0" bIns="0" rtlCol="0">
                <a:spAutoFit/>
              </a:bodyPr>
              <a:lstStyle/>
              <a:p>
                <a:pPr marL="12700">
                  <a:lnSpc>
                    <a:spcPct val="100000"/>
                  </a:lnSpc>
                  <a:spcBef>
                    <a:spcPts val="95"/>
                  </a:spcBef>
                </a:pPr>
                <a:r>
                  <a:rPr sz="1400" spc="-5" dirty="0">
                    <a:latin typeface="Calibri"/>
                    <a:cs typeface="Calibri"/>
                  </a:rPr>
                  <a:t>2,000</a:t>
                </a:r>
                <a:r>
                  <a:rPr sz="1400" spc="-50" dirty="0">
                    <a:latin typeface="Calibri"/>
                    <a:cs typeface="Calibri"/>
                  </a:rPr>
                  <a:t> </a:t>
                </a:r>
                <a:r>
                  <a:rPr sz="1400" spc="-10" dirty="0">
                    <a:latin typeface="Calibri"/>
                    <a:cs typeface="Calibri"/>
                  </a:rPr>
                  <a:t>tons</a:t>
                </a:r>
                <a:endParaRPr sz="1400" dirty="0">
                  <a:latin typeface="Calibri"/>
                  <a:cs typeface="Calibri"/>
                </a:endParaRPr>
              </a:p>
            </p:txBody>
          </p:sp>
        </p:grpSp>
        <p:sp>
          <p:nvSpPr>
            <p:cNvPr id="40" name="Rectangle 39"/>
            <p:cNvSpPr/>
            <p:nvPr/>
          </p:nvSpPr>
          <p:spPr bwMode="auto">
            <a:xfrm>
              <a:off x="2514600" y="5791200"/>
              <a:ext cx="6858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41" name="Rectangle 40"/>
            <p:cNvSpPr/>
            <p:nvPr/>
          </p:nvSpPr>
          <p:spPr bwMode="auto">
            <a:xfrm>
              <a:off x="990600" y="4114800"/>
              <a:ext cx="1524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4" name="Rectangle 33"/>
            <p:cNvSpPr/>
            <p:nvPr/>
          </p:nvSpPr>
          <p:spPr bwMode="auto">
            <a:xfrm>
              <a:off x="7086600" y="3276600"/>
              <a:ext cx="9144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5" name="Rectangle 34"/>
            <p:cNvSpPr/>
            <p:nvPr/>
          </p:nvSpPr>
          <p:spPr bwMode="auto">
            <a:xfrm>
              <a:off x="7086600" y="3276600"/>
              <a:ext cx="762000" cy="152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6" name="Rectangle 35"/>
            <p:cNvSpPr/>
            <p:nvPr/>
          </p:nvSpPr>
          <p:spPr bwMode="auto">
            <a:xfrm>
              <a:off x="6934200" y="5410200"/>
              <a:ext cx="7620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7" name="Rectangle 36"/>
            <p:cNvSpPr/>
            <p:nvPr/>
          </p:nvSpPr>
          <p:spPr bwMode="auto">
            <a:xfrm>
              <a:off x="6934200" y="5410200"/>
              <a:ext cx="6096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25" name="object 4"/>
            <p:cNvSpPr txBox="1"/>
            <p:nvPr/>
          </p:nvSpPr>
          <p:spPr>
            <a:xfrm>
              <a:off x="6400800" y="2209800"/>
              <a:ext cx="2111585" cy="228268"/>
            </a:xfrm>
            <a:prstGeom prst="rect">
              <a:avLst/>
            </a:prstGeom>
          </p:spPr>
          <p:txBody>
            <a:bodyPr vert="horz" wrap="square" lIns="0" tIns="12700" rIns="0" bIns="0" rtlCol="0">
              <a:spAutoFit/>
            </a:bodyPr>
            <a:lstStyle/>
            <a:p>
              <a:pPr marL="38100">
                <a:lnSpc>
                  <a:spcPct val="100000"/>
                </a:lnSpc>
                <a:spcBef>
                  <a:spcPts val="100"/>
                </a:spcBef>
              </a:pPr>
              <a:r>
                <a:rPr lang="en-US" sz="1400" b="1" spc="110" dirty="0">
                  <a:solidFill>
                    <a:srgbClr val="001F5F"/>
                  </a:solidFill>
                  <a:latin typeface="Cambria Math"/>
                  <a:cs typeface="Cambria Math"/>
                </a:rPr>
                <a:t>S</a:t>
              </a:r>
              <a:r>
                <a:rPr sz="1400" b="1" spc="110" dirty="0">
                  <a:solidFill>
                    <a:srgbClr val="001F5F"/>
                  </a:solidFill>
                  <a:latin typeface="Cambria Math"/>
                  <a:cs typeface="Cambria Math"/>
                </a:rPr>
                <a:t> </a:t>
              </a:r>
              <a:r>
                <a:rPr sz="1400" b="1" dirty="0">
                  <a:solidFill>
                    <a:srgbClr val="001F5F"/>
                  </a:solidFill>
                  <a:latin typeface="Cambria Math"/>
                  <a:cs typeface="Cambria Math"/>
                </a:rPr>
                <a:t>=</a:t>
              </a:r>
              <a:r>
                <a:rPr sz="1400" b="1" spc="85" dirty="0">
                  <a:solidFill>
                    <a:srgbClr val="001F5F"/>
                  </a:solidFill>
                  <a:latin typeface="Cambria Math"/>
                  <a:cs typeface="Cambria Math"/>
                </a:rPr>
                <a:t> </a:t>
              </a:r>
              <a:r>
                <a:rPr sz="1400" b="1" spc="10" dirty="0">
                  <a:solidFill>
                    <a:srgbClr val="001F5F"/>
                  </a:solidFill>
                  <a:latin typeface="Cambria Math"/>
                  <a:cs typeface="Cambria Math"/>
                </a:rPr>
                <a:t>1100</a:t>
              </a:r>
              <a:r>
                <a:rPr lang="en-US" sz="1400" b="1" spc="10" dirty="0">
                  <a:solidFill>
                    <a:srgbClr val="001F5F"/>
                  </a:solidFill>
                  <a:latin typeface="Cambria Math"/>
                  <a:cs typeface="Cambria Math"/>
                </a:rPr>
                <a:t>R</a:t>
              </a:r>
              <a:r>
                <a:rPr sz="1400" b="1" spc="15" baseline="27777" dirty="0">
                  <a:solidFill>
                    <a:srgbClr val="001F5F"/>
                  </a:solidFill>
                  <a:latin typeface="Cambria Math"/>
                  <a:cs typeface="Cambria Math"/>
                </a:rPr>
                <a:t>−1</a:t>
              </a:r>
              <a:r>
                <a:rPr sz="1400" b="1" spc="254" baseline="27777" dirty="0">
                  <a:solidFill>
                    <a:srgbClr val="001F5F"/>
                  </a:solidFill>
                  <a:latin typeface="Cambria Math"/>
                  <a:cs typeface="Cambria Math"/>
                </a:rPr>
                <a:t> </a:t>
              </a:r>
              <a:r>
                <a:rPr sz="1400" b="1" dirty="0">
                  <a:solidFill>
                    <a:srgbClr val="001F5F"/>
                  </a:solidFill>
                  <a:latin typeface="Cambria Math"/>
                  <a:cs typeface="Cambria Math"/>
                </a:rPr>
                <a:t>+</a:t>
              </a:r>
              <a:r>
                <a:rPr sz="1400" b="1" spc="-20" dirty="0">
                  <a:solidFill>
                    <a:srgbClr val="001F5F"/>
                  </a:solidFill>
                  <a:latin typeface="Cambria Math"/>
                  <a:cs typeface="Cambria Math"/>
                </a:rPr>
                <a:t> </a:t>
              </a:r>
              <a:r>
                <a:rPr sz="1400" b="1" dirty="0">
                  <a:solidFill>
                    <a:srgbClr val="001F5F"/>
                  </a:solidFill>
                  <a:latin typeface="Cambria Math"/>
                  <a:cs typeface="Cambria Math"/>
                </a:rPr>
                <a:t>340</a:t>
              </a:r>
              <a:endParaRPr sz="1400" b="1" dirty="0">
                <a:latin typeface="Cambria Math"/>
                <a:cs typeface="Cambria Math"/>
              </a:endParaRPr>
            </a:p>
          </p:txBody>
        </p:sp>
        <p:sp>
          <p:nvSpPr>
            <p:cNvPr id="48" name="Rectangle 47"/>
            <p:cNvSpPr/>
            <p:nvPr/>
          </p:nvSpPr>
          <p:spPr bwMode="auto">
            <a:xfrm>
              <a:off x="2286000" y="5943600"/>
              <a:ext cx="1219200" cy="152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useBgFill="1">
          <p:nvSpPr>
            <p:cNvPr id="52" name="Rectangle 51"/>
            <p:cNvSpPr/>
            <p:nvPr/>
          </p:nvSpPr>
          <p:spPr bwMode="auto">
            <a:xfrm>
              <a:off x="6400800" y="6019800"/>
              <a:ext cx="1524000" cy="2286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useBgFill="1">
          <p:nvSpPr>
            <p:cNvPr id="53" name="Rectangle 52"/>
            <p:cNvSpPr/>
            <p:nvPr/>
          </p:nvSpPr>
          <p:spPr bwMode="auto">
            <a:xfrm>
              <a:off x="2133600" y="5943600"/>
              <a:ext cx="1524000" cy="22860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54" name="Rectangle 53"/>
            <p:cNvSpPr/>
            <p:nvPr/>
          </p:nvSpPr>
          <p:spPr>
            <a:xfrm>
              <a:off x="8839200" y="1295400"/>
              <a:ext cx="2819400" cy="4801315"/>
            </a:xfrm>
            <a:prstGeom prst="rect">
              <a:avLst/>
            </a:prstGeom>
          </p:spPr>
          <p:txBody>
            <a:bodyPr wrap="square">
              <a:spAutoFit/>
            </a:bodyPr>
            <a:lstStyle/>
            <a:p>
              <a:r>
                <a:rPr lang="en-US" dirty="0"/>
                <a:t>Close-in blast data from Rigby et al. (2020) suggest that Beirut explosion is consistent with a low yield ~ about 600 tons for its best value with an upper limit of 1.1 Kt. </a:t>
              </a:r>
            </a:p>
            <a:p>
              <a:endParaRPr lang="en-US" dirty="0"/>
            </a:p>
            <a:p>
              <a:r>
                <a:rPr lang="en-US" dirty="0"/>
                <a:t>When our dataset is augmented by Rigby</a:t>
              </a:r>
              <a:r>
                <a:rPr lang="en-US" i="1" dirty="0"/>
                <a:t> et al</a:t>
              </a:r>
              <a:r>
                <a:rPr lang="en-US" dirty="0"/>
                <a:t>. dataset, the analysis yields 380 tons as the best estimate, with its 90% confidence limit from 213 to 619 tons as shown in the lower right panel.     </a:t>
              </a:r>
            </a:p>
          </p:txBody>
        </p:sp>
        <p:sp>
          <p:nvSpPr>
            <p:cNvPr id="55" name="Rectangle 54"/>
            <p:cNvSpPr/>
            <p:nvPr/>
          </p:nvSpPr>
          <p:spPr bwMode="auto">
            <a:xfrm>
              <a:off x="152400" y="1219200"/>
              <a:ext cx="11658600" cy="548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 name="Rectangle 2"/>
            <p:cNvSpPr/>
            <p:nvPr/>
          </p:nvSpPr>
          <p:spPr bwMode="auto">
            <a:xfrm>
              <a:off x="789488" y="4114800"/>
              <a:ext cx="277312"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6" name="Rectangle 5"/>
            <p:cNvSpPr/>
            <p:nvPr/>
          </p:nvSpPr>
          <p:spPr bwMode="auto">
            <a:xfrm>
              <a:off x="5146930" y="3962400"/>
              <a:ext cx="26327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grpSp>
      <p:sp>
        <p:nvSpPr>
          <p:cNvPr id="27" name="object 3"/>
          <p:cNvSpPr txBox="1">
            <a:spLocks/>
          </p:cNvSpPr>
          <p:nvPr/>
        </p:nvSpPr>
        <p:spPr bwMode="auto">
          <a:xfrm>
            <a:off x="2133600" y="381000"/>
            <a:ext cx="8077200" cy="5048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0" tIns="12065" rIns="0" bIns="0" numCol="1" rtlCol="0" anchor="ctr" anchorCtr="1" compatLnSpc="1">
            <a:prstTxWarp prst="textNoShape">
              <a:avLst/>
            </a:prstTxWarp>
            <a:spAutoFit/>
          </a:bodyPr>
          <a:lstStyle/>
          <a:p>
            <a:pPr marL="12700" marR="0" lvl="0" indent="0" algn="ctr" defTabSz="914400" rtl="0" eaLnBrk="1" fontAlgn="base" latinLnBrk="0" hangingPunct="1">
              <a:lnSpc>
                <a:spcPct val="100000"/>
              </a:lnSpc>
              <a:spcBef>
                <a:spcPts val="95"/>
              </a:spcBef>
              <a:spcAft>
                <a:spcPct val="0"/>
              </a:spcAft>
              <a:buClrTx/>
              <a:buSzTx/>
              <a:buFontTx/>
              <a:buNone/>
              <a:tabLst/>
              <a:defRPr/>
            </a:pPr>
            <a:r>
              <a:rPr kumimoji="0" lang="en-US" sz="3200" b="1" i="1" u="none" strike="noStrike" kern="0" cap="none" spc="-5" normalizeH="0" baseline="0" noProof="0" dirty="0">
                <a:ln>
                  <a:noFill/>
                </a:ln>
                <a:solidFill>
                  <a:srgbClr val="151C77"/>
                </a:solidFill>
                <a:effectLst/>
                <a:uLnTx/>
                <a:uFillTx/>
                <a:latin typeface="+mj-lt"/>
                <a:ea typeface="+mj-ea"/>
                <a:cs typeface="+mj-cs"/>
              </a:rPr>
              <a:t> </a:t>
            </a:r>
            <a:r>
              <a:rPr kumimoji="0" lang="en-US" sz="2800" b="1" i="0" u="none" strike="noStrike" kern="0" cap="none" spc="-5" normalizeH="0" baseline="0" noProof="0" dirty="0">
                <a:ln>
                  <a:noFill/>
                </a:ln>
                <a:solidFill>
                  <a:srgbClr val="151C77"/>
                </a:solidFill>
                <a:effectLst/>
                <a:uLnTx/>
                <a:uFillTx/>
                <a:latin typeface="+mj-lt"/>
                <a:ea typeface="+mj-ea"/>
                <a:cs typeface="+mj-cs"/>
              </a:rPr>
              <a:t>Results: Yield for Best Fit </a:t>
            </a:r>
            <a:endParaRPr kumimoji="0" sz="3200" b="1" i="1" u="none" strike="noStrike" kern="0" cap="none" spc="-5" normalizeH="0" baseline="0" noProof="0" dirty="0">
              <a:ln>
                <a:noFill/>
              </a:ln>
              <a:solidFill>
                <a:srgbClr val="151C77"/>
              </a:solidFill>
              <a:effectLst/>
              <a:uLnTx/>
              <a:uFillTx/>
              <a:latin typeface="+mj-lt"/>
              <a:ea typeface="+mj-ea"/>
              <a:cs typeface="+mj-cs"/>
            </a:endParaRPr>
          </a:p>
        </p:txBody>
      </p:sp>
      <p:sp>
        <p:nvSpPr>
          <p:cNvPr id="49" name="Slide Number Placeholder 48"/>
          <p:cNvSpPr>
            <a:spLocks noGrp="1"/>
          </p:cNvSpPr>
          <p:nvPr>
            <p:ph type="sldNum" sz="quarter" idx="10"/>
          </p:nvPr>
        </p:nvSpPr>
        <p:spPr/>
        <p:txBody>
          <a:bodyPr/>
          <a:lstStyle/>
          <a:p>
            <a:pPr>
              <a:defRPr/>
            </a:pPr>
            <a:fld id="{9BCD8793-1C76-4C3E-9A31-4B259A94CA2F}" type="slidenum">
              <a:rPr lang="en-US" smtClean="0"/>
              <a:pPr>
                <a:defRPr/>
              </a:pPr>
              <a:t>12</a:t>
            </a:fld>
            <a:endParaRPr lang="en-US" dirty="0">
              <a:solidFill>
                <a:srgbClr val="B2B2B2"/>
              </a:solidFill>
            </a:endParaRPr>
          </a:p>
        </p:txBody>
      </p:sp>
      <p:sp>
        <p:nvSpPr>
          <p:cNvPr id="4" name="Rectangle 3">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72306489-99C4-F94A-9826-228CE580CEEB}"/>
              </a:ext>
            </a:extLst>
          </p:cNvPr>
          <p:cNvSpPr/>
          <p:nvPr/>
        </p:nvSpPr>
        <p:spPr bwMode="auto">
          <a:xfrm>
            <a:off x="703040" y="1295400"/>
            <a:ext cx="4021360" cy="2209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7" name="Rectangle 6">
            <a:extLst>
              <a:ext uri="{FF2B5EF4-FFF2-40B4-BE49-F238E27FC236}">
                <a16:creation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id="{0A430C97-076D-E340-9D1D-BC09707553F8}"/>
              </a:ext>
            </a:extLst>
          </p:cNvPr>
          <p:cNvSpPr/>
          <p:nvPr/>
        </p:nvSpPr>
        <p:spPr bwMode="auto">
          <a:xfrm>
            <a:off x="703040" y="1295400"/>
            <a:ext cx="4021360" cy="2209800"/>
          </a:xfrm>
          <a:prstGeom prst="rect">
            <a:avLst/>
          </a:prstGeom>
          <a:noFill/>
          <a:ln w="22225" cap="flat" cmpd="sng" algn="ctr">
            <a:solidFill>
              <a:schemeClr val="accent1">
                <a:alpha val="32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SPECTRA-N.jpg"/>
          <p:cNvPicPr>
            <a:picLocks noChangeAspect="1"/>
          </p:cNvPicPr>
          <p:nvPr/>
        </p:nvPicPr>
        <p:blipFill>
          <a:blip r:embed="rId4"/>
          <a:stretch>
            <a:fillRect/>
          </a:stretch>
        </p:blipFill>
        <p:spPr>
          <a:xfrm>
            <a:off x="479450" y="1524000"/>
            <a:ext cx="6835750" cy="5350264"/>
          </a:xfrm>
          <a:prstGeom prst="rect">
            <a:avLst/>
          </a:prstGeom>
        </p:spPr>
      </p:pic>
      <p:pic>
        <p:nvPicPr>
          <p:cNvPr id="27" name="Picture 26" descr="SEIS.jpg"/>
          <p:cNvPicPr>
            <a:picLocks noChangeAspect="1"/>
          </p:cNvPicPr>
          <p:nvPr/>
        </p:nvPicPr>
        <p:blipFill>
          <a:blip r:embed="rId5"/>
          <a:stretch>
            <a:fillRect/>
          </a:stretch>
        </p:blipFill>
        <p:spPr>
          <a:xfrm>
            <a:off x="3603650" y="1676400"/>
            <a:ext cx="6454750" cy="5052060"/>
          </a:xfrm>
          <a:prstGeom prst="rect">
            <a:avLst/>
          </a:prstGeom>
        </p:spPr>
      </p:pic>
      <p:sp>
        <p:nvSpPr>
          <p:cNvPr id="8" name="TextBox 7"/>
          <p:cNvSpPr txBox="1"/>
          <p:nvPr/>
        </p:nvSpPr>
        <p:spPr>
          <a:xfrm>
            <a:off x="7162800" y="1371600"/>
            <a:ext cx="4495800" cy="1200329"/>
          </a:xfrm>
          <a:prstGeom prst="rect">
            <a:avLst/>
          </a:prstGeom>
          <a:noFill/>
        </p:spPr>
        <p:txBody>
          <a:bodyPr wrap="square" rtlCol="0">
            <a:spAutoFit/>
          </a:bodyPr>
          <a:lstStyle/>
          <a:p>
            <a:pPr>
              <a:buFont typeface="Arial"/>
              <a:buChar char="•"/>
            </a:pPr>
            <a:r>
              <a:rPr lang="en-US" b="1" dirty="0"/>
              <a:t> </a:t>
            </a:r>
            <a:r>
              <a:rPr lang="en-US" dirty="0"/>
              <a:t>Surface focused</a:t>
            </a:r>
          </a:p>
          <a:p>
            <a:pPr>
              <a:buFont typeface="Arial"/>
              <a:buChar char="•"/>
            </a:pPr>
            <a:r>
              <a:rPr lang="en-US" dirty="0"/>
              <a:t> GEM spectra has a        decay</a:t>
            </a:r>
          </a:p>
          <a:p>
            <a:pPr>
              <a:buFont typeface="Arial"/>
              <a:buChar char="•"/>
            </a:pPr>
            <a:r>
              <a:rPr lang="en-US" dirty="0"/>
              <a:t> Corner (</a:t>
            </a:r>
            <a:r>
              <a:rPr lang="en-US" i="1" dirty="0"/>
              <a:t>f</a:t>
            </a:r>
            <a:r>
              <a:rPr lang="en-US" i="1" baseline="-25000" dirty="0"/>
              <a:t>c</a:t>
            </a:r>
            <a:r>
              <a:rPr lang="en-US" dirty="0"/>
              <a:t>) is around 1.6 Hz (1.3-1.9Hz)</a:t>
            </a:r>
          </a:p>
          <a:p>
            <a:pPr>
              <a:buFont typeface="Arial"/>
              <a:buChar char="•"/>
            </a:pPr>
            <a:r>
              <a:rPr lang="en-US" dirty="0"/>
              <a:t>  Relate </a:t>
            </a:r>
            <a:r>
              <a:rPr lang="en-US" i="1" dirty="0" err="1"/>
              <a:t>f</a:t>
            </a:r>
            <a:r>
              <a:rPr lang="en-US" i="1" baseline="-25000" dirty="0" err="1"/>
              <a:t>c</a:t>
            </a:r>
            <a:r>
              <a:rPr lang="en-US" dirty="0"/>
              <a:t> to the possible yield </a:t>
            </a:r>
          </a:p>
        </p:txBody>
      </p:sp>
      <p:sp>
        <p:nvSpPr>
          <p:cNvPr id="10" name="TextBox 9"/>
          <p:cNvSpPr txBox="1"/>
          <p:nvPr/>
        </p:nvSpPr>
        <p:spPr>
          <a:xfrm>
            <a:off x="4038600" y="2438400"/>
            <a:ext cx="2895600" cy="338554"/>
          </a:xfrm>
          <a:prstGeom prst="rect">
            <a:avLst/>
          </a:prstGeom>
          <a:noFill/>
        </p:spPr>
        <p:txBody>
          <a:bodyPr wrap="square" rtlCol="0">
            <a:spAutoFit/>
          </a:bodyPr>
          <a:lstStyle/>
          <a:p>
            <a:r>
              <a:rPr lang="en-US" sz="1600" b="1" dirty="0"/>
              <a:t>Low-Passed</a:t>
            </a:r>
          </a:p>
        </p:txBody>
      </p:sp>
      <p:sp>
        <p:nvSpPr>
          <p:cNvPr id="11" name="Rectangle 10"/>
          <p:cNvSpPr/>
          <p:nvPr/>
        </p:nvSpPr>
        <p:spPr bwMode="auto">
          <a:xfrm>
            <a:off x="457200" y="1295400"/>
            <a:ext cx="11125200" cy="5181600"/>
          </a:xfrm>
          <a:prstGeom prst="rect">
            <a:avLst/>
          </a:prstGeom>
          <a:noFill/>
          <a:ln w="41275"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2" name="TextBox 11"/>
          <p:cNvSpPr txBox="1"/>
          <p:nvPr/>
        </p:nvSpPr>
        <p:spPr>
          <a:xfrm>
            <a:off x="7252285" y="2819400"/>
            <a:ext cx="4343400" cy="3970318"/>
          </a:xfrm>
          <a:prstGeom prst="rect">
            <a:avLst/>
          </a:prstGeom>
          <a:noFill/>
        </p:spPr>
        <p:txBody>
          <a:bodyPr wrap="square" rtlCol="0">
            <a:spAutoFit/>
          </a:bodyPr>
          <a:lstStyle/>
          <a:p>
            <a:pPr>
              <a:buFont typeface="Arial"/>
              <a:buChar char="•"/>
            </a:pPr>
            <a:r>
              <a:rPr lang="en-US" dirty="0"/>
              <a:t> </a:t>
            </a:r>
            <a:r>
              <a:rPr lang="en-US" i="1" dirty="0" err="1"/>
              <a:t>f</a:t>
            </a:r>
            <a:r>
              <a:rPr lang="en-US" i="1" baseline="-25000" dirty="0" err="1"/>
              <a:t>c</a:t>
            </a:r>
            <a:r>
              <a:rPr lang="en-US" i="1" dirty="0"/>
              <a:t> </a:t>
            </a:r>
            <a:r>
              <a:rPr lang="en-US" dirty="0"/>
              <a:t>estimated using waveforms from two </a:t>
            </a:r>
            <a:r>
              <a:rPr lang="en-US" b="1" dirty="0"/>
              <a:t>TARANTULA</a:t>
            </a:r>
            <a:r>
              <a:rPr lang="en-US" dirty="0"/>
              <a:t> chemical explosions at locations within 1 meter in (X,Y): one </a:t>
            </a:r>
            <a:r>
              <a:rPr lang="en-US"/>
              <a:t>at</a:t>
            </a:r>
            <a:r>
              <a:rPr lang="en-US" smtClean="0"/>
              <a:t> 0.6 </a:t>
            </a:r>
            <a:r>
              <a:rPr lang="en-US" dirty="0"/>
              <a:t>meters above the ground and the </a:t>
            </a:r>
            <a:r>
              <a:rPr lang="en-US"/>
              <a:t>other </a:t>
            </a:r>
            <a:r>
              <a:rPr lang="en-US" smtClean="0"/>
              <a:t>at 0.6 </a:t>
            </a:r>
            <a:r>
              <a:rPr lang="en-US" dirty="0"/>
              <a:t>meters below, at common stations located 3.5 and 4.6km away suggests </a:t>
            </a:r>
          </a:p>
          <a:p>
            <a:pPr>
              <a:buFont typeface="Arial"/>
              <a:buChar char="•"/>
            </a:pPr>
            <a:endParaRPr lang="en-US" dirty="0"/>
          </a:p>
          <a:p>
            <a:r>
              <a:rPr lang="en-US" dirty="0"/>
              <a:t>    </a:t>
            </a:r>
            <a:r>
              <a:rPr lang="en-US" b="1" dirty="0"/>
              <a:t>        </a:t>
            </a:r>
            <a:r>
              <a:rPr lang="en-US" b="1" i="1" dirty="0"/>
              <a:t>f</a:t>
            </a:r>
            <a:r>
              <a:rPr lang="en-US" b="1" i="1" baseline="-25000" dirty="0"/>
              <a:t>c</a:t>
            </a:r>
            <a:r>
              <a:rPr lang="en-US" b="1" i="1" dirty="0"/>
              <a:t> </a:t>
            </a:r>
            <a:r>
              <a:rPr lang="en-US" b="1" dirty="0"/>
              <a:t>estimates are similar</a:t>
            </a:r>
            <a:r>
              <a:rPr lang="en-US" dirty="0"/>
              <a:t> </a:t>
            </a:r>
          </a:p>
          <a:p>
            <a:endParaRPr lang="en-US" b="1" dirty="0"/>
          </a:p>
          <a:p>
            <a:r>
              <a:rPr lang="en-US" dirty="0"/>
              <a:t>Next, use Mueller-Murphy Source Function (</a:t>
            </a:r>
            <a:r>
              <a:rPr lang="en-US" b="1" dirty="0"/>
              <a:t>MMSF</a:t>
            </a:r>
            <a:r>
              <a:rPr lang="en-US" dirty="0"/>
              <a:t>) to relate </a:t>
            </a:r>
            <a:r>
              <a:rPr lang="en-US" i="1" dirty="0"/>
              <a:t>f</a:t>
            </a:r>
            <a:r>
              <a:rPr lang="en-US" i="1" baseline="-25000" dirty="0"/>
              <a:t>c</a:t>
            </a:r>
            <a:r>
              <a:rPr lang="en-US" dirty="0"/>
              <a:t> and </a:t>
            </a:r>
            <a:r>
              <a:rPr lang="en-US" b="1" dirty="0"/>
              <a:t>Y</a:t>
            </a:r>
            <a:r>
              <a:rPr lang="en-US" dirty="0"/>
              <a:t> with emplacement conditions adopted from </a:t>
            </a:r>
            <a:r>
              <a:rPr lang="en-US" dirty="0" err="1"/>
              <a:t>Bassinoy</a:t>
            </a:r>
            <a:r>
              <a:rPr lang="en-US" dirty="0"/>
              <a:t> </a:t>
            </a:r>
            <a:r>
              <a:rPr lang="en-US" i="1" dirty="0"/>
              <a:t>et al</a:t>
            </a:r>
            <a:r>
              <a:rPr lang="en-US" dirty="0"/>
              <a:t>. (2018)</a:t>
            </a:r>
            <a:r>
              <a:rPr lang="en-US" b="1" dirty="0"/>
              <a:t>.              </a:t>
            </a:r>
          </a:p>
          <a:p>
            <a:endParaRPr lang="en-US" dirty="0"/>
          </a:p>
        </p:txBody>
      </p:sp>
      <p:sp>
        <p:nvSpPr>
          <p:cNvPr id="16" name="Title 1"/>
          <p:cNvSpPr txBox="1">
            <a:spLocks/>
          </p:cNvSpPr>
          <p:nvPr/>
        </p:nvSpPr>
        <p:spPr bwMode="auto">
          <a:xfrm>
            <a:off x="1295400" y="76200"/>
            <a:ext cx="9182100" cy="952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151C77"/>
                </a:solidFill>
                <a:effectLst/>
                <a:uLnTx/>
                <a:uFillTx/>
                <a:latin typeface="+mj-lt"/>
                <a:ea typeface="+mj-ea"/>
                <a:cs typeface="+mj-cs"/>
              </a:rPr>
              <a:t>Source Corner (</a:t>
            </a:r>
            <a:r>
              <a:rPr kumimoji="0" lang="en-US" sz="2800" b="1" i="1" u="none" strike="noStrike" kern="0" cap="none" spc="0" normalizeH="0" baseline="0" noProof="0" dirty="0" err="1">
                <a:ln>
                  <a:noFill/>
                </a:ln>
                <a:solidFill>
                  <a:srgbClr val="151C77"/>
                </a:solidFill>
                <a:effectLst/>
                <a:uLnTx/>
                <a:uFillTx/>
                <a:latin typeface="+mj-lt"/>
                <a:ea typeface="+mj-ea"/>
                <a:cs typeface="+mj-cs"/>
              </a:rPr>
              <a:t>f</a:t>
            </a:r>
            <a:r>
              <a:rPr kumimoji="0" lang="en-US" sz="2800" b="1" i="1" u="none" strike="noStrike" kern="0" cap="none" spc="0" normalizeH="0" baseline="-25000" noProof="0" dirty="0" err="1">
                <a:ln>
                  <a:noFill/>
                </a:ln>
                <a:solidFill>
                  <a:srgbClr val="151C77"/>
                </a:solidFill>
                <a:effectLst/>
                <a:uLnTx/>
                <a:uFillTx/>
                <a:latin typeface="+mj-lt"/>
                <a:ea typeface="+mj-ea"/>
                <a:cs typeface="+mj-cs"/>
              </a:rPr>
              <a:t>c</a:t>
            </a:r>
            <a:r>
              <a:rPr kumimoji="0" lang="en-US" sz="2800" b="1" i="0" u="none" strike="noStrike" kern="0" cap="none" spc="0" normalizeH="0" baseline="0" noProof="0" dirty="0">
                <a:ln>
                  <a:noFill/>
                </a:ln>
                <a:solidFill>
                  <a:srgbClr val="151C77"/>
                </a:solidFill>
                <a:effectLst/>
                <a:uLnTx/>
                <a:uFillTx/>
                <a:latin typeface="+mj-lt"/>
                <a:ea typeface="+mj-ea"/>
                <a:cs typeface="+mj-cs"/>
              </a:rPr>
              <a:t>)</a:t>
            </a:r>
            <a:r>
              <a:rPr kumimoji="0" lang="en-US" sz="2800" b="1" i="0" u="none" strike="noStrike" kern="0" cap="none" spc="0" normalizeH="0" noProof="0" dirty="0">
                <a:ln>
                  <a:noFill/>
                </a:ln>
                <a:solidFill>
                  <a:srgbClr val="151C77"/>
                </a:solidFill>
                <a:effectLst/>
                <a:uLnTx/>
                <a:uFillTx/>
                <a:latin typeface="+mj-lt"/>
                <a:ea typeface="+mj-ea"/>
                <a:cs typeface="+mj-cs"/>
              </a:rPr>
              <a:t> vs. Yield (Y) - </a:t>
            </a:r>
            <a:r>
              <a:rPr kumimoji="0" lang="en-US" sz="2800" b="1" i="0" u="none" strike="noStrike" kern="0" cap="none" spc="0" normalizeH="0" baseline="0" noProof="0" dirty="0">
                <a:ln>
                  <a:noFill/>
                </a:ln>
                <a:solidFill>
                  <a:srgbClr val="151C77"/>
                </a:solidFill>
                <a:effectLst/>
                <a:uLnTx/>
                <a:uFillTx/>
                <a:latin typeface="+mj-lt"/>
                <a:ea typeface="+mj-ea"/>
                <a:cs typeface="+mj-cs"/>
              </a:rPr>
              <a:t>Beirut Explosion  </a:t>
            </a:r>
          </a:p>
        </p:txBody>
      </p:sp>
      <p:sp>
        <p:nvSpPr>
          <p:cNvPr id="19" name="Left Brace 18"/>
          <p:cNvSpPr/>
          <p:nvPr/>
        </p:nvSpPr>
        <p:spPr bwMode="auto">
          <a:xfrm rot="5400000">
            <a:off x="3940492" y="-740094"/>
            <a:ext cx="304801" cy="5594986"/>
          </a:xfrm>
          <a:prstGeom prst="leftBrace">
            <a:avLst/>
          </a:prstGeom>
          <a:noFill/>
          <a:ln w="38100" cap="flat" cmpd="sng" algn="ctr">
            <a:solidFill>
              <a:srgbClr val="333333">
                <a:alpha val="98000"/>
              </a:srgbClr>
            </a:solidFill>
            <a:prstDash val="solid"/>
            <a:round/>
            <a:headEnd type="none" w="med" len="med"/>
            <a:tailEnd type="none" w="med" len="med"/>
          </a:ln>
          <a:effectLst/>
        </p:spPr>
        <p:txBody>
          <a:bodyPr rtlCol="0" anchor="ctr"/>
          <a:lstStyle/>
          <a:p>
            <a:pPr algn="ctr"/>
            <a:endParaRPr lang="en-US"/>
          </a:p>
        </p:txBody>
      </p:sp>
      <p:sp>
        <p:nvSpPr>
          <p:cNvPr id="20" name="TextBox 19"/>
          <p:cNvSpPr txBox="1"/>
          <p:nvPr/>
        </p:nvSpPr>
        <p:spPr>
          <a:xfrm>
            <a:off x="1828800" y="1457739"/>
            <a:ext cx="4572000" cy="400110"/>
          </a:xfrm>
          <a:prstGeom prst="rect">
            <a:avLst/>
          </a:prstGeom>
          <a:noFill/>
        </p:spPr>
        <p:txBody>
          <a:bodyPr wrap="square" rtlCol="0">
            <a:spAutoFit/>
          </a:bodyPr>
          <a:lstStyle/>
          <a:p>
            <a:r>
              <a:rPr lang="en-US" sz="2000" b="1" dirty="0"/>
              <a:t>Spectral Analysis of GEM Waveform</a:t>
            </a:r>
          </a:p>
        </p:txBody>
      </p:sp>
      <p:graphicFrame>
        <p:nvGraphicFramePr>
          <p:cNvPr id="23" name="Object 22"/>
          <p:cNvGraphicFramePr>
            <a:graphicFrameLocks noChangeAspect="1"/>
          </p:cNvGraphicFramePr>
          <p:nvPr/>
        </p:nvGraphicFramePr>
        <p:xfrm>
          <a:off x="6013450" y="3224213"/>
          <a:ext cx="165100" cy="406400"/>
        </p:xfrm>
        <a:graphic>
          <a:graphicData uri="http://schemas.openxmlformats.org/presentationml/2006/ole">
            <p:oleObj spid="_x0000_s25788" name="Equation" r:id="rId6" imgW="1320800" imgH="3251200" progId="Equation.3">
              <p:embed/>
            </p:oleObj>
          </a:graphicData>
        </a:graphic>
      </p:graphicFrame>
      <p:graphicFrame>
        <p:nvGraphicFramePr>
          <p:cNvPr id="24" name="Object 23"/>
          <p:cNvGraphicFramePr>
            <a:graphicFrameLocks noChangeAspect="1"/>
          </p:cNvGraphicFramePr>
          <p:nvPr/>
        </p:nvGraphicFramePr>
        <p:xfrm>
          <a:off x="2895600" y="2743200"/>
          <a:ext cx="419100" cy="330200"/>
        </p:xfrm>
        <a:graphic>
          <a:graphicData uri="http://schemas.openxmlformats.org/presentationml/2006/ole">
            <p:oleObj spid="_x0000_s25789" name="Equation" r:id="rId7" imgW="3352800" imgH="2641600" progId="Equation.3">
              <p:embed/>
            </p:oleObj>
          </a:graphicData>
        </a:graphic>
      </p:graphicFrame>
      <p:graphicFrame>
        <p:nvGraphicFramePr>
          <p:cNvPr id="26" name="Object 25"/>
          <p:cNvGraphicFramePr>
            <a:graphicFrameLocks noChangeAspect="1"/>
          </p:cNvGraphicFramePr>
          <p:nvPr/>
        </p:nvGraphicFramePr>
        <p:xfrm>
          <a:off x="1524000" y="2794000"/>
          <a:ext cx="419100" cy="330200"/>
        </p:xfrm>
        <a:graphic>
          <a:graphicData uri="http://schemas.openxmlformats.org/presentationml/2006/ole">
            <p:oleObj spid="_x0000_s25790" name="Equation" r:id="rId8" imgW="3352800" imgH="2641600" progId="Equation.3">
              <p:embed/>
            </p:oleObj>
          </a:graphicData>
        </a:graphic>
      </p:graphicFrame>
      <mc:AlternateContent>
        <mc:Choice xmlns="" xmlns:a="http://schemas.openxmlformats.org/drawingml/2006/main" xmlns:r="http://schemas.openxmlformats.org/officeDocument/2006/relationships" xmlns:p="http://schemas.openxmlformats.org/presentationml/2006/main" xmlns:a14="http://schemas.microsoft.com/office/drawing/2010/main" xmlns:mc="http://schemas.openxmlformats.org/markup-compatibility/2006" xmlns:mv="urn:schemas-microsoft-com:mac:vml" Requires="a14">
          <p:sp>
            <p:nvSpPr>
              <p:cNvPr id="3" name="TextBox 2"/>
              <p:cNvSpPr txBox="1"/>
              <p:nvPr/>
            </p:nvSpPr>
            <p:spPr>
              <a:xfrm>
                <a:off x="3505200" y="5057001"/>
                <a:ext cx="534826" cy="314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𝝎</m:t>
                          </m:r>
                        </m:e>
                        <m:sup>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𝟐</m:t>
                          </m:r>
                        </m:sup>
                      </m:sSup>
                    </m:oMath>
                  </m:oMathPara>
                </a14:m>
                <a:endParaRPr lang="en-US" sz="2000" b="1" dirty="0"/>
              </a:p>
            </p:txBody>
          </p:sp>
        </mc:Choice>
        <mc:Fallback>
          <p:sp>
            <p:nvSpPr>
              <p:cNvPr id="3" name="TextBox 2"/>
              <p:cNvSpPr txBox="1">
                <a:spLocks noRot="1" noChangeAspect="1" noMove="1" noResize="1" noEditPoints="1" noAdjustHandles="1" noChangeArrowheads="1" noChangeShapeType="1" noTextEdit="1"/>
              </p:cNvSpPr>
              <p:nvPr/>
            </p:nvSpPr>
            <p:spPr>
              <a:xfrm>
                <a:off x="3505200" y="5057001"/>
                <a:ext cx="534826" cy="314766"/>
              </a:xfrm>
              <a:prstGeom prst="rect">
                <a:avLst/>
              </a:prstGeom>
              <a:blipFill>
                <a:blip r:embed="rId9"/>
                <a:stretch>
                  <a:fillRect l="-5682" r="-4545" b="-3922"/>
                </a:stretch>
              </a:blipFill>
            </p:spPr>
            <p:txBody>
              <a:bodyPr/>
              <a:lstStyle/>
              <a:p>
                <a:r>
                  <a:rPr lang="en-US">
                    <a:noFill/>
                  </a:rPr>
                  <a:t> </a:t>
                </a:r>
              </a:p>
            </p:txBody>
          </p:sp>
        </mc:Fallback>
      </mc:AlternateContent>
      <p:sp>
        <p:nvSpPr>
          <p:cNvPr id="2" name="Rectangle 1"/>
          <p:cNvSpPr/>
          <p:nvPr/>
        </p:nvSpPr>
        <p:spPr bwMode="auto">
          <a:xfrm>
            <a:off x="2133600" y="2897089"/>
            <a:ext cx="228600" cy="912911"/>
          </a:xfrm>
          <a:prstGeom prst="rect">
            <a:avLst/>
          </a:prstGeom>
          <a:solidFill>
            <a:schemeClr val="tx1">
              <a:lumMod val="95000"/>
              <a:lumOff val="5000"/>
              <a:alpha val="1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graphicFrame>
        <p:nvGraphicFramePr>
          <p:cNvPr id="25" name="Object 24"/>
          <p:cNvGraphicFramePr>
            <a:graphicFrameLocks noChangeAspect="1"/>
          </p:cNvGraphicFramePr>
          <p:nvPr/>
        </p:nvGraphicFramePr>
        <p:xfrm>
          <a:off x="9372600" y="1600199"/>
          <a:ext cx="530035" cy="629417"/>
        </p:xfrm>
        <a:graphic>
          <a:graphicData uri="http://schemas.openxmlformats.org/presentationml/2006/ole">
            <p:oleObj spid="_x0000_s25791" name="Equation" r:id="rId10" imgW="0" imgH="0" progId="Equation.3">
              <p:embed/>
            </p:oleObj>
          </a:graphicData>
        </a:graphic>
      </p:graphicFrame>
      <p:sp>
        <p:nvSpPr>
          <p:cNvPr id="18" name="Slide Number Placeholder 17"/>
          <p:cNvSpPr>
            <a:spLocks noGrp="1"/>
          </p:cNvSpPr>
          <p:nvPr>
            <p:ph type="sldNum" sz="quarter" idx="10"/>
          </p:nvPr>
        </p:nvSpPr>
        <p:spPr/>
        <p:txBody>
          <a:bodyPr/>
          <a:lstStyle/>
          <a:p>
            <a:pPr>
              <a:defRPr/>
            </a:pPr>
            <a:fld id="{9BCD8793-1C76-4C3E-9A31-4B259A94CA2F}" type="slidenum">
              <a:rPr lang="en-US" smtClean="0"/>
              <a:pPr>
                <a:defRPr/>
              </a:pPr>
              <a:t>13</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057400" y="304800"/>
            <a:ext cx="7984067" cy="523220"/>
          </a:xfrm>
          <a:prstGeom prst="rect">
            <a:avLst/>
          </a:prstGeom>
          <a:noFill/>
        </p:spPr>
        <p:txBody>
          <a:bodyPr wrap="square" rtlCol="0">
            <a:spAutoFit/>
          </a:bodyPr>
          <a:lstStyle/>
          <a:p>
            <a:r>
              <a:rPr lang="en-US" sz="2800" b="1" dirty="0"/>
              <a:t>Geologic Perspective of Beirut Explosion Site</a:t>
            </a:r>
          </a:p>
        </p:txBody>
      </p:sp>
      <p:grpSp>
        <p:nvGrpSpPr>
          <p:cNvPr id="10" name="Group 9"/>
          <p:cNvGrpSpPr/>
          <p:nvPr/>
        </p:nvGrpSpPr>
        <p:grpSpPr>
          <a:xfrm>
            <a:off x="457200" y="1342283"/>
            <a:ext cx="10820400" cy="5210917"/>
            <a:chOff x="457200" y="1295400"/>
            <a:chExt cx="10860024" cy="5229999"/>
          </a:xfrm>
        </p:grpSpPr>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66800" y="1295403"/>
              <a:ext cx="4462637" cy="3921884"/>
            </a:xfrm>
            <a:prstGeom prst="rect">
              <a:avLst/>
            </a:prstGeom>
            <a:ln w="38100">
              <a:noFill/>
            </a:ln>
          </p:spPr>
        </p:pic>
        <p:sp>
          <p:nvSpPr>
            <p:cNvPr id="4" name="5-Point Star 3"/>
            <p:cNvSpPr/>
            <p:nvPr/>
          </p:nvSpPr>
          <p:spPr bwMode="auto">
            <a:xfrm>
              <a:off x="4038600" y="2512985"/>
              <a:ext cx="304800" cy="230215"/>
            </a:xfrm>
            <a:prstGeom prst="star5">
              <a:avLst/>
            </a:prstGeom>
            <a:solidFill>
              <a:srgbClr val="FF0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pic>
          <p:nvPicPr>
            <p:cNvPr id="6" name="Picture 5"/>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324600" y="1295400"/>
              <a:ext cx="4992624" cy="2868359"/>
            </a:xfrm>
            <a:prstGeom prst="rect">
              <a:avLst/>
            </a:prstGeom>
            <a:ln w="38100">
              <a:solidFill>
                <a:schemeClr val="bg1"/>
              </a:solidFill>
            </a:ln>
          </p:spPr>
        </p:pic>
        <p:sp>
          <p:nvSpPr>
            <p:cNvPr id="8" name="TextBox 7"/>
            <p:cNvSpPr txBox="1"/>
            <p:nvPr/>
          </p:nvSpPr>
          <p:spPr>
            <a:xfrm>
              <a:off x="457200" y="5325070"/>
              <a:ext cx="10860024" cy="1200329"/>
            </a:xfrm>
            <a:prstGeom prst="rect">
              <a:avLst/>
            </a:prstGeom>
            <a:noFill/>
            <a:ln w="38100">
              <a:noFill/>
            </a:ln>
          </p:spPr>
          <p:txBody>
            <a:bodyPr wrap="square" rtlCol="0">
              <a:spAutoFit/>
            </a:bodyPr>
            <a:lstStyle/>
            <a:p>
              <a:r>
                <a:rPr lang="en-US" dirty="0"/>
                <a:t>The explosion occurred in the Mesozoic carbonate platform at the location of the red star where some information on the possible velocities is available from an imaging study that was conducted towards the hydrocarbon prospectivity in the eastern Mediterranean ( El-</a:t>
              </a:r>
              <a:r>
                <a:rPr lang="en-US" dirty="0" err="1"/>
                <a:t>Bassiony</a:t>
              </a:r>
              <a:r>
                <a:rPr lang="en-US" dirty="0"/>
                <a:t> et al., 2018). The carbonate buildups shows a relatively high velocity of about </a:t>
              </a:r>
              <a:r>
                <a:rPr lang="en-US" b="1" dirty="0"/>
                <a:t>5000 m/s</a:t>
              </a:r>
              <a:r>
                <a:rPr lang="en-US" dirty="0"/>
                <a:t> with </a:t>
              </a:r>
              <a:r>
                <a:rPr lang="en-US" b="1" dirty="0"/>
                <a:t>a 3.5 m/s/s </a:t>
              </a:r>
              <a:r>
                <a:rPr lang="en-US" dirty="0"/>
                <a:t>of gradient.</a:t>
              </a:r>
            </a:p>
          </p:txBody>
        </p:sp>
      </p:grpSp>
      <p:sp>
        <p:nvSpPr>
          <p:cNvPr id="9" name="TextBox 8"/>
          <p:cNvSpPr txBox="1"/>
          <p:nvPr/>
        </p:nvSpPr>
        <p:spPr>
          <a:xfrm>
            <a:off x="5791200" y="4306669"/>
            <a:ext cx="5562600" cy="646331"/>
          </a:xfrm>
          <a:prstGeom prst="rect">
            <a:avLst/>
          </a:prstGeom>
          <a:noFill/>
        </p:spPr>
        <p:txBody>
          <a:bodyPr wrap="square" rtlCol="0">
            <a:spAutoFit/>
          </a:bodyPr>
          <a:lstStyle/>
          <a:p>
            <a:r>
              <a:rPr lang="en-US" sz="1200" b="1" dirty="0"/>
              <a:t>Taken from: El-</a:t>
            </a:r>
            <a:r>
              <a:rPr lang="en-US" sz="1200" b="1" dirty="0" err="1"/>
              <a:t>Bessinoy</a:t>
            </a:r>
            <a:r>
              <a:rPr lang="en-US" sz="1200" b="1" dirty="0"/>
              <a:t>, A., J. Kumar and T. Martin (2018). Velocity model building in the major basins of the eastern Mediterranean sea for imaging regional prospectivity, https://doi.org/10.1190/tle37005519.1</a:t>
            </a:r>
          </a:p>
        </p:txBody>
      </p:sp>
      <p:cxnSp>
        <p:nvCxnSpPr>
          <p:cNvPr id="12" name="Straight Connector 11"/>
          <p:cNvCxnSpPr/>
          <p:nvPr/>
        </p:nvCxnSpPr>
        <p:spPr bwMode="auto">
          <a:xfrm>
            <a:off x="304800" y="1066800"/>
            <a:ext cx="11277600" cy="5439517"/>
          </a:xfrm>
          <a:prstGeom prst="line">
            <a:avLst/>
          </a:prstGeom>
          <a:noFill/>
          <a:ln w="9525" cap="flat" cmpd="sng" algn="ctr">
            <a:noFill/>
            <a:prstDash val="solid"/>
            <a:round/>
            <a:headEnd type="none" w="med" len="med"/>
            <a:tailEnd type="none" w="med" len="med"/>
          </a:ln>
          <a:effectLst/>
        </p:spPr>
      </p:cxnSp>
      <p:cxnSp>
        <p:nvCxnSpPr>
          <p:cNvPr id="14" name="Straight Connector 13"/>
          <p:cNvCxnSpPr/>
          <p:nvPr/>
        </p:nvCxnSpPr>
        <p:spPr bwMode="auto">
          <a:xfrm>
            <a:off x="304800" y="1143000"/>
            <a:ext cx="11201400" cy="5363317"/>
          </a:xfrm>
          <a:prstGeom prst="line">
            <a:avLst/>
          </a:prstGeom>
          <a:noFill/>
          <a:ln w="9525" cap="flat" cmpd="sng" algn="ctr">
            <a:noFill/>
            <a:prstDash val="solid"/>
            <a:round/>
            <a:headEnd type="none" w="med" len="med"/>
            <a:tailEnd type="none" w="med" len="med"/>
          </a:ln>
          <a:effectLst/>
        </p:spPr>
      </p:cxnSp>
      <p:cxnSp>
        <p:nvCxnSpPr>
          <p:cNvPr id="16" name="Straight Connector 15"/>
          <p:cNvCxnSpPr/>
          <p:nvPr/>
        </p:nvCxnSpPr>
        <p:spPr bwMode="auto">
          <a:xfrm flipV="1">
            <a:off x="304800" y="1295400"/>
            <a:ext cx="11277600" cy="5229226"/>
          </a:xfrm>
          <a:prstGeom prst="line">
            <a:avLst/>
          </a:prstGeom>
          <a:noFill/>
          <a:ln w="9525" cap="flat" cmpd="sng" algn="ctr">
            <a:noFill/>
            <a:prstDash val="solid"/>
            <a:round/>
            <a:headEnd type="none" w="med" len="med"/>
            <a:tailEnd type="none" w="med" len="med"/>
          </a:ln>
          <a:effectLst/>
        </p:spPr>
      </p:cxnSp>
      <p:sp>
        <p:nvSpPr>
          <p:cNvPr id="18" name="Rectangle 17"/>
          <p:cNvSpPr/>
          <p:nvPr/>
        </p:nvSpPr>
        <p:spPr bwMode="auto">
          <a:xfrm>
            <a:off x="381000" y="1237595"/>
            <a:ext cx="11353800" cy="554420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5" name="Slide Number Placeholder 14"/>
          <p:cNvSpPr>
            <a:spLocks noGrp="1"/>
          </p:cNvSpPr>
          <p:nvPr>
            <p:ph type="sldNum" sz="quarter" idx="10"/>
          </p:nvPr>
        </p:nvSpPr>
        <p:spPr/>
        <p:txBody>
          <a:bodyPr/>
          <a:lstStyle/>
          <a:p>
            <a:pPr>
              <a:defRPr/>
            </a:pPr>
            <a:fld id="{9BCD8793-1C76-4C3E-9A31-4B259A94CA2F}" type="slidenum">
              <a:rPr lang="en-US" smtClean="0"/>
              <a:pPr>
                <a:defRPr/>
              </a:pPr>
              <a:t>14</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71025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1828800" y="76200"/>
            <a:ext cx="7772400" cy="952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151C77"/>
                </a:solidFill>
                <a:latin typeface="+mj-lt"/>
                <a:ea typeface="+mj-ea"/>
                <a:cs typeface="+mj-cs"/>
              </a:rPr>
              <a:t>Relate </a:t>
            </a:r>
            <a:r>
              <a:rPr kumimoji="0" lang="en-US" sz="2800" b="1" i="1" u="sng" strike="noStrike" kern="0" cap="none" spc="0" normalizeH="0" baseline="0" noProof="0" dirty="0" err="1">
                <a:ln>
                  <a:noFill/>
                </a:ln>
                <a:solidFill>
                  <a:srgbClr val="151C77"/>
                </a:solidFill>
                <a:effectLst/>
                <a:uLnTx/>
                <a:uFillTx/>
                <a:latin typeface="+mj-lt"/>
                <a:ea typeface="+mj-ea"/>
                <a:cs typeface="+mj-cs"/>
              </a:rPr>
              <a:t>f</a:t>
            </a:r>
            <a:r>
              <a:rPr kumimoji="0" lang="en-US" sz="2800" b="1" i="1" u="sng" strike="noStrike" kern="0" cap="none" spc="0" normalizeH="0" baseline="-25000" noProof="0" dirty="0" err="1">
                <a:ln>
                  <a:noFill/>
                </a:ln>
                <a:solidFill>
                  <a:srgbClr val="151C77"/>
                </a:solidFill>
                <a:effectLst/>
                <a:uLnTx/>
                <a:uFillTx/>
                <a:latin typeface="+mj-lt"/>
                <a:ea typeface="+mj-ea"/>
                <a:cs typeface="+mj-cs"/>
              </a:rPr>
              <a:t>c</a:t>
            </a:r>
            <a:r>
              <a:rPr kumimoji="0" lang="en-US" sz="2800" b="1" i="1" u="sng" strike="noStrike" kern="0" cap="none" spc="0" normalizeH="0" noProof="0" dirty="0">
                <a:ln>
                  <a:noFill/>
                </a:ln>
                <a:solidFill>
                  <a:srgbClr val="151C77"/>
                </a:solidFill>
                <a:effectLst/>
                <a:uLnTx/>
                <a:uFillTx/>
                <a:latin typeface="+mj-lt"/>
                <a:ea typeface="+mj-ea"/>
                <a:cs typeface="+mj-cs"/>
              </a:rPr>
              <a:t> vs. Y </a:t>
            </a:r>
            <a:r>
              <a:rPr kumimoji="0" lang="en-US" sz="2800" b="1" i="0" u="none" strike="noStrike" kern="0" cap="none" spc="0" normalizeH="0" noProof="0" dirty="0">
                <a:ln>
                  <a:noFill/>
                </a:ln>
                <a:solidFill>
                  <a:srgbClr val="151C77"/>
                </a:solidFill>
                <a:effectLst/>
                <a:uLnTx/>
                <a:uFillTx/>
                <a:latin typeface="+mj-lt"/>
                <a:ea typeface="+mj-ea"/>
                <a:cs typeface="+mj-cs"/>
              </a:rPr>
              <a:t>and </a:t>
            </a:r>
            <a:r>
              <a:rPr kumimoji="0" lang="en-US" sz="2800" b="1" i="1" u="sng" strike="noStrike" kern="0" cap="none" spc="0" normalizeH="0" noProof="0" dirty="0" err="1">
                <a:ln>
                  <a:noFill/>
                </a:ln>
                <a:solidFill>
                  <a:srgbClr val="151C77"/>
                </a:solidFill>
                <a:effectLst/>
                <a:uLnTx/>
                <a:uFillTx/>
                <a:latin typeface="+mj-lt"/>
                <a:ea typeface="+mj-ea"/>
                <a:cs typeface="+mj-cs"/>
              </a:rPr>
              <a:t>m</a:t>
            </a:r>
            <a:r>
              <a:rPr kumimoji="0" lang="en-US" sz="2800" b="1" i="1" u="sng" strike="noStrike" kern="0" cap="none" spc="0" normalizeH="0" baseline="-25000" noProof="0" dirty="0" err="1">
                <a:ln>
                  <a:noFill/>
                </a:ln>
                <a:solidFill>
                  <a:srgbClr val="151C77"/>
                </a:solidFill>
                <a:effectLst/>
                <a:uLnTx/>
                <a:uFillTx/>
                <a:latin typeface="+mj-lt"/>
                <a:ea typeface="+mj-ea"/>
                <a:cs typeface="+mj-cs"/>
              </a:rPr>
              <a:t>b</a:t>
            </a:r>
            <a:r>
              <a:rPr kumimoji="0" lang="en-US" sz="2800" b="1" i="1" u="sng" strike="noStrike" kern="0" cap="none" spc="0" normalizeH="0" noProof="0" dirty="0">
                <a:ln>
                  <a:noFill/>
                </a:ln>
                <a:solidFill>
                  <a:srgbClr val="151C77"/>
                </a:solidFill>
                <a:effectLst/>
                <a:uLnTx/>
                <a:uFillTx/>
                <a:latin typeface="+mj-lt"/>
                <a:ea typeface="+mj-ea"/>
                <a:cs typeface="+mj-cs"/>
              </a:rPr>
              <a:t> vs. </a:t>
            </a:r>
            <a:r>
              <a:rPr lang="en-US" sz="2800" b="1" i="1" u="sng" kern="0" dirty="0">
                <a:solidFill>
                  <a:srgbClr val="151C77"/>
                </a:solidFill>
                <a:latin typeface="+mj-lt"/>
                <a:ea typeface="+mj-ea"/>
                <a:cs typeface="+mj-cs"/>
              </a:rPr>
              <a:t>Y</a:t>
            </a:r>
            <a:endParaRPr kumimoji="0" lang="en-US" sz="2800" b="1" i="1" u="sng" strike="noStrike" kern="0" cap="none" spc="0" normalizeH="0" baseline="0" noProof="0" dirty="0">
              <a:ln>
                <a:noFill/>
              </a:ln>
              <a:solidFill>
                <a:srgbClr val="151C77"/>
              </a:solidFill>
              <a:effectLst/>
              <a:uLnTx/>
              <a:uFillTx/>
              <a:latin typeface="+mj-lt"/>
              <a:ea typeface="+mj-ea"/>
              <a:cs typeface="+mj-cs"/>
            </a:endParaRPr>
          </a:p>
        </p:txBody>
      </p:sp>
      <p:sp>
        <p:nvSpPr>
          <p:cNvPr id="5" name="TextBox 4"/>
          <p:cNvSpPr txBox="1"/>
          <p:nvPr/>
        </p:nvSpPr>
        <p:spPr>
          <a:xfrm>
            <a:off x="762000" y="1447800"/>
            <a:ext cx="10744200" cy="5632312"/>
          </a:xfrm>
          <a:prstGeom prst="rect">
            <a:avLst/>
          </a:prstGeom>
          <a:noFill/>
        </p:spPr>
        <p:txBody>
          <a:bodyPr wrap="square" rtlCol="0">
            <a:spAutoFit/>
          </a:bodyPr>
          <a:lstStyle/>
          <a:p>
            <a:r>
              <a:rPr lang="en-US" dirty="0"/>
              <a:t>Spectral analysis suggests that the corner frequency (</a:t>
            </a:r>
            <a:r>
              <a:rPr lang="en-US" i="1" dirty="0" err="1"/>
              <a:t>f</a:t>
            </a:r>
            <a:r>
              <a:rPr lang="en-US" i="1" baseline="-25000" dirty="0" err="1"/>
              <a:t>c</a:t>
            </a:r>
            <a:r>
              <a:rPr lang="en-US" dirty="0"/>
              <a:t>) of the Beirut explosion is about 1.6 Hz and its value may vary between 1.3 – 1.9 Hz.</a:t>
            </a:r>
          </a:p>
          <a:p>
            <a:endParaRPr lang="en-US" dirty="0"/>
          </a:p>
          <a:p>
            <a:r>
              <a:rPr lang="en-US" dirty="0"/>
              <a:t>We used </a:t>
            </a:r>
            <a:r>
              <a:rPr lang="en-US" b="1" dirty="0"/>
              <a:t>MMSF </a:t>
            </a:r>
            <a:r>
              <a:rPr lang="en-US" dirty="0"/>
              <a:t>which has a dependence on the depth of burial (H) and source corner frequency (</a:t>
            </a:r>
            <a:r>
              <a:rPr lang="en-US" b="1" i="1" dirty="0" err="1"/>
              <a:t>f</a:t>
            </a:r>
            <a:r>
              <a:rPr lang="en-US" b="1" i="1" baseline="-25000" dirty="0" err="1"/>
              <a:t>c</a:t>
            </a:r>
            <a:r>
              <a:rPr lang="en-US" dirty="0"/>
              <a:t>). Beirut explosion is a surface focused explosion.  </a:t>
            </a:r>
          </a:p>
          <a:p>
            <a:endParaRPr lang="en-US" dirty="0"/>
          </a:p>
          <a:p>
            <a:r>
              <a:rPr lang="en-US" dirty="0"/>
              <a:t>We solved for the yield iteratively using the constraint that for a chosen yield so that the depth of burial (H) satisfies the scaling law </a:t>
            </a:r>
            <a:r>
              <a:rPr lang="en-US" b="1" dirty="0"/>
              <a:t>H=122.0/[Y</a:t>
            </a:r>
            <a:r>
              <a:rPr lang="en-US" b="1" baseline="30000" dirty="0"/>
              <a:t>1/3</a:t>
            </a:r>
            <a:r>
              <a:rPr lang="en-US" b="1" dirty="0"/>
              <a:t>]  </a:t>
            </a:r>
            <a:r>
              <a:rPr lang="en-US" dirty="0"/>
              <a:t>so that the resulting corner frequency matches the target </a:t>
            </a:r>
            <a:r>
              <a:rPr lang="en-US" b="1" i="1" dirty="0" err="1"/>
              <a:t>f</a:t>
            </a:r>
            <a:r>
              <a:rPr lang="en-US" b="1" i="1" baseline="-25000" dirty="0" err="1"/>
              <a:t>c</a:t>
            </a:r>
            <a:r>
              <a:rPr lang="en-US" i="1" baseline="-25000" dirty="0"/>
              <a:t> </a:t>
            </a:r>
            <a:r>
              <a:rPr lang="en-US" dirty="0"/>
              <a:t> estimated from the recorder data. Without this “rule of thumb”, H can be quite arbitrary.  We don’t use the spectral level because of lack of knowledge of the surface–to-ground coupling of seismic waves.    </a:t>
            </a:r>
          </a:p>
          <a:p>
            <a:endParaRPr lang="en-US" dirty="0"/>
          </a:p>
          <a:p>
            <a:r>
              <a:rPr lang="en-US" dirty="0"/>
              <a:t>Above constraint produced a chemical yield of 1.7 Kt for a </a:t>
            </a:r>
            <a:r>
              <a:rPr lang="en-US" b="1" i="1" dirty="0" err="1"/>
              <a:t>f</a:t>
            </a:r>
            <a:r>
              <a:rPr lang="en-US" b="1" i="1" baseline="-25000" dirty="0" err="1"/>
              <a:t>c</a:t>
            </a:r>
            <a:r>
              <a:rPr lang="en-US" dirty="0"/>
              <a:t> of 1.6 Hz.  The lower and upper limits of </a:t>
            </a:r>
            <a:r>
              <a:rPr lang="en-US" b="1" i="1" dirty="0" err="1"/>
              <a:t>f</a:t>
            </a:r>
            <a:r>
              <a:rPr lang="en-US" b="1" i="1" baseline="-25000" dirty="0" err="1"/>
              <a:t>c</a:t>
            </a:r>
            <a:r>
              <a:rPr lang="en-US" dirty="0"/>
              <a:t> correspond to 1.1 and 2.4 Kt, respectively.  These yield estimates become small for shallow depths.</a:t>
            </a:r>
          </a:p>
          <a:p>
            <a:endParaRPr lang="en-US" dirty="0"/>
          </a:p>
          <a:p>
            <a:r>
              <a:rPr lang="en-US" dirty="0"/>
              <a:t>Used Bowers et al. (2001)  </a:t>
            </a:r>
            <a:r>
              <a:rPr lang="en-US" b="1" i="1" dirty="0" err="1"/>
              <a:t>m</a:t>
            </a:r>
            <a:r>
              <a:rPr lang="en-US" b="1" i="1" baseline="-25000" dirty="0" err="1"/>
              <a:t>b</a:t>
            </a:r>
            <a:r>
              <a:rPr lang="en-US" b="1" i="1" dirty="0"/>
              <a:t> vs. Y </a:t>
            </a:r>
            <a:r>
              <a:rPr lang="en-US" dirty="0"/>
              <a:t>formula:    </a:t>
            </a:r>
            <a:r>
              <a:rPr lang="en-US" b="1" i="1" dirty="0" err="1"/>
              <a:t>m</a:t>
            </a:r>
            <a:r>
              <a:rPr lang="en-US" b="1" i="1" baseline="-25000" dirty="0" err="1"/>
              <a:t>b</a:t>
            </a:r>
            <a:r>
              <a:rPr lang="en-US" b="1" i="1" dirty="0"/>
              <a:t>=4.25 + 0.75 log</a:t>
            </a:r>
            <a:r>
              <a:rPr lang="en-US" b="1" i="1" baseline="-25000" dirty="0"/>
              <a:t>10</a:t>
            </a:r>
            <a:r>
              <a:rPr lang="en-US" b="1" i="1" dirty="0"/>
              <a:t>(Y)  </a:t>
            </a:r>
            <a:r>
              <a:rPr lang="en-US" dirty="0"/>
              <a:t>to calculate yield. Depending upon which published </a:t>
            </a:r>
            <a:r>
              <a:rPr lang="en-US" b="1" i="1" dirty="0" err="1"/>
              <a:t>m</a:t>
            </a:r>
            <a:r>
              <a:rPr lang="en-US" b="1" i="1" baseline="-25000" dirty="0" err="1"/>
              <a:t>b</a:t>
            </a:r>
            <a:r>
              <a:rPr lang="en-US" dirty="0"/>
              <a:t> value is chosen, its yield would vary from </a:t>
            </a:r>
            <a:r>
              <a:rPr lang="en-US" b="1" dirty="0"/>
              <a:t>8 (</a:t>
            </a:r>
            <a:r>
              <a:rPr lang="en-US" b="1" i="1" dirty="0" err="1"/>
              <a:t>m</a:t>
            </a:r>
            <a:r>
              <a:rPr lang="en-US" b="1" i="1" baseline="-25000" dirty="0" err="1"/>
              <a:t>b</a:t>
            </a:r>
            <a:r>
              <a:rPr lang="en-US" b="1" dirty="0"/>
              <a:t>=2.9) </a:t>
            </a:r>
            <a:r>
              <a:rPr lang="en-US" dirty="0"/>
              <a:t>to </a:t>
            </a:r>
            <a:r>
              <a:rPr lang="en-US" b="1" dirty="0"/>
              <a:t>68 (</a:t>
            </a:r>
            <a:r>
              <a:rPr lang="en-US" b="1" i="1" dirty="0" err="1"/>
              <a:t>m</a:t>
            </a:r>
            <a:r>
              <a:rPr lang="en-US" b="1" i="1" baseline="-25000" dirty="0" err="1"/>
              <a:t>b</a:t>
            </a:r>
            <a:r>
              <a:rPr lang="en-US" b="1" dirty="0"/>
              <a:t>=3.6) </a:t>
            </a:r>
            <a:r>
              <a:rPr lang="en-US" dirty="0"/>
              <a:t> tons for chemical.  Hence, for the seismic yield to be consistent with the blast wave yield, some level of a correction factor is necessary..</a:t>
            </a:r>
          </a:p>
          <a:p>
            <a:endParaRPr lang="en-US" dirty="0"/>
          </a:p>
          <a:p>
            <a:r>
              <a:rPr lang="en-US" dirty="0"/>
              <a:t> </a:t>
            </a:r>
          </a:p>
        </p:txBody>
      </p:sp>
      <p:sp>
        <p:nvSpPr>
          <p:cNvPr id="6" name="Slide Number Placeholder 5"/>
          <p:cNvSpPr>
            <a:spLocks noGrp="1"/>
          </p:cNvSpPr>
          <p:nvPr>
            <p:ph type="sldNum" sz="quarter" idx="10"/>
          </p:nvPr>
        </p:nvSpPr>
        <p:spPr/>
        <p:txBody>
          <a:bodyPr/>
          <a:lstStyle/>
          <a:p>
            <a:pPr>
              <a:defRPr/>
            </a:pPr>
            <a:fld id="{9BCD8793-1C76-4C3E-9A31-4B259A94CA2F}" type="slidenum">
              <a:rPr lang="en-US" smtClean="0"/>
              <a:pPr>
                <a:defRPr/>
              </a:pPr>
              <a:t>15</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304800"/>
            <a:ext cx="8864600" cy="443070"/>
          </a:xfrm>
          <a:prstGeom prst="rect">
            <a:avLst/>
          </a:prstGeom>
        </p:spPr>
        <p:txBody>
          <a:bodyPr vert="horz" wrap="square" lIns="0" tIns="12065" rIns="0" bIns="0" rtlCol="0">
            <a:spAutoFit/>
          </a:bodyPr>
          <a:lstStyle/>
          <a:p>
            <a:pPr marL="12700">
              <a:lnSpc>
                <a:spcPct val="100000"/>
              </a:lnSpc>
              <a:spcBef>
                <a:spcPts val="95"/>
              </a:spcBef>
            </a:pPr>
            <a:r>
              <a:rPr lang="en-US" sz="2800" i="0" spc="-10" dirty="0">
                <a:latin typeface="+mn-lt"/>
              </a:rPr>
              <a:t> Summary</a:t>
            </a:r>
            <a:endParaRPr sz="2800" i="0" spc="-10" dirty="0">
              <a:latin typeface="+mn-lt"/>
            </a:endParaRPr>
          </a:p>
        </p:txBody>
      </p:sp>
      <p:sp>
        <p:nvSpPr>
          <p:cNvPr id="3" name="object 3"/>
          <p:cNvSpPr txBox="1"/>
          <p:nvPr/>
        </p:nvSpPr>
        <p:spPr>
          <a:xfrm>
            <a:off x="1066800" y="1219200"/>
            <a:ext cx="10888979" cy="6263254"/>
          </a:xfrm>
          <a:prstGeom prst="rect">
            <a:avLst/>
          </a:prstGeom>
        </p:spPr>
        <p:txBody>
          <a:bodyPr vert="horz" wrap="square" lIns="0" tIns="86360" rIns="0" bIns="0" rtlCol="0">
            <a:spAutoFit/>
          </a:bodyPr>
          <a:lstStyle/>
          <a:p>
            <a:pPr marL="313182" marR="5080" lvl="1" indent="-285750">
              <a:lnSpc>
                <a:spcPct val="80000"/>
              </a:lnSpc>
              <a:spcBef>
                <a:spcPts val="550"/>
              </a:spcBef>
              <a:spcAft>
                <a:spcPts val="1200"/>
              </a:spcAft>
              <a:buFont typeface="Arial"/>
              <a:buChar char="•"/>
              <a:tabLst>
                <a:tab pos="755650" algn="l"/>
              </a:tabLst>
            </a:pPr>
            <a:r>
              <a:rPr lang="en-US" dirty="0">
                <a:latin typeface="+mj-lt"/>
              </a:rPr>
              <a:t>Blast-wave analysis produced 380 tons TNT  equivalent yield with a minimum misfit.  An analysis with the 90% confidence limit produced a probable range of yield between 213 and 619 tons of TNT  equivalent.  Uncertainty attributed to observed yield estimate is expected to account for the possible distance and/or the arrival time errors in the blast wave data. </a:t>
            </a:r>
          </a:p>
          <a:p>
            <a:pPr marL="313182" marR="5080" lvl="1" indent="-285750">
              <a:lnSpc>
                <a:spcPct val="80000"/>
              </a:lnSpc>
              <a:spcBef>
                <a:spcPts val="550"/>
              </a:spcBef>
              <a:spcAft>
                <a:spcPts val="1200"/>
              </a:spcAft>
              <a:buFont typeface="Arial" panose="020B0604020202020204" pitchFamily="34" charset="0"/>
              <a:buChar char="•"/>
              <a:tabLst>
                <a:tab pos="755650" algn="l"/>
              </a:tabLst>
            </a:pPr>
            <a:r>
              <a:rPr lang="en-US" dirty="0">
                <a:latin typeface="+mj-lt"/>
              </a:rPr>
              <a:t>The empirical scaled shockwave vs. scaled distance produced lower values than the values published in Rigby et al. (2021).</a:t>
            </a:r>
            <a:r>
              <a:rPr lang="en-US" dirty="0"/>
              <a:t> </a:t>
            </a:r>
          </a:p>
          <a:p>
            <a:pPr marL="313182" marR="5080" lvl="1" indent="-285750">
              <a:lnSpc>
                <a:spcPct val="80000"/>
              </a:lnSpc>
              <a:spcBef>
                <a:spcPts val="550"/>
              </a:spcBef>
              <a:spcAft>
                <a:spcPts val="1200"/>
              </a:spcAft>
              <a:buFont typeface="Arial" panose="020B0604020202020204" pitchFamily="34" charset="0"/>
              <a:buChar char="•"/>
              <a:tabLst>
                <a:tab pos="755650" algn="l"/>
              </a:tabLst>
            </a:pPr>
            <a:r>
              <a:rPr lang="en-US" dirty="0"/>
              <a:t>Over pressure analysis conducted at AFTAC by other colleagues indicated that yield is 350 tons</a:t>
            </a:r>
            <a:r>
              <a:rPr lang="en-US" dirty="0">
                <a:latin typeface="+mj-lt"/>
              </a:rPr>
              <a:t>.</a:t>
            </a:r>
          </a:p>
          <a:p>
            <a:pPr marL="313182" marR="5080" lvl="1" indent="-285750">
              <a:lnSpc>
                <a:spcPct val="80000"/>
              </a:lnSpc>
              <a:spcBef>
                <a:spcPts val="550"/>
              </a:spcBef>
              <a:spcAft>
                <a:spcPts val="1200"/>
              </a:spcAft>
              <a:buFont typeface="Arial" panose="020B0604020202020204" pitchFamily="34" charset="0"/>
              <a:buChar char="•"/>
              <a:tabLst>
                <a:tab pos="755650" algn="l"/>
              </a:tabLst>
            </a:pPr>
            <a:r>
              <a:rPr lang="en-US" dirty="0">
                <a:latin typeface="+mj-lt"/>
              </a:rPr>
              <a:t>Yield estimates based on the seismic data using the </a:t>
            </a:r>
            <a:r>
              <a:rPr lang="en-US" b="1" i="1" dirty="0" err="1">
                <a:latin typeface="+mj-lt"/>
              </a:rPr>
              <a:t>m</a:t>
            </a:r>
            <a:r>
              <a:rPr lang="en-US" b="1" i="1" baseline="-25000" dirty="0" err="1">
                <a:latin typeface="+mj-lt"/>
              </a:rPr>
              <a:t>b</a:t>
            </a:r>
            <a:r>
              <a:rPr lang="en-US" b="1" i="1" dirty="0">
                <a:latin typeface="+mj-lt"/>
              </a:rPr>
              <a:t> vs. log</a:t>
            </a:r>
            <a:r>
              <a:rPr lang="en-US" b="1" i="1" baseline="-25000" dirty="0">
                <a:latin typeface="+mj-lt"/>
              </a:rPr>
              <a:t>10</a:t>
            </a:r>
            <a:r>
              <a:rPr lang="en-US" b="1" i="1" dirty="0">
                <a:latin typeface="+mj-lt"/>
              </a:rPr>
              <a:t>(Y) </a:t>
            </a:r>
            <a:r>
              <a:rPr lang="en-US" dirty="0">
                <a:latin typeface="+mj-lt"/>
              </a:rPr>
              <a:t>are in the range of </a:t>
            </a:r>
            <a:r>
              <a:rPr lang="en-US" b="1" dirty="0">
                <a:latin typeface="+mj-lt"/>
              </a:rPr>
              <a:t>8-68</a:t>
            </a:r>
            <a:r>
              <a:rPr lang="en-US" dirty="0">
                <a:latin typeface="+mj-lt"/>
              </a:rPr>
              <a:t> tons (chemical) lower than the blast-wave estimates, which may be due to the inefficient transmission of the shockwave from the air to ground because of the surroundings during the Beirut explosion. Corrections have been proposed in literatures to represent the inefficient surface to ground coupling of seismic waves.  Additional data is needed to determine the coupling for low vs. moderate sized explosions.   </a:t>
            </a:r>
          </a:p>
          <a:p>
            <a:pPr marL="313182" marR="5080" lvl="1" indent="-285750">
              <a:lnSpc>
                <a:spcPct val="80000"/>
              </a:lnSpc>
              <a:spcBef>
                <a:spcPts val="550"/>
              </a:spcBef>
              <a:spcAft>
                <a:spcPts val="1200"/>
              </a:spcAft>
              <a:buFont typeface="Arial" panose="020B0604020202020204" pitchFamily="34" charset="0"/>
              <a:buChar char="•"/>
              <a:tabLst>
                <a:tab pos="755650" algn="l"/>
              </a:tabLst>
            </a:pPr>
            <a:r>
              <a:rPr lang="en-US" dirty="0">
                <a:latin typeface="+mj-lt"/>
              </a:rPr>
              <a:t>Based on the assumption that the MMSF </a:t>
            </a:r>
            <a:r>
              <a:rPr lang="en-US" b="1" i="1" dirty="0">
                <a:latin typeface="+mj-lt"/>
              </a:rPr>
              <a:t>f</a:t>
            </a:r>
            <a:r>
              <a:rPr lang="en-US" b="1" i="1" baseline="-25000" dirty="0">
                <a:latin typeface="+mj-lt"/>
              </a:rPr>
              <a:t>c</a:t>
            </a:r>
            <a:r>
              <a:rPr lang="en-US" b="1" i="1" dirty="0">
                <a:latin typeface="+mj-lt"/>
              </a:rPr>
              <a:t> vs. Y </a:t>
            </a:r>
            <a:r>
              <a:rPr lang="en-US" dirty="0">
                <a:latin typeface="+mj-lt"/>
              </a:rPr>
              <a:t>scaling  and scaled depth of burial are applicable, the yield estimate varies between 1.1 Kt to 2.4 Kt.  We did not use the spectral level </a:t>
            </a:r>
            <a:r>
              <a:rPr lang="en-US" dirty="0"/>
              <a:t>along with the source corner because we are still analyzing to firm up our coupling analysis between the surface and contained explosions.  </a:t>
            </a:r>
            <a:r>
              <a:rPr lang="en-US" dirty="0">
                <a:latin typeface="+mj-lt"/>
              </a:rPr>
              <a:t>  </a:t>
            </a:r>
          </a:p>
          <a:p>
            <a:pPr marL="313182" marR="5080" lvl="1" indent="-285750">
              <a:lnSpc>
                <a:spcPct val="80000"/>
              </a:lnSpc>
              <a:spcBef>
                <a:spcPts val="550"/>
              </a:spcBef>
              <a:spcAft>
                <a:spcPts val="1200"/>
              </a:spcAft>
              <a:buFont typeface="Arial" panose="020B0604020202020204" pitchFamily="34" charset="0"/>
              <a:buChar char="•"/>
              <a:tabLst>
                <a:tab pos="755650" algn="l"/>
              </a:tabLst>
            </a:pPr>
            <a:r>
              <a:rPr lang="en-US" dirty="0">
                <a:latin typeface="+mj-lt"/>
              </a:rPr>
              <a:t>Seismic data provided two measurable parameters: </a:t>
            </a:r>
            <a:r>
              <a:rPr lang="en-US" b="1" i="1" dirty="0">
                <a:latin typeface="+mj-lt"/>
              </a:rPr>
              <a:t>f</a:t>
            </a:r>
            <a:r>
              <a:rPr lang="en-US" b="1" i="1" baseline="-25000" dirty="0">
                <a:latin typeface="+mj-lt"/>
              </a:rPr>
              <a:t>c</a:t>
            </a:r>
            <a:r>
              <a:rPr lang="en-US" b="1" dirty="0">
                <a:latin typeface="+mj-lt"/>
              </a:rPr>
              <a:t> </a:t>
            </a:r>
            <a:r>
              <a:rPr lang="en-US" dirty="0">
                <a:latin typeface="+mj-lt"/>
              </a:rPr>
              <a:t>and </a:t>
            </a:r>
            <a:r>
              <a:rPr lang="en-US" b="1" i="1" dirty="0" err="1">
                <a:latin typeface="+mj-lt"/>
              </a:rPr>
              <a:t>m</a:t>
            </a:r>
            <a:r>
              <a:rPr lang="en-US" b="1" i="1" baseline="-25000" dirty="0" err="1">
                <a:latin typeface="+mj-lt"/>
              </a:rPr>
              <a:t>b</a:t>
            </a:r>
            <a:r>
              <a:rPr lang="en-US" dirty="0">
                <a:latin typeface="+mj-lt"/>
              </a:rPr>
              <a:t>.  Yields estimated using these two parameters are different.  Hence we need to continue further investigation using other explosion data to resolve this difference.</a:t>
            </a:r>
          </a:p>
          <a:p>
            <a:pPr marL="27432" marR="5080" lvl="1">
              <a:lnSpc>
                <a:spcPct val="80000"/>
              </a:lnSpc>
              <a:spcBef>
                <a:spcPts val="550"/>
              </a:spcBef>
              <a:spcAft>
                <a:spcPts val="1200"/>
              </a:spcAft>
              <a:tabLst>
                <a:tab pos="755650" algn="l"/>
              </a:tabLst>
            </a:pPr>
            <a:endParaRPr lang="en-US" sz="2200" spc="-5" dirty="0">
              <a:solidFill>
                <a:schemeClr val="accent4"/>
              </a:solidFill>
              <a:latin typeface="+mj-lt"/>
              <a:cs typeface="Calibri"/>
            </a:endParaRPr>
          </a:p>
          <a:p>
            <a:pPr marL="755650" marR="5080" lvl="1" indent="-285750">
              <a:lnSpc>
                <a:spcPct val="80000"/>
              </a:lnSpc>
              <a:spcBef>
                <a:spcPts val="550"/>
              </a:spcBef>
              <a:tabLst>
                <a:tab pos="755650" algn="l"/>
              </a:tabLst>
            </a:pPr>
            <a:endParaRPr sz="2200" spc="-5" dirty="0">
              <a:solidFill>
                <a:srgbClr val="001F5F"/>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5EAA2CE4-EB2A-42AB-9BF3-8550B0644D96}" type="slidenum">
              <a:rPr lang="en-US" smtClean="0"/>
              <a:pPr>
                <a:defRPr/>
              </a:pPr>
              <a:t>16</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
            <a:ext cx="8864600" cy="952500"/>
          </a:xfrm>
        </p:spPr>
        <p:txBody>
          <a:bodyPr/>
          <a:lstStyle/>
          <a:p>
            <a:r>
              <a:rPr lang="en-US" sz="2800" i="0" dirty="0"/>
              <a:t>Beirut Explosion – Shockwave and Seismic Data </a:t>
            </a:r>
          </a:p>
        </p:txBody>
      </p:sp>
      <p:sp>
        <p:nvSpPr>
          <p:cNvPr id="3" name="Content Placeholder 2"/>
          <p:cNvSpPr>
            <a:spLocks noGrp="1"/>
          </p:cNvSpPr>
          <p:nvPr>
            <p:ph idx="1"/>
          </p:nvPr>
        </p:nvSpPr>
        <p:spPr>
          <a:xfrm>
            <a:off x="1371600" y="1676400"/>
            <a:ext cx="9677400" cy="3429000"/>
          </a:xfrm>
        </p:spPr>
        <p:txBody>
          <a:bodyPr/>
          <a:lstStyle/>
          <a:p>
            <a:pPr indent="0"/>
            <a:r>
              <a:rPr lang="en-US" sz="2000" b="0" dirty="0"/>
              <a:t> Killed at least 207 people, injured 7500, caused property damage equivalent of US$27 billion and made about 300,000 people homeless.</a:t>
            </a:r>
          </a:p>
          <a:p>
            <a:pPr indent="0">
              <a:buNone/>
            </a:pPr>
            <a:endParaRPr lang="en-US" sz="2000" b="0" dirty="0"/>
          </a:p>
          <a:p>
            <a:pPr indent="0"/>
            <a:r>
              <a:rPr lang="en-US" sz="2000" b="0" dirty="0"/>
              <a:t>  Generated both blast and seismic wave data where seismic signal is pronounced in the frequency band 2 -7 Hz.</a:t>
            </a:r>
          </a:p>
          <a:p>
            <a:pPr indent="0">
              <a:buNone/>
            </a:pPr>
            <a:r>
              <a:rPr lang="en-US" sz="2000" b="0" dirty="0"/>
              <a:t>      Hydro-acoustic phases well recorded by regional OBS stations in Cypress</a:t>
            </a:r>
          </a:p>
          <a:p>
            <a:pPr indent="0">
              <a:buNone/>
            </a:pPr>
            <a:endParaRPr lang="en-US" sz="2000" b="0" dirty="0"/>
          </a:p>
          <a:p>
            <a:pPr indent="0"/>
            <a:r>
              <a:rPr lang="en-US" sz="2000" b="0" dirty="0"/>
              <a:t>  Provided motivation to investigate both  shockwave and seismic data to estimate a possible range of yield and analyze the consistency in the estimates.</a:t>
            </a:r>
          </a:p>
          <a:p>
            <a:pPr indent="0">
              <a:buNone/>
            </a:pPr>
            <a:endParaRPr lang="en-US" dirty="0"/>
          </a:p>
          <a:p>
            <a:pPr indent="0">
              <a:buNone/>
            </a:pPr>
            <a:endParaRPr lang="en-US" dirty="0"/>
          </a:p>
          <a:p>
            <a:pPr indent="0">
              <a:buNone/>
            </a:pPr>
            <a:endParaRPr lang="en-US" sz="1800" b="0" dirty="0"/>
          </a:p>
          <a:p>
            <a:pPr indent="0">
              <a:buNone/>
            </a:pPr>
            <a:r>
              <a:rPr lang="en-US" sz="1800" b="0" dirty="0"/>
              <a:t> </a:t>
            </a:r>
          </a:p>
        </p:txBody>
      </p:sp>
      <p:sp>
        <p:nvSpPr>
          <p:cNvPr id="5" name="Slide Number Placeholder 4"/>
          <p:cNvSpPr>
            <a:spLocks noGrp="1"/>
          </p:cNvSpPr>
          <p:nvPr>
            <p:ph type="sldNum" sz="quarter" idx="10"/>
          </p:nvPr>
        </p:nvSpPr>
        <p:spPr/>
        <p:txBody>
          <a:bodyPr/>
          <a:lstStyle/>
          <a:p>
            <a:pPr>
              <a:defRPr/>
            </a:pPr>
            <a:fld id="{5EAA2CE4-EB2A-42AB-9BF3-8550B0644D96}" type="slidenum">
              <a:rPr lang="en-US" smtClean="0"/>
              <a:pPr>
                <a:defRPr/>
              </a:pPr>
              <a:t>2</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648450" cy="952500"/>
          </a:xfrm>
        </p:spPr>
        <p:txBody>
          <a:bodyPr/>
          <a:lstStyle/>
          <a:p>
            <a:r>
              <a:rPr lang="en-US" sz="2800" i="0" dirty="0">
                <a:solidFill>
                  <a:srgbClr val="000090"/>
                </a:solidFill>
              </a:rPr>
              <a:t>Topics</a:t>
            </a:r>
          </a:p>
        </p:txBody>
      </p:sp>
      <p:sp>
        <p:nvSpPr>
          <p:cNvPr id="3" name="Content Placeholder 2"/>
          <p:cNvSpPr>
            <a:spLocks noGrp="1"/>
          </p:cNvSpPr>
          <p:nvPr>
            <p:ph idx="1"/>
          </p:nvPr>
        </p:nvSpPr>
        <p:spPr>
          <a:xfrm>
            <a:off x="2133600" y="1371600"/>
            <a:ext cx="8839200" cy="5029200"/>
          </a:xfrm>
        </p:spPr>
        <p:txBody>
          <a:bodyPr/>
          <a:lstStyle/>
          <a:p>
            <a:pPr>
              <a:buNone/>
            </a:pPr>
            <a:endParaRPr lang="en-US" sz="2000" b="0" baseline="-25000" dirty="0">
              <a:latin typeface="+mj-lt"/>
              <a:cs typeface="Aharoni" panose="02010803020104030203"/>
            </a:endParaRPr>
          </a:p>
          <a:p>
            <a:r>
              <a:rPr lang="en-US" sz="2000" b="0" dirty="0">
                <a:latin typeface="+mj-lt"/>
                <a:cs typeface="Aharoni" panose="02010803020104030203" pitchFamily="2" charset="-79"/>
              </a:rPr>
              <a:t> Blast wave Data</a:t>
            </a:r>
          </a:p>
          <a:p>
            <a:r>
              <a:rPr lang="en-US" sz="2000" b="0" dirty="0">
                <a:latin typeface="+mj-lt"/>
                <a:cs typeface="Aharoni" panose="02010803020104030203" pitchFamily="2" charset="-79"/>
              </a:rPr>
              <a:t>Seismic Wave – Signal Characteristics </a:t>
            </a:r>
          </a:p>
          <a:p>
            <a:r>
              <a:rPr lang="en-US" sz="2000" b="0" dirty="0">
                <a:latin typeface="+mj-lt"/>
                <a:cs typeface="Aharoni" panose="02010803020104030203" pitchFamily="2" charset="-79"/>
              </a:rPr>
              <a:t> Shock Wave Analysis</a:t>
            </a:r>
          </a:p>
          <a:p>
            <a:r>
              <a:rPr lang="en-US" sz="2000" b="0" dirty="0">
                <a:latin typeface="+mj-lt"/>
                <a:cs typeface="Aharoni" panose="02010803020104030203" pitchFamily="2" charset="-79"/>
              </a:rPr>
              <a:t> Seismic Data Analysis: (i) spectral characteristics, (ii) possible corner (</a:t>
            </a:r>
            <a:r>
              <a:rPr lang="en-US" sz="2000" i="1" dirty="0">
                <a:latin typeface="+mj-lt"/>
                <a:cs typeface="Aharoni" panose="02010803020104030203" pitchFamily="2" charset="-79"/>
              </a:rPr>
              <a:t>f</a:t>
            </a:r>
            <a:r>
              <a:rPr lang="en-US" sz="2000" i="1" baseline="-25000" dirty="0">
                <a:latin typeface="+mj-lt"/>
                <a:cs typeface="Aharoni" panose="02010803020104030203" pitchFamily="2" charset="-79"/>
              </a:rPr>
              <a:t>c</a:t>
            </a:r>
            <a:r>
              <a:rPr lang="en-US" sz="2000" b="0" dirty="0">
                <a:latin typeface="+mj-lt"/>
                <a:cs typeface="Aharoni" panose="02010803020104030203" pitchFamily="2" charset="-79"/>
              </a:rPr>
              <a:t>), (iii) </a:t>
            </a:r>
            <a:r>
              <a:rPr lang="en-US" sz="2000" i="1" dirty="0" err="1">
                <a:latin typeface="+mj-lt"/>
                <a:cs typeface="Aharoni" panose="02010803020104030203" pitchFamily="2" charset="-79"/>
              </a:rPr>
              <a:t>m</a:t>
            </a:r>
            <a:r>
              <a:rPr lang="en-US" sz="2000" i="1" baseline="-25000" dirty="0" err="1">
                <a:latin typeface="+mj-lt"/>
                <a:cs typeface="Aharoni" panose="02010803020104030203" pitchFamily="2" charset="-79"/>
              </a:rPr>
              <a:t>b</a:t>
            </a:r>
            <a:r>
              <a:rPr lang="en-US" sz="2000" b="0" dirty="0">
                <a:latin typeface="+mj-lt"/>
                <a:cs typeface="Aharoni" panose="02010803020104030203" pitchFamily="2" charset="-79"/>
              </a:rPr>
              <a:t> values </a:t>
            </a:r>
          </a:p>
          <a:p>
            <a:r>
              <a:rPr lang="en-US" sz="2000" b="0" dirty="0">
                <a:latin typeface="+mj-lt"/>
                <a:cs typeface="Aharoni" panose="02010803020104030203" pitchFamily="2" charset="-79"/>
              </a:rPr>
              <a:t> Estimate seismic yields    </a:t>
            </a:r>
            <a:r>
              <a:rPr lang="en-US" sz="2000" dirty="0">
                <a:latin typeface="+mj-lt"/>
                <a:cs typeface="Aharoni" panose="02010803020104030203" pitchFamily="2" charset="-79"/>
              </a:rPr>
              <a:t> </a:t>
            </a:r>
          </a:p>
          <a:p>
            <a:r>
              <a:rPr lang="en-US" sz="2000" b="0" dirty="0">
                <a:latin typeface="+mj-lt"/>
                <a:cs typeface="Aharoni" panose="02010803020104030203" pitchFamily="2" charset="-79"/>
              </a:rPr>
              <a:t>Summary</a:t>
            </a:r>
          </a:p>
          <a:p>
            <a:endParaRPr lang="en-US" sz="2000" b="0" dirty="0">
              <a:latin typeface="+mj-lt"/>
              <a:cs typeface="Aharoni" panose="02010803020104030203" pitchFamily="2" charset="-79"/>
            </a:endParaRPr>
          </a:p>
          <a:p>
            <a:pPr>
              <a:buNone/>
            </a:pPr>
            <a:r>
              <a:rPr lang="en-US" sz="1800" b="0" dirty="0">
                <a:latin typeface="+mj-lt"/>
                <a:cs typeface="Aharoni" panose="02010803020104030203" pitchFamily="2" charset="-79"/>
              </a:rPr>
              <a:t>                  </a:t>
            </a:r>
            <a:r>
              <a:rPr lang="en-US" sz="1800" b="0" dirty="0" err="1">
                <a:latin typeface="+mj-lt"/>
                <a:cs typeface="Aharoni" panose="02010803020104030203" pitchFamily="2" charset="-79"/>
              </a:rPr>
              <a:t>m</a:t>
            </a:r>
            <a:r>
              <a:rPr lang="en-US" sz="1800" b="0" baseline="-25000" dirty="0" err="1">
                <a:latin typeface="+mj-lt"/>
                <a:cs typeface="Aharoni" panose="02010803020104030203" pitchFamily="2" charset="-79"/>
              </a:rPr>
              <a:t>b</a:t>
            </a:r>
            <a:r>
              <a:rPr lang="en-US" sz="1800" b="0" dirty="0">
                <a:latin typeface="+mj-lt"/>
                <a:cs typeface="Aharoni" panose="02010803020104030203" pitchFamily="2" charset="-79"/>
              </a:rPr>
              <a:t>:                     </a:t>
            </a:r>
            <a:r>
              <a:rPr lang="en-US" sz="1800" dirty="0">
                <a:latin typeface="+mj-lt"/>
                <a:cs typeface="Aharoni" panose="02010803020104030203" pitchFamily="2" charset="-79"/>
              </a:rPr>
              <a:t>IDC</a:t>
            </a:r>
            <a:r>
              <a:rPr lang="en-US" sz="1800" b="0" dirty="0">
                <a:latin typeface="+mj-lt"/>
                <a:cs typeface="Aharoni" panose="02010803020104030203" pitchFamily="2" charset="-79"/>
              </a:rPr>
              <a:t>:     3.2 ± 0.3  - 1    </a:t>
            </a:r>
            <a:r>
              <a:rPr lang="en-US" sz="1800" b="0" dirty="0" err="1">
                <a:latin typeface="+mj-lt"/>
                <a:cs typeface="Aharoni" panose="02010803020104030203" pitchFamily="2" charset="-79"/>
              </a:rPr>
              <a:t>obs</a:t>
            </a:r>
            <a:r>
              <a:rPr lang="en-US" sz="1800" b="0" dirty="0">
                <a:latin typeface="+mj-lt"/>
                <a:cs typeface="Aharoni" panose="02010803020104030203" pitchFamily="2" charset="-79"/>
              </a:rPr>
              <a:t>  </a:t>
            </a:r>
          </a:p>
          <a:p>
            <a:pPr>
              <a:buNone/>
            </a:pPr>
            <a:r>
              <a:rPr lang="en-US" sz="1800" b="0" dirty="0">
                <a:latin typeface="+mj-lt"/>
                <a:cs typeface="Aharoni" panose="02010803020104030203" pitchFamily="2" charset="-79"/>
              </a:rPr>
              <a:t>                                            </a:t>
            </a:r>
            <a:r>
              <a:rPr lang="en-US" sz="1800" dirty="0">
                <a:latin typeface="+mj-lt"/>
                <a:cs typeface="Aharoni" panose="02010803020104030203" pitchFamily="2" charset="-79"/>
              </a:rPr>
              <a:t>GFK</a:t>
            </a:r>
            <a:r>
              <a:rPr lang="en-US" sz="1800" b="0" dirty="0">
                <a:latin typeface="+mj-lt"/>
                <a:cs typeface="Aharoni" panose="02010803020104030203" pitchFamily="2" charset="-79"/>
              </a:rPr>
              <a:t>:    3.5           - 16  obs</a:t>
            </a:r>
          </a:p>
          <a:p>
            <a:pPr>
              <a:buNone/>
            </a:pPr>
            <a:r>
              <a:rPr lang="en-US" sz="1800" b="0" dirty="0">
                <a:latin typeface="+mj-lt"/>
                <a:cs typeface="Aharoni" panose="02010803020104030203" pitchFamily="2" charset="-79"/>
              </a:rPr>
              <a:t>                                            </a:t>
            </a:r>
            <a:r>
              <a:rPr lang="en-US" sz="1800" dirty="0">
                <a:latin typeface="+mj-lt"/>
                <a:cs typeface="Aharoni" panose="02010803020104030203" pitchFamily="2" charset="-79"/>
              </a:rPr>
              <a:t>USGS</a:t>
            </a:r>
            <a:r>
              <a:rPr lang="en-US" sz="1800" b="0" dirty="0">
                <a:latin typeface="+mj-lt"/>
                <a:cs typeface="Aharoni" panose="02010803020104030203" pitchFamily="2" charset="-79"/>
              </a:rPr>
              <a:t>:  3.3</a:t>
            </a:r>
          </a:p>
          <a:p>
            <a:pPr>
              <a:buNone/>
            </a:pPr>
            <a:r>
              <a:rPr lang="en-US" sz="1800" b="0" dirty="0">
                <a:latin typeface="+mj-lt"/>
                <a:cs typeface="Aharoni" panose="02010803020104030203" pitchFamily="2" charset="-79"/>
              </a:rPr>
              <a:t>                  </a:t>
            </a:r>
            <a:r>
              <a:rPr lang="en-US" sz="1800" b="0" dirty="0" err="1">
                <a:latin typeface="+mj-lt"/>
                <a:cs typeface="Aharoni" panose="02010803020104030203" pitchFamily="2" charset="-79"/>
              </a:rPr>
              <a:t>m</a:t>
            </a:r>
            <a:r>
              <a:rPr lang="en-US" sz="1800" b="0" baseline="-25000" dirty="0" err="1">
                <a:latin typeface="+mj-lt"/>
                <a:cs typeface="Aharoni" panose="02010803020104030203" pitchFamily="2" charset="-79"/>
              </a:rPr>
              <a:t>b</a:t>
            </a:r>
            <a:r>
              <a:rPr lang="en-US" sz="1800" b="0" dirty="0" err="1">
                <a:latin typeface="+mj-lt"/>
                <a:cs typeface="Aharoni" panose="02010803020104030203" pitchFamily="2" charset="-79"/>
              </a:rPr>
              <a:t>tmp</a:t>
            </a:r>
            <a:r>
              <a:rPr lang="en-US" sz="1800" b="0" dirty="0">
                <a:latin typeface="+mj-lt"/>
                <a:cs typeface="Aharoni" panose="02010803020104030203" pitchFamily="2" charset="-79"/>
              </a:rPr>
              <a:t>:               </a:t>
            </a:r>
            <a:r>
              <a:rPr lang="en-US" sz="1800" dirty="0">
                <a:latin typeface="+mj-lt"/>
                <a:cs typeface="Aharoni" panose="02010803020104030203" pitchFamily="2" charset="-79"/>
              </a:rPr>
              <a:t>IDC</a:t>
            </a:r>
            <a:r>
              <a:rPr lang="en-US" sz="1800" b="0" dirty="0">
                <a:latin typeface="+mj-lt"/>
                <a:cs typeface="Aharoni" panose="02010803020104030203" pitchFamily="2" charset="-79"/>
              </a:rPr>
              <a:t> :     3.4 ± 0.2   - 4  </a:t>
            </a:r>
            <a:r>
              <a:rPr lang="en-US" sz="1800" b="0" dirty="0" err="1">
                <a:latin typeface="+mj-lt"/>
                <a:cs typeface="Aharoni" panose="02010803020104030203" pitchFamily="2" charset="-79"/>
              </a:rPr>
              <a:t>obs</a:t>
            </a:r>
            <a:endParaRPr lang="en-US" sz="1800" b="0" dirty="0">
              <a:latin typeface="+mj-lt"/>
              <a:cs typeface="Aharoni" panose="02010803020104030203" pitchFamily="2" charset="-79"/>
            </a:endParaRPr>
          </a:p>
          <a:p>
            <a:pPr>
              <a:buNone/>
            </a:pPr>
            <a:r>
              <a:rPr lang="en-US" sz="1800" b="0" dirty="0">
                <a:latin typeface="+mj-lt"/>
                <a:cs typeface="Aharoni" panose="02010803020104030203" pitchFamily="2" charset="-79"/>
              </a:rPr>
              <a:t>                                           </a:t>
            </a:r>
          </a:p>
          <a:p>
            <a:pPr>
              <a:buNone/>
            </a:pPr>
            <a:r>
              <a:rPr lang="en-US" sz="2000" b="0" dirty="0">
                <a:latin typeface="+mj-lt"/>
                <a:cs typeface="Aharoni" panose="02010803020104030203" pitchFamily="2" charset="-79"/>
              </a:rPr>
              <a:t>                      </a:t>
            </a:r>
          </a:p>
          <a:p>
            <a:pPr marL="0" indent="0">
              <a:buNone/>
            </a:pPr>
            <a:r>
              <a:rPr lang="en-US" sz="2000" dirty="0">
                <a:latin typeface="Aharoni" panose="02010803020104030203" pitchFamily="2" charset="-79"/>
                <a:cs typeface="Aharoni" panose="02010803020104030203" pitchFamily="2" charset="-79"/>
              </a:rPr>
              <a:t> </a:t>
            </a:r>
          </a:p>
        </p:txBody>
      </p:sp>
      <p:sp>
        <p:nvSpPr>
          <p:cNvPr id="5" name="Left Brace 4"/>
          <p:cNvSpPr/>
          <p:nvPr/>
        </p:nvSpPr>
        <p:spPr bwMode="auto">
          <a:xfrm>
            <a:off x="6324600" y="1295400"/>
            <a:ext cx="304800" cy="838200"/>
          </a:xfrm>
          <a:prstGeom prst="leftBrace">
            <a:avLst/>
          </a:prstGeom>
          <a:noFill/>
          <a:ln w="9525" cap="flat" cmpd="sng" algn="ctr">
            <a:noFill/>
            <a:prstDash val="solid"/>
            <a:round/>
            <a:headEnd type="none" w="med" len="med"/>
            <a:tailEnd type="none" w="med" len="med"/>
          </a:ln>
          <a:effectLst/>
        </p:spPr>
        <p:txBody>
          <a:bodyPr rtlCol="0" anchor="ctr"/>
          <a:lstStyle/>
          <a:p>
            <a:pPr algn="ctr">
              <a:defRPr/>
            </a:pPr>
            <a:endParaRPr lang="en-US">
              <a:solidFill>
                <a:srgbClr val="000000"/>
              </a:solidFill>
              <a:latin typeface="Arial"/>
            </a:endParaRPr>
          </a:p>
        </p:txBody>
      </p:sp>
      <p:sp>
        <p:nvSpPr>
          <p:cNvPr id="6" name="Left Brace 5"/>
          <p:cNvSpPr/>
          <p:nvPr/>
        </p:nvSpPr>
        <p:spPr bwMode="auto">
          <a:xfrm>
            <a:off x="6248400" y="1371600"/>
            <a:ext cx="91440" cy="685800"/>
          </a:xfrm>
          <a:prstGeom prst="leftBrace">
            <a:avLst/>
          </a:prstGeom>
          <a:noFill/>
          <a:ln w="9525" cap="flat" cmpd="sng" algn="ctr">
            <a:noFill/>
            <a:prstDash val="solid"/>
            <a:round/>
            <a:headEnd type="none" w="med" len="med"/>
            <a:tailEnd type="none" w="med" len="med"/>
          </a:ln>
          <a:effectLst/>
        </p:spPr>
        <p:txBody>
          <a:bodyPr rtlCol="0" anchor="ctr"/>
          <a:lstStyle/>
          <a:p>
            <a:pPr algn="ctr">
              <a:defRPr/>
            </a:pPr>
            <a:endParaRPr lang="en-US">
              <a:solidFill>
                <a:srgbClr val="000000"/>
              </a:solidFill>
              <a:latin typeface="Arial"/>
            </a:endParaRPr>
          </a:p>
        </p:txBody>
      </p:sp>
      <p:sp>
        <p:nvSpPr>
          <p:cNvPr id="8" name="Left Brace 7"/>
          <p:cNvSpPr/>
          <p:nvPr/>
        </p:nvSpPr>
        <p:spPr bwMode="auto">
          <a:xfrm>
            <a:off x="6477000" y="1600200"/>
            <a:ext cx="155448" cy="914400"/>
          </a:xfrm>
          <a:prstGeom prst="leftBrace">
            <a:avLst/>
          </a:prstGeom>
          <a:noFill/>
          <a:ln w="9525" cap="flat" cmpd="sng" algn="ctr">
            <a:noFill/>
            <a:prstDash val="solid"/>
            <a:round/>
            <a:headEnd type="none" w="med" len="med"/>
            <a:tailEnd type="none" w="med" len="med"/>
          </a:ln>
          <a:effectLst/>
        </p:spPr>
        <p:txBody>
          <a:bodyPr rtlCol="0" anchor="ctr"/>
          <a:lstStyle/>
          <a:p>
            <a:pPr algn="ctr">
              <a:defRPr/>
            </a:pPr>
            <a:endParaRPr lang="en-US">
              <a:solidFill>
                <a:srgbClr val="000000"/>
              </a:solidFill>
              <a:latin typeface="Arial"/>
            </a:endParaRPr>
          </a:p>
        </p:txBody>
      </p:sp>
      <p:sp>
        <p:nvSpPr>
          <p:cNvPr id="10" name="Rectangle 9"/>
          <p:cNvSpPr/>
          <p:nvPr/>
        </p:nvSpPr>
        <p:spPr bwMode="auto">
          <a:xfrm>
            <a:off x="3200400" y="4343400"/>
            <a:ext cx="4648200" cy="1752600"/>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9" name="Slide Number Placeholder 8"/>
          <p:cNvSpPr>
            <a:spLocks noGrp="1"/>
          </p:cNvSpPr>
          <p:nvPr>
            <p:ph type="sldNum" sz="quarter" idx="10"/>
          </p:nvPr>
        </p:nvSpPr>
        <p:spPr/>
        <p:txBody>
          <a:bodyPr/>
          <a:lstStyle/>
          <a:p>
            <a:pPr>
              <a:defRPr/>
            </a:pPr>
            <a:fld id="{5EAA2CE4-EB2A-42AB-9BF3-8550B0644D96}" type="slidenum">
              <a:rPr lang="en-US" smtClean="0"/>
              <a:pPr>
                <a:defRPr/>
              </a:pPr>
              <a:t>3</a:t>
            </a:fld>
            <a:endParaRPr lang="en-US" dirty="0">
              <a:solidFill>
                <a:srgbClr val="B2B2B2"/>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53182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8514927" cy="443070"/>
          </a:xfrm>
          <a:prstGeom prst="rect">
            <a:avLst/>
          </a:prstGeom>
        </p:spPr>
        <p:txBody>
          <a:bodyPr vert="horz" wrap="square" lIns="0" tIns="12065" rIns="0" bIns="0" rtlCol="0">
            <a:spAutoFit/>
          </a:bodyPr>
          <a:lstStyle/>
          <a:p>
            <a:pPr marL="12700">
              <a:lnSpc>
                <a:spcPct val="100000"/>
              </a:lnSpc>
              <a:spcBef>
                <a:spcPts val="95"/>
              </a:spcBef>
            </a:pPr>
            <a:r>
              <a:rPr lang="en-US" sz="2800" i="0" spc="-5" dirty="0"/>
              <a:t>Impulse </a:t>
            </a:r>
            <a:r>
              <a:rPr sz="2800" i="0" spc="-5" dirty="0"/>
              <a:t>Formation of</a:t>
            </a:r>
            <a:r>
              <a:rPr sz="2800" i="0" spc="-15" dirty="0"/>
              <a:t> </a:t>
            </a:r>
            <a:r>
              <a:rPr sz="2800" i="0" spc="-10" dirty="0"/>
              <a:t>blastwaves</a:t>
            </a:r>
            <a:r>
              <a:rPr lang="en-US" sz="2800" i="0" spc="-10" dirty="0"/>
              <a:t> at a Site</a:t>
            </a:r>
            <a:endParaRPr sz="2800" i="0" spc="-10" dirty="0"/>
          </a:p>
        </p:txBody>
      </p:sp>
      <p:pic>
        <p:nvPicPr>
          <p:cNvPr id="3" name="object 3"/>
          <p:cNvPicPr/>
          <p:nvPr/>
        </p:nvPicPr>
        <p:blipFill>
          <a:blip r:embed="rId3" cstate="print"/>
          <a:stretch>
            <a:fillRect/>
          </a:stretch>
        </p:blipFill>
        <p:spPr>
          <a:xfrm>
            <a:off x="685800" y="1600200"/>
            <a:ext cx="4004056" cy="4709452"/>
          </a:xfrm>
          <a:prstGeom prst="rect">
            <a:avLst/>
          </a:prstGeom>
        </p:spPr>
      </p:pic>
      <p:pic>
        <p:nvPicPr>
          <p:cNvPr id="4" name="object 4"/>
          <p:cNvPicPr/>
          <p:nvPr/>
        </p:nvPicPr>
        <p:blipFill>
          <a:blip r:embed="rId4" cstate="print"/>
          <a:stretch>
            <a:fillRect/>
          </a:stretch>
        </p:blipFill>
        <p:spPr>
          <a:xfrm>
            <a:off x="5867963" y="1181082"/>
            <a:ext cx="5180474" cy="3162318"/>
          </a:xfrm>
          <a:prstGeom prst="rect">
            <a:avLst/>
          </a:prstGeom>
        </p:spPr>
      </p:pic>
      <p:sp>
        <p:nvSpPr>
          <p:cNvPr id="5" name="object 5"/>
          <p:cNvSpPr txBox="1"/>
          <p:nvPr/>
        </p:nvSpPr>
        <p:spPr>
          <a:xfrm>
            <a:off x="7979613" y="1828800"/>
            <a:ext cx="1926387" cy="289182"/>
          </a:xfrm>
          <a:prstGeom prst="rect">
            <a:avLst/>
          </a:prstGeom>
        </p:spPr>
        <p:txBody>
          <a:bodyPr vert="horz" wrap="square" lIns="0" tIns="12065" rIns="0" bIns="0" rtlCol="0">
            <a:spAutoFit/>
          </a:bodyPr>
          <a:lstStyle/>
          <a:p>
            <a:pPr marL="12700">
              <a:lnSpc>
                <a:spcPct val="100000"/>
              </a:lnSpc>
              <a:spcBef>
                <a:spcPts val="95"/>
              </a:spcBef>
            </a:pPr>
            <a:r>
              <a:rPr spc="-10" dirty="0">
                <a:latin typeface="Calibri"/>
                <a:cs typeface="Calibri"/>
              </a:rPr>
              <a:t>impulse</a:t>
            </a:r>
            <a:endParaRPr dirty="0">
              <a:latin typeface="Calibri"/>
              <a:cs typeface="Calibri"/>
            </a:endParaRPr>
          </a:p>
        </p:txBody>
      </p:sp>
      <p:sp>
        <p:nvSpPr>
          <p:cNvPr id="6" name="object 6"/>
          <p:cNvSpPr/>
          <p:nvPr/>
        </p:nvSpPr>
        <p:spPr>
          <a:xfrm>
            <a:off x="7239000" y="2133600"/>
            <a:ext cx="762000" cy="547370"/>
          </a:xfrm>
          <a:custGeom>
            <a:avLst/>
            <a:gdLst/>
            <a:ahLst/>
            <a:cxnLst/>
            <a:rect l="l" t="t" r="r" b="b"/>
            <a:pathLst>
              <a:path w="843915" h="623569">
                <a:moveTo>
                  <a:pt x="49276" y="520446"/>
                </a:moveTo>
                <a:lnTo>
                  <a:pt x="43688" y="522732"/>
                </a:lnTo>
                <a:lnTo>
                  <a:pt x="41529" y="527558"/>
                </a:lnTo>
                <a:lnTo>
                  <a:pt x="0" y="623443"/>
                </a:lnTo>
                <a:lnTo>
                  <a:pt x="33434" y="619887"/>
                </a:lnTo>
                <a:lnTo>
                  <a:pt x="20828" y="619887"/>
                </a:lnTo>
                <a:lnTo>
                  <a:pt x="9525" y="604520"/>
                </a:lnTo>
                <a:lnTo>
                  <a:pt x="37961" y="583634"/>
                </a:lnTo>
                <a:lnTo>
                  <a:pt x="59055" y="535051"/>
                </a:lnTo>
                <a:lnTo>
                  <a:pt x="61087" y="530225"/>
                </a:lnTo>
                <a:lnTo>
                  <a:pt x="58928" y="524637"/>
                </a:lnTo>
                <a:lnTo>
                  <a:pt x="54102" y="522605"/>
                </a:lnTo>
                <a:lnTo>
                  <a:pt x="49276" y="520446"/>
                </a:lnTo>
                <a:close/>
              </a:path>
              <a:path w="843915" h="623569">
                <a:moveTo>
                  <a:pt x="37961" y="583634"/>
                </a:moveTo>
                <a:lnTo>
                  <a:pt x="9525" y="604520"/>
                </a:lnTo>
                <a:lnTo>
                  <a:pt x="20828" y="619887"/>
                </a:lnTo>
                <a:lnTo>
                  <a:pt x="26013" y="616076"/>
                </a:lnTo>
                <a:lnTo>
                  <a:pt x="23876" y="616076"/>
                </a:lnTo>
                <a:lnTo>
                  <a:pt x="14224" y="602742"/>
                </a:lnTo>
                <a:lnTo>
                  <a:pt x="30407" y="601032"/>
                </a:lnTo>
                <a:lnTo>
                  <a:pt x="37961" y="583634"/>
                </a:lnTo>
                <a:close/>
              </a:path>
              <a:path w="843915" h="623569">
                <a:moveTo>
                  <a:pt x="107188" y="592963"/>
                </a:moveTo>
                <a:lnTo>
                  <a:pt x="49191" y="599047"/>
                </a:lnTo>
                <a:lnTo>
                  <a:pt x="20828" y="619887"/>
                </a:lnTo>
                <a:lnTo>
                  <a:pt x="33434" y="619887"/>
                </a:lnTo>
                <a:lnTo>
                  <a:pt x="103886" y="612394"/>
                </a:lnTo>
                <a:lnTo>
                  <a:pt x="109220" y="611886"/>
                </a:lnTo>
                <a:lnTo>
                  <a:pt x="112903" y="607187"/>
                </a:lnTo>
                <a:lnTo>
                  <a:pt x="111887" y="596773"/>
                </a:lnTo>
                <a:lnTo>
                  <a:pt x="107188" y="592963"/>
                </a:lnTo>
                <a:close/>
              </a:path>
              <a:path w="843915" h="623569">
                <a:moveTo>
                  <a:pt x="30407" y="601032"/>
                </a:moveTo>
                <a:lnTo>
                  <a:pt x="14224" y="602742"/>
                </a:lnTo>
                <a:lnTo>
                  <a:pt x="23876" y="616076"/>
                </a:lnTo>
                <a:lnTo>
                  <a:pt x="30407" y="601032"/>
                </a:lnTo>
                <a:close/>
              </a:path>
              <a:path w="843915" h="623569">
                <a:moveTo>
                  <a:pt x="49191" y="599047"/>
                </a:moveTo>
                <a:lnTo>
                  <a:pt x="30407" y="601032"/>
                </a:lnTo>
                <a:lnTo>
                  <a:pt x="23876" y="616076"/>
                </a:lnTo>
                <a:lnTo>
                  <a:pt x="26013" y="616076"/>
                </a:lnTo>
                <a:lnTo>
                  <a:pt x="49191" y="599047"/>
                </a:lnTo>
                <a:close/>
              </a:path>
              <a:path w="843915" h="623569">
                <a:moveTo>
                  <a:pt x="832612" y="0"/>
                </a:moveTo>
                <a:lnTo>
                  <a:pt x="37961" y="583634"/>
                </a:lnTo>
                <a:lnTo>
                  <a:pt x="30407" y="601032"/>
                </a:lnTo>
                <a:lnTo>
                  <a:pt x="49191" y="599047"/>
                </a:lnTo>
                <a:lnTo>
                  <a:pt x="843788" y="15239"/>
                </a:lnTo>
                <a:lnTo>
                  <a:pt x="832612" y="0"/>
                </a:lnTo>
                <a:close/>
              </a:path>
            </a:pathLst>
          </a:custGeom>
          <a:solidFill>
            <a:srgbClr val="497DBA"/>
          </a:solidFill>
        </p:spPr>
        <p:txBody>
          <a:bodyPr wrap="square" lIns="0" tIns="0" rIns="0" bIns="0" rtlCol="0"/>
          <a:lstStyle/>
          <a:p>
            <a:endParaRPr/>
          </a:p>
        </p:txBody>
      </p:sp>
      <p:sp>
        <p:nvSpPr>
          <p:cNvPr id="7" name="object 7"/>
          <p:cNvSpPr txBox="1"/>
          <p:nvPr/>
        </p:nvSpPr>
        <p:spPr>
          <a:xfrm>
            <a:off x="7315200" y="3276600"/>
            <a:ext cx="838200" cy="289182"/>
          </a:xfrm>
          <a:prstGeom prst="rect">
            <a:avLst/>
          </a:prstGeom>
        </p:spPr>
        <p:txBody>
          <a:bodyPr vert="horz" wrap="square" lIns="0" tIns="12065" rIns="0" bIns="0" rtlCol="0">
            <a:spAutoFit/>
          </a:bodyPr>
          <a:lstStyle/>
          <a:p>
            <a:pPr marL="12700">
              <a:lnSpc>
                <a:spcPct val="100000"/>
              </a:lnSpc>
              <a:spcBef>
                <a:spcPts val="95"/>
              </a:spcBef>
            </a:pPr>
            <a:r>
              <a:rPr spc="-10" dirty="0">
                <a:latin typeface="Calibri"/>
                <a:cs typeface="Calibri"/>
              </a:rPr>
              <a:t>du</a:t>
            </a:r>
            <a:r>
              <a:rPr spc="-45" dirty="0">
                <a:latin typeface="Calibri"/>
                <a:cs typeface="Calibri"/>
              </a:rPr>
              <a:t>r</a:t>
            </a:r>
            <a:r>
              <a:rPr spc="-15" dirty="0">
                <a:latin typeface="Calibri"/>
                <a:cs typeface="Calibri"/>
              </a:rPr>
              <a:t>a</a:t>
            </a:r>
            <a:r>
              <a:rPr spc="-5" dirty="0">
                <a:latin typeface="Calibri"/>
                <a:cs typeface="Calibri"/>
              </a:rPr>
              <a:t>tio</a:t>
            </a:r>
            <a:r>
              <a:rPr sz="1600" spc="-5" dirty="0">
                <a:latin typeface="Calibri"/>
                <a:cs typeface="Calibri"/>
              </a:rPr>
              <a:t>n</a:t>
            </a:r>
            <a:endParaRPr sz="1600" dirty="0">
              <a:latin typeface="Calibri"/>
              <a:cs typeface="Calibri"/>
            </a:endParaRPr>
          </a:p>
        </p:txBody>
      </p:sp>
      <p:sp>
        <p:nvSpPr>
          <p:cNvPr id="8" name="object 8"/>
          <p:cNvSpPr txBox="1"/>
          <p:nvPr/>
        </p:nvSpPr>
        <p:spPr>
          <a:xfrm>
            <a:off x="6814620" y="1600200"/>
            <a:ext cx="195780" cy="1367016"/>
          </a:xfrm>
          <a:prstGeom prst="rect">
            <a:avLst/>
          </a:prstGeom>
        </p:spPr>
        <p:txBody>
          <a:bodyPr vert="vert270" wrap="square" lIns="0" tIns="0" rIns="0" bIns="0" rtlCol="0">
            <a:spAutoFit/>
          </a:bodyPr>
          <a:lstStyle/>
          <a:p>
            <a:pPr marL="12700">
              <a:lnSpc>
                <a:spcPts val="1430"/>
              </a:lnSpc>
            </a:pPr>
            <a:r>
              <a:rPr spc="-10" dirty="0">
                <a:latin typeface="Calibri"/>
                <a:cs typeface="Calibri"/>
              </a:rPr>
              <a:t>overpressure</a:t>
            </a:r>
            <a:endParaRPr dirty="0">
              <a:latin typeface="Calibri"/>
              <a:cs typeface="Calibri"/>
            </a:endParaRPr>
          </a:p>
        </p:txBody>
      </p:sp>
      <p:sp>
        <p:nvSpPr>
          <p:cNvPr id="9" name="object 9"/>
          <p:cNvSpPr/>
          <p:nvPr/>
        </p:nvSpPr>
        <p:spPr>
          <a:xfrm>
            <a:off x="7162800" y="3200400"/>
            <a:ext cx="990600" cy="76200"/>
          </a:xfrm>
          <a:custGeom>
            <a:avLst/>
            <a:gdLst/>
            <a:ahLst/>
            <a:cxnLst/>
            <a:rect l="l" t="t" r="r" b="b"/>
            <a:pathLst>
              <a:path w="647700" h="76200">
                <a:moveTo>
                  <a:pt x="76200" y="0"/>
                </a:moveTo>
                <a:lnTo>
                  <a:pt x="0" y="38100"/>
                </a:lnTo>
                <a:lnTo>
                  <a:pt x="76200" y="76200"/>
                </a:lnTo>
                <a:lnTo>
                  <a:pt x="57150" y="47625"/>
                </a:lnTo>
                <a:lnTo>
                  <a:pt x="50800" y="47625"/>
                </a:lnTo>
                <a:lnTo>
                  <a:pt x="50800" y="28575"/>
                </a:lnTo>
                <a:lnTo>
                  <a:pt x="57150" y="28575"/>
                </a:lnTo>
                <a:lnTo>
                  <a:pt x="76200" y="0"/>
                </a:lnTo>
                <a:close/>
              </a:path>
              <a:path w="647700" h="76200">
                <a:moveTo>
                  <a:pt x="571500" y="0"/>
                </a:moveTo>
                <a:lnTo>
                  <a:pt x="571500" y="76200"/>
                </a:lnTo>
                <a:lnTo>
                  <a:pt x="628650" y="47625"/>
                </a:lnTo>
                <a:lnTo>
                  <a:pt x="584200" y="47625"/>
                </a:lnTo>
                <a:lnTo>
                  <a:pt x="584200" y="28575"/>
                </a:lnTo>
                <a:lnTo>
                  <a:pt x="628650" y="28575"/>
                </a:lnTo>
                <a:lnTo>
                  <a:pt x="571500" y="0"/>
                </a:lnTo>
                <a:close/>
              </a:path>
              <a:path w="647700" h="76200">
                <a:moveTo>
                  <a:pt x="50800" y="38100"/>
                </a:moveTo>
                <a:lnTo>
                  <a:pt x="50800" y="47625"/>
                </a:lnTo>
                <a:lnTo>
                  <a:pt x="57150" y="47625"/>
                </a:lnTo>
                <a:lnTo>
                  <a:pt x="50800" y="38100"/>
                </a:lnTo>
                <a:close/>
              </a:path>
              <a:path w="647700" h="76200">
                <a:moveTo>
                  <a:pt x="571500" y="28575"/>
                </a:moveTo>
                <a:lnTo>
                  <a:pt x="57150" y="28575"/>
                </a:lnTo>
                <a:lnTo>
                  <a:pt x="50800" y="38100"/>
                </a:lnTo>
                <a:lnTo>
                  <a:pt x="57150" y="47625"/>
                </a:lnTo>
                <a:lnTo>
                  <a:pt x="571500" y="47625"/>
                </a:lnTo>
                <a:lnTo>
                  <a:pt x="571500" y="28575"/>
                </a:lnTo>
                <a:close/>
              </a:path>
              <a:path w="647700" h="76200">
                <a:moveTo>
                  <a:pt x="628650" y="28575"/>
                </a:moveTo>
                <a:lnTo>
                  <a:pt x="584200" y="28575"/>
                </a:lnTo>
                <a:lnTo>
                  <a:pt x="584200" y="47625"/>
                </a:lnTo>
                <a:lnTo>
                  <a:pt x="628650" y="47625"/>
                </a:lnTo>
                <a:lnTo>
                  <a:pt x="647700" y="38100"/>
                </a:lnTo>
                <a:lnTo>
                  <a:pt x="628650" y="28575"/>
                </a:lnTo>
                <a:close/>
              </a:path>
              <a:path w="647700" h="76200">
                <a:moveTo>
                  <a:pt x="57150" y="28575"/>
                </a:moveTo>
                <a:lnTo>
                  <a:pt x="50800" y="28575"/>
                </a:lnTo>
                <a:lnTo>
                  <a:pt x="50800" y="38100"/>
                </a:lnTo>
                <a:lnTo>
                  <a:pt x="57150" y="28575"/>
                </a:lnTo>
                <a:close/>
              </a:path>
            </a:pathLst>
          </a:custGeom>
          <a:solidFill>
            <a:srgbClr val="497DBA"/>
          </a:solidFill>
        </p:spPr>
        <p:txBody>
          <a:bodyPr wrap="square" lIns="0" tIns="0" rIns="0" bIns="0" rtlCol="0"/>
          <a:lstStyle/>
          <a:p>
            <a:endParaRPr/>
          </a:p>
        </p:txBody>
      </p:sp>
      <p:sp>
        <p:nvSpPr>
          <p:cNvPr id="10" name="object 10"/>
          <p:cNvSpPr txBox="1"/>
          <p:nvPr/>
        </p:nvSpPr>
        <p:spPr>
          <a:xfrm>
            <a:off x="4953000" y="4191000"/>
            <a:ext cx="3048000" cy="1923604"/>
          </a:xfrm>
          <a:prstGeom prst="rect">
            <a:avLst/>
          </a:prstGeom>
        </p:spPr>
        <p:txBody>
          <a:bodyPr vert="horz" wrap="square" lIns="0" tIns="12700" rIns="0" bIns="0" rtlCol="0">
            <a:spAutoFit/>
          </a:bodyPr>
          <a:lstStyle/>
          <a:p>
            <a:pPr marL="12700">
              <a:lnSpc>
                <a:spcPct val="100000"/>
              </a:lnSpc>
              <a:spcBef>
                <a:spcPts val="100"/>
              </a:spcBef>
            </a:pPr>
            <a:r>
              <a:rPr sz="2000" spc="-15" dirty="0">
                <a:solidFill>
                  <a:srgbClr val="001F5F"/>
                </a:solidFill>
                <a:latin typeface="Calibri"/>
                <a:cs typeface="Calibri"/>
              </a:rPr>
              <a:t>Blastwave</a:t>
            </a:r>
            <a:r>
              <a:rPr sz="2000" spc="-10" dirty="0">
                <a:solidFill>
                  <a:srgbClr val="001F5F"/>
                </a:solidFill>
                <a:latin typeface="Calibri"/>
                <a:cs typeface="Calibri"/>
              </a:rPr>
              <a:t> </a:t>
            </a:r>
            <a:r>
              <a:rPr sz="2000" spc="-15" dirty="0">
                <a:solidFill>
                  <a:srgbClr val="001F5F"/>
                </a:solidFill>
                <a:latin typeface="Calibri"/>
                <a:cs typeface="Calibri"/>
              </a:rPr>
              <a:t>parameters:</a:t>
            </a:r>
            <a:r>
              <a:rPr lang="en-US" sz="2000" spc="-15" dirty="0">
                <a:solidFill>
                  <a:srgbClr val="001F5F"/>
                </a:solidFill>
                <a:latin typeface="Calibri"/>
                <a:cs typeface="Calibri"/>
              </a:rPr>
              <a:t> </a:t>
            </a:r>
          </a:p>
          <a:p>
            <a:pPr marL="12700">
              <a:lnSpc>
                <a:spcPct val="100000"/>
              </a:lnSpc>
              <a:spcBef>
                <a:spcPts val="100"/>
              </a:spcBef>
              <a:buFont typeface="Arial"/>
              <a:buChar char="•"/>
            </a:pPr>
            <a:r>
              <a:rPr lang="en-US" sz="2000" spc="-15" dirty="0">
                <a:solidFill>
                  <a:srgbClr val="001F5F"/>
                </a:solidFill>
                <a:latin typeface="Calibri"/>
                <a:cs typeface="Calibri"/>
              </a:rPr>
              <a:t>      (</a:t>
            </a:r>
            <a:r>
              <a:rPr lang="en-US" sz="2000" spc="-15" dirty="0" err="1">
                <a:solidFill>
                  <a:srgbClr val="001F5F"/>
                </a:solidFill>
                <a:latin typeface="Calibri"/>
                <a:cs typeface="Calibri"/>
              </a:rPr>
              <a:t>i</a:t>
            </a:r>
            <a:r>
              <a:rPr lang="en-US" sz="2000" spc="-15" dirty="0">
                <a:solidFill>
                  <a:srgbClr val="001F5F"/>
                </a:solidFill>
                <a:latin typeface="Calibri"/>
                <a:cs typeface="Calibri"/>
              </a:rPr>
              <a:t>) </a:t>
            </a:r>
            <a:r>
              <a:rPr sz="2000" spc="-5" dirty="0">
                <a:solidFill>
                  <a:srgbClr val="001F5F"/>
                </a:solidFill>
                <a:latin typeface="Calibri"/>
                <a:cs typeface="Calibri"/>
              </a:rPr>
              <a:t>Impulse</a:t>
            </a:r>
            <a:r>
              <a:rPr lang="en-US" sz="2000" spc="-5" dirty="0">
                <a:solidFill>
                  <a:srgbClr val="001F5F"/>
                </a:solidFill>
                <a:latin typeface="Calibri"/>
                <a:cs typeface="Calibri"/>
              </a:rPr>
              <a:t>, </a:t>
            </a:r>
          </a:p>
          <a:p>
            <a:pPr marL="12700">
              <a:lnSpc>
                <a:spcPct val="100000"/>
              </a:lnSpc>
              <a:spcBef>
                <a:spcPts val="100"/>
              </a:spcBef>
              <a:buFont typeface="Arial"/>
              <a:buChar char="•"/>
            </a:pPr>
            <a:r>
              <a:rPr lang="en-US" sz="2000" spc="-5" dirty="0">
                <a:solidFill>
                  <a:srgbClr val="001F5F"/>
                </a:solidFill>
                <a:latin typeface="Calibri"/>
                <a:cs typeface="Calibri"/>
              </a:rPr>
              <a:t>      (ii) </a:t>
            </a:r>
            <a:r>
              <a:rPr sz="2000" spc="-10" dirty="0">
                <a:solidFill>
                  <a:srgbClr val="001F5F"/>
                </a:solidFill>
                <a:latin typeface="Calibri"/>
                <a:cs typeface="Calibri"/>
              </a:rPr>
              <a:t>duration</a:t>
            </a:r>
            <a:r>
              <a:rPr lang="en-US" sz="2000" spc="-10" dirty="0">
                <a:solidFill>
                  <a:srgbClr val="001F5F"/>
                </a:solidFill>
                <a:latin typeface="Calibri"/>
                <a:cs typeface="Calibri"/>
              </a:rPr>
              <a:t> and </a:t>
            </a:r>
          </a:p>
          <a:p>
            <a:pPr marL="12700">
              <a:lnSpc>
                <a:spcPct val="100000"/>
              </a:lnSpc>
              <a:spcBef>
                <a:spcPts val="100"/>
              </a:spcBef>
              <a:buFont typeface="Arial"/>
              <a:buChar char="•"/>
            </a:pPr>
            <a:r>
              <a:rPr lang="en-US" sz="2000" spc="-10" dirty="0">
                <a:solidFill>
                  <a:srgbClr val="001F5F"/>
                </a:solidFill>
                <a:latin typeface="Calibri"/>
                <a:cs typeface="Calibri"/>
              </a:rPr>
              <a:t>      (iii) </a:t>
            </a:r>
            <a:r>
              <a:rPr sz="2000" dirty="0">
                <a:solidFill>
                  <a:srgbClr val="001F5F"/>
                </a:solidFill>
                <a:latin typeface="Calibri"/>
                <a:cs typeface="Calibri"/>
              </a:rPr>
              <a:t> </a:t>
            </a:r>
            <a:r>
              <a:rPr sz="2000" spc="-10" dirty="0">
                <a:solidFill>
                  <a:srgbClr val="001F5F"/>
                </a:solidFill>
                <a:latin typeface="Calibri"/>
                <a:cs typeface="Calibri"/>
              </a:rPr>
              <a:t>overpressure</a:t>
            </a:r>
            <a:endParaRPr lang="en-US" sz="2000" spc="-10" dirty="0">
              <a:solidFill>
                <a:srgbClr val="001F5F"/>
              </a:solidFill>
              <a:latin typeface="Calibri"/>
              <a:cs typeface="Calibri"/>
            </a:endParaRPr>
          </a:p>
          <a:p>
            <a:pPr marL="12700">
              <a:lnSpc>
                <a:spcPct val="100000"/>
              </a:lnSpc>
              <a:spcBef>
                <a:spcPts val="100"/>
              </a:spcBef>
              <a:buFont typeface="Arial"/>
              <a:buChar char="•"/>
            </a:pPr>
            <a:r>
              <a:rPr lang="en-US" sz="2000" spc="-10" dirty="0">
                <a:solidFill>
                  <a:srgbClr val="001F5F"/>
                </a:solidFill>
                <a:latin typeface="Calibri"/>
                <a:cs typeface="Calibri"/>
              </a:rPr>
              <a:t>  </a:t>
            </a:r>
            <a:r>
              <a:rPr sz="2000" spc="-5" dirty="0">
                <a:solidFill>
                  <a:srgbClr val="001F5F"/>
                </a:solidFill>
                <a:latin typeface="Calibri"/>
                <a:cs typeface="Calibri"/>
              </a:rPr>
              <a:t>arrival </a:t>
            </a:r>
            <a:r>
              <a:rPr sz="2000" dirty="0">
                <a:solidFill>
                  <a:srgbClr val="001F5F"/>
                </a:solidFill>
                <a:latin typeface="Calibri"/>
                <a:cs typeface="Calibri"/>
              </a:rPr>
              <a:t>time </a:t>
            </a:r>
            <a:r>
              <a:rPr lang="en-US" sz="2000" dirty="0">
                <a:solidFill>
                  <a:srgbClr val="001F5F"/>
                </a:solidFill>
                <a:latin typeface="Calibri"/>
                <a:cs typeface="Calibri"/>
              </a:rPr>
              <a:t>(T):</a:t>
            </a:r>
          </a:p>
          <a:p>
            <a:pPr marL="12700">
              <a:lnSpc>
                <a:spcPct val="100000"/>
              </a:lnSpc>
              <a:spcBef>
                <a:spcPts val="100"/>
              </a:spcBef>
            </a:pPr>
            <a:r>
              <a:rPr lang="en-US" sz="2000" spc="-15" dirty="0">
                <a:solidFill>
                  <a:srgbClr val="001F5F"/>
                </a:solidFill>
                <a:latin typeface="Calibri"/>
                <a:cs typeface="Calibri"/>
              </a:rPr>
              <a:t>    </a:t>
            </a:r>
            <a:r>
              <a:rPr sz="2000" b="1" spc="-15" dirty="0">
                <a:solidFill>
                  <a:srgbClr val="001F5F"/>
                </a:solidFill>
                <a:latin typeface="Calibri"/>
                <a:cs typeface="Calibri"/>
              </a:rPr>
              <a:t>shockwave</a:t>
            </a:r>
            <a:r>
              <a:rPr sz="2000" b="1" spc="-5" dirty="0">
                <a:solidFill>
                  <a:srgbClr val="001F5F"/>
                </a:solidFill>
                <a:latin typeface="Calibri"/>
                <a:cs typeface="Calibri"/>
              </a:rPr>
              <a:t> velocity</a:t>
            </a:r>
            <a:r>
              <a:rPr lang="en-US" sz="2000" b="1" spc="-5" dirty="0">
                <a:solidFill>
                  <a:srgbClr val="001F5F"/>
                </a:solidFill>
                <a:latin typeface="Calibri"/>
                <a:cs typeface="Calibri"/>
              </a:rPr>
              <a:t> </a:t>
            </a:r>
            <a:r>
              <a:rPr lang="en-US" sz="2000" spc="-5" dirty="0">
                <a:solidFill>
                  <a:srgbClr val="001F5F"/>
                </a:solidFill>
                <a:latin typeface="Calibri"/>
                <a:cs typeface="Calibri"/>
              </a:rPr>
              <a:t>(R/T)</a:t>
            </a:r>
            <a:endParaRPr sz="2000" dirty="0">
              <a:latin typeface="Calibri"/>
              <a:cs typeface="Calibri"/>
            </a:endParaRPr>
          </a:p>
        </p:txBody>
      </p:sp>
      <p:sp>
        <p:nvSpPr>
          <p:cNvPr id="12" name="TextBox 11"/>
          <p:cNvSpPr txBox="1"/>
          <p:nvPr/>
        </p:nvSpPr>
        <p:spPr>
          <a:xfrm>
            <a:off x="8458200" y="4419600"/>
            <a:ext cx="3048000" cy="2000548"/>
          </a:xfrm>
          <a:prstGeom prst="rect">
            <a:avLst/>
          </a:prstGeom>
          <a:noFill/>
        </p:spPr>
        <p:txBody>
          <a:bodyPr wrap="square" rtlCol="0">
            <a:spAutoFit/>
          </a:bodyPr>
          <a:lstStyle/>
          <a:p>
            <a:r>
              <a:rPr lang="en-US" sz="1600" b="1" dirty="0"/>
              <a:t> Distance(m) Travel Time (s)</a:t>
            </a:r>
          </a:p>
          <a:p>
            <a:r>
              <a:rPr lang="en-US" dirty="0"/>
              <a:t>      665.58         1.37</a:t>
            </a:r>
          </a:p>
          <a:p>
            <a:r>
              <a:rPr lang="en-US" dirty="0"/>
              <a:t>      951.73         2.04</a:t>
            </a:r>
          </a:p>
          <a:p>
            <a:r>
              <a:rPr lang="en-US" dirty="0"/>
              <a:t>    1380.93         3.40</a:t>
            </a:r>
          </a:p>
          <a:p>
            <a:r>
              <a:rPr lang="en-US" dirty="0"/>
              <a:t>   1809.11          4.50</a:t>
            </a:r>
          </a:p>
          <a:p>
            <a:r>
              <a:rPr lang="en-US" dirty="0"/>
              <a:t>   2899.25          7.60</a:t>
            </a:r>
          </a:p>
          <a:p>
            <a:r>
              <a:rPr lang="en-US" dirty="0"/>
              <a:t> 10043.51        28.00</a:t>
            </a:r>
          </a:p>
        </p:txBody>
      </p:sp>
      <p:sp>
        <p:nvSpPr>
          <p:cNvPr id="11" name="TextBox 10"/>
          <p:cNvSpPr txBox="1"/>
          <p:nvPr/>
        </p:nvSpPr>
        <p:spPr>
          <a:xfrm>
            <a:off x="9372600" y="1524000"/>
            <a:ext cx="1676400" cy="369332"/>
          </a:xfrm>
          <a:prstGeom prst="rect">
            <a:avLst/>
          </a:prstGeom>
          <a:noFill/>
        </p:spPr>
        <p:txBody>
          <a:bodyPr wrap="square" rtlCol="0">
            <a:spAutoFit/>
          </a:bodyPr>
          <a:lstStyle/>
          <a:p>
            <a:r>
              <a:rPr lang="en-US" dirty="0"/>
              <a:t>Schematic</a:t>
            </a:r>
          </a:p>
        </p:txBody>
      </p:sp>
      <p:sp>
        <p:nvSpPr>
          <p:cNvPr id="14" name="Rectangle 13"/>
          <p:cNvSpPr/>
          <p:nvPr/>
        </p:nvSpPr>
        <p:spPr bwMode="auto">
          <a:xfrm>
            <a:off x="8458200" y="4419600"/>
            <a:ext cx="3048000" cy="2051896"/>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3" name="TextBox 12"/>
          <p:cNvSpPr txBox="1"/>
          <p:nvPr/>
        </p:nvSpPr>
        <p:spPr>
          <a:xfrm>
            <a:off x="229163" y="6477000"/>
            <a:ext cx="10896037" cy="338554"/>
          </a:xfrm>
          <a:prstGeom prst="rect">
            <a:avLst/>
          </a:prstGeom>
          <a:noFill/>
        </p:spPr>
        <p:txBody>
          <a:bodyPr wrap="square" rtlCol="0">
            <a:spAutoFit/>
          </a:bodyPr>
          <a:lstStyle/>
          <a:p>
            <a:r>
              <a:rPr lang="en-US" sz="1600" b="1" dirty="0"/>
              <a:t>Special thanks to </a:t>
            </a:r>
            <a:r>
              <a:rPr lang="en-US" sz="1600" b="1" dirty="0" err="1"/>
              <a:t>Msgt</a:t>
            </a:r>
            <a:r>
              <a:rPr lang="en-US" sz="1600" b="1" dirty="0"/>
              <a:t> </a:t>
            </a:r>
            <a:r>
              <a:rPr lang="en-US" sz="1600" b="1" dirty="0" err="1"/>
              <a:t>Matoon</a:t>
            </a:r>
            <a:r>
              <a:rPr lang="en-US" sz="1600" b="1" dirty="0"/>
              <a:t> and Mr. </a:t>
            </a:r>
            <a:r>
              <a:rPr lang="en-US" sz="1600" b="1" dirty="0" err="1"/>
              <a:t>Mecham</a:t>
            </a:r>
            <a:r>
              <a:rPr lang="en-US" sz="1600" b="1" dirty="0"/>
              <a:t> of AFTAC for the accomplishment of this task</a:t>
            </a:r>
            <a:r>
              <a:rPr lang="en-US" sz="1600" dirty="0"/>
              <a:t>.</a:t>
            </a:r>
          </a:p>
        </p:txBody>
      </p:sp>
      <p:sp>
        <p:nvSpPr>
          <p:cNvPr id="15" name="Slide Number Placeholder 14"/>
          <p:cNvSpPr>
            <a:spLocks noGrp="1"/>
          </p:cNvSpPr>
          <p:nvPr>
            <p:ph type="sldNum" sz="quarter" idx="10"/>
          </p:nvPr>
        </p:nvSpPr>
        <p:spPr/>
        <p:txBody>
          <a:bodyPr/>
          <a:lstStyle/>
          <a:p>
            <a:pPr>
              <a:defRPr/>
            </a:pPr>
            <a:fld id="{5EAA2CE4-EB2A-42AB-9BF3-8550B0644D96}" type="slidenum">
              <a:rPr lang="en-US" smtClean="0"/>
              <a:pPr>
                <a:defRPr/>
              </a:pPr>
              <a:t>4</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i="0" dirty="0"/>
              <a:t>Beirut Explosion – Seismic Data</a:t>
            </a:r>
          </a:p>
        </p:txBody>
      </p:sp>
      <p:pic>
        <p:nvPicPr>
          <p:cNvPr id="5" name="Content Placeholder 4" descr="gmt.ev.sta.pdf"/>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96000" y="1295400"/>
            <a:ext cx="6301846" cy="4931879"/>
          </a:xfrm>
        </p:spPr>
      </p:pic>
      <p:sp>
        <p:nvSpPr>
          <p:cNvPr id="6" name="TextBox 5"/>
          <p:cNvSpPr txBox="1"/>
          <p:nvPr/>
        </p:nvSpPr>
        <p:spPr>
          <a:xfrm>
            <a:off x="9723120" y="3617893"/>
            <a:ext cx="2743200" cy="954107"/>
          </a:xfrm>
          <a:prstGeom prst="rect">
            <a:avLst/>
          </a:prstGeom>
          <a:noFill/>
        </p:spPr>
        <p:txBody>
          <a:bodyPr wrap="square" rtlCol="0">
            <a:spAutoFit/>
          </a:bodyPr>
          <a:lstStyle/>
          <a:p>
            <a:r>
              <a:rPr lang="en-US" sz="1400" dirty="0"/>
              <a:t>    Beirut Explosion</a:t>
            </a:r>
          </a:p>
          <a:p>
            <a:endParaRPr lang="en-US" sz="1400" dirty="0"/>
          </a:p>
          <a:p>
            <a:r>
              <a:rPr lang="en-US" sz="1400" dirty="0"/>
              <a:t>    Nearby Earthquakes</a:t>
            </a:r>
          </a:p>
          <a:p>
            <a:endParaRPr lang="en-US" sz="1400" dirty="0"/>
          </a:p>
          <a:p>
            <a:endParaRPr lang="en-US" sz="1400" dirty="0"/>
          </a:p>
        </p:txBody>
      </p:sp>
      <p:sp>
        <p:nvSpPr>
          <p:cNvPr id="7" name="5-Point Star 6"/>
          <p:cNvSpPr/>
          <p:nvPr/>
        </p:nvSpPr>
        <p:spPr bwMode="auto">
          <a:xfrm>
            <a:off x="9982200" y="3276600"/>
            <a:ext cx="990600" cy="2157252"/>
          </a:xfrm>
          <a:prstGeom prst="star5">
            <a:avLst>
              <a:gd name="adj" fmla="val 9830"/>
              <a:gd name="hf" fmla="val 105146"/>
              <a:gd name="vf" fmla="val 110557"/>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9" name="5-Point Star 8"/>
          <p:cNvSpPr/>
          <p:nvPr/>
        </p:nvSpPr>
        <p:spPr bwMode="auto">
          <a:xfrm>
            <a:off x="9677400" y="3617893"/>
            <a:ext cx="274320" cy="274320"/>
          </a:xfrm>
          <a:prstGeom prst="star5">
            <a:avLst/>
          </a:prstGeom>
          <a:solidFill>
            <a:srgbClr val="FF0000"/>
          </a:solidFill>
          <a:ln w="9525" cap="flat" cmpd="sng" algn="ctr">
            <a:solidFill>
              <a:srgbClr val="FF0000"/>
            </a:solidFill>
            <a:prstDash val="solid"/>
            <a:round/>
            <a:headEnd type="none" w="med" len="med"/>
            <a:tailEnd type="none" w="med" len="med"/>
          </a:ln>
          <a:effectLst>
            <a:innerShdw blurRad="63500" dist="88900" dir="13560000">
              <a:srgbClr val="FF0000">
                <a:alpha val="50000"/>
              </a:srgbClr>
            </a:inn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0" name="Oval 9"/>
          <p:cNvSpPr/>
          <p:nvPr/>
        </p:nvSpPr>
        <p:spPr bwMode="auto">
          <a:xfrm>
            <a:off x="9723120" y="4120813"/>
            <a:ext cx="182880" cy="18288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1" name="TextBox 10"/>
          <p:cNvSpPr txBox="1"/>
          <p:nvPr/>
        </p:nvSpPr>
        <p:spPr>
          <a:xfrm>
            <a:off x="762000" y="1467683"/>
            <a:ext cx="5257800" cy="4247317"/>
          </a:xfrm>
          <a:prstGeom prst="rect">
            <a:avLst/>
          </a:prstGeom>
          <a:noFill/>
        </p:spPr>
        <p:txBody>
          <a:bodyPr wrap="square" rtlCol="0">
            <a:spAutoFit/>
          </a:bodyPr>
          <a:lstStyle/>
          <a:p>
            <a:pPr>
              <a:buFont typeface="Arial"/>
              <a:buChar char="•"/>
            </a:pPr>
            <a:r>
              <a:rPr lang="en-US" dirty="0"/>
              <a:t> Downloaded waveforms from open stations archived at IRIS Data Management Center (DMC) and were corrected for the instrument responses.</a:t>
            </a:r>
          </a:p>
          <a:p>
            <a:pPr>
              <a:buFont typeface="Arial"/>
              <a:buChar char="•"/>
            </a:pPr>
            <a:endParaRPr lang="en-US" dirty="0"/>
          </a:p>
          <a:p>
            <a:pPr>
              <a:buFont typeface="Arial"/>
              <a:buChar char="•"/>
            </a:pPr>
            <a:r>
              <a:rPr lang="en-US" dirty="0"/>
              <a:t> Majority waveforms exhibit useful signals in a frequency band ranging from 2 to 7 Hz.</a:t>
            </a:r>
          </a:p>
          <a:p>
            <a:r>
              <a:rPr lang="en-US" dirty="0"/>
              <a:t> </a:t>
            </a:r>
          </a:p>
          <a:p>
            <a:pPr>
              <a:buFont typeface="Arial"/>
              <a:buChar char="•"/>
            </a:pPr>
            <a:r>
              <a:rPr lang="en-US" dirty="0"/>
              <a:t>Stations: CY101 CY201, CY302, CY303, CY306, CY401,CY606, EREN, PARA, and MVOU towards Cypress displayed arrival of the hydro-acoustic waves (~1.5km/sec)</a:t>
            </a:r>
          </a:p>
          <a:p>
            <a:pPr>
              <a:buFont typeface="Arial"/>
              <a:buChar char="•"/>
            </a:pPr>
            <a:endParaRPr lang="en-US" dirty="0"/>
          </a:p>
          <a:p>
            <a:pPr>
              <a:buFont typeface="Arial"/>
              <a:buChar char="•"/>
            </a:pPr>
            <a:r>
              <a:rPr lang="en-US" dirty="0"/>
              <a:t> P waves travel to all stations with a speed of about 6.5 km/sec. </a:t>
            </a:r>
          </a:p>
          <a:p>
            <a:endParaRPr lang="en-US" dirty="0"/>
          </a:p>
        </p:txBody>
      </p:sp>
      <p:sp>
        <p:nvSpPr>
          <p:cNvPr id="12" name="Rectangle 11"/>
          <p:cNvSpPr/>
          <p:nvPr/>
        </p:nvSpPr>
        <p:spPr bwMode="auto">
          <a:xfrm>
            <a:off x="228600" y="1371600"/>
            <a:ext cx="14478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3" name="Rectangle 12"/>
          <p:cNvSpPr/>
          <p:nvPr/>
        </p:nvSpPr>
        <p:spPr bwMode="auto">
          <a:xfrm>
            <a:off x="152400" y="1219200"/>
            <a:ext cx="11734800" cy="5257800"/>
          </a:xfrm>
          <a:prstGeom prst="rect">
            <a:avLst/>
          </a:prstGeom>
          <a:noFill/>
          <a:ln w="41275"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 name="TextBox 2"/>
          <p:cNvSpPr txBox="1"/>
          <p:nvPr/>
        </p:nvSpPr>
        <p:spPr>
          <a:xfrm>
            <a:off x="9622367" y="4789129"/>
            <a:ext cx="2057400" cy="584775"/>
          </a:xfrm>
          <a:prstGeom prst="rect">
            <a:avLst/>
          </a:prstGeom>
          <a:noFill/>
        </p:spPr>
        <p:txBody>
          <a:bodyPr wrap="square" rtlCol="0">
            <a:spAutoFit/>
          </a:bodyPr>
          <a:lstStyle/>
          <a:p>
            <a:r>
              <a:rPr lang="en-US" sz="1600" b="1" dirty="0"/>
              <a:t>Event locations are from NEIC  </a:t>
            </a:r>
          </a:p>
        </p:txBody>
      </p:sp>
      <p:sp>
        <p:nvSpPr>
          <p:cNvPr id="14" name="Slide Number Placeholder 13"/>
          <p:cNvSpPr>
            <a:spLocks noGrp="1"/>
          </p:cNvSpPr>
          <p:nvPr>
            <p:ph type="sldNum" sz="quarter" idx="10"/>
          </p:nvPr>
        </p:nvSpPr>
        <p:spPr/>
        <p:txBody>
          <a:bodyPr/>
          <a:lstStyle/>
          <a:p>
            <a:pPr>
              <a:defRPr/>
            </a:pPr>
            <a:fld id="{5EAA2CE4-EB2A-42AB-9BF3-8550B0644D96}" type="slidenum">
              <a:rPr lang="en-US" smtClean="0"/>
              <a:pPr>
                <a:defRPr/>
              </a:pPr>
              <a:t>5</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
          <p:cNvSpPr txBox="1">
            <a:spLocks/>
          </p:cNvSpPr>
          <p:nvPr/>
        </p:nvSpPr>
        <p:spPr bwMode="auto">
          <a:xfrm>
            <a:off x="1485900" y="76200"/>
            <a:ext cx="9182100" cy="952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151C77"/>
                </a:solidFill>
                <a:latin typeface="+mj-lt"/>
                <a:ea typeface="+mj-ea"/>
                <a:cs typeface="+mj-cs"/>
              </a:rPr>
              <a:t>Waveforms</a:t>
            </a:r>
            <a:r>
              <a:rPr kumimoji="0" lang="en-US" sz="2800" b="1" i="0" u="none" strike="noStrike" kern="0" cap="none" spc="0" normalizeH="0" baseline="0" noProof="0" dirty="0">
                <a:ln>
                  <a:noFill/>
                </a:ln>
                <a:solidFill>
                  <a:srgbClr val="151C77"/>
                </a:solidFill>
                <a:effectLst/>
                <a:uLnTx/>
                <a:uFillTx/>
                <a:latin typeface="+mj-lt"/>
                <a:ea typeface="+mj-ea"/>
                <a:cs typeface="+mj-cs"/>
              </a:rPr>
              <a:t> – Instrument Corrected </a:t>
            </a:r>
          </a:p>
        </p:txBody>
      </p:sp>
      <p:sp>
        <p:nvSpPr>
          <p:cNvPr id="45" name="Rectangle 44"/>
          <p:cNvSpPr/>
          <p:nvPr/>
        </p:nvSpPr>
        <p:spPr bwMode="auto">
          <a:xfrm>
            <a:off x="2590800" y="45720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grpSp>
        <p:nvGrpSpPr>
          <p:cNvPr id="43" name="Group 42"/>
          <p:cNvGrpSpPr/>
          <p:nvPr/>
        </p:nvGrpSpPr>
        <p:grpSpPr>
          <a:xfrm>
            <a:off x="685800" y="1210270"/>
            <a:ext cx="10820400" cy="5167194"/>
            <a:chOff x="609600" y="1219200"/>
            <a:chExt cx="10820400" cy="5167194"/>
          </a:xfrm>
        </p:grpSpPr>
        <p:pic>
          <p:nvPicPr>
            <p:cNvPr id="37" name="Picture 36" descr="WAVEORM.NORTH.0.jpg"/>
            <p:cNvPicPr>
              <a:picLocks noChangeAspect="1"/>
            </p:cNvPicPr>
            <p:nvPr/>
          </p:nvPicPr>
          <p:blipFill>
            <a:blip r:embed="rId3"/>
            <a:stretch>
              <a:fillRect/>
            </a:stretch>
          </p:blipFill>
          <p:spPr>
            <a:xfrm>
              <a:off x="609600" y="1828800"/>
              <a:ext cx="4965192" cy="3886200"/>
            </a:xfrm>
            <a:prstGeom prst="rect">
              <a:avLst/>
            </a:prstGeom>
          </p:spPr>
        </p:pic>
        <p:pic>
          <p:nvPicPr>
            <p:cNvPr id="38" name="Picture 37" descr="WAVFORM.SOUTH.jpg"/>
            <p:cNvPicPr>
              <a:picLocks noChangeAspect="1"/>
            </p:cNvPicPr>
            <p:nvPr/>
          </p:nvPicPr>
          <p:blipFill>
            <a:blip r:embed="rId4"/>
            <a:stretch>
              <a:fillRect/>
            </a:stretch>
          </p:blipFill>
          <p:spPr>
            <a:xfrm>
              <a:off x="3810000" y="1524000"/>
              <a:ext cx="4965192" cy="3886200"/>
            </a:xfrm>
            <a:prstGeom prst="rect">
              <a:avLst/>
            </a:prstGeom>
          </p:spPr>
        </p:pic>
        <p:sp>
          <p:nvSpPr>
            <p:cNvPr id="10" name="TextBox 9"/>
            <p:cNvSpPr txBox="1"/>
            <p:nvPr/>
          </p:nvSpPr>
          <p:spPr>
            <a:xfrm>
              <a:off x="838200" y="5410200"/>
              <a:ext cx="9448800" cy="923330"/>
            </a:xfrm>
            <a:prstGeom prst="rect">
              <a:avLst/>
            </a:prstGeom>
            <a:noFill/>
          </p:spPr>
          <p:txBody>
            <a:bodyPr wrap="square" rtlCol="0">
              <a:spAutoFit/>
            </a:bodyPr>
            <a:lstStyle/>
            <a:p>
              <a:r>
                <a:rPr lang="en-US" dirty="0"/>
                <a:t>t</a:t>
              </a:r>
              <a:r>
                <a:rPr lang="en-US" baseline="-25000" dirty="0"/>
                <a:t>1</a:t>
              </a:r>
              <a:r>
                <a:rPr lang="en-US" dirty="0"/>
                <a:t> – 6.5 km/sec            t</a:t>
              </a:r>
              <a:r>
                <a:rPr lang="en-US" baseline="-25000" dirty="0"/>
                <a:t>4</a:t>
              </a:r>
              <a:r>
                <a:rPr lang="en-US" dirty="0"/>
                <a:t> – 350m/sec</a:t>
              </a:r>
            </a:p>
            <a:p>
              <a:r>
                <a:rPr lang="en-US" dirty="0"/>
                <a:t>t</a:t>
              </a:r>
              <a:r>
                <a:rPr lang="en-US" baseline="-25000" dirty="0"/>
                <a:t>2</a:t>
              </a:r>
              <a:r>
                <a:rPr lang="en-US" dirty="0"/>
                <a:t> – 3.757 km/sec        t</a:t>
              </a:r>
              <a:r>
                <a:rPr lang="en-US" baseline="-25000" dirty="0"/>
                <a:t>5</a:t>
              </a:r>
              <a:r>
                <a:rPr lang="en-US" dirty="0"/>
                <a:t> – 240m/sec</a:t>
              </a:r>
            </a:p>
            <a:p>
              <a:r>
                <a:rPr lang="en-US" dirty="0"/>
                <a:t>t</a:t>
              </a:r>
              <a:r>
                <a:rPr lang="en-US" baseline="-25000" dirty="0"/>
                <a:t>3</a:t>
              </a:r>
              <a:r>
                <a:rPr lang="en-US" dirty="0"/>
                <a:t> -  1.5 km/sec</a:t>
              </a:r>
            </a:p>
          </p:txBody>
        </p:sp>
        <p:sp>
          <p:nvSpPr>
            <p:cNvPr id="11" name="TextBox 10"/>
            <p:cNvSpPr txBox="1"/>
            <p:nvPr/>
          </p:nvSpPr>
          <p:spPr>
            <a:xfrm>
              <a:off x="5181600" y="5647730"/>
              <a:ext cx="6248400" cy="738664"/>
            </a:xfrm>
            <a:prstGeom prst="rect">
              <a:avLst/>
            </a:prstGeom>
            <a:noFill/>
          </p:spPr>
          <p:txBody>
            <a:bodyPr wrap="square" rtlCol="0">
              <a:spAutoFit/>
            </a:bodyPr>
            <a:lstStyle/>
            <a:p>
              <a:r>
                <a:rPr lang="en-US" sz="1400" b="1" dirty="0"/>
                <a:t>waves arriving  around t</a:t>
              </a:r>
              <a:r>
                <a:rPr lang="en-US" sz="1400" b="1" baseline="-25000" dirty="0"/>
                <a:t>3</a:t>
              </a:r>
              <a:r>
                <a:rPr lang="en-US" sz="1400" b="1" dirty="0"/>
                <a:t> marker are  hydro-acoustic/T phases and those within the t</a:t>
              </a:r>
              <a:r>
                <a:rPr lang="en-US" sz="1400" b="1" baseline="-25000" dirty="0"/>
                <a:t>4</a:t>
              </a:r>
              <a:r>
                <a:rPr lang="en-US" sz="1400" b="1" dirty="0"/>
                <a:t> and t</a:t>
              </a:r>
              <a:r>
                <a:rPr lang="en-US" sz="1400" b="1" baseline="-25000" dirty="0"/>
                <a:t>5</a:t>
              </a:r>
              <a:r>
                <a:rPr lang="en-US" sz="1400" b="1" dirty="0"/>
                <a:t> markers will be infrasound unless arriving from an interfering event.</a:t>
              </a:r>
            </a:p>
          </p:txBody>
        </p:sp>
        <p:sp>
          <p:nvSpPr>
            <p:cNvPr id="14" name="TextBox 13"/>
            <p:cNvSpPr txBox="1"/>
            <p:nvPr/>
          </p:nvSpPr>
          <p:spPr>
            <a:xfrm>
              <a:off x="838200" y="2907268"/>
              <a:ext cx="381000" cy="369332"/>
            </a:xfrm>
            <a:prstGeom prst="rect">
              <a:avLst/>
            </a:prstGeom>
            <a:noFill/>
          </p:spPr>
          <p:txBody>
            <a:bodyPr wrap="square" rtlCol="0">
              <a:spAutoFit/>
            </a:bodyPr>
            <a:lstStyle/>
            <a:p>
              <a:r>
                <a:rPr lang="en-US" dirty="0"/>
                <a:t>t</a:t>
              </a:r>
              <a:r>
                <a:rPr lang="en-US" baseline="-25000" dirty="0"/>
                <a:t>1</a:t>
              </a:r>
            </a:p>
          </p:txBody>
        </p:sp>
        <p:sp>
          <p:nvSpPr>
            <p:cNvPr id="15" name="TextBox 14"/>
            <p:cNvSpPr txBox="1"/>
            <p:nvPr/>
          </p:nvSpPr>
          <p:spPr>
            <a:xfrm>
              <a:off x="4038600" y="2209800"/>
              <a:ext cx="381000" cy="369332"/>
            </a:xfrm>
            <a:prstGeom prst="rect">
              <a:avLst/>
            </a:prstGeom>
            <a:noFill/>
          </p:spPr>
          <p:txBody>
            <a:bodyPr wrap="square" rtlCol="0">
              <a:spAutoFit/>
            </a:bodyPr>
            <a:lstStyle/>
            <a:p>
              <a:r>
                <a:rPr lang="en-US" dirty="0"/>
                <a:t>t</a:t>
              </a:r>
              <a:r>
                <a:rPr lang="en-US" baseline="-25000" dirty="0"/>
                <a:t>1</a:t>
              </a:r>
            </a:p>
          </p:txBody>
        </p:sp>
        <p:sp>
          <p:nvSpPr>
            <p:cNvPr id="16" name="TextBox 15"/>
            <p:cNvSpPr txBox="1"/>
            <p:nvPr/>
          </p:nvSpPr>
          <p:spPr>
            <a:xfrm>
              <a:off x="4495800" y="3364468"/>
              <a:ext cx="381000" cy="369332"/>
            </a:xfrm>
            <a:prstGeom prst="rect">
              <a:avLst/>
            </a:prstGeom>
            <a:noFill/>
          </p:spPr>
          <p:txBody>
            <a:bodyPr wrap="square" rtlCol="0">
              <a:spAutoFit/>
            </a:bodyPr>
            <a:lstStyle/>
            <a:p>
              <a:r>
                <a:rPr lang="en-US" dirty="0"/>
                <a:t>t</a:t>
              </a:r>
              <a:r>
                <a:rPr lang="en-US" baseline="-25000" dirty="0"/>
                <a:t>3</a:t>
              </a:r>
            </a:p>
          </p:txBody>
        </p:sp>
        <p:sp>
          <p:nvSpPr>
            <p:cNvPr id="18" name="TextBox 17"/>
            <p:cNvSpPr txBox="1"/>
            <p:nvPr/>
          </p:nvSpPr>
          <p:spPr>
            <a:xfrm>
              <a:off x="1219200" y="4126468"/>
              <a:ext cx="381000" cy="369332"/>
            </a:xfrm>
            <a:prstGeom prst="rect">
              <a:avLst/>
            </a:prstGeom>
            <a:noFill/>
          </p:spPr>
          <p:txBody>
            <a:bodyPr wrap="square" rtlCol="0">
              <a:spAutoFit/>
            </a:bodyPr>
            <a:lstStyle/>
            <a:p>
              <a:r>
                <a:rPr lang="en-US" dirty="0"/>
                <a:t>t</a:t>
              </a:r>
              <a:r>
                <a:rPr lang="en-US" baseline="-25000" dirty="0"/>
                <a:t>3</a:t>
              </a:r>
            </a:p>
          </p:txBody>
        </p:sp>
        <p:sp>
          <p:nvSpPr>
            <p:cNvPr id="20" name="TextBox 19"/>
            <p:cNvSpPr txBox="1"/>
            <p:nvPr/>
          </p:nvSpPr>
          <p:spPr>
            <a:xfrm>
              <a:off x="5029200" y="3733800"/>
              <a:ext cx="381000" cy="369332"/>
            </a:xfrm>
            <a:prstGeom prst="rect">
              <a:avLst/>
            </a:prstGeom>
            <a:noFill/>
          </p:spPr>
          <p:txBody>
            <a:bodyPr wrap="square" rtlCol="0">
              <a:spAutoFit/>
            </a:bodyPr>
            <a:lstStyle/>
            <a:p>
              <a:r>
                <a:rPr lang="en-US" dirty="0"/>
                <a:t>t</a:t>
              </a:r>
              <a:r>
                <a:rPr lang="en-US" baseline="-25000" dirty="0"/>
                <a:t>4</a:t>
              </a:r>
            </a:p>
          </p:txBody>
        </p:sp>
        <p:sp>
          <p:nvSpPr>
            <p:cNvPr id="21" name="TextBox 20"/>
            <p:cNvSpPr txBox="1"/>
            <p:nvPr/>
          </p:nvSpPr>
          <p:spPr>
            <a:xfrm>
              <a:off x="5791200" y="3745468"/>
              <a:ext cx="381000" cy="369332"/>
            </a:xfrm>
            <a:prstGeom prst="rect">
              <a:avLst/>
            </a:prstGeom>
            <a:noFill/>
          </p:spPr>
          <p:txBody>
            <a:bodyPr wrap="square" rtlCol="0">
              <a:spAutoFit/>
            </a:bodyPr>
            <a:lstStyle/>
            <a:p>
              <a:r>
                <a:rPr lang="en-US" dirty="0"/>
                <a:t>t</a:t>
              </a:r>
              <a:r>
                <a:rPr lang="en-US" baseline="-25000" dirty="0"/>
                <a:t>5</a:t>
              </a:r>
            </a:p>
          </p:txBody>
        </p:sp>
        <p:sp>
          <p:nvSpPr>
            <p:cNvPr id="22" name="TextBox 21"/>
            <p:cNvSpPr txBox="1"/>
            <p:nvPr/>
          </p:nvSpPr>
          <p:spPr>
            <a:xfrm>
              <a:off x="5562600" y="4114800"/>
              <a:ext cx="381000" cy="369332"/>
            </a:xfrm>
            <a:prstGeom prst="rect">
              <a:avLst/>
            </a:prstGeom>
            <a:noFill/>
          </p:spPr>
          <p:txBody>
            <a:bodyPr wrap="square" rtlCol="0">
              <a:spAutoFit/>
            </a:bodyPr>
            <a:lstStyle/>
            <a:p>
              <a:r>
                <a:rPr lang="en-US" dirty="0"/>
                <a:t>t</a:t>
              </a:r>
              <a:r>
                <a:rPr lang="en-US" baseline="-25000" dirty="0"/>
                <a:t>4</a:t>
              </a:r>
            </a:p>
          </p:txBody>
        </p:sp>
        <p:sp>
          <p:nvSpPr>
            <p:cNvPr id="23" name="TextBox 22"/>
            <p:cNvSpPr txBox="1"/>
            <p:nvPr/>
          </p:nvSpPr>
          <p:spPr>
            <a:xfrm>
              <a:off x="6248400" y="4126468"/>
              <a:ext cx="381000" cy="369332"/>
            </a:xfrm>
            <a:prstGeom prst="rect">
              <a:avLst/>
            </a:prstGeom>
            <a:noFill/>
          </p:spPr>
          <p:txBody>
            <a:bodyPr wrap="square" rtlCol="0">
              <a:spAutoFit/>
            </a:bodyPr>
            <a:lstStyle/>
            <a:p>
              <a:r>
                <a:rPr lang="en-US" dirty="0"/>
                <a:t>t</a:t>
              </a:r>
              <a:r>
                <a:rPr lang="en-US" baseline="-25000" dirty="0"/>
                <a:t>5</a:t>
              </a:r>
            </a:p>
          </p:txBody>
        </p:sp>
        <p:sp>
          <p:nvSpPr>
            <p:cNvPr id="24" name="TextBox 23"/>
            <p:cNvSpPr txBox="1"/>
            <p:nvPr/>
          </p:nvSpPr>
          <p:spPr>
            <a:xfrm>
              <a:off x="3048000" y="3364468"/>
              <a:ext cx="381000" cy="369332"/>
            </a:xfrm>
            <a:prstGeom prst="rect">
              <a:avLst/>
            </a:prstGeom>
            <a:noFill/>
          </p:spPr>
          <p:txBody>
            <a:bodyPr wrap="square" rtlCol="0">
              <a:spAutoFit/>
            </a:bodyPr>
            <a:lstStyle/>
            <a:p>
              <a:r>
                <a:rPr lang="en-US" dirty="0"/>
                <a:t>t</a:t>
              </a:r>
              <a:r>
                <a:rPr lang="en-US" baseline="-25000" dirty="0"/>
                <a:t>5</a:t>
              </a:r>
            </a:p>
          </p:txBody>
        </p:sp>
        <p:sp>
          <p:nvSpPr>
            <p:cNvPr id="25" name="TextBox 24"/>
            <p:cNvSpPr txBox="1"/>
            <p:nvPr/>
          </p:nvSpPr>
          <p:spPr>
            <a:xfrm>
              <a:off x="2362200" y="3364468"/>
              <a:ext cx="381000" cy="369332"/>
            </a:xfrm>
            <a:prstGeom prst="rect">
              <a:avLst/>
            </a:prstGeom>
            <a:noFill/>
          </p:spPr>
          <p:txBody>
            <a:bodyPr wrap="square" rtlCol="0">
              <a:spAutoFit/>
            </a:bodyPr>
            <a:lstStyle/>
            <a:p>
              <a:r>
                <a:rPr lang="en-US" dirty="0"/>
                <a:t>t</a:t>
              </a:r>
              <a:r>
                <a:rPr lang="en-US" baseline="-25000" dirty="0"/>
                <a:t>4</a:t>
              </a:r>
            </a:p>
          </p:txBody>
        </p:sp>
        <p:sp>
          <p:nvSpPr>
            <p:cNvPr id="28" name="Rectangle 27"/>
            <p:cNvSpPr/>
            <p:nvPr/>
          </p:nvSpPr>
          <p:spPr bwMode="auto">
            <a:xfrm>
              <a:off x="4114800" y="1447800"/>
              <a:ext cx="2057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29" name="Rectangle 28"/>
            <p:cNvSpPr/>
            <p:nvPr/>
          </p:nvSpPr>
          <p:spPr bwMode="auto">
            <a:xfrm>
              <a:off x="838200" y="1752600"/>
              <a:ext cx="1981200" cy="152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0" name="Rectangle 29"/>
            <p:cNvSpPr/>
            <p:nvPr/>
          </p:nvSpPr>
          <p:spPr bwMode="auto">
            <a:xfrm>
              <a:off x="838200" y="1752600"/>
              <a:ext cx="19812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1" name="Rectangle 30"/>
            <p:cNvSpPr/>
            <p:nvPr/>
          </p:nvSpPr>
          <p:spPr bwMode="auto">
            <a:xfrm>
              <a:off x="838200" y="1752600"/>
              <a:ext cx="2057400" cy="228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2" name="Rectangle 31"/>
            <p:cNvSpPr/>
            <p:nvPr/>
          </p:nvSpPr>
          <p:spPr bwMode="auto">
            <a:xfrm>
              <a:off x="838200" y="1752600"/>
              <a:ext cx="2057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3" name="Rectangle 32"/>
            <p:cNvSpPr/>
            <p:nvPr/>
          </p:nvSpPr>
          <p:spPr bwMode="auto">
            <a:xfrm>
              <a:off x="7620000" y="1447800"/>
              <a:ext cx="2057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4" name="TextBox 33"/>
            <p:cNvSpPr txBox="1"/>
            <p:nvPr/>
          </p:nvSpPr>
          <p:spPr>
            <a:xfrm>
              <a:off x="1371600" y="1371600"/>
              <a:ext cx="2057400" cy="369332"/>
            </a:xfrm>
            <a:prstGeom prst="rect">
              <a:avLst/>
            </a:prstGeom>
            <a:noFill/>
          </p:spPr>
          <p:txBody>
            <a:bodyPr wrap="square" rtlCol="0">
              <a:spAutoFit/>
            </a:bodyPr>
            <a:lstStyle/>
            <a:p>
              <a:r>
                <a:rPr lang="en-US" dirty="0"/>
                <a:t>Stations to North</a:t>
              </a:r>
            </a:p>
          </p:txBody>
        </p:sp>
        <p:sp>
          <p:nvSpPr>
            <p:cNvPr id="35" name="TextBox 34"/>
            <p:cNvSpPr txBox="1"/>
            <p:nvPr/>
          </p:nvSpPr>
          <p:spPr>
            <a:xfrm>
              <a:off x="4419600" y="1219200"/>
              <a:ext cx="2057400" cy="369332"/>
            </a:xfrm>
            <a:prstGeom prst="rect">
              <a:avLst/>
            </a:prstGeom>
            <a:noFill/>
          </p:spPr>
          <p:txBody>
            <a:bodyPr wrap="square" rtlCol="0">
              <a:spAutoFit/>
            </a:bodyPr>
            <a:lstStyle/>
            <a:p>
              <a:r>
                <a:rPr lang="en-US" dirty="0"/>
                <a:t>Stations to South</a:t>
              </a:r>
            </a:p>
          </p:txBody>
        </p:sp>
        <p:sp>
          <p:nvSpPr>
            <p:cNvPr id="36" name="TextBox 35"/>
            <p:cNvSpPr txBox="1"/>
            <p:nvPr/>
          </p:nvSpPr>
          <p:spPr>
            <a:xfrm>
              <a:off x="7696200" y="1219200"/>
              <a:ext cx="2514600" cy="369332"/>
            </a:xfrm>
            <a:prstGeom prst="rect">
              <a:avLst/>
            </a:prstGeom>
            <a:noFill/>
          </p:spPr>
          <p:txBody>
            <a:bodyPr wrap="square" rtlCol="0">
              <a:spAutoFit/>
            </a:bodyPr>
            <a:lstStyle/>
            <a:p>
              <a:r>
                <a:rPr lang="en-US" dirty="0"/>
                <a:t>Stations to Cypress</a:t>
              </a:r>
            </a:p>
          </p:txBody>
        </p:sp>
      </p:grpSp>
      <p:pic>
        <p:nvPicPr>
          <p:cNvPr id="44" name="Picture 43" descr="WAVFORM.ACOUSTIC.0.jpg"/>
          <p:cNvPicPr>
            <a:picLocks noChangeAspect="1"/>
          </p:cNvPicPr>
          <p:nvPr/>
        </p:nvPicPr>
        <p:blipFill>
          <a:blip r:embed="rId5"/>
          <a:stretch>
            <a:fillRect/>
          </a:stretch>
        </p:blipFill>
        <p:spPr>
          <a:xfrm>
            <a:off x="7086600" y="1524000"/>
            <a:ext cx="4965192" cy="3886200"/>
          </a:xfrm>
          <a:prstGeom prst="rect">
            <a:avLst/>
          </a:prstGeom>
        </p:spPr>
      </p:pic>
      <p:sp>
        <p:nvSpPr>
          <p:cNvPr id="50" name="TextBox 49"/>
          <p:cNvSpPr txBox="1"/>
          <p:nvPr/>
        </p:nvSpPr>
        <p:spPr>
          <a:xfrm>
            <a:off x="7467600" y="2286000"/>
            <a:ext cx="381000" cy="369332"/>
          </a:xfrm>
          <a:prstGeom prst="rect">
            <a:avLst/>
          </a:prstGeom>
          <a:noFill/>
        </p:spPr>
        <p:txBody>
          <a:bodyPr wrap="square" rtlCol="0">
            <a:spAutoFit/>
          </a:bodyPr>
          <a:lstStyle/>
          <a:p>
            <a:r>
              <a:rPr lang="en-US" dirty="0"/>
              <a:t>t</a:t>
            </a:r>
            <a:r>
              <a:rPr lang="en-US" baseline="-25000" dirty="0"/>
              <a:t>1</a:t>
            </a:r>
          </a:p>
        </p:txBody>
      </p:sp>
      <p:sp>
        <p:nvSpPr>
          <p:cNvPr id="51" name="TextBox 50"/>
          <p:cNvSpPr txBox="1"/>
          <p:nvPr/>
        </p:nvSpPr>
        <p:spPr>
          <a:xfrm>
            <a:off x="7848600" y="2667000"/>
            <a:ext cx="381000" cy="369332"/>
          </a:xfrm>
          <a:prstGeom prst="rect">
            <a:avLst/>
          </a:prstGeom>
          <a:noFill/>
        </p:spPr>
        <p:txBody>
          <a:bodyPr wrap="square" rtlCol="0">
            <a:spAutoFit/>
          </a:bodyPr>
          <a:lstStyle/>
          <a:p>
            <a:r>
              <a:rPr lang="en-US" dirty="0"/>
              <a:t>t</a:t>
            </a:r>
            <a:r>
              <a:rPr lang="en-US" baseline="-25000" dirty="0"/>
              <a:t>2</a:t>
            </a:r>
          </a:p>
        </p:txBody>
      </p:sp>
      <p:sp>
        <p:nvSpPr>
          <p:cNvPr id="52" name="TextBox 51"/>
          <p:cNvSpPr txBox="1"/>
          <p:nvPr/>
        </p:nvSpPr>
        <p:spPr>
          <a:xfrm>
            <a:off x="8229600" y="1905000"/>
            <a:ext cx="381000" cy="369332"/>
          </a:xfrm>
          <a:prstGeom prst="rect">
            <a:avLst/>
          </a:prstGeom>
          <a:noFill/>
        </p:spPr>
        <p:txBody>
          <a:bodyPr wrap="square" rtlCol="0">
            <a:spAutoFit/>
          </a:bodyPr>
          <a:lstStyle/>
          <a:p>
            <a:r>
              <a:rPr lang="en-US" dirty="0"/>
              <a:t>t</a:t>
            </a:r>
            <a:r>
              <a:rPr lang="en-US" baseline="-25000" dirty="0"/>
              <a:t>3</a:t>
            </a:r>
          </a:p>
        </p:txBody>
      </p:sp>
      <p:sp>
        <p:nvSpPr>
          <p:cNvPr id="39" name="Rectangle 38"/>
          <p:cNvSpPr/>
          <p:nvPr/>
        </p:nvSpPr>
        <p:spPr bwMode="auto">
          <a:xfrm>
            <a:off x="381000" y="1219200"/>
            <a:ext cx="11430000" cy="5410200"/>
          </a:xfrm>
          <a:prstGeom prst="rect">
            <a:avLst/>
          </a:pr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2" name="Rectangle 1"/>
          <p:cNvSpPr/>
          <p:nvPr/>
        </p:nvSpPr>
        <p:spPr bwMode="auto">
          <a:xfrm>
            <a:off x="2743200" y="2057400"/>
            <a:ext cx="304800" cy="2971800"/>
          </a:xfrm>
          <a:prstGeom prst="rect">
            <a:avLst/>
          </a:prstGeom>
          <a:solidFill>
            <a:schemeClr val="accent1">
              <a:alpha val="27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 name="TextBox 2"/>
          <p:cNvSpPr txBox="1"/>
          <p:nvPr/>
        </p:nvSpPr>
        <p:spPr>
          <a:xfrm>
            <a:off x="1828800" y="1743670"/>
            <a:ext cx="2602992" cy="276999"/>
          </a:xfrm>
          <a:prstGeom prst="rect">
            <a:avLst/>
          </a:prstGeom>
          <a:noFill/>
        </p:spPr>
        <p:txBody>
          <a:bodyPr wrap="square" rtlCol="0">
            <a:spAutoFit/>
          </a:bodyPr>
          <a:lstStyle/>
          <a:p>
            <a:r>
              <a:rPr lang="en-US" sz="1200" b="1" dirty="0"/>
              <a:t>Regional earthquake</a:t>
            </a:r>
          </a:p>
        </p:txBody>
      </p:sp>
      <p:sp>
        <p:nvSpPr>
          <p:cNvPr id="5" name="TextBox 4"/>
          <p:cNvSpPr txBox="1"/>
          <p:nvPr/>
        </p:nvSpPr>
        <p:spPr>
          <a:xfrm>
            <a:off x="8001000" y="1524000"/>
            <a:ext cx="3124200" cy="276999"/>
          </a:xfrm>
          <a:prstGeom prst="rect">
            <a:avLst/>
          </a:prstGeom>
          <a:noFill/>
        </p:spPr>
        <p:txBody>
          <a:bodyPr wrap="square" rtlCol="0">
            <a:spAutoFit/>
          </a:bodyPr>
          <a:lstStyle/>
          <a:p>
            <a:r>
              <a:rPr lang="en-US" sz="1200" b="1" dirty="0"/>
              <a:t>Hydro-acoustic</a:t>
            </a:r>
          </a:p>
        </p:txBody>
      </p:sp>
      <p:sp>
        <p:nvSpPr>
          <p:cNvPr id="40" name="Slide Number Placeholder 39"/>
          <p:cNvSpPr>
            <a:spLocks noGrp="1"/>
          </p:cNvSpPr>
          <p:nvPr>
            <p:ph type="sldNum" sz="quarter" idx="10"/>
          </p:nvPr>
        </p:nvSpPr>
        <p:spPr/>
        <p:txBody>
          <a:bodyPr/>
          <a:lstStyle/>
          <a:p>
            <a:pPr>
              <a:defRPr/>
            </a:pPr>
            <a:fld id="{9BCD8793-1C76-4C3E-9A31-4B259A94CA2F}" type="slidenum">
              <a:rPr lang="en-US" smtClean="0"/>
              <a:pPr>
                <a:defRPr/>
              </a:pPr>
              <a:t>6</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descr="gmt.ev.sta.jpg"/>
          <p:cNvPicPr>
            <a:picLocks noChangeAspect="1"/>
          </p:cNvPicPr>
          <p:nvPr/>
        </p:nvPicPr>
        <p:blipFill>
          <a:blip r:embed="rId3"/>
          <a:stretch>
            <a:fillRect/>
          </a:stretch>
        </p:blipFill>
        <p:spPr>
          <a:xfrm>
            <a:off x="7529170" y="1371600"/>
            <a:ext cx="5958230" cy="4663440"/>
          </a:xfrm>
          <a:prstGeom prst="rect">
            <a:avLst/>
          </a:prstGeom>
        </p:spPr>
      </p:pic>
      <p:sp>
        <p:nvSpPr>
          <p:cNvPr id="2" name="Title 1"/>
          <p:cNvSpPr>
            <a:spLocks noGrp="1"/>
          </p:cNvSpPr>
          <p:nvPr>
            <p:ph type="title" idx="4294967295"/>
          </p:nvPr>
        </p:nvSpPr>
        <p:spPr>
          <a:xfrm>
            <a:off x="1600200" y="114300"/>
            <a:ext cx="8864600" cy="952500"/>
          </a:xfrm>
        </p:spPr>
        <p:txBody>
          <a:bodyPr/>
          <a:lstStyle/>
          <a:p>
            <a:r>
              <a:rPr lang="en-US" sz="3600" i="0" dirty="0"/>
              <a:t>   </a:t>
            </a:r>
            <a:r>
              <a:rPr lang="en-US" sz="2800" i="0" dirty="0"/>
              <a:t>Beirut Explosion Data Comparison (Velocity)</a:t>
            </a:r>
          </a:p>
        </p:txBody>
      </p:sp>
      <p:sp>
        <p:nvSpPr>
          <p:cNvPr id="7" name="Rectangle 6"/>
          <p:cNvSpPr/>
          <p:nvPr/>
        </p:nvSpPr>
        <p:spPr bwMode="auto">
          <a:xfrm>
            <a:off x="2438400" y="1524000"/>
            <a:ext cx="32004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2" name="Rectangle 11"/>
          <p:cNvSpPr/>
          <p:nvPr/>
        </p:nvSpPr>
        <p:spPr bwMode="auto">
          <a:xfrm>
            <a:off x="2209800" y="1676400"/>
            <a:ext cx="28956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pic>
        <p:nvPicPr>
          <p:cNvPr id="13" name="Picture 12" descr="WAVFORM.WOODS.2.jpg"/>
          <p:cNvPicPr>
            <a:picLocks noChangeAspect="1"/>
          </p:cNvPicPr>
          <p:nvPr/>
        </p:nvPicPr>
        <p:blipFill>
          <a:blip r:embed="rId4"/>
          <a:stretch>
            <a:fillRect/>
          </a:stretch>
        </p:blipFill>
        <p:spPr>
          <a:xfrm>
            <a:off x="474234" y="1265089"/>
            <a:ext cx="7145766" cy="5592911"/>
          </a:xfrm>
          <a:prstGeom prst="rect">
            <a:avLst/>
          </a:prstGeom>
        </p:spPr>
      </p:pic>
      <p:sp>
        <p:nvSpPr>
          <p:cNvPr id="20" name="TextBox 19"/>
          <p:cNvSpPr txBox="1"/>
          <p:nvPr/>
        </p:nvSpPr>
        <p:spPr>
          <a:xfrm>
            <a:off x="1066800" y="1447800"/>
            <a:ext cx="381000" cy="369332"/>
          </a:xfrm>
          <a:prstGeom prst="rect">
            <a:avLst/>
          </a:prstGeom>
          <a:noFill/>
        </p:spPr>
        <p:txBody>
          <a:bodyPr wrap="square" rtlCol="0">
            <a:spAutoFit/>
          </a:bodyPr>
          <a:lstStyle/>
          <a:p>
            <a:r>
              <a:rPr lang="en-US" dirty="0"/>
              <a:t>t</a:t>
            </a:r>
            <a:r>
              <a:rPr lang="en-US" baseline="-25000" dirty="0"/>
              <a:t>1</a:t>
            </a:r>
          </a:p>
        </p:txBody>
      </p:sp>
      <p:sp>
        <p:nvSpPr>
          <p:cNvPr id="21" name="TextBox 20"/>
          <p:cNvSpPr txBox="1"/>
          <p:nvPr/>
        </p:nvSpPr>
        <p:spPr>
          <a:xfrm>
            <a:off x="1676400" y="2069068"/>
            <a:ext cx="381000" cy="369332"/>
          </a:xfrm>
          <a:prstGeom prst="rect">
            <a:avLst/>
          </a:prstGeom>
          <a:noFill/>
        </p:spPr>
        <p:txBody>
          <a:bodyPr wrap="square" rtlCol="0">
            <a:spAutoFit/>
          </a:bodyPr>
          <a:lstStyle/>
          <a:p>
            <a:r>
              <a:rPr lang="en-US" dirty="0"/>
              <a:t>t</a:t>
            </a:r>
            <a:r>
              <a:rPr lang="en-US" baseline="-25000" dirty="0"/>
              <a:t>2</a:t>
            </a:r>
          </a:p>
        </p:txBody>
      </p:sp>
      <p:sp>
        <p:nvSpPr>
          <p:cNvPr id="22" name="TextBox 21"/>
          <p:cNvSpPr txBox="1"/>
          <p:nvPr/>
        </p:nvSpPr>
        <p:spPr>
          <a:xfrm>
            <a:off x="2819400" y="2983468"/>
            <a:ext cx="381000" cy="369332"/>
          </a:xfrm>
          <a:prstGeom prst="rect">
            <a:avLst/>
          </a:prstGeom>
          <a:noFill/>
        </p:spPr>
        <p:txBody>
          <a:bodyPr wrap="square" rtlCol="0">
            <a:spAutoFit/>
          </a:bodyPr>
          <a:lstStyle/>
          <a:p>
            <a:r>
              <a:rPr lang="en-US" dirty="0"/>
              <a:t>t</a:t>
            </a:r>
            <a:r>
              <a:rPr lang="en-US" baseline="-25000" dirty="0"/>
              <a:t>3</a:t>
            </a:r>
          </a:p>
        </p:txBody>
      </p:sp>
      <p:sp>
        <p:nvSpPr>
          <p:cNvPr id="23" name="TextBox 22"/>
          <p:cNvSpPr txBox="1"/>
          <p:nvPr/>
        </p:nvSpPr>
        <p:spPr>
          <a:xfrm>
            <a:off x="3962400" y="5498068"/>
            <a:ext cx="381000" cy="369332"/>
          </a:xfrm>
          <a:prstGeom prst="rect">
            <a:avLst/>
          </a:prstGeom>
          <a:noFill/>
        </p:spPr>
        <p:txBody>
          <a:bodyPr wrap="square" rtlCol="0">
            <a:spAutoFit/>
          </a:bodyPr>
          <a:lstStyle/>
          <a:p>
            <a:r>
              <a:rPr lang="en-US" dirty="0"/>
              <a:t>t</a:t>
            </a:r>
            <a:r>
              <a:rPr lang="en-US" baseline="-25000" dirty="0"/>
              <a:t>4</a:t>
            </a:r>
          </a:p>
        </p:txBody>
      </p:sp>
      <p:sp>
        <p:nvSpPr>
          <p:cNvPr id="24" name="TextBox 23"/>
          <p:cNvSpPr txBox="1"/>
          <p:nvPr/>
        </p:nvSpPr>
        <p:spPr>
          <a:xfrm>
            <a:off x="5105400" y="5421868"/>
            <a:ext cx="381000" cy="369332"/>
          </a:xfrm>
          <a:prstGeom prst="rect">
            <a:avLst/>
          </a:prstGeom>
          <a:noFill/>
        </p:spPr>
        <p:txBody>
          <a:bodyPr wrap="square" rtlCol="0">
            <a:spAutoFit/>
          </a:bodyPr>
          <a:lstStyle/>
          <a:p>
            <a:r>
              <a:rPr lang="en-US" dirty="0"/>
              <a:t>t</a:t>
            </a:r>
            <a:r>
              <a:rPr lang="en-US" baseline="-25000" dirty="0"/>
              <a:t>5</a:t>
            </a:r>
          </a:p>
        </p:txBody>
      </p:sp>
      <p:sp>
        <p:nvSpPr>
          <p:cNvPr id="25" name="TextBox 24"/>
          <p:cNvSpPr txBox="1"/>
          <p:nvPr/>
        </p:nvSpPr>
        <p:spPr>
          <a:xfrm>
            <a:off x="4191000" y="4724400"/>
            <a:ext cx="1371600" cy="369332"/>
          </a:xfrm>
          <a:prstGeom prst="rect">
            <a:avLst/>
          </a:prstGeom>
          <a:noFill/>
        </p:spPr>
        <p:txBody>
          <a:bodyPr wrap="square" rtlCol="0">
            <a:spAutoFit/>
          </a:bodyPr>
          <a:lstStyle/>
          <a:p>
            <a:r>
              <a:rPr lang="en-US" b="1" dirty="0"/>
              <a:t>Infrasound</a:t>
            </a:r>
          </a:p>
        </p:txBody>
      </p:sp>
      <p:sp>
        <p:nvSpPr>
          <p:cNvPr id="26" name="Right Brace 25"/>
          <p:cNvSpPr/>
          <p:nvPr/>
        </p:nvSpPr>
        <p:spPr bwMode="auto">
          <a:xfrm rot="16200000">
            <a:off x="4686300" y="4610100"/>
            <a:ext cx="228599" cy="1066800"/>
          </a:xfrm>
          <a:prstGeom prst="rightBrace">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27" name="TextBox 26"/>
          <p:cNvSpPr txBox="1"/>
          <p:nvPr/>
        </p:nvSpPr>
        <p:spPr>
          <a:xfrm>
            <a:off x="3048000" y="1992868"/>
            <a:ext cx="1905000" cy="369332"/>
          </a:xfrm>
          <a:prstGeom prst="rect">
            <a:avLst/>
          </a:prstGeom>
          <a:noFill/>
        </p:spPr>
        <p:txBody>
          <a:bodyPr wrap="square" rtlCol="0">
            <a:spAutoFit/>
          </a:bodyPr>
          <a:lstStyle/>
          <a:p>
            <a:r>
              <a:rPr lang="en-US" b="1" dirty="0"/>
              <a:t>hydro acoustic</a:t>
            </a:r>
          </a:p>
        </p:txBody>
      </p:sp>
      <p:sp>
        <p:nvSpPr>
          <p:cNvPr id="28" name="Rectangle 27"/>
          <p:cNvSpPr/>
          <p:nvPr/>
        </p:nvSpPr>
        <p:spPr bwMode="auto">
          <a:xfrm>
            <a:off x="457200" y="1371600"/>
            <a:ext cx="11201400" cy="4873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29" name="Rectangle 28"/>
          <p:cNvSpPr/>
          <p:nvPr/>
        </p:nvSpPr>
        <p:spPr bwMode="auto">
          <a:xfrm>
            <a:off x="609600" y="1295400"/>
            <a:ext cx="10972800" cy="5029200"/>
          </a:xfrm>
          <a:prstGeom prst="rect">
            <a:avLst/>
          </a:pr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34" name="Right Brace 33"/>
          <p:cNvSpPr/>
          <p:nvPr/>
        </p:nvSpPr>
        <p:spPr bwMode="auto">
          <a:xfrm>
            <a:off x="6248400" y="1524000"/>
            <a:ext cx="152400" cy="1295400"/>
          </a:xfrm>
          <a:prstGeom prst="rightBrace">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37" name="Right Brace 36"/>
          <p:cNvSpPr/>
          <p:nvPr/>
        </p:nvSpPr>
        <p:spPr bwMode="auto">
          <a:xfrm>
            <a:off x="6248400" y="3276600"/>
            <a:ext cx="152400" cy="1295400"/>
          </a:xfrm>
          <a:prstGeom prst="rightBrace">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4" name="Right Brace 43"/>
          <p:cNvSpPr/>
          <p:nvPr/>
        </p:nvSpPr>
        <p:spPr bwMode="auto">
          <a:xfrm>
            <a:off x="6248400" y="4876800"/>
            <a:ext cx="152400" cy="990600"/>
          </a:xfrm>
          <a:prstGeom prst="rightBrace">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47" name="TextBox 46"/>
          <p:cNvSpPr txBox="1"/>
          <p:nvPr/>
        </p:nvSpPr>
        <p:spPr>
          <a:xfrm>
            <a:off x="6400800" y="1978223"/>
            <a:ext cx="1143000" cy="307777"/>
          </a:xfrm>
          <a:prstGeom prst="rect">
            <a:avLst/>
          </a:prstGeom>
          <a:noFill/>
        </p:spPr>
        <p:txBody>
          <a:bodyPr wrap="square" rtlCol="0">
            <a:spAutoFit/>
          </a:bodyPr>
          <a:lstStyle/>
          <a:p>
            <a:r>
              <a:rPr lang="en-US" sz="1400" b="1" dirty="0"/>
              <a:t>Cypress</a:t>
            </a:r>
          </a:p>
        </p:txBody>
      </p:sp>
      <p:sp>
        <p:nvSpPr>
          <p:cNvPr id="48" name="TextBox 47"/>
          <p:cNvSpPr txBox="1"/>
          <p:nvPr/>
        </p:nvSpPr>
        <p:spPr>
          <a:xfrm>
            <a:off x="6324600" y="3730823"/>
            <a:ext cx="1143000" cy="307777"/>
          </a:xfrm>
          <a:prstGeom prst="rect">
            <a:avLst/>
          </a:prstGeom>
          <a:noFill/>
        </p:spPr>
        <p:txBody>
          <a:bodyPr wrap="square" rtlCol="0">
            <a:spAutoFit/>
          </a:bodyPr>
          <a:lstStyle/>
          <a:p>
            <a:r>
              <a:rPr lang="en-US" sz="1400" b="1" dirty="0"/>
              <a:t> south</a:t>
            </a:r>
          </a:p>
        </p:txBody>
      </p:sp>
      <p:sp>
        <p:nvSpPr>
          <p:cNvPr id="49" name="TextBox 48"/>
          <p:cNvSpPr txBox="1"/>
          <p:nvPr/>
        </p:nvSpPr>
        <p:spPr>
          <a:xfrm>
            <a:off x="6324600" y="5181600"/>
            <a:ext cx="1143000" cy="307777"/>
          </a:xfrm>
          <a:prstGeom prst="rect">
            <a:avLst/>
          </a:prstGeom>
          <a:noFill/>
        </p:spPr>
        <p:txBody>
          <a:bodyPr wrap="square" rtlCol="0">
            <a:spAutoFit/>
          </a:bodyPr>
          <a:lstStyle/>
          <a:p>
            <a:r>
              <a:rPr lang="en-US" sz="1400" b="1"/>
              <a:t> south</a:t>
            </a:r>
            <a:endParaRPr lang="en-US" sz="1400" b="1" dirty="0"/>
          </a:p>
        </p:txBody>
      </p:sp>
      <p:sp>
        <p:nvSpPr>
          <p:cNvPr id="31" name="Slide Number Placeholder 30"/>
          <p:cNvSpPr>
            <a:spLocks noGrp="1"/>
          </p:cNvSpPr>
          <p:nvPr>
            <p:ph type="sldNum" sz="quarter" idx="10"/>
          </p:nvPr>
        </p:nvSpPr>
        <p:spPr/>
        <p:txBody>
          <a:bodyPr/>
          <a:lstStyle/>
          <a:p>
            <a:pPr>
              <a:defRPr/>
            </a:pPr>
            <a:fld id="{9BCD8793-1C76-4C3E-9A31-4B259A94CA2F}" type="slidenum">
              <a:rPr lang="en-US" smtClean="0"/>
              <a:pPr>
                <a:defRPr/>
              </a:pPr>
              <a:t>7</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SPECTRA.jpg"/>
          <p:cNvPicPr>
            <a:picLocks noChangeAspect="1"/>
          </p:cNvPicPr>
          <p:nvPr/>
        </p:nvPicPr>
        <p:blipFill>
          <a:blip r:embed="rId3"/>
          <a:stretch>
            <a:fillRect/>
          </a:stretch>
        </p:blipFill>
        <p:spPr>
          <a:xfrm>
            <a:off x="5334000" y="1805940"/>
            <a:ext cx="6454750" cy="5052060"/>
          </a:xfrm>
          <a:prstGeom prst="rect">
            <a:avLst/>
          </a:prstGeom>
        </p:spPr>
      </p:pic>
      <p:sp>
        <p:nvSpPr>
          <p:cNvPr id="4" name="TextBox 3"/>
          <p:cNvSpPr txBox="1"/>
          <p:nvPr/>
        </p:nvSpPr>
        <p:spPr>
          <a:xfrm>
            <a:off x="1676400" y="228600"/>
            <a:ext cx="8534400" cy="523220"/>
          </a:xfrm>
          <a:prstGeom prst="rect">
            <a:avLst/>
          </a:prstGeom>
          <a:noFill/>
        </p:spPr>
        <p:txBody>
          <a:bodyPr wrap="square" rtlCol="0">
            <a:spAutoFit/>
          </a:bodyPr>
          <a:lstStyle/>
          <a:p>
            <a:r>
              <a:rPr lang="en-US" sz="2800" b="1" dirty="0">
                <a:solidFill>
                  <a:schemeClr val="accent4">
                    <a:lumMod val="65000"/>
                    <a:lumOff val="35000"/>
                  </a:schemeClr>
                </a:solidFill>
              </a:rPr>
              <a:t>Beirut Explosion – Displacement P-Wave Spectra</a:t>
            </a:r>
          </a:p>
        </p:txBody>
      </p:sp>
      <p:sp>
        <p:nvSpPr>
          <p:cNvPr id="5" name="TextBox 4"/>
          <p:cNvSpPr txBox="1"/>
          <p:nvPr/>
        </p:nvSpPr>
        <p:spPr>
          <a:xfrm>
            <a:off x="609600" y="1724085"/>
            <a:ext cx="3962400" cy="4801314"/>
          </a:xfrm>
          <a:prstGeom prst="rect">
            <a:avLst/>
          </a:prstGeom>
          <a:noFill/>
        </p:spPr>
        <p:txBody>
          <a:bodyPr wrap="square" rtlCol="0">
            <a:spAutoFit/>
          </a:bodyPr>
          <a:lstStyle/>
          <a:p>
            <a:pPr>
              <a:buFont typeface="Arial"/>
              <a:buChar char="•"/>
            </a:pPr>
            <a:r>
              <a:rPr lang="en-US" dirty="0"/>
              <a:t>  Extracted P-wave window starting at 10 seconds before the t</a:t>
            </a:r>
            <a:r>
              <a:rPr lang="en-US" baseline="-25000" dirty="0"/>
              <a:t>1</a:t>
            </a:r>
            <a:r>
              <a:rPr lang="en-US" dirty="0"/>
              <a:t> marker and ending at 20 seconds after.</a:t>
            </a:r>
          </a:p>
          <a:p>
            <a:r>
              <a:rPr lang="en-US" dirty="0"/>
              <a:t>  </a:t>
            </a:r>
          </a:p>
          <a:p>
            <a:pPr>
              <a:buFont typeface="Arial"/>
              <a:buChar char="•"/>
            </a:pPr>
            <a:r>
              <a:rPr lang="en-US" dirty="0"/>
              <a:t>  Noise window had the same time length.</a:t>
            </a:r>
          </a:p>
          <a:p>
            <a:pPr>
              <a:buFont typeface="Arial"/>
              <a:buChar char="•"/>
            </a:pPr>
            <a:endParaRPr lang="en-US" dirty="0"/>
          </a:p>
          <a:p>
            <a:pPr>
              <a:buFont typeface="Arial"/>
              <a:buChar char="•"/>
            </a:pPr>
            <a:r>
              <a:rPr lang="en-US" dirty="0"/>
              <a:t>  Tapered, transformed to the frequency domain, noise spectra subtracted from signal spectra, and the corrected spectra has a 3-point smoothing.</a:t>
            </a:r>
          </a:p>
          <a:p>
            <a:pPr>
              <a:buFont typeface="Arial"/>
              <a:buChar char="•"/>
            </a:pPr>
            <a:endParaRPr lang="en-US" dirty="0"/>
          </a:p>
          <a:p>
            <a:pPr>
              <a:buFont typeface="Arial"/>
              <a:buChar char="•"/>
            </a:pPr>
            <a:r>
              <a:rPr lang="en-US" dirty="0"/>
              <a:t> Spectra normalized to 2 km (geometrical correction)</a:t>
            </a:r>
          </a:p>
          <a:p>
            <a:r>
              <a:rPr lang="en-US" dirty="0"/>
              <a:t> </a:t>
            </a:r>
          </a:p>
          <a:p>
            <a:endParaRPr lang="en-US" dirty="0"/>
          </a:p>
        </p:txBody>
      </p:sp>
      <p:cxnSp>
        <p:nvCxnSpPr>
          <p:cNvPr id="7" name="Straight Arrow Connector 6"/>
          <p:cNvCxnSpPr/>
          <p:nvPr/>
        </p:nvCxnSpPr>
        <p:spPr bwMode="auto">
          <a:xfrm rot="5400000">
            <a:off x="7250430" y="3265170"/>
            <a:ext cx="358140" cy="228600"/>
          </a:xfrm>
          <a:prstGeom prst="straightConnector1">
            <a:avLst/>
          </a:prstGeom>
          <a:noFill/>
          <a:ln w="222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5400000">
            <a:off x="9765030" y="3569970"/>
            <a:ext cx="358140" cy="228600"/>
          </a:xfrm>
          <a:prstGeom prst="straightConnector1">
            <a:avLst/>
          </a:prstGeom>
          <a:noFill/>
          <a:ln w="22225" cap="flat" cmpd="sng" algn="ctr">
            <a:solidFill>
              <a:schemeClr val="tx1"/>
            </a:solidFill>
            <a:prstDash val="solid"/>
            <a:round/>
            <a:headEnd type="none" w="med" len="med"/>
            <a:tailEnd type="arrow"/>
          </a:ln>
          <a:effectLst/>
        </p:spPr>
      </p:cxnSp>
      <p:sp>
        <p:nvSpPr>
          <p:cNvPr id="10" name="TextBox 9"/>
          <p:cNvSpPr txBox="1"/>
          <p:nvPr/>
        </p:nvSpPr>
        <p:spPr>
          <a:xfrm>
            <a:off x="9982200" y="3273623"/>
            <a:ext cx="457200" cy="307777"/>
          </a:xfrm>
          <a:prstGeom prst="rect">
            <a:avLst/>
          </a:prstGeom>
          <a:noFill/>
        </p:spPr>
        <p:txBody>
          <a:bodyPr wrap="square" rtlCol="0">
            <a:spAutoFit/>
          </a:bodyPr>
          <a:lstStyle/>
          <a:p>
            <a:r>
              <a:rPr lang="en-US" sz="1400" i="1" dirty="0"/>
              <a:t>??</a:t>
            </a:r>
          </a:p>
        </p:txBody>
      </p:sp>
      <p:sp>
        <p:nvSpPr>
          <p:cNvPr id="11" name="TextBox 10"/>
          <p:cNvSpPr txBox="1"/>
          <p:nvPr/>
        </p:nvSpPr>
        <p:spPr>
          <a:xfrm>
            <a:off x="7467600" y="2971800"/>
            <a:ext cx="533400" cy="307777"/>
          </a:xfrm>
          <a:prstGeom prst="rect">
            <a:avLst/>
          </a:prstGeom>
          <a:noFill/>
        </p:spPr>
        <p:txBody>
          <a:bodyPr wrap="square" rtlCol="0">
            <a:spAutoFit/>
          </a:bodyPr>
          <a:lstStyle/>
          <a:p>
            <a:r>
              <a:rPr lang="en-US" sz="1400" i="1" dirty="0"/>
              <a:t>??</a:t>
            </a:r>
          </a:p>
        </p:txBody>
      </p:sp>
      <p:sp>
        <p:nvSpPr>
          <p:cNvPr id="15" name="TextBox 14"/>
          <p:cNvSpPr txBox="1"/>
          <p:nvPr/>
        </p:nvSpPr>
        <p:spPr>
          <a:xfrm>
            <a:off x="6248400" y="2328446"/>
            <a:ext cx="2133600" cy="338554"/>
          </a:xfrm>
          <a:prstGeom prst="rect">
            <a:avLst/>
          </a:prstGeom>
          <a:noFill/>
        </p:spPr>
        <p:txBody>
          <a:bodyPr wrap="square" rtlCol="0">
            <a:spAutoFit/>
          </a:bodyPr>
          <a:lstStyle/>
          <a:p>
            <a:r>
              <a:rPr lang="en-US" sz="1600" b="1" dirty="0"/>
              <a:t>Stations to South</a:t>
            </a:r>
          </a:p>
        </p:txBody>
      </p:sp>
      <p:sp>
        <p:nvSpPr>
          <p:cNvPr id="16" name="TextBox 15"/>
          <p:cNvSpPr txBox="1"/>
          <p:nvPr/>
        </p:nvSpPr>
        <p:spPr>
          <a:xfrm>
            <a:off x="8991600" y="2328446"/>
            <a:ext cx="2133600" cy="338554"/>
          </a:xfrm>
          <a:prstGeom prst="rect">
            <a:avLst/>
          </a:prstGeom>
          <a:noFill/>
        </p:spPr>
        <p:txBody>
          <a:bodyPr wrap="square" rtlCol="0">
            <a:spAutoFit/>
          </a:bodyPr>
          <a:lstStyle/>
          <a:p>
            <a:r>
              <a:rPr lang="en-US" sz="1600" b="1" dirty="0"/>
              <a:t>Stations to Cypress</a:t>
            </a:r>
          </a:p>
        </p:txBody>
      </p:sp>
      <p:sp>
        <p:nvSpPr>
          <p:cNvPr id="23" name="Rectangle 22"/>
          <p:cNvSpPr/>
          <p:nvPr/>
        </p:nvSpPr>
        <p:spPr bwMode="auto">
          <a:xfrm>
            <a:off x="457200" y="1219200"/>
            <a:ext cx="11201400" cy="5181600"/>
          </a:xfrm>
          <a:prstGeom prst="rect">
            <a:avLst/>
          </a:pr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cxnSp>
        <p:nvCxnSpPr>
          <p:cNvPr id="28" name="Straight Connector 27"/>
          <p:cNvCxnSpPr/>
          <p:nvPr/>
        </p:nvCxnSpPr>
        <p:spPr bwMode="auto">
          <a:xfrm rot="16200000" flipH="1">
            <a:off x="6858000" y="3352800"/>
            <a:ext cx="1219200" cy="1066800"/>
          </a:xfrm>
          <a:prstGeom prst="line">
            <a:avLst/>
          </a:prstGeom>
          <a:noFill/>
          <a:ln w="12700" cap="flat" cmpd="sng" algn="ctr">
            <a:solidFill>
              <a:schemeClr val="tx2"/>
            </a:solidFill>
            <a:prstDash val="solid"/>
            <a:round/>
            <a:headEnd type="none" w="med" len="med"/>
            <a:tailEnd type="none" w="med" len="med"/>
          </a:ln>
          <a:effectLst/>
        </p:spPr>
      </p:cxnSp>
      <p:cxnSp>
        <p:nvCxnSpPr>
          <p:cNvPr id="34" name="Straight Connector 33"/>
          <p:cNvCxnSpPr/>
          <p:nvPr/>
        </p:nvCxnSpPr>
        <p:spPr bwMode="auto">
          <a:xfrm rot="16200000" flipH="1">
            <a:off x="9220200" y="3810000"/>
            <a:ext cx="1219200" cy="1066800"/>
          </a:xfrm>
          <a:prstGeom prst="line">
            <a:avLst/>
          </a:prstGeom>
          <a:noFill/>
          <a:ln w="12700" cap="flat" cmpd="sng" algn="ctr">
            <a:solidFill>
              <a:schemeClr val="tx2"/>
            </a:solidFill>
            <a:prstDash val="solid"/>
            <a:round/>
            <a:headEnd type="none" w="med" len="med"/>
            <a:tailEnd type="none" w="med" len="med"/>
          </a:ln>
          <a:effectLst/>
        </p:spPr>
      </p:cxnSp>
      <p:cxnSp>
        <p:nvCxnSpPr>
          <p:cNvPr id="35" name="Straight Connector 34"/>
          <p:cNvCxnSpPr/>
          <p:nvPr/>
        </p:nvCxnSpPr>
        <p:spPr bwMode="auto">
          <a:xfrm rot="16200000" flipH="1">
            <a:off x="6858000" y="3962401"/>
            <a:ext cx="1219200" cy="1066800"/>
          </a:xfrm>
          <a:prstGeom prst="line">
            <a:avLst/>
          </a:prstGeom>
          <a:noFill/>
          <a:ln w="12700" cap="flat" cmpd="sng" algn="ctr">
            <a:solidFill>
              <a:schemeClr val="accent2">
                <a:lumMod val="40000"/>
                <a:lumOff val="60000"/>
              </a:schemeClr>
            </a:solidFill>
            <a:prstDash val="solid"/>
            <a:round/>
            <a:headEnd type="none" w="med" len="med"/>
            <a:tailEnd type="none" w="med" len="med"/>
          </a:ln>
          <a:effectLst/>
        </p:spPr>
      </p:cxnSp>
      <p:cxnSp>
        <p:nvCxnSpPr>
          <p:cNvPr id="36" name="Straight Connector 35"/>
          <p:cNvCxnSpPr/>
          <p:nvPr/>
        </p:nvCxnSpPr>
        <p:spPr bwMode="auto">
          <a:xfrm rot="16200000" flipH="1">
            <a:off x="6705600" y="3505200"/>
            <a:ext cx="1219200" cy="1066800"/>
          </a:xfrm>
          <a:prstGeom prst="line">
            <a:avLst/>
          </a:prstGeom>
          <a:noFill/>
          <a:ln w="12700" cap="flat" cmpd="sng" algn="ctr">
            <a:solidFill>
              <a:srgbClr val="FF0000"/>
            </a:solidFill>
            <a:prstDash val="solid"/>
            <a:round/>
            <a:headEnd type="none" w="med" len="med"/>
            <a:tailEnd type="none" w="med" len="med"/>
          </a:ln>
          <a:effectLst/>
        </p:spPr>
      </p:cxnSp>
      <p:sp>
        <p:nvSpPr>
          <p:cNvPr id="3" name="TextBox 2"/>
          <p:cNvSpPr txBox="1"/>
          <p:nvPr/>
        </p:nvSpPr>
        <p:spPr>
          <a:xfrm>
            <a:off x="6629400" y="1642646"/>
            <a:ext cx="4800600" cy="338554"/>
          </a:xfrm>
          <a:prstGeom prst="rect">
            <a:avLst/>
          </a:prstGeom>
          <a:noFill/>
        </p:spPr>
        <p:txBody>
          <a:bodyPr wrap="square" rtlCol="0">
            <a:spAutoFit/>
          </a:bodyPr>
          <a:lstStyle/>
          <a:p>
            <a:r>
              <a:rPr lang="en-US" sz="1600" b="1" dirty="0"/>
              <a:t>NOISE-CORRECTED SPECTRA</a:t>
            </a:r>
          </a:p>
        </p:txBody>
      </p:sp>
      <p:sp>
        <p:nvSpPr>
          <p:cNvPr id="18" name="Slide Number Placeholder 17"/>
          <p:cNvSpPr>
            <a:spLocks noGrp="1"/>
          </p:cNvSpPr>
          <p:nvPr>
            <p:ph type="sldNum" sz="quarter" idx="10"/>
          </p:nvPr>
        </p:nvSpPr>
        <p:spPr/>
        <p:txBody>
          <a:bodyPr/>
          <a:lstStyle/>
          <a:p>
            <a:pPr>
              <a:defRPr/>
            </a:pPr>
            <a:fld id="{9BCD8793-1C76-4C3E-9A31-4B259A94CA2F}" type="slidenum">
              <a:rPr lang="en-US" smtClean="0"/>
              <a:pPr>
                <a:defRPr/>
              </a:pPr>
              <a:t>8</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PECTRA.ACOU+P.jpg"/>
          <p:cNvPicPr>
            <a:picLocks noChangeAspect="1"/>
          </p:cNvPicPr>
          <p:nvPr/>
        </p:nvPicPr>
        <p:blipFill>
          <a:blip r:embed="rId3"/>
          <a:stretch>
            <a:fillRect/>
          </a:stretch>
        </p:blipFill>
        <p:spPr>
          <a:xfrm>
            <a:off x="1241065" y="1182707"/>
            <a:ext cx="7445735" cy="5827693"/>
          </a:xfrm>
          <a:prstGeom prst="rect">
            <a:avLst/>
          </a:prstGeom>
        </p:spPr>
      </p:pic>
      <p:pic>
        <p:nvPicPr>
          <p:cNvPr id="4" name="Picture 3" descr="gmt.ev.sta.jpg"/>
          <p:cNvPicPr>
            <a:picLocks noChangeAspect="1"/>
          </p:cNvPicPr>
          <p:nvPr/>
        </p:nvPicPr>
        <p:blipFill>
          <a:blip r:embed="rId4"/>
          <a:stretch>
            <a:fillRect/>
          </a:stretch>
        </p:blipFill>
        <p:spPr>
          <a:xfrm>
            <a:off x="7848600" y="1295400"/>
            <a:ext cx="6133473" cy="4800600"/>
          </a:xfrm>
          <a:prstGeom prst="rect">
            <a:avLst/>
          </a:prstGeom>
        </p:spPr>
      </p:pic>
      <p:sp>
        <p:nvSpPr>
          <p:cNvPr id="6" name="Oval 5"/>
          <p:cNvSpPr/>
          <p:nvPr/>
        </p:nvSpPr>
        <p:spPr bwMode="auto">
          <a:xfrm>
            <a:off x="2971800" y="2819400"/>
            <a:ext cx="533400" cy="1371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cxnSp>
        <p:nvCxnSpPr>
          <p:cNvPr id="8" name="Straight Connector 7"/>
          <p:cNvCxnSpPr/>
          <p:nvPr/>
        </p:nvCxnSpPr>
        <p:spPr bwMode="auto">
          <a:xfrm>
            <a:off x="1295400" y="1752600"/>
            <a:ext cx="914400" cy="914400"/>
          </a:xfrm>
          <a:prstGeom prst="line">
            <a:avLst/>
          </a:prstGeom>
          <a:noFill/>
          <a:ln w="9525" cap="flat" cmpd="sng" algn="ctr">
            <a:solidFill>
              <a:schemeClr val="bg1"/>
            </a:solidFill>
            <a:prstDash val="solid"/>
            <a:round/>
            <a:headEnd type="none" w="med" len="med"/>
            <a:tailEnd type="none" w="med" len="med"/>
          </a:ln>
          <a:effectLst/>
        </p:spPr>
      </p:cxnSp>
      <p:sp>
        <p:nvSpPr>
          <p:cNvPr id="9" name="Oval 8"/>
          <p:cNvSpPr/>
          <p:nvPr/>
        </p:nvSpPr>
        <p:spPr bwMode="auto">
          <a:xfrm>
            <a:off x="3124200" y="2819400"/>
            <a:ext cx="533400" cy="1371600"/>
          </a:xfrm>
          <a:prstGeom prst="ellipse">
            <a:avLst/>
          </a:prstGeom>
          <a:no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0" name="Oval 9"/>
          <p:cNvSpPr/>
          <p:nvPr/>
        </p:nvSpPr>
        <p:spPr bwMode="auto">
          <a:xfrm>
            <a:off x="6019800" y="3200400"/>
            <a:ext cx="533400" cy="1371600"/>
          </a:xfrm>
          <a:prstGeom prst="ellipse">
            <a:avLst/>
          </a:prstGeom>
          <a:noFill/>
          <a:ln w="19050" cap="flat" cmpd="sng" algn="ctr">
            <a:solidFill>
              <a:srgbClr val="33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1" name="Rectangle 10"/>
          <p:cNvSpPr/>
          <p:nvPr/>
        </p:nvSpPr>
        <p:spPr bwMode="auto">
          <a:xfrm>
            <a:off x="2057400" y="2743200"/>
            <a:ext cx="762000" cy="685800"/>
          </a:xfrm>
          <a:prstGeom prst="rect">
            <a:avLst/>
          </a:prstGeom>
          <a:noFill/>
          <a:ln w="158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2" name="Rectangle 11"/>
          <p:cNvSpPr/>
          <p:nvPr/>
        </p:nvSpPr>
        <p:spPr bwMode="auto">
          <a:xfrm>
            <a:off x="5105400" y="2667000"/>
            <a:ext cx="762000" cy="685800"/>
          </a:xfrm>
          <a:prstGeom prst="rect">
            <a:avLst/>
          </a:prstGeom>
          <a:noFill/>
          <a:ln w="158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3" name="TextBox 12"/>
          <p:cNvSpPr txBox="1"/>
          <p:nvPr/>
        </p:nvSpPr>
        <p:spPr>
          <a:xfrm>
            <a:off x="1371600" y="76200"/>
            <a:ext cx="9296400" cy="954107"/>
          </a:xfrm>
          <a:prstGeom prst="rect">
            <a:avLst/>
          </a:prstGeom>
          <a:noFill/>
        </p:spPr>
        <p:txBody>
          <a:bodyPr wrap="square" rtlCol="0">
            <a:spAutoFit/>
          </a:bodyPr>
          <a:lstStyle/>
          <a:p>
            <a:pPr algn="ctr"/>
            <a:r>
              <a:rPr lang="en-US" sz="2800" b="1" dirty="0"/>
              <a:t> Characteristic of Hydro Acoustic vs. P wave </a:t>
            </a:r>
          </a:p>
          <a:p>
            <a:pPr algn="ctr"/>
            <a:r>
              <a:rPr lang="en-US" sz="2800" b="1" dirty="0"/>
              <a:t>Spectra for Stations to Cypress</a:t>
            </a:r>
          </a:p>
        </p:txBody>
      </p:sp>
      <p:sp>
        <p:nvSpPr>
          <p:cNvPr id="14" name="Rectangle 13"/>
          <p:cNvSpPr/>
          <p:nvPr/>
        </p:nvSpPr>
        <p:spPr bwMode="auto">
          <a:xfrm>
            <a:off x="8382000" y="3276600"/>
            <a:ext cx="1219200" cy="114300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6" name="Rectangle 15"/>
          <p:cNvSpPr/>
          <p:nvPr/>
        </p:nvSpPr>
        <p:spPr bwMode="auto">
          <a:xfrm>
            <a:off x="1066800" y="1295400"/>
            <a:ext cx="10591800" cy="5029200"/>
          </a:xfrm>
          <a:prstGeom prst="rect">
            <a:avLst/>
          </a:prstGeom>
          <a:noFill/>
          <a:ln w="41275"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pPr>
            <a:endParaRPr kumimoji="0" lang="en-US" sz="2800" b="1" i="0" u="none" strike="noStrike" cap="none" normalizeH="0" baseline="0">
              <a:ln>
                <a:noFill/>
              </a:ln>
              <a:solidFill>
                <a:srgbClr val="151C77"/>
              </a:solidFill>
              <a:effectLst/>
              <a:latin typeface="Arial" charset="0"/>
            </a:endParaRPr>
          </a:p>
        </p:txBody>
      </p:sp>
      <p:sp>
        <p:nvSpPr>
          <p:cNvPr id="17" name="Slide Number Placeholder 16"/>
          <p:cNvSpPr>
            <a:spLocks noGrp="1"/>
          </p:cNvSpPr>
          <p:nvPr>
            <p:ph type="sldNum" sz="quarter" idx="10"/>
          </p:nvPr>
        </p:nvSpPr>
        <p:spPr/>
        <p:txBody>
          <a:bodyPr/>
          <a:lstStyle/>
          <a:p>
            <a:pPr>
              <a:defRPr/>
            </a:pPr>
            <a:fld id="{9BCD8793-1C76-4C3E-9A31-4B259A94CA2F}" type="slidenum">
              <a:rPr lang="en-US" smtClean="0"/>
              <a:pPr>
                <a:defRPr/>
              </a:pPr>
              <a:t>9</a:t>
            </a:fld>
            <a:endParaRPr lang="en-US" dirty="0">
              <a:solidFill>
                <a:srgbClr val="B2B2B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riefing Template">
  <a:themeElements>
    <a:clrScheme name="">
      <a:dk1>
        <a:srgbClr val="000000"/>
      </a:dk1>
      <a:lt1>
        <a:srgbClr val="FFFFFF"/>
      </a:lt1>
      <a:dk2>
        <a:srgbClr val="151C77"/>
      </a:dk2>
      <a:lt2>
        <a:srgbClr val="B2B2B2"/>
      </a:lt2>
      <a:accent1>
        <a:srgbClr val="FFFF00"/>
      </a:accent1>
      <a:accent2>
        <a:srgbClr val="00CC00"/>
      </a:accent2>
      <a:accent3>
        <a:srgbClr val="FFFFFF"/>
      </a:accent3>
      <a:accent4>
        <a:srgbClr val="000000"/>
      </a:accent4>
      <a:accent5>
        <a:srgbClr val="FFFFAA"/>
      </a:accent5>
      <a:accent6>
        <a:srgbClr val="00B900"/>
      </a:accent6>
      <a:hlink>
        <a:srgbClr val="0000FF"/>
      </a:hlink>
      <a:folHlink>
        <a:srgbClr val="FF0000"/>
      </a:folHlink>
    </a:clrScheme>
    <a:fontScheme name="unclassified brief template as of 21 Jun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rgbClr val="151C77"/>
          </a:buClr>
          <a:buSzPct val="80000"/>
          <a:buFont typeface="Wingdings" pitchFamily="2" charset="2"/>
          <a:buChar char="n"/>
          <a:tabLst/>
          <a:defRPr kumimoji="0" sz="2800" b="1" i="0" u="none" strike="noStrike" cap="none" normalizeH="0" baseline="0" smtClean="0">
            <a:ln>
              <a:noFill/>
            </a:ln>
            <a:solidFill>
              <a:srgbClr val="151C77"/>
            </a:solidFill>
            <a:effectLst/>
            <a:latin typeface="Arial" charset="0"/>
          </a:defRPr>
        </a:defPPr>
      </a:lstStyle>
    </a:spDef>
    <a:lnDef>
      <a:spPr bwMode="auto">
        <a:noFill/>
        <a:ln w="9525" cap="flat" cmpd="sng" algn="ctr">
          <a:noFill/>
          <a:prstDash val="solid"/>
          <a:round/>
          <a:headEnd type="none" w="med" len="med"/>
          <a:tailEnd type="none" w="med" len="med"/>
        </a:ln>
        <a:effectLst/>
      </a:spPr>
      <a:bodyPr/>
      <a:lstStyle/>
    </a:lnDef>
  </a:objectDefaults>
  <a:extraClrSchemeLst>
    <a:extraClrScheme>
      <a:clrScheme name="unclassified brief template as of 21 Jun 07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classified brief template as of 21 Jun 07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unclassified brief template as of 21 Jun 07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unclassified brief template as of 21 Jun 07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27625</TotalTime>
  <Words>2111</Words>
  <Application>Microsoft Macintosh PowerPoint</Application>
  <PresentationFormat>Custom</PresentationFormat>
  <Paragraphs>233</Paragraphs>
  <Slides>16</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Briefing Template</vt:lpstr>
      <vt:lpstr>Equation</vt:lpstr>
      <vt:lpstr> Yield Estimation of the Aug 4, 2020 Beirut Explosion Using Seismic and Shockwave Data</vt:lpstr>
      <vt:lpstr>Beirut Explosion – Shockwave and Seismic Data </vt:lpstr>
      <vt:lpstr>Topics</vt:lpstr>
      <vt:lpstr>Impulse Formation of blastwaves at a Site</vt:lpstr>
      <vt:lpstr>Beirut Explosion – Seismic Data</vt:lpstr>
      <vt:lpstr>Slide 6</vt:lpstr>
      <vt:lpstr>   Beirut Explosion Data Comparison (Velocity)</vt:lpstr>
      <vt:lpstr>Slide 8</vt:lpstr>
      <vt:lpstr>Slide 9</vt:lpstr>
      <vt:lpstr>Slide 10</vt:lpstr>
      <vt:lpstr>Scaling of Distance vs. Shockwave Velocity</vt:lpstr>
      <vt:lpstr>Slide 12</vt:lpstr>
      <vt:lpstr>Slide 13</vt:lpstr>
      <vt:lpstr>Slide 14</vt:lpstr>
      <vt:lpstr>Slide 15</vt:lpstr>
      <vt:lpstr> Summary</vt:lpstr>
    </vt:vector>
  </TitlesOfParts>
  <Company>U.S. Air Force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LEARNT</dc:title>
  <dc:creator>Windows User</dc:creator>
  <cp:lastModifiedBy>Chandan K. Saikia</cp:lastModifiedBy>
  <cp:revision>1091</cp:revision>
  <cp:lastPrinted>2021-06-21T15:48:51Z</cp:lastPrinted>
  <dcterms:created xsi:type="dcterms:W3CDTF">2021-06-30T21:16:54Z</dcterms:created>
  <dcterms:modified xsi:type="dcterms:W3CDTF">2021-06-30T21:17:30Z</dcterms:modified>
</cp:coreProperties>
</file>