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  <p:sldMasterId id="2147483666" r:id="rId3"/>
  </p:sldMasterIdLst>
  <p:notesMasterIdLst>
    <p:notesMasterId r:id="rId23"/>
  </p:notesMasterIdLst>
  <p:handoutMasterIdLst>
    <p:handoutMasterId r:id="rId24"/>
  </p:handoutMasterIdLst>
  <p:sldIdLst>
    <p:sldId id="256" r:id="rId4"/>
    <p:sldId id="257" r:id="rId5"/>
    <p:sldId id="293" r:id="rId6"/>
    <p:sldId id="288" r:id="rId7"/>
    <p:sldId id="259" r:id="rId8"/>
    <p:sldId id="268" r:id="rId9"/>
    <p:sldId id="295" r:id="rId10"/>
    <p:sldId id="271" r:id="rId11"/>
    <p:sldId id="272" r:id="rId12"/>
    <p:sldId id="258" r:id="rId13"/>
    <p:sldId id="275" r:id="rId14"/>
    <p:sldId id="289" r:id="rId15"/>
    <p:sldId id="290" r:id="rId16"/>
    <p:sldId id="287" r:id="rId17"/>
    <p:sldId id="279" r:id="rId18"/>
    <p:sldId id="296" r:id="rId19"/>
    <p:sldId id="297" r:id="rId20"/>
    <p:sldId id="291" r:id="rId21"/>
    <p:sldId id="292" r:id="rId22"/>
  </p:sldIdLst>
  <p:sldSz cx="9144000" cy="5143500" type="screen16x9"/>
  <p:notesSz cx="6858000" cy="9144000"/>
  <p:defaultTextStyle>
    <a:defPPr>
      <a:defRPr lang="en-US"/>
    </a:defPPr>
    <a:lvl1pPr marL="0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1pPr>
    <a:lvl2pPr marL="89714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2pPr>
    <a:lvl3pPr marL="179431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3pPr>
    <a:lvl4pPr marL="269146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4pPr>
    <a:lvl5pPr marL="358861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5pPr>
    <a:lvl6pPr marL="448576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6pPr>
    <a:lvl7pPr marL="538290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7pPr>
    <a:lvl8pPr marL="628007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8pPr>
    <a:lvl9pPr marL="717721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555A"/>
    <a:srgbClr val="5D9797"/>
    <a:srgbClr val="00B3DC"/>
    <a:srgbClr val="DFC5DF"/>
    <a:srgbClr val="E1E1E1"/>
    <a:srgbClr val="00A1BC"/>
    <a:srgbClr val="00B4D2"/>
    <a:srgbClr val="00A0D2"/>
    <a:srgbClr val="0095BB"/>
    <a:srgbClr val="00B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53" autoAdjust="0"/>
    <p:restoredTop sz="96404" autoAdjust="0"/>
  </p:normalViewPr>
  <p:slideViewPr>
    <p:cSldViewPr snapToGrid="0" snapToObjects="1">
      <p:cViewPr varScale="1">
        <p:scale>
          <a:sx n="89" d="100"/>
          <a:sy n="89" d="100"/>
        </p:scale>
        <p:origin x="246" y="72"/>
      </p:cViewPr>
      <p:guideLst>
        <p:guide orient="horz" pos="159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85" d="100"/>
          <a:sy n="85" d="100"/>
        </p:scale>
        <p:origin x="295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D14AA-7AE3-4849-BD58-8946C927EE05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2B62E-6545-4EF4-9CF6-30305DD5E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778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85ACC-7566-4D45-A985-3729A2E65168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4824E-09F4-6D40-98EA-9D82F5F58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2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1pPr>
    <a:lvl2pPr marL="342632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2pPr>
    <a:lvl3pPr marL="685263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3pPr>
    <a:lvl4pPr marL="1027893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4pPr>
    <a:lvl5pPr marL="1370525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5pPr>
    <a:lvl6pPr marL="1713156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6pPr>
    <a:lvl7pPr marL="2055788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7pPr>
    <a:lvl8pPr marL="2398418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8pPr>
    <a:lvl9pPr marL="2741049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7965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9DAF-0F9A-453D-A7E4-02A7E54EDA34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A957-3A26-481B-82FC-84CA8D7B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19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9DAF-0F9A-453D-A7E4-02A7E54EDA34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A957-3A26-481B-82FC-84CA8D7B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14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9DAF-0F9A-453D-A7E4-02A7E54EDA34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A957-3A26-481B-82FC-84CA8D7B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88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9DAF-0F9A-453D-A7E4-02A7E54EDA34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A957-3A26-481B-82FC-84CA8D7B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9DAF-0F9A-453D-A7E4-02A7E54EDA34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A957-3A26-481B-82FC-84CA8D7B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28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9DAF-0F9A-453D-A7E4-02A7E54EDA34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A957-3A26-481B-82FC-84CA8D7B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64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9DAF-0F9A-453D-A7E4-02A7E54EDA34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A957-3A26-481B-82FC-84CA8D7B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59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964160" y="576371"/>
            <a:ext cx="61587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O2.1-061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60431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663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32528-E272-4C95-9646-0DF165D09B09}" type="datetime1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FE415-74DA-4DA4-90F7-7CFE7C33E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55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32528-E272-4C95-9646-0DF165D09B09}" type="datetime1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FE415-74DA-4DA4-90F7-7CFE7C33E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65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9DAF-0F9A-453D-A7E4-02A7E54EDA34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A957-3A26-481B-82FC-84CA8D7B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4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9DAF-0F9A-453D-A7E4-02A7E54EDA34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A957-3A26-481B-82FC-84CA8D7B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69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9DAF-0F9A-453D-A7E4-02A7E54EDA34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A957-3A26-481B-82FC-84CA8D7B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52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9DAF-0F9A-453D-A7E4-02A7E54EDA34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A957-3A26-481B-82FC-84CA8D7B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22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light, night sky&#10;&#10;Description automatically generated">
            <a:extLst>
              <a:ext uri="{FF2B5EF4-FFF2-40B4-BE49-F238E27FC236}">
                <a16:creationId xmlns:a16="http://schemas.microsoft.com/office/drawing/2014/main" id="{06DE6623-632C-754C-A504-FEA1E78F32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40"/>
            <a:ext cx="9144000" cy="51428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77CE3A-71B4-EA4B-9350-586F5C9571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4288" y="287283"/>
            <a:ext cx="1967734" cy="498136"/>
          </a:xfrm>
          <a:prstGeom prst="rect">
            <a:avLst/>
          </a:prstGeom>
        </p:spPr>
      </p:pic>
      <p:grpSp>
        <p:nvGrpSpPr>
          <p:cNvPr id="8" name="Group 7"/>
          <p:cNvGrpSpPr>
            <a:grpSpLocks/>
          </p:cNvGrpSpPr>
          <p:nvPr userDrawn="1"/>
        </p:nvGrpSpPr>
        <p:grpSpPr bwMode="auto">
          <a:xfrm>
            <a:off x="6286250" y="175746"/>
            <a:ext cx="1404379" cy="524497"/>
            <a:chOff x="25946" y="633"/>
            <a:chExt cx="4428" cy="1299"/>
          </a:xfrm>
        </p:grpSpPr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28577" y="633"/>
              <a:ext cx="287" cy="312"/>
            </a:xfrm>
            <a:custGeom>
              <a:avLst/>
              <a:gdLst>
                <a:gd name="T0" fmla="*/ 25 w 109"/>
                <a:gd name="T1" fmla="*/ 87 h 133"/>
                <a:gd name="T2" fmla="*/ 27 w 109"/>
                <a:gd name="T3" fmla="*/ 96 h 133"/>
                <a:gd name="T4" fmla="*/ 31 w 109"/>
                <a:gd name="T5" fmla="*/ 104 h 133"/>
                <a:gd name="T6" fmla="*/ 39 w 109"/>
                <a:gd name="T7" fmla="*/ 110 h 133"/>
                <a:gd name="T8" fmla="*/ 48 w 109"/>
                <a:gd name="T9" fmla="*/ 110 h 133"/>
                <a:gd name="T10" fmla="*/ 63 w 109"/>
                <a:gd name="T11" fmla="*/ 108 h 133"/>
                <a:gd name="T12" fmla="*/ 71 w 109"/>
                <a:gd name="T13" fmla="*/ 102 h 133"/>
                <a:gd name="T14" fmla="*/ 75 w 109"/>
                <a:gd name="T15" fmla="*/ 96 h 133"/>
                <a:gd name="T16" fmla="*/ 77 w 109"/>
                <a:gd name="T17" fmla="*/ 89 h 133"/>
                <a:gd name="T18" fmla="*/ 73 w 109"/>
                <a:gd name="T19" fmla="*/ 83 h 133"/>
                <a:gd name="T20" fmla="*/ 48 w 109"/>
                <a:gd name="T21" fmla="*/ 75 h 133"/>
                <a:gd name="T22" fmla="*/ 29 w 109"/>
                <a:gd name="T23" fmla="*/ 67 h 133"/>
                <a:gd name="T24" fmla="*/ 23 w 109"/>
                <a:gd name="T25" fmla="*/ 64 h 133"/>
                <a:gd name="T26" fmla="*/ 16 w 109"/>
                <a:gd name="T27" fmla="*/ 52 h 133"/>
                <a:gd name="T28" fmla="*/ 16 w 109"/>
                <a:gd name="T29" fmla="*/ 35 h 133"/>
                <a:gd name="T30" fmla="*/ 18 w 109"/>
                <a:gd name="T31" fmla="*/ 25 h 133"/>
                <a:gd name="T32" fmla="*/ 23 w 109"/>
                <a:gd name="T33" fmla="*/ 17 h 133"/>
                <a:gd name="T34" fmla="*/ 33 w 109"/>
                <a:gd name="T35" fmla="*/ 10 h 133"/>
                <a:gd name="T36" fmla="*/ 54 w 109"/>
                <a:gd name="T37" fmla="*/ 0 h 133"/>
                <a:gd name="T38" fmla="*/ 67 w 109"/>
                <a:gd name="T39" fmla="*/ 0 h 133"/>
                <a:gd name="T40" fmla="*/ 88 w 109"/>
                <a:gd name="T41" fmla="*/ 2 h 133"/>
                <a:gd name="T42" fmla="*/ 102 w 109"/>
                <a:gd name="T43" fmla="*/ 10 h 133"/>
                <a:gd name="T44" fmla="*/ 105 w 109"/>
                <a:gd name="T45" fmla="*/ 15 h 133"/>
                <a:gd name="T46" fmla="*/ 107 w 109"/>
                <a:gd name="T47" fmla="*/ 21 h 133"/>
                <a:gd name="T48" fmla="*/ 109 w 109"/>
                <a:gd name="T49" fmla="*/ 39 h 133"/>
                <a:gd name="T50" fmla="*/ 82 w 109"/>
                <a:gd name="T51" fmla="*/ 31 h 133"/>
                <a:gd name="T52" fmla="*/ 79 w 109"/>
                <a:gd name="T53" fmla="*/ 25 h 133"/>
                <a:gd name="T54" fmla="*/ 73 w 109"/>
                <a:gd name="T55" fmla="*/ 23 h 133"/>
                <a:gd name="T56" fmla="*/ 54 w 109"/>
                <a:gd name="T57" fmla="*/ 23 h 133"/>
                <a:gd name="T58" fmla="*/ 42 w 109"/>
                <a:gd name="T59" fmla="*/ 29 h 133"/>
                <a:gd name="T60" fmla="*/ 41 w 109"/>
                <a:gd name="T61" fmla="*/ 37 h 133"/>
                <a:gd name="T62" fmla="*/ 42 w 109"/>
                <a:gd name="T63" fmla="*/ 40 h 133"/>
                <a:gd name="T64" fmla="*/ 50 w 109"/>
                <a:gd name="T65" fmla="*/ 46 h 133"/>
                <a:gd name="T66" fmla="*/ 81 w 109"/>
                <a:gd name="T67" fmla="*/ 56 h 133"/>
                <a:gd name="T68" fmla="*/ 90 w 109"/>
                <a:gd name="T69" fmla="*/ 60 h 133"/>
                <a:gd name="T70" fmla="*/ 102 w 109"/>
                <a:gd name="T71" fmla="*/ 73 h 133"/>
                <a:gd name="T72" fmla="*/ 102 w 109"/>
                <a:gd name="T73" fmla="*/ 89 h 133"/>
                <a:gd name="T74" fmla="*/ 100 w 109"/>
                <a:gd name="T75" fmla="*/ 102 h 133"/>
                <a:gd name="T76" fmla="*/ 90 w 109"/>
                <a:gd name="T77" fmla="*/ 116 h 133"/>
                <a:gd name="T78" fmla="*/ 77 w 109"/>
                <a:gd name="T79" fmla="*/ 127 h 133"/>
                <a:gd name="T80" fmla="*/ 56 w 109"/>
                <a:gd name="T81" fmla="*/ 133 h 133"/>
                <a:gd name="T82" fmla="*/ 33 w 109"/>
                <a:gd name="T83" fmla="*/ 133 h 133"/>
                <a:gd name="T84" fmla="*/ 16 w 109"/>
                <a:gd name="T85" fmla="*/ 127 h 133"/>
                <a:gd name="T86" fmla="*/ 4 w 109"/>
                <a:gd name="T87" fmla="*/ 116 h 133"/>
                <a:gd name="T88" fmla="*/ 2 w 109"/>
                <a:gd name="T89" fmla="*/ 108 h 133"/>
                <a:gd name="T90" fmla="*/ 0 w 109"/>
                <a:gd name="T91" fmla="*/ 100 h 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9"/>
                <a:gd name="T139" fmla="*/ 0 h 133"/>
                <a:gd name="T140" fmla="*/ 109 w 109"/>
                <a:gd name="T141" fmla="*/ 133 h 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9" h="133">
                  <a:moveTo>
                    <a:pt x="0" y="89"/>
                  </a:moveTo>
                  <a:lnTo>
                    <a:pt x="25" y="87"/>
                  </a:lnTo>
                  <a:lnTo>
                    <a:pt x="27" y="93"/>
                  </a:lnTo>
                  <a:lnTo>
                    <a:pt x="27" y="96"/>
                  </a:lnTo>
                  <a:lnTo>
                    <a:pt x="29" y="102"/>
                  </a:lnTo>
                  <a:lnTo>
                    <a:pt x="31" y="104"/>
                  </a:lnTo>
                  <a:lnTo>
                    <a:pt x="35" y="108"/>
                  </a:lnTo>
                  <a:lnTo>
                    <a:pt x="39" y="110"/>
                  </a:lnTo>
                  <a:lnTo>
                    <a:pt x="44" y="110"/>
                  </a:lnTo>
                  <a:lnTo>
                    <a:pt x="48" y="110"/>
                  </a:lnTo>
                  <a:lnTo>
                    <a:pt x="60" y="110"/>
                  </a:lnTo>
                  <a:lnTo>
                    <a:pt x="63" y="108"/>
                  </a:lnTo>
                  <a:lnTo>
                    <a:pt x="67" y="106"/>
                  </a:lnTo>
                  <a:lnTo>
                    <a:pt x="71" y="102"/>
                  </a:lnTo>
                  <a:lnTo>
                    <a:pt x="73" y="100"/>
                  </a:lnTo>
                  <a:lnTo>
                    <a:pt x="75" y="96"/>
                  </a:lnTo>
                  <a:lnTo>
                    <a:pt x="77" y="93"/>
                  </a:lnTo>
                  <a:lnTo>
                    <a:pt x="77" y="89"/>
                  </a:lnTo>
                  <a:lnTo>
                    <a:pt x="75" y="87"/>
                  </a:lnTo>
                  <a:lnTo>
                    <a:pt x="73" y="83"/>
                  </a:lnTo>
                  <a:lnTo>
                    <a:pt x="69" y="81"/>
                  </a:lnTo>
                  <a:lnTo>
                    <a:pt x="48" y="75"/>
                  </a:lnTo>
                  <a:lnTo>
                    <a:pt x="35" y="69"/>
                  </a:lnTo>
                  <a:lnTo>
                    <a:pt x="29" y="67"/>
                  </a:lnTo>
                  <a:lnTo>
                    <a:pt x="25" y="66"/>
                  </a:lnTo>
                  <a:lnTo>
                    <a:pt x="23" y="64"/>
                  </a:lnTo>
                  <a:lnTo>
                    <a:pt x="20" y="60"/>
                  </a:lnTo>
                  <a:lnTo>
                    <a:pt x="16" y="52"/>
                  </a:lnTo>
                  <a:lnTo>
                    <a:pt x="14" y="44"/>
                  </a:lnTo>
                  <a:lnTo>
                    <a:pt x="16" y="35"/>
                  </a:lnTo>
                  <a:lnTo>
                    <a:pt x="16" y="31"/>
                  </a:lnTo>
                  <a:lnTo>
                    <a:pt x="18" y="25"/>
                  </a:lnTo>
                  <a:lnTo>
                    <a:pt x="21" y="21"/>
                  </a:lnTo>
                  <a:lnTo>
                    <a:pt x="23" y="17"/>
                  </a:lnTo>
                  <a:lnTo>
                    <a:pt x="27" y="12"/>
                  </a:lnTo>
                  <a:lnTo>
                    <a:pt x="33" y="10"/>
                  </a:lnTo>
                  <a:lnTo>
                    <a:pt x="42" y="4"/>
                  </a:lnTo>
                  <a:lnTo>
                    <a:pt x="54" y="0"/>
                  </a:lnTo>
                  <a:lnTo>
                    <a:pt x="62" y="0"/>
                  </a:lnTo>
                  <a:lnTo>
                    <a:pt x="67" y="0"/>
                  </a:lnTo>
                  <a:lnTo>
                    <a:pt x="79" y="0"/>
                  </a:lnTo>
                  <a:lnTo>
                    <a:pt x="88" y="2"/>
                  </a:lnTo>
                  <a:lnTo>
                    <a:pt x="94" y="6"/>
                  </a:lnTo>
                  <a:lnTo>
                    <a:pt x="102" y="10"/>
                  </a:lnTo>
                  <a:lnTo>
                    <a:pt x="103" y="12"/>
                  </a:lnTo>
                  <a:lnTo>
                    <a:pt x="105" y="15"/>
                  </a:lnTo>
                  <a:lnTo>
                    <a:pt x="107" y="17"/>
                  </a:lnTo>
                  <a:lnTo>
                    <a:pt x="107" y="21"/>
                  </a:lnTo>
                  <a:lnTo>
                    <a:pt x="109" y="29"/>
                  </a:lnTo>
                  <a:lnTo>
                    <a:pt x="109" y="39"/>
                  </a:lnTo>
                  <a:lnTo>
                    <a:pt x="82" y="40"/>
                  </a:lnTo>
                  <a:lnTo>
                    <a:pt x="82" y="31"/>
                  </a:lnTo>
                  <a:lnTo>
                    <a:pt x="81" y="29"/>
                  </a:lnTo>
                  <a:lnTo>
                    <a:pt x="79" y="25"/>
                  </a:lnTo>
                  <a:lnTo>
                    <a:pt x="77" y="25"/>
                  </a:lnTo>
                  <a:lnTo>
                    <a:pt x="73" y="23"/>
                  </a:lnTo>
                  <a:lnTo>
                    <a:pt x="63" y="21"/>
                  </a:lnTo>
                  <a:lnTo>
                    <a:pt x="54" y="23"/>
                  </a:lnTo>
                  <a:lnTo>
                    <a:pt x="48" y="25"/>
                  </a:lnTo>
                  <a:lnTo>
                    <a:pt x="42" y="29"/>
                  </a:lnTo>
                  <a:lnTo>
                    <a:pt x="41" y="35"/>
                  </a:lnTo>
                  <a:lnTo>
                    <a:pt x="41" y="37"/>
                  </a:lnTo>
                  <a:lnTo>
                    <a:pt x="41" y="39"/>
                  </a:lnTo>
                  <a:lnTo>
                    <a:pt x="42" y="40"/>
                  </a:lnTo>
                  <a:lnTo>
                    <a:pt x="42" y="42"/>
                  </a:lnTo>
                  <a:lnTo>
                    <a:pt x="50" y="46"/>
                  </a:lnTo>
                  <a:lnTo>
                    <a:pt x="65" y="50"/>
                  </a:lnTo>
                  <a:lnTo>
                    <a:pt x="81" y="56"/>
                  </a:lnTo>
                  <a:lnTo>
                    <a:pt x="86" y="58"/>
                  </a:lnTo>
                  <a:lnTo>
                    <a:pt x="90" y="60"/>
                  </a:lnTo>
                  <a:lnTo>
                    <a:pt x="96" y="66"/>
                  </a:lnTo>
                  <a:lnTo>
                    <a:pt x="102" y="73"/>
                  </a:lnTo>
                  <a:lnTo>
                    <a:pt x="103" y="83"/>
                  </a:lnTo>
                  <a:lnTo>
                    <a:pt x="102" y="89"/>
                  </a:lnTo>
                  <a:lnTo>
                    <a:pt x="102" y="94"/>
                  </a:lnTo>
                  <a:lnTo>
                    <a:pt x="100" y="102"/>
                  </a:lnTo>
                  <a:lnTo>
                    <a:pt x="96" y="110"/>
                  </a:lnTo>
                  <a:lnTo>
                    <a:pt x="90" y="116"/>
                  </a:lnTo>
                  <a:lnTo>
                    <a:pt x="84" y="121"/>
                  </a:lnTo>
                  <a:lnTo>
                    <a:pt x="77" y="127"/>
                  </a:lnTo>
                  <a:lnTo>
                    <a:pt x="67" y="131"/>
                  </a:lnTo>
                  <a:lnTo>
                    <a:pt x="56" y="133"/>
                  </a:lnTo>
                  <a:lnTo>
                    <a:pt x="44" y="133"/>
                  </a:lnTo>
                  <a:lnTo>
                    <a:pt x="33" y="133"/>
                  </a:lnTo>
                  <a:lnTo>
                    <a:pt x="23" y="131"/>
                  </a:lnTo>
                  <a:lnTo>
                    <a:pt x="16" y="127"/>
                  </a:lnTo>
                  <a:lnTo>
                    <a:pt x="10" y="123"/>
                  </a:lnTo>
                  <a:lnTo>
                    <a:pt x="4" y="116"/>
                  </a:lnTo>
                  <a:lnTo>
                    <a:pt x="4" y="112"/>
                  </a:lnTo>
                  <a:lnTo>
                    <a:pt x="2" y="108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8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28928" y="633"/>
              <a:ext cx="329" cy="312"/>
            </a:xfrm>
            <a:custGeom>
              <a:avLst/>
              <a:gdLst>
                <a:gd name="T0" fmla="*/ 6 w 126"/>
                <a:gd name="T1" fmla="*/ 56 h 133"/>
                <a:gd name="T2" fmla="*/ 13 w 126"/>
                <a:gd name="T3" fmla="*/ 37 h 133"/>
                <a:gd name="T4" fmla="*/ 23 w 126"/>
                <a:gd name="T5" fmla="*/ 21 h 133"/>
                <a:gd name="T6" fmla="*/ 36 w 126"/>
                <a:gd name="T7" fmla="*/ 12 h 133"/>
                <a:gd name="T8" fmla="*/ 50 w 126"/>
                <a:gd name="T9" fmla="*/ 4 h 133"/>
                <a:gd name="T10" fmla="*/ 67 w 126"/>
                <a:gd name="T11" fmla="*/ 0 h 133"/>
                <a:gd name="T12" fmla="*/ 90 w 126"/>
                <a:gd name="T13" fmla="*/ 0 h 133"/>
                <a:gd name="T14" fmla="*/ 109 w 126"/>
                <a:gd name="T15" fmla="*/ 10 h 133"/>
                <a:gd name="T16" fmla="*/ 120 w 126"/>
                <a:gd name="T17" fmla="*/ 21 h 133"/>
                <a:gd name="T18" fmla="*/ 126 w 126"/>
                <a:gd name="T19" fmla="*/ 39 h 133"/>
                <a:gd name="T20" fmla="*/ 126 w 126"/>
                <a:gd name="T21" fmla="*/ 52 h 133"/>
                <a:gd name="T22" fmla="*/ 124 w 126"/>
                <a:gd name="T23" fmla="*/ 66 h 133"/>
                <a:gd name="T24" fmla="*/ 118 w 126"/>
                <a:gd name="T25" fmla="*/ 89 h 133"/>
                <a:gd name="T26" fmla="*/ 107 w 126"/>
                <a:gd name="T27" fmla="*/ 108 h 133"/>
                <a:gd name="T28" fmla="*/ 97 w 126"/>
                <a:gd name="T29" fmla="*/ 118 h 133"/>
                <a:gd name="T30" fmla="*/ 76 w 126"/>
                <a:gd name="T31" fmla="*/ 129 h 133"/>
                <a:gd name="T32" fmla="*/ 65 w 126"/>
                <a:gd name="T33" fmla="*/ 133 h 133"/>
                <a:gd name="T34" fmla="*/ 38 w 126"/>
                <a:gd name="T35" fmla="*/ 133 h 133"/>
                <a:gd name="T36" fmla="*/ 27 w 126"/>
                <a:gd name="T37" fmla="*/ 129 h 133"/>
                <a:gd name="T38" fmla="*/ 15 w 126"/>
                <a:gd name="T39" fmla="*/ 121 h 133"/>
                <a:gd name="T40" fmla="*/ 6 w 126"/>
                <a:gd name="T41" fmla="*/ 108 h 133"/>
                <a:gd name="T42" fmla="*/ 2 w 126"/>
                <a:gd name="T43" fmla="*/ 96 h 133"/>
                <a:gd name="T44" fmla="*/ 2 w 126"/>
                <a:gd name="T45" fmla="*/ 75 h 133"/>
                <a:gd name="T46" fmla="*/ 29 w 126"/>
                <a:gd name="T47" fmla="*/ 66 h 133"/>
                <a:gd name="T48" fmla="*/ 27 w 126"/>
                <a:gd name="T49" fmla="*/ 85 h 133"/>
                <a:gd name="T50" fmla="*/ 32 w 126"/>
                <a:gd name="T51" fmla="*/ 100 h 133"/>
                <a:gd name="T52" fmla="*/ 42 w 126"/>
                <a:gd name="T53" fmla="*/ 108 h 133"/>
                <a:gd name="T54" fmla="*/ 55 w 126"/>
                <a:gd name="T55" fmla="*/ 110 h 133"/>
                <a:gd name="T56" fmla="*/ 69 w 126"/>
                <a:gd name="T57" fmla="*/ 108 h 133"/>
                <a:gd name="T58" fmla="*/ 82 w 126"/>
                <a:gd name="T59" fmla="*/ 100 h 133"/>
                <a:gd name="T60" fmla="*/ 92 w 126"/>
                <a:gd name="T61" fmla="*/ 85 h 133"/>
                <a:gd name="T62" fmla="*/ 99 w 126"/>
                <a:gd name="T63" fmla="*/ 66 h 133"/>
                <a:gd name="T64" fmla="*/ 99 w 126"/>
                <a:gd name="T65" fmla="*/ 46 h 133"/>
                <a:gd name="T66" fmla="*/ 95 w 126"/>
                <a:gd name="T67" fmla="*/ 33 h 133"/>
                <a:gd name="T68" fmla="*/ 86 w 126"/>
                <a:gd name="T69" fmla="*/ 25 h 133"/>
                <a:gd name="T70" fmla="*/ 73 w 126"/>
                <a:gd name="T71" fmla="*/ 21 h 133"/>
                <a:gd name="T72" fmla="*/ 57 w 126"/>
                <a:gd name="T73" fmla="*/ 25 h 133"/>
                <a:gd name="T74" fmla="*/ 44 w 126"/>
                <a:gd name="T75" fmla="*/ 33 h 133"/>
                <a:gd name="T76" fmla="*/ 36 w 126"/>
                <a:gd name="T77" fmla="*/ 42 h 133"/>
                <a:gd name="T78" fmla="*/ 31 w 126"/>
                <a:gd name="T79" fmla="*/ 56 h 13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6"/>
                <a:gd name="T121" fmla="*/ 0 h 133"/>
                <a:gd name="T122" fmla="*/ 126 w 126"/>
                <a:gd name="T123" fmla="*/ 133 h 13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6" h="133">
                  <a:moveTo>
                    <a:pt x="2" y="67"/>
                  </a:moveTo>
                  <a:lnTo>
                    <a:pt x="6" y="56"/>
                  </a:lnTo>
                  <a:lnTo>
                    <a:pt x="8" y="46"/>
                  </a:lnTo>
                  <a:lnTo>
                    <a:pt x="13" y="37"/>
                  </a:lnTo>
                  <a:lnTo>
                    <a:pt x="17" y="29"/>
                  </a:lnTo>
                  <a:lnTo>
                    <a:pt x="23" y="21"/>
                  </a:lnTo>
                  <a:lnTo>
                    <a:pt x="29" y="15"/>
                  </a:lnTo>
                  <a:lnTo>
                    <a:pt x="36" y="12"/>
                  </a:lnTo>
                  <a:lnTo>
                    <a:pt x="44" y="6"/>
                  </a:lnTo>
                  <a:lnTo>
                    <a:pt x="50" y="4"/>
                  </a:lnTo>
                  <a:lnTo>
                    <a:pt x="59" y="2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90" y="0"/>
                  </a:lnTo>
                  <a:lnTo>
                    <a:pt x="99" y="4"/>
                  </a:lnTo>
                  <a:lnTo>
                    <a:pt x="109" y="10"/>
                  </a:lnTo>
                  <a:lnTo>
                    <a:pt x="116" y="17"/>
                  </a:lnTo>
                  <a:lnTo>
                    <a:pt x="120" y="21"/>
                  </a:lnTo>
                  <a:lnTo>
                    <a:pt x="122" y="27"/>
                  </a:lnTo>
                  <a:lnTo>
                    <a:pt x="126" y="39"/>
                  </a:lnTo>
                  <a:lnTo>
                    <a:pt x="126" y="44"/>
                  </a:lnTo>
                  <a:lnTo>
                    <a:pt x="126" y="52"/>
                  </a:lnTo>
                  <a:lnTo>
                    <a:pt x="126" y="58"/>
                  </a:lnTo>
                  <a:lnTo>
                    <a:pt x="124" y="66"/>
                  </a:lnTo>
                  <a:lnTo>
                    <a:pt x="120" y="81"/>
                  </a:lnTo>
                  <a:lnTo>
                    <a:pt x="118" y="89"/>
                  </a:lnTo>
                  <a:lnTo>
                    <a:pt x="114" y="94"/>
                  </a:lnTo>
                  <a:lnTo>
                    <a:pt x="107" y="108"/>
                  </a:lnTo>
                  <a:lnTo>
                    <a:pt x="101" y="112"/>
                  </a:lnTo>
                  <a:lnTo>
                    <a:pt x="97" y="118"/>
                  </a:lnTo>
                  <a:lnTo>
                    <a:pt x="88" y="123"/>
                  </a:lnTo>
                  <a:lnTo>
                    <a:pt x="76" y="129"/>
                  </a:lnTo>
                  <a:lnTo>
                    <a:pt x="71" y="131"/>
                  </a:lnTo>
                  <a:lnTo>
                    <a:pt x="65" y="133"/>
                  </a:lnTo>
                  <a:lnTo>
                    <a:pt x="52" y="133"/>
                  </a:lnTo>
                  <a:lnTo>
                    <a:pt x="38" y="133"/>
                  </a:lnTo>
                  <a:lnTo>
                    <a:pt x="32" y="131"/>
                  </a:lnTo>
                  <a:lnTo>
                    <a:pt x="27" y="129"/>
                  </a:lnTo>
                  <a:lnTo>
                    <a:pt x="19" y="125"/>
                  </a:lnTo>
                  <a:lnTo>
                    <a:pt x="15" y="121"/>
                  </a:lnTo>
                  <a:lnTo>
                    <a:pt x="12" y="118"/>
                  </a:lnTo>
                  <a:lnTo>
                    <a:pt x="6" y="108"/>
                  </a:lnTo>
                  <a:lnTo>
                    <a:pt x="4" y="102"/>
                  </a:lnTo>
                  <a:lnTo>
                    <a:pt x="2" y="96"/>
                  </a:lnTo>
                  <a:lnTo>
                    <a:pt x="0" y="83"/>
                  </a:lnTo>
                  <a:lnTo>
                    <a:pt x="2" y="75"/>
                  </a:lnTo>
                  <a:lnTo>
                    <a:pt x="2" y="67"/>
                  </a:lnTo>
                  <a:close/>
                  <a:moveTo>
                    <a:pt x="29" y="66"/>
                  </a:moveTo>
                  <a:lnTo>
                    <a:pt x="27" y="77"/>
                  </a:lnTo>
                  <a:lnTo>
                    <a:pt x="27" y="85"/>
                  </a:lnTo>
                  <a:lnTo>
                    <a:pt x="29" y="93"/>
                  </a:lnTo>
                  <a:lnTo>
                    <a:pt x="32" y="100"/>
                  </a:lnTo>
                  <a:lnTo>
                    <a:pt x="36" y="104"/>
                  </a:lnTo>
                  <a:lnTo>
                    <a:pt x="42" y="108"/>
                  </a:lnTo>
                  <a:lnTo>
                    <a:pt x="48" y="110"/>
                  </a:lnTo>
                  <a:lnTo>
                    <a:pt x="55" y="110"/>
                  </a:lnTo>
                  <a:lnTo>
                    <a:pt x="63" y="110"/>
                  </a:lnTo>
                  <a:lnTo>
                    <a:pt x="69" y="108"/>
                  </a:lnTo>
                  <a:lnTo>
                    <a:pt x="76" y="104"/>
                  </a:lnTo>
                  <a:lnTo>
                    <a:pt x="82" y="100"/>
                  </a:lnTo>
                  <a:lnTo>
                    <a:pt x="88" y="93"/>
                  </a:lnTo>
                  <a:lnTo>
                    <a:pt x="92" y="85"/>
                  </a:lnTo>
                  <a:lnTo>
                    <a:pt x="95" y="77"/>
                  </a:lnTo>
                  <a:lnTo>
                    <a:pt x="99" y="66"/>
                  </a:lnTo>
                  <a:lnTo>
                    <a:pt x="99" y="56"/>
                  </a:lnTo>
                  <a:lnTo>
                    <a:pt x="99" y="46"/>
                  </a:lnTo>
                  <a:lnTo>
                    <a:pt x="99" y="39"/>
                  </a:lnTo>
                  <a:lnTo>
                    <a:pt x="95" y="33"/>
                  </a:lnTo>
                  <a:lnTo>
                    <a:pt x="92" y="29"/>
                  </a:lnTo>
                  <a:lnTo>
                    <a:pt x="86" y="25"/>
                  </a:lnTo>
                  <a:lnTo>
                    <a:pt x="80" y="23"/>
                  </a:lnTo>
                  <a:lnTo>
                    <a:pt x="73" y="21"/>
                  </a:lnTo>
                  <a:lnTo>
                    <a:pt x="65" y="23"/>
                  </a:lnTo>
                  <a:lnTo>
                    <a:pt x="57" y="25"/>
                  </a:lnTo>
                  <a:lnTo>
                    <a:pt x="52" y="29"/>
                  </a:lnTo>
                  <a:lnTo>
                    <a:pt x="44" y="33"/>
                  </a:lnTo>
                  <a:lnTo>
                    <a:pt x="38" y="39"/>
                  </a:lnTo>
                  <a:lnTo>
                    <a:pt x="36" y="42"/>
                  </a:lnTo>
                  <a:lnTo>
                    <a:pt x="34" y="46"/>
                  </a:lnTo>
                  <a:lnTo>
                    <a:pt x="31" y="56"/>
                  </a:lnTo>
                  <a:lnTo>
                    <a:pt x="29" y="6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29310" y="638"/>
              <a:ext cx="325" cy="307"/>
            </a:xfrm>
            <a:custGeom>
              <a:avLst/>
              <a:gdLst>
                <a:gd name="T0" fmla="*/ 0 w 122"/>
                <a:gd name="T1" fmla="*/ 129 h 129"/>
                <a:gd name="T2" fmla="*/ 25 w 122"/>
                <a:gd name="T3" fmla="*/ 0 h 129"/>
                <a:gd name="T4" fmla="*/ 78 w 122"/>
                <a:gd name="T5" fmla="*/ 0 h 129"/>
                <a:gd name="T6" fmla="*/ 95 w 122"/>
                <a:gd name="T7" fmla="*/ 0 h 129"/>
                <a:gd name="T8" fmla="*/ 103 w 122"/>
                <a:gd name="T9" fmla="*/ 2 h 129"/>
                <a:gd name="T10" fmla="*/ 107 w 122"/>
                <a:gd name="T11" fmla="*/ 4 h 129"/>
                <a:gd name="T12" fmla="*/ 111 w 122"/>
                <a:gd name="T13" fmla="*/ 6 h 129"/>
                <a:gd name="T14" fmla="*/ 114 w 122"/>
                <a:gd name="T15" fmla="*/ 8 h 129"/>
                <a:gd name="T16" fmla="*/ 116 w 122"/>
                <a:gd name="T17" fmla="*/ 11 h 129"/>
                <a:gd name="T18" fmla="*/ 118 w 122"/>
                <a:gd name="T19" fmla="*/ 15 h 129"/>
                <a:gd name="T20" fmla="*/ 120 w 122"/>
                <a:gd name="T21" fmla="*/ 19 h 129"/>
                <a:gd name="T22" fmla="*/ 122 w 122"/>
                <a:gd name="T23" fmla="*/ 25 h 129"/>
                <a:gd name="T24" fmla="*/ 122 w 122"/>
                <a:gd name="T25" fmla="*/ 31 h 129"/>
                <a:gd name="T26" fmla="*/ 120 w 122"/>
                <a:gd name="T27" fmla="*/ 37 h 129"/>
                <a:gd name="T28" fmla="*/ 118 w 122"/>
                <a:gd name="T29" fmla="*/ 42 h 129"/>
                <a:gd name="T30" fmla="*/ 116 w 122"/>
                <a:gd name="T31" fmla="*/ 50 h 129"/>
                <a:gd name="T32" fmla="*/ 113 w 122"/>
                <a:gd name="T33" fmla="*/ 56 h 129"/>
                <a:gd name="T34" fmla="*/ 107 w 122"/>
                <a:gd name="T35" fmla="*/ 60 h 129"/>
                <a:gd name="T36" fmla="*/ 101 w 122"/>
                <a:gd name="T37" fmla="*/ 65 h 129"/>
                <a:gd name="T38" fmla="*/ 95 w 122"/>
                <a:gd name="T39" fmla="*/ 67 h 129"/>
                <a:gd name="T40" fmla="*/ 88 w 122"/>
                <a:gd name="T41" fmla="*/ 71 h 129"/>
                <a:gd name="T42" fmla="*/ 80 w 122"/>
                <a:gd name="T43" fmla="*/ 73 h 129"/>
                <a:gd name="T44" fmla="*/ 86 w 122"/>
                <a:gd name="T45" fmla="*/ 77 h 129"/>
                <a:gd name="T46" fmla="*/ 92 w 122"/>
                <a:gd name="T47" fmla="*/ 83 h 129"/>
                <a:gd name="T48" fmla="*/ 97 w 122"/>
                <a:gd name="T49" fmla="*/ 91 h 129"/>
                <a:gd name="T50" fmla="*/ 103 w 122"/>
                <a:gd name="T51" fmla="*/ 104 h 129"/>
                <a:gd name="T52" fmla="*/ 113 w 122"/>
                <a:gd name="T53" fmla="*/ 129 h 129"/>
                <a:gd name="T54" fmla="*/ 82 w 122"/>
                <a:gd name="T55" fmla="*/ 129 h 129"/>
                <a:gd name="T56" fmla="*/ 69 w 122"/>
                <a:gd name="T57" fmla="*/ 102 h 129"/>
                <a:gd name="T58" fmla="*/ 59 w 122"/>
                <a:gd name="T59" fmla="*/ 83 h 129"/>
                <a:gd name="T60" fmla="*/ 55 w 122"/>
                <a:gd name="T61" fmla="*/ 79 h 129"/>
                <a:gd name="T62" fmla="*/ 53 w 122"/>
                <a:gd name="T63" fmla="*/ 77 h 129"/>
                <a:gd name="T64" fmla="*/ 48 w 122"/>
                <a:gd name="T65" fmla="*/ 75 h 129"/>
                <a:gd name="T66" fmla="*/ 40 w 122"/>
                <a:gd name="T67" fmla="*/ 75 h 129"/>
                <a:gd name="T68" fmla="*/ 36 w 122"/>
                <a:gd name="T69" fmla="*/ 75 h 129"/>
                <a:gd name="T70" fmla="*/ 25 w 122"/>
                <a:gd name="T71" fmla="*/ 129 h 129"/>
                <a:gd name="T72" fmla="*/ 0 w 122"/>
                <a:gd name="T73" fmla="*/ 129 h 129"/>
                <a:gd name="T74" fmla="*/ 40 w 122"/>
                <a:gd name="T75" fmla="*/ 54 h 129"/>
                <a:gd name="T76" fmla="*/ 59 w 122"/>
                <a:gd name="T77" fmla="*/ 54 h 129"/>
                <a:gd name="T78" fmla="*/ 72 w 122"/>
                <a:gd name="T79" fmla="*/ 54 h 129"/>
                <a:gd name="T80" fmla="*/ 80 w 122"/>
                <a:gd name="T81" fmla="*/ 54 h 129"/>
                <a:gd name="T82" fmla="*/ 86 w 122"/>
                <a:gd name="T83" fmla="*/ 52 h 129"/>
                <a:gd name="T84" fmla="*/ 90 w 122"/>
                <a:gd name="T85" fmla="*/ 48 h 129"/>
                <a:gd name="T86" fmla="*/ 92 w 122"/>
                <a:gd name="T87" fmla="*/ 46 h 129"/>
                <a:gd name="T88" fmla="*/ 93 w 122"/>
                <a:gd name="T89" fmla="*/ 44 h 129"/>
                <a:gd name="T90" fmla="*/ 95 w 122"/>
                <a:gd name="T91" fmla="*/ 38 h 129"/>
                <a:gd name="T92" fmla="*/ 95 w 122"/>
                <a:gd name="T93" fmla="*/ 33 h 129"/>
                <a:gd name="T94" fmla="*/ 93 w 122"/>
                <a:gd name="T95" fmla="*/ 29 h 129"/>
                <a:gd name="T96" fmla="*/ 93 w 122"/>
                <a:gd name="T97" fmla="*/ 27 h 129"/>
                <a:gd name="T98" fmla="*/ 92 w 122"/>
                <a:gd name="T99" fmla="*/ 25 h 129"/>
                <a:gd name="T100" fmla="*/ 86 w 122"/>
                <a:gd name="T101" fmla="*/ 23 h 129"/>
                <a:gd name="T102" fmla="*/ 80 w 122"/>
                <a:gd name="T103" fmla="*/ 21 h 129"/>
                <a:gd name="T104" fmla="*/ 67 w 122"/>
                <a:gd name="T105" fmla="*/ 21 h 129"/>
                <a:gd name="T106" fmla="*/ 46 w 122"/>
                <a:gd name="T107" fmla="*/ 21 h 129"/>
                <a:gd name="T108" fmla="*/ 40 w 122"/>
                <a:gd name="T109" fmla="*/ 54 h 12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2"/>
                <a:gd name="T166" fmla="*/ 0 h 129"/>
                <a:gd name="T167" fmla="*/ 122 w 122"/>
                <a:gd name="T168" fmla="*/ 129 h 12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2" h="129">
                  <a:moveTo>
                    <a:pt x="0" y="129"/>
                  </a:moveTo>
                  <a:lnTo>
                    <a:pt x="25" y="0"/>
                  </a:lnTo>
                  <a:lnTo>
                    <a:pt x="78" y="0"/>
                  </a:lnTo>
                  <a:lnTo>
                    <a:pt x="95" y="0"/>
                  </a:lnTo>
                  <a:lnTo>
                    <a:pt x="103" y="2"/>
                  </a:lnTo>
                  <a:lnTo>
                    <a:pt x="107" y="4"/>
                  </a:lnTo>
                  <a:lnTo>
                    <a:pt x="111" y="6"/>
                  </a:lnTo>
                  <a:lnTo>
                    <a:pt x="114" y="8"/>
                  </a:lnTo>
                  <a:lnTo>
                    <a:pt x="116" y="11"/>
                  </a:lnTo>
                  <a:lnTo>
                    <a:pt x="118" y="15"/>
                  </a:lnTo>
                  <a:lnTo>
                    <a:pt x="120" y="19"/>
                  </a:lnTo>
                  <a:lnTo>
                    <a:pt x="122" y="25"/>
                  </a:lnTo>
                  <a:lnTo>
                    <a:pt x="122" y="31"/>
                  </a:lnTo>
                  <a:lnTo>
                    <a:pt x="120" y="37"/>
                  </a:lnTo>
                  <a:lnTo>
                    <a:pt x="118" y="42"/>
                  </a:lnTo>
                  <a:lnTo>
                    <a:pt x="116" y="50"/>
                  </a:lnTo>
                  <a:lnTo>
                    <a:pt x="113" y="56"/>
                  </a:lnTo>
                  <a:lnTo>
                    <a:pt x="107" y="60"/>
                  </a:lnTo>
                  <a:lnTo>
                    <a:pt x="101" y="65"/>
                  </a:lnTo>
                  <a:lnTo>
                    <a:pt x="95" y="67"/>
                  </a:lnTo>
                  <a:lnTo>
                    <a:pt x="88" y="71"/>
                  </a:lnTo>
                  <a:lnTo>
                    <a:pt x="80" y="73"/>
                  </a:lnTo>
                  <a:lnTo>
                    <a:pt x="86" y="77"/>
                  </a:lnTo>
                  <a:lnTo>
                    <a:pt x="92" y="83"/>
                  </a:lnTo>
                  <a:lnTo>
                    <a:pt x="97" y="91"/>
                  </a:lnTo>
                  <a:lnTo>
                    <a:pt x="103" y="104"/>
                  </a:lnTo>
                  <a:lnTo>
                    <a:pt x="113" y="129"/>
                  </a:lnTo>
                  <a:lnTo>
                    <a:pt x="82" y="129"/>
                  </a:lnTo>
                  <a:lnTo>
                    <a:pt x="69" y="102"/>
                  </a:lnTo>
                  <a:lnTo>
                    <a:pt x="59" y="83"/>
                  </a:lnTo>
                  <a:lnTo>
                    <a:pt x="55" y="79"/>
                  </a:lnTo>
                  <a:lnTo>
                    <a:pt x="53" y="77"/>
                  </a:lnTo>
                  <a:lnTo>
                    <a:pt x="48" y="75"/>
                  </a:lnTo>
                  <a:lnTo>
                    <a:pt x="40" y="75"/>
                  </a:lnTo>
                  <a:lnTo>
                    <a:pt x="36" y="75"/>
                  </a:lnTo>
                  <a:lnTo>
                    <a:pt x="25" y="129"/>
                  </a:lnTo>
                  <a:lnTo>
                    <a:pt x="0" y="129"/>
                  </a:lnTo>
                  <a:close/>
                  <a:moveTo>
                    <a:pt x="40" y="54"/>
                  </a:moveTo>
                  <a:lnTo>
                    <a:pt x="59" y="54"/>
                  </a:lnTo>
                  <a:lnTo>
                    <a:pt x="72" y="54"/>
                  </a:lnTo>
                  <a:lnTo>
                    <a:pt x="80" y="54"/>
                  </a:lnTo>
                  <a:lnTo>
                    <a:pt x="86" y="52"/>
                  </a:lnTo>
                  <a:lnTo>
                    <a:pt x="90" y="48"/>
                  </a:lnTo>
                  <a:lnTo>
                    <a:pt x="92" y="46"/>
                  </a:lnTo>
                  <a:lnTo>
                    <a:pt x="93" y="44"/>
                  </a:lnTo>
                  <a:lnTo>
                    <a:pt x="95" y="38"/>
                  </a:lnTo>
                  <a:lnTo>
                    <a:pt x="95" y="33"/>
                  </a:lnTo>
                  <a:lnTo>
                    <a:pt x="93" y="29"/>
                  </a:lnTo>
                  <a:lnTo>
                    <a:pt x="93" y="27"/>
                  </a:lnTo>
                  <a:lnTo>
                    <a:pt x="92" y="25"/>
                  </a:lnTo>
                  <a:lnTo>
                    <a:pt x="86" y="23"/>
                  </a:lnTo>
                  <a:lnTo>
                    <a:pt x="80" y="21"/>
                  </a:lnTo>
                  <a:lnTo>
                    <a:pt x="67" y="21"/>
                  </a:lnTo>
                  <a:lnTo>
                    <a:pt x="46" y="21"/>
                  </a:lnTo>
                  <a:lnTo>
                    <a:pt x="40" y="5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29683" y="638"/>
              <a:ext cx="313" cy="307"/>
            </a:xfrm>
            <a:custGeom>
              <a:avLst/>
              <a:gdLst>
                <a:gd name="T0" fmla="*/ 0 w 118"/>
                <a:gd name="T1" fmla="*/ 129 h 129"/>
                <a:gd name="T2" fmla="*/ 25 w 118"/>
                <a:gd name="T3" fmla="*/ 0 h 129"/>
                <a:gd name="T4" fmla="*/ 118 w 118"/>
                <a:gd name="T5" fmla="*/ 0 h 129"/>
                <a:gd name="T6" fmla="*/ 113 w 118"/>
                <a:gd name="T7" fmla="*/ 21 h 129"/>
                <a:gd name="T8" fmla="*/ 46 w 118"/>
                <a:gd name="T9" fmla="*/ 21 h 129"/>
                <a:gd name="T10" fmla="*/ 40 w 118"/>
                <a:gd name="T11" fmla="*/ 50 h 129"/>
                <a:gd name="T12" fmla="*/ 103 w 118"/>
                <a:gd name="T13" fmla="*/ 50 h 129"/>
                <a:gd name="T14" fmla="*/ 99 w 118"/>
                <a:gd name="T15" fmla="*/ 71 h 129"/>
                <a:gd name="T16" fmla="*/ 36 w 118"/>
                <a:gd name="T17" fmla="*/ 71 h 129"/>
                <a:gd name="T18" fmla="*/ 29 w 118"/>
                <a:gd name="T19" fmla="*/ 108 h 129"/>
                <a:gd name="T20" fmla="*/ 99 w 118"/>
                <a:gd name="T21" fmla="*/ 108 h 129"/>
                <a:gd name="T22" fmla="*/ 96 w 118"/>
                <a:gd name="T23" fmla="*/ 129 h 129"/>
                <a:gd name="T24" fmla="*/ 0 w 118"/>
                <a:gd name="T25" fmla="*/ 129 h 1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8"/>
                <a:gd name="T40" fmla="*/ 0 h 129"/>
                <a:gd name="T41" fmla="*/ 118 w 118"/>
                <a:gd name="T42" fmla="*/ 129 h 1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8" h="129">
                  <a:moveTo>
                    <a:pt x="0" y="129"/>
                  </a:moveTo>
                  <a:lnTo>
                    <a:pt x="25" y="0"/>
                  </a:lnTo>
                  <a:lnTo>
                    <a:pt x="118" y="0"/>
                  </a:lnTo>
                  <a:lnTo>
                    <a:pt x="113" y="21"/>
                  </a:lnTo>
                  <a:lnTo>
                    <a:pt x="46" y="21"/>
                  </a:lnTo>
                  <a:lnTo>
                    <a:pt x="40" y="50"/>
                  </a:lnTo>
                  <a:lnTo>
                    <a:pt x="103" y="50"/>
                  </a:lnTo>
                  <a:lnTo>
                    <a:pt x="99" y="71"/>
                  </a:lnTo>
                  <a:lnTo>
                    <a:pt x="36" y="71"/>
                  </a:lnTo>
                  <a:lnTo>
                    <a:pt x="29" y="108"/>
                  </a:lnTo>
                  <a:lnTo>
                    <a:pt x="99" y="108"/>
                  </a:lnTo>
                  <a:lnTo>
                    <a:pt x="96" y="129"/>
                  </a:lnTo>
                  <a:lnTo>
                    <a:pt x="0" y="12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17" name="Freeform 16"/>
            <p:cNvSpPr>
              <a:spLocks noEditPoints="1"/>
            </p:cNvSpPr>
            <p:nvPr userDrawn="1"/>
          </p:nvSpPr>
          <p:spPr bwMode="auto">
            <a:xfrm>
              <a:off x="30039" y="633"/>
              <a:ext cx="335" cy="340"/>
            </a:xfrm>
            <a:custGeom>
              <a:avLst/>
              <a:gdLst>
                <a:gd name="T0" fmla="*/ 106 w 125"/>
                <a:gd name="T1" fmla="*/ 119 h 145"/>
                <a:gd name="T2" fmla="*/ 104 w 125"/>
                <a:gd name="T3" fmla="*/ 145 h 145"/>
                <a:gd name="T4" fmla="*/ 93 w 125"/>
                <a:gd name="T5" fmla="*/ 139 h 145"/>
                <a:gd name="T6" fmla="*/ 72 w 125"/>
                <a:gd name="T7" fmla="*/ 131 h 145"/>
                <a:gd name="T8" fmla="*/ 49 w 125"/>
                <a:gd name="T9" fmla="*/ 133 h 145"/>
                <a:gd name="T10" fmla="*/ 32 w 125"/>
                <a:gd name="T11" fmla="*/ 131 h 145"/>
                <a:gd name="T12" fmla="*/ 17 w 125"/>
                <a:gd name="T13" fmla="*/ 123 h 145"/>
                <a:gd name="T14" fmla="*/ 9 w 125"/>
                <a:gd name="T15" fmla="*/ 116 h 145"/>
                <a:gd name="T16" fmla="*/ 3 w 125"/>
                <a:gd name="T17" fmla="*/ 106 h 145"/>
                <a:gd name="T18" fmla="*/ 0 w 125"/>
                <a:gd name="T19" fmla="*/ 94 h 145"/>
                <a:gd name="T20" fmla="*/ 0 w 125"/>
                <a:gd name="T21" fmla="*/ 81 h 145"/>
                <a:gd name="T22" fmla="*/ 2 w 125"/>
                <a:gd name="T23" fmla="*/ 66 h 145"/>
                <a:gd name="T24" fmla="*/ 9 w 125"/>
                <a:gd name="T25" fmla="*/ 44 h 145"/>
                <a:gd name="T26" fmla="*/ 19 w 125"/>
                <a:gd name="T27" fmla="*/ 25 h 145"/>
                <a:gd name="T28" fmla="*/ 38 w 125"/>
                <a:gd name="T29" fmla="*/ 10 h 145"/>
                <a:gd name="T30" fmla="*/ 63 w 125"/>
                <a:gd name="T31" fmla="*/ 0 h 145"/>
                <a:gd name="T32" fmla="*/ 87 w 125"/>
                <a:gd name="T33" fmla="*/ 0 h 145"/>
                <a:gd name="T34" fmla="*/ 99 w 125"/>
                <a:gd name="T35" fmla="*/ 4 h 145"/>
                <a:gd name="T36" fmla="*/ 112 w 125"/>
                <a:gd name="T37" fmla="*/ 12 h 145"/>
                <a:gd name="T38" fmla="*/ 120 w 125"/>
                <a:gd name="T39" fmla="*/ 21 h 145"/>
                <a:gd name="T40" fmla="*/ 125 w 125"/>
                <a:gd name="T41" fmla="*/ 37 h 145"/>
                <a:gd name="T42" fmla="*/ 125 w 125"/>
                <a:gd name="T43" fmla="*/ 50 h 145"/>
                <a:gd name="T44" fmla="*/ 124 w 125"/>
                <a:gd name="T45" fmla="*/ 66 h 145"/>
                <a:gd name="T46" fmla="*/ 114 w 125"/>
                <a:gd name="T47" fmla="*/ 93 h 145"/>
                <a:gd name="T48" fmla="*/ 99 w 125"/>
                <a:gd name="T49" fmla="*/ 114 h 145"/>
                <a:gd name="T50" fmla="*/ 87 w 125"/>
                <a:gd name="T51" fmla="*/ 93 h 145"/>
                <a:gd name="T52" fmla="*/ 95 w 125"/>
                <a:gd name="T53" fmla="*/ 77 h 145"/>
                <a:gd name="T54" fmla="*/ 99 w 125"/>
                <a:gd name="T55" fmla="*/ 56 h 145"/>
                <a:gd name="T56" fmla="*/ 97 w 125"/>
                <a:gd name="T57" fmla="*/ 39 h 145"/>
                <a:gd name="T58" fmla="*/ 89 w 125"/>
                <a:gd name="T59" fmla="*/ 29 h 145"/>
                <a:gd name="T60" fmla="*/ 78 w 125"/>
                <a:gd name="T61" fmla="*/ 23 h 145"/>
                <a:gd name="T62" fmla="*/ 64 w 125"/>
                <a:gd name="T63" fmla="*/ 23 h 145"/>
                <a:gd name="T64" fmla="*/ 49 w 125"/>
                <a:gd name="T65" fmla="*/ 29 h 145"/>
                <a:gd name="T66" fmla="*/ 38 w 125"/>
                <a:gd name="T67" fmla="*/ 39 h 145"/>
                <a:gd name="T68" fmla="*/ 34 w 125"/>
                <a:gd name="T69" fmla="*/ 46 h 145"/>
                <a:gd name="T70" fmla="*/ 28 w 125"/>
                <a:gd name="T71" fmla="*/ 66 h 145"/>
                <a:gd name="T72" fmla="*/ 26 w 125"/>
                <a:gd name="T73" fmla="*/ 87 h 145"/>
                <a:gd name="T74" fmla="*/ 32 w 125"/>
                <a:gd name="T75" fmla="*/ 100 h 145"/>
                <a:gd name="T76" fmla="*/ 42 w 125"/>
                <a:gd name="T77" fmla="*/ 108 h 145"/>
                <a:gd name="T78" fmla="*/ 53 w 125"/>
                <a:gd name="T79" fmla="*/ 110 h 145"/>
                <a:gd name="T80" fmla="*/ 64 w 125"/>
                <a:gd name="T81" fmla="*/ 108 h 145"/>
                <a:gd name="T82" fmla="*/ 51 w 125"/>
                <a:gd name="T83" fmla="*/ 100 h 145"/>
                <a:gd name="T84" fmla="*/ 72 w 125"/>
                <a:gd name="T85" fmla="*/ 91 h 14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5"/>
                <a:gd name="T130" fmla="*/ 0 h 145"/>
                <a:gd name="T131" fmla="*/ 125 w 125"/>
                <a:gd name="T132" fmla="*/ 145 h 14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5" h="145">
                  <a:moveTo>
                    <a:pt x="99" y="114"/>
                  </a:moveTo>
                  <a:lnTo>
                    <a:pt x="106" y="119"/>
                  </a:lnTo>
                  <a:lnTo>
                    <a:pt x="116" y="125"/>
                  </a:lnTo>
                  <a:lnTo>
                    <a:pt x="104" y="145"/>
                  </a:lnTo>
                  <a:lnTo>
                    <a:pt x="99" y="143"/>
                  </a:lnTo>
                  <a:lnTo>
                    <a:pt x="93" y="139"/>
                  </a:lnTo>
                  <a:lnTo>
                    <a:pt x="80" y="127"/>
                  </a:lnTo>
                  <a:lnTo>
                    <a:pt x="72" y="131"/>
                  </a:lnTo>
                  <a:lnTo>
                    <a:pt x="64" y="131"/>
                  </a:lnTo>
                  <a:lnTo>
                    <a:pt x="49" y="133"/>
                  </a:lnTo>
                  <a:lnTo>
                    <a:pt x="38" y="133"/>
                  </a:lnTo>
                  <a:lnTo>
                    <a:pt x="32" y="131"/>
                  </a:lnTo>
                  <a:lnTo>
                    <a:pt x="26" y="129"/>
                  </a:lnTo>
                  <a:lnTo>
                    <a:pt x="17" y="123"/>
                  </a:lnTo>
                  <a:lnTo>
                    <a:pt x="13" y="119"/>
                  </a:lnTo>
                  <a:lnTo>
                    <a:pt x="9" y="116"/>
                  </a:lnTo>
                  <a:lnTo>
                    <a:pt x="5" y="112"/>
                  </a:lnTo>
                  <a:lnTo>
                    <a:pt x="3" y="106"/>
                  </a:lnTo>
                  <a:lnTo>
                    <a:pt x="2" y="100"/>
                  </a:lnTo>
                  <a:lnTo>
                    <a:pt x="0" y="94"/>
                  </a:lnTo>
                  <a:lnTo>
                    <a:pt x="0" y="89"/>
                  </a:lnTo>
                  <a:lnTo>
                    <a:pt x="0" y="81"/>
                  </a:lnTo>
                  <a:lnTo>
                    <a:pt x="0" y="75"/>
                  </a:lnTo>
                  <a:lnTo>
                    <a:pt x="2" y="66"/>
                  </a:lnTo>
                  <a:lnTo>
                    <a:pt x="5" y="50"/>
                  </a:lnTo>
                  <a:lnTo>
                    <a:pt x="9" y="44"/>
                  </a:lnTo>
                  <a:lnTo>
                    <a:pt x="11" y="37"/>
                  </a:lnTo>
                  <a:lnTo>
                    <a:pt x="19" y="25"/>
                  </a:lnTo>
                  <a:lnTo>
                    <a:pt x="28" y="17"/>
                  </a:lnTo>
                  <a:lnTo>
                    <a:pt x="38" y="10"/>
                  </a:lnTo>
                  <a:lnTo>
                    <a:pt x="49" y="4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7" y="0"/>
                  </a:lnTo>
                  <a:lnTo>
                    <a:pt x="93" y="2"/>
                  </a:lnTo>
                  <a:lnTo>
                    <a:pt x="99" y="4"/>
                  </a:lnTo>
                  <a:lnTo>
                    <a:pt x="108" y="10"/>
                  </a:lnTo>
                  <a:lnTo>
                    <a:pt x="112" y="12"/>
                  </a:lnTo>
                  <a:lnTo>
                    <a:pt x="116" y="15"/>
                  </a:lnTo>
                  <a:lnTo>
                    <a:pt x="120" y="21"/>
                  </a:lnTo>
                  <a:lnTo>
                    <a:pt x="122" y="25"/>
                  </a:lnTo>
                  <a:lnTo>
                    <a:pt x="125" y="37"/>
                  </a:lnTo>
                  <a:lnTo>
                    <a:pt x="125" y="44"/>
                  </a:lnTo>
                  <a:lnTo>
                    <a:pt x="125" y="50"/>
                  </a:lnTo>
                  <a:lnTo>
                    <a:pt x="125" y="58"/>
                  </a:lnTo>
                  <a:lnTo>
                    <a:pt x="124" y="66"/>
                  </a:lnTo>
                  <a:lnTo>
                    <a:pt x="120" y="81"/>
                  </a:lnTo>
                  <a:lnTo>
                    <a:pt x="114" y="93"/>
                  </a:lnTo>
                  <a:lnTo>
                    <a:pt x="108" y="104"/>
                  </a:lnTo>
                  <a:lnTo>
                    <a:pt x="99" y="114"/>
                  </a:lnTo>
                  <a:close/>
                  <a:moveTo>
                    <a:pt x="82" y="98"/>
                  </a:moveTo>
                  <a:lnTo>
                    <a:pt x="87" y="93"/>
                  </a:lnTo>
                  <a:lnTo>
                    <a:pt x="91" y="85"/>
                  </a:lnTo>
                  <a:lnTo>
                    <a:pt x="95" y="77"/>
                  </a:lnTo>
                  <a:lnTo>
                    <a:pt x="97" y="66"/>
                  </a:lnTo>
                  <a:lnTo>
                    <a:pt x="99" y="56"/>
                  </a:lnTo>
                  <a:lnTo>
                    <a:pt x="99" y="46"/>
                  </a:lnTo>
                  <a:lnTo>
                    <a:pt x="97" y="39"/>
                  </a:lnTo>
                  <a:lnTo>
                    <a:pt x="95" y="33"/>
                  </a:lnTo>
                  <a:lnTo>
                    <a:pt x="89" y="29"/>
                  </a:lnTo>
                  <a:lnTo>
                    <a:pt x="85" y="25"/>
                  </a:lnTo>
                  <a:lnTo>
                    <a:pt x="78" y="23"/>
                  </a:lnTo>
                  <a:lnTo>
                    <a:pt x="70" y="21"/>
                  </a:lnTo>
                  <a:lnTo>
                    <a:pt x="64" y="23"/>
                  </a:lnTo>
                  <a:lnTo>
                    <a:pt x="57" y="25"/>
                  </a:lnTo>
                  <a:lnTo>
                    <a:pt x="49" y="29"/>
                  </a:lnTo>
                  <a:lnTo>
                    <a:pt x="43" y="33"/>
                  </a:lnTo>
                  <a:lnTo>
                    <a:pt x="38" y="39"/>
                  </a:lnTo>
                  <a:lnTo>
                    <a:pt x="36" y="42"/>
                  </a:lnTo>
                  <a:lnTo>
                    <a:pt x="34" y="46"/>
                  </a:lnTo>
                  <a:lnTo>
                    <a:pt x="30" y="56"/>
                  </a:lnTo>
                  <a:lnTo>
                    <a:pt x="28" y="66"/>
                  </a:lnTo>
                  <a:lnTo>
                    <a:pt x="26" y="77"/>
                  </a:lnTo>
                  <a:lnTo>
                    <a:pt x="26" y="87"/>
                  </a:lnTo>
                  <a:lnTo>
                    <a:pt x="28" y="94"/>
                  </a:lnTo>
                  <a:lnTo>
                    <a:pt x="32" y="100"/>
                  </a:lnTo>
                  <a:lnTo>
                    <a:pt x="36" y="104"/>
                  </a:lnTo>
                  <a:lnTo>
                    <a:pt x="42" y="108"/>
                  </a:lnTo>
                  <a:lnTo>
                    <a:pt x="47" y="110"/>
                  </a:lnTo>
                  <a:lnTo>
                    <a:pt x="53" y="110"/>
                  </a:lnTo>
                  <a:lnTo>
                    <a:pt x="59" y="110"/>
                  </a:lnTo>
                  <a:lnTo>
                    <a:pt x="64" y="108"/>
                  </a:lnTo>
                  <a:lnTo>
                    <a:pt x="57" y="104"/>
                  </a:lnTo>
                  <a:lnTo>
                    <a:pt x="51" y="100"/>
                  </a:lnTo>
                  <a:lnTo>
                    <a:pt x="61" y="87"/>
                  </a:lnTo>
                  <a:lnTo>
                    <a:pt x="72" y="91"/>
                  </a:lnTo>
                  <a:lnTo>
                    <a:pt x="82" y="9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27960" y="907"/>
              <a:ext cx="399" cy="681"/>
            </a:xfrm>
            <a:custGeom>
              <a:avLst/>
              <a:gdLst>
                <a:gd name="T0" fmla="*/ 139 w 148"/>
                <a:gd name="T1" fmla="*/ 289 h 289"/>
                <a:gd name="T2" fmla="*/ 99 w 148"/>
                <a:gd name="T3" fmla="*/ 246 h 289"/>
                <a:gd name="T4" fmla="*/ 66 w 148"/>
                <a:gd name="T5" fmla="*/ 202 h 289"/>
                <a:gd name="T6" fmla="*/ 40 w 148"/>
                <a:gd name="T7" fmla="*/ 160 h 289"/>
                <a:gd name="T8" fmla="*/ 19 w 148"/>
                <a:gd name="T9" fmla="*/ 119 h 289"/>
                <a:gd name="T10" fmla="*/ 5 w 148"/>
                <a:gd name="T11" fmla="*/ 84 h 289"/>
                <a:gd name="T12" fmla="*/ 0 w 148"/>
                <a:gd name="T13" fmla="*/ 48 h 289"/>
                <a:gd name="T14" fmla="*/ 0 w 148"/>
                <a:gd name="T15" fmla="*/ 21 h 289"/>
                <a:gd name="T16" fmla="*/ 11 w 148"/>
                <a:gd name="T17" fmla="*/ 0 h 289"/>
                <a:gd name="T18" fmla="*/ 23 w 148"/>
                <a:gd name="T19" fmla="*/ 7 h 289"/>
                <a:gd name="T20" fmla="*/ 11 w 148"/>
                <a:gd name="T21" fmla="*/ 27 h 289"/>
                <a:gd name="T22" fmla="*/ 11 w 148"/>
                <a:gd name="T23" fmla="*/ 48 h 289"/>
                <a:gd name="T24" fmla="*/ 17 w 148"/>
                <a:gd name="T25" fmla="*/ 79 h 289"/>
                <a:gd name="T26" fmla="*/ 30 w 148"/>
                <a:gd name="T27" fmla="*/ 113 h 289"/>
                <a:gd name="T28" fmla="*/ 51 w 148"/>
                <a:gd name="T29" fmla="*/ 152 h 289"/>
                <a:gd name="T30" fmla="*/ 76 w 148"/>
                <a:gd name="T31" fmla="*/ 192 h 289"/>
                <a:gd name="T32" fmla="*/ 108 w 148"/>
                <a:gd name="T33" fmla="*/ 237 h 289"/>
                <a:gd name="T34" fmla="*/ 148 w 148"/>
                <a:gd name="T35" fmla="*/ 279 h 289"/>
                <a:gd name="T36" fmla="*/ 139 w 148"/>
                <a:gd name="T37" fmla="*/ 289 h 2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8"/>
                <a:gd name="T58" fmla="*/ 0 h 289"/>
                <a:gd name="T59" fmla="*/ 148 w 148"/>
                <a:gd name="T60" fmla="*/ 289 h 2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8" h="289">
                  <a:moveTo>
                    <a:pt x="139" y="289"/>
                  </a:moveTo>
                  <a:lnTo>
                    <a:pt x="99" y="246"/>
                  </a:lnTo>
                  <a:lnTo>
                    <a:pt x="66" y="202"/>
                  </a:lnTo>
                  <a:lnTo>
                    <a:pt x="40" y="160"/>
                  </a:lnTo>
                  <a:lnTo>
                    <a:pt x="19" y="119"/>
                  </a:lnTo>
                  <a:lnTo>
                    <a:pt x="5" y="84"/>
                  </a:lnTo>
                  <a:lnTo>
                    <a:pt x="0" y="48"/>
                  </a:lnTo>
                  <a:lnTo>
                    <a:pt x="0" y="21"/>
                  </a:lnTo>
                  <a:lnTo>
                    <a:pt x="11" y="0"/>
                  </a:lnTo>
                  <a:lnTo>
                    <a:pt x="23" y="7"/>
                  </a:lnTo>
                  <a:lnTo>
                    <a:pt x="11" y="27"/>
                  </a:lnTo>
                  <a:lnTo>
                    <a:pt x="11" y="48"/>
                  </a:lnTo>
                  <a:lnTo>
                    <a:pt x="17" y="79"/>
                  </a:lnTo>
                  <a:lnTo>
                    <a:pt x="30" y="113"/>
                  </a:lnTo>
                  <a:lnTo>
                    <a:pt x="51" y="152"/>
                  </a:lnTo>
                  <a:lnTo>
                    <a:pt x="76" y="192"/>
                  </a:lnTo>
                  <a:lnTo>
                    <a:pt x="108" y="237"/>
                  </a:lnTo>
                  <a:lnTo>
                    <a:pt x="148" y="279"/>
                  </a:lnTo>
                  <a:lnTo>
                    <a:pt x="139" y="28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27997" y="874"/>
              <a:ext cx="734" cy="369"/>
            </a:xfrm>
            <a:custGeom>
              <a:avLst/>
              <a:gdLst>
                <a:gd name="T0" fmla="*/ 0 w 277"/>
                <a:gd name="T1" fmla="*/ 12 h 156"/>
                <a:gd name="T2" fmla="*/ 21 w 277"/>
                <a:gd name="T3" fmla="*/ 2 h 156"/>
                <a:gd name="T4" fmla="*/ 46 w 277"/>
                <a:gd name="T5" fmla="*/ 0 h 156"/>
                <a:gd name="T6" fmla="*/ 76 w 277"/>
                <a:gd name="T7" fmla="*/ 6 h 156"/>
                <a:gd name="T8" fmla="*/ 115 w 277"/>
                <a:gd name="T9" fmla="*/ 21 h 156"/>
                <a:gd name="T10" fmla="*/ 153 w 277"/>
                <a:gd name="T11" fmla="*/ 43 h 156"/>
                <a:gd name="T12" fmla="*/ 193 w 277"/>
                <a:gd name="T13" fmla="*/ 70 h 156"/>
                <a:gd name="T14" fmla="*/ 235 w 277"/>
                <a:gd name="T15" fmla="*/ 106 h 156"/>
                <a:gd name="T16" fmla="*/ 277 w 277"/>
                <a:gd name="T17" fmla="*/ 147 h 156"/>
                <a:gd name="T18" fmla="*/ 267 w 277"/>
                <a:gd name="T19" fmla="*/ 156 h 156"/>
                <a:gd name="T20" fmla="*/ 225 w 277"/>
                <a:gd name="T21" fmla="*/ 116 h 156"/>
                <a:gd name="T22" fmla="*/ 185 w 277"/>
                <a:gd name="T23" fmla="*/ 81 h 156"/>
                <a:gd name="T24" fmla="*/ 145 w 277"/>
                <a:gd name="T25" fmla="*/ 54 h 156"/>
                <a:gd name="T26" fmla="*/ 107 w 277"/>
                <a:gd name="T27" fmla="*/ 33 h 156"/>
                <a:gd name="T28" fmla="*/ 74 w 277"/>
                <a:gd name="T29" fmla="*/ 19 h 156"/>
                <a:gd name="T30" fmla="*/ 44 w 277"/>
                <a:gd name="T31" fmla="*/ 14 h 156"/>
                <a:gd name="T32" fmla="*/ 23 w 277"/>
                <a:gd name="T33" fmla="*/ 16 h 156"/>
                <a:gd name="T34" fmla="*/ 8 w 277"/>
                <a:gd name="T35" fmla="*/ 23 h 156"/>
                <a:gd name="T36" fmla="*/ 0 w 277"/>
                <a:gd name="T37" fmla="*/ 12 h 1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7"/>
                <a:gd name="T58" fmla="*/ 0 h 156"/>
                <a:gd name="T59" fmla="*/ 277 w 277"/>
                <a:gd name="T60" fmla="*/ 156 h 1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7" h="156">
                  <a:moveTo>
                    <a:pt x="0" y="12"/>
                  </a:moveTo>
                  <a:lnTo>
                    <a:pt x="21" y="2"/>
                  </a:lnTo>
                  <a:lnTo>
                    <a:pt x="46" y="0"/>
                  </a:lnTo>
                  <a:lnTo>
                    <a:pt x="76" y="6"/>
                  </a:lnTo>
                  <a:lnTo>
                    <a:pt x="115" y="21"/>
                  </a:lnTo>
                  <a:lnTo>
                    <a:pt x="153" y="43"/>
                  </a:lnTo>
                  <a:lnTo>
                    <a:pt x="193" y="70"/>
                  </a:lnTo>
                  <a:lnTo>
                    <a:pt x="235" y="106"/>
                  </a:lnTo>
                  <a:lnTo>
                    <a:pt x="277" y="147"/>
                  </a:lnTo>
                  <a:lnTo>
                    <a:pt x="267" y="156"/>
                  </a:lnTo>
                  <a:lnTo>
                    <a:pt x="225" y="116"/>
                  </a:lnTo>
                  <a:lnTo>
                    <a:pt x="185" y="81"/>
                  </a:lnTo>
                  <a:lnTo>
                    <a:pt x="145" y="54"/>
                  </a:lnTo>
                  <a:lnTo>
                    <a:pt x="107" y="33"/>
                  </a:lnTo>
                  <a:lnTo>
                    <a:pt x="74" y="19"/>
                  </a:lnTo>
                  <a:lnTo>
                    <a:pt x="44" y="14"/>
                  </a:lnTo>
                  <a:lnTo>
                    <a:pt x="23" y="16"/>
                  </a:lnTo>
                  <a:lnTo>
                    <a:pt x="8" y="23"/>
                  </a:lnTo>
                  <a:lnTo>
                    <a:pt x="0" y="1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27992" y="903"/>
              <a:ext cx="32" cy="28"/>
            </a:xfrm>
            <a:custGeom>
              <a:avLst/>
              <a:gdLst>
                <a:gd name="T0" fmla="*/ 0 w 12"/>
                <a:gd name="T1" fmla="*/ 2 h 11"/>
                <a:gd name="T2" fmla="*/ 2 w 12"/>
                <a:gd name="T3" fmla="*/ 0 h 11"/>
                <a:gd name="T4" fmla="*/ 10 w 12"/>
                <a:gd name="T5" fmla="*/ 11 h 11"/>
                <a:gd name="T6" fmla="*/ 12 w 12"/>
                <a:gd name="T7" fmla="*/ 9 h 11"/>
                <a:gd name="T8" fmla="*/ 0 w 12"/>
                <a:gd name="T9" fmla="*/ 2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1"/>
                <a:gd name="T17" fmla="*/ 12 w 12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1">
                  <a:moveTo>
                    <a:pt x="0" y="2"/>
                  </a:moveTo>
                  <a:lnTo>
                    <a:pt x="2" y="0"/>
                  </a:lnTo>
                  <a:lnTo>
                    <a:pt x="10" y="11"/>
                  </a:lnTo>
                  <a:lnTo>
                    <a:pt x="12" y="9"/>
                  </a:lnTo>
                  <a:lnTo>
                    <a:pt x="0" y="2"/>
                  </a:lnTo>
                  <a:close/>
                </a:path>
              </a:pathLst>
            </a:custGeom>
            <a:gradFill rotWithShape="1">
              <a:gsLst>
                <a:gs pos="0">
                  <a:srgbClr val="005B5B"/>
                </a:gs>
                <a:gs pos="50000">
                  <a:srgbClr val="5D9797"/>
                </a:gs>
                <a:gs pos="100000">
                  <a:srgbClr val="005B5B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28710" y="1219"/>
              <a:ext cx="398" cy="680"/>
            </a:xfrm>
            <a:custGeom>
              <a:avLst/>
              <a:gdLst>
                <a:gd name="T0" fmla="*/ 10 w 151"/>
                <a:gd name="T1" fmla="*/ 0 h 287"/>
                <a:gd name="T2" fmla="*/ 48 w 151"/>
                <a:gd name="T3" fmla="*/ 42 h 287"/>
                <a:gd name="T4" fmla="*/ 82 w 151"/>
                <a:gd name="T5" fmla="*/ 84 h 287"/>
                <a:gd name="T6" fmla="*/ 111 w 151"/>
                <a:gd name="T7" fmla="*/ 127 h 287"/>
                <a:gd name="T8" fmla="*/ 130 w 151"/>
                <a:gd name="T9" fmla="*/ 165 h 287"/>
                <a:gd name="T10" fmla="*/ 145 w 151"/>
                <a:gd name="T11" fmla="*/ 206 h 287"/>
                <a:gd name="T12" fmla="*/ 151 w 151"/>
                <a:gd name="T13" fmla="*/ 237 h 287"/>
                <a:gd name="T14" fmla="*/ 149 w 151"/>
                <a:gd name="T15" fmla="*/ 264 h 287"/>
                <a:gd name="T16" fmla="*/ 139 w 151"/>
                <a:gd name="T17" fmla="*/ 287 h 287"/>
                <a:gd name="T18" fmla="*/ 128 w 151"/>
                <a:gd name="T19" fmla="*/ 279 h 287"/>
                <a:gd name="T20" fmla="*/ 135 w 151"/>
                <a:gd name="T21" fmla="*/ 262 h 287"/>
                <a:gd name="T22" fmla="*/ 137 w 151"/>
                <a:gd name="T23" fmla="*/ 239 h 287"/>
                <a:gd name="T24" fmla="*/ 132 w 151"/>
                <a:gd name="T25" fmla="*/ 208 h 287"/>
                <a:gd name="T26" fmla="*/ 118 w 151"/>
                <a:gd name="T27" fmla="*/ 173 h 287"/>
                <a:gd name="T28" fmla="*/ 99 w 151"/>
                <a:gd name="T29" fmla="*/ 135 h 287"/>
                <a:gd name="T30" fmla="*/ 71 w 151"/>
                <a:gd name="T31" fmla="*/ 92 h 287"/>
                <a:gd name="T32" fmla="*/ 38 w 151"/>
                <a:gd name="T33" fmla="*/ 52 h 287"/>
                <a:gd name="T34" fmla="*/ 0 w 151"/>
                <a:gd name="T35" fmla="*/ 9 h 287"/>
                <a:gd name="T36" fmla="*/ 10 w 151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1"/>
                <a:gd name="T58" fmla="*/ 0 h 287"/>
                <a:gd name="T59" fmla="*/ 151 w 151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1" h="287">
                  <a:moveTo>
                    <a:pt x="10" y="0"/>
                  </a:moveTo>
                  <a:lnTo>
                    <a:pt x="48" y="42"/>
                  </a:lnTo>
                  <a:lnTo>
                    <a:pt x="82" y="84"/>
                  </a:lnTo>
                  <a:lnTo>
                    <a:pt x="111" y="127"/>
                  </a:lnTo>
                  <a:lnTo>
                    <a:pt x="130" y="165"/>
                  </a:lnTo>
                  <a:lnTo>
                    <a:pt x="145" y="206"/>
                  </a:lnTo>
                  <a:lnTo>
                    <a:pt x="151" y="237"/>
                  </a:lnTo>
                  <a:lnTo>
                    <a:pt x="149" y="264"/>
                  </a:lnTo>
                  <a:lnTo>
                    <a:pt x="139" y="287"/>
                  </a:lnTo>
                  <a:lnTo>
                    <a:pt x="128" y="279"/>
                  </a:lnTo>
                  <a:lnTo>
                    <a:pt x="135" y="262"/>
                  </a:lnTo>
                  <a:lnTo>
                    <a:pt x="137" y="239"/>
                  </a:lnTo>
                  <a:lnTo>
                    <a:pt x="132" y="208"/>
                  </a:lnTo>
                  <a:lnTo>
                    <a:pt x="118" y="173"/>
                  </a:lnTo>
                  <a:lnTo>
                    <a:pt x="99" y="135"/>
                  </a:lnTo>
                  <a:lnTo>
                    <a:pt x="71" y="92"/>
                  </a:lnTo>
                  <a:lnTo>
                    <a:pt x="38" y="52"/>
                  </a:lnTo>
                  <a:lnTo>
                    <a:pt x="0" y="9"/>
                  </a:lnTo>
                  <a:lnTo>
                    <a:pt x="1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28710" y="1219"/>
              <a:ext cx="21" cy="24"/>
            </a:xfrm>
            <a:custGeom>
              <a:avLst/>
              <a:gdLst>
                <a:gd name="T0" fmla="*/ 10 w 10"/>
                <a:gd name="T1" fmla="*/ 0 h 9"/>
                <a:gd name="T2" fmla="*/ 0 w 10"/>
                <a:gd name="T3" fmla="*/ 9 h 9"/>
                <a:gd name="T4" fmla="*/ 10 w 10"/>
                <a:gd name="T5" fmla="*/ 0 h 9"/>
                <a:gd name="T6" fmla="*/ 0 60000 65536"/>
                <a:gd name="T7" fmla="*/ 0 60000 65536"/>
                <a:gd name="T8" fmla="*/ 0 60000 65536"/>
                <a:gd name="T9" fmla="*/ 0 w 10"/>
                <a:gd name="T10" fmla="*/ 0 h 9"/>
                <a:gd name="T11" fmla="*/ 10 w 10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9">
                  <a:moveTo>
                    <a:pt x="10" y="0"/>
                  </a:moveTo>
                  <a:lnTo>
                    <a:pt x="0" y="9"/>
                  </a:lnTo>
                  <a:lnTo>
                    <a:pt x="1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5B5B"/>
                </a:gs>
                <a:gs pos="50000">
                  <a:srgbClr val="5D9797"/>
                </a:gs>
                <a:gs pos="100000">
                  <a:srgbClr val="005B5B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28332" y="1569"/>
              <a:ext cx="739" cy="363"/>
            </a:xfrm>
            <a:custGeom>
              <a:avLst/>
              <a:gdLst>
                <a:gd name="T0" fmla="*/ 278 w 278"/>
                <a:gd name="T1" fmla="*/ 143 h 154"/>
                <a:gd name="T2" fmla="*/ 257 w 278"/>
                <a:gd name="T3" fmla="*/ 152 h 154"/>
                <a:gd name="T4" fmla="*/ 231 w 278"/>
                <a:gd name="T5" fmla="*/ 154 h 154"/>
                <a:gd name="T6" fmla="*/ 196 w 278"/>
                <a:gd name="T7" fmla="*/ 149 h 154"/>
                <a:gd name="T8" fmla="*/ 162 w 278"/>
                <a:gd name="T9" fmla="*/ 133 h 154"/>
                <a:gd name="T10" fmla="*/ 124 w 278"/>
                <a:gd name="T11" fmla="*/ 112 h 154"/>
                <a:gd name="T12" fmla="*/ 82 w 278"/>
                <a:gd name="T13" fmla="*/ 83 h 154"/>
                <a:gd name="T14" fmla="*/ 40 w 278"/>
                <a:gd name="T15" fmla="*/ 50 h 154"/>
                <a:gd name="T16" fmla="*/ 0 w 278"/>
                <a:gd name="T17" fmla="*/ 10 h 154"/>
                <a:gd name="T18" fmla="*/ 9 w 278"/>
                <a:gd name="T19" fmla="*/ 0 h 154"/>
                <a:gd name="T20" fmla="*/ 50 w 278"/>
                <a:gd name="T21" fmla="*/ 41 h 154"/>
                <a:gd name="T22" fmla="*/ 91 w 278"/>
                <a:gd name="T23" fmla="*/ 73 h 154"/>
                <a:gd name="T24" fmla="*/ 132 w 278"/>
                <a:gd name="T25" fmla="*/ 102 h 154"/>
                <a:gd name="T26" fmla="*/ 170 w 278"/>
                <a:gd name="T27" fmla="*/ 122 h 154"/>
                <a:gd name="T28" fmla="*/ 202 w 278"/>
                <a:gd name="T29" fmla="*/ 137 h 154"/>
                <a:gd name="T30" fmla="*/ 231 w 278"/>
                <a:gd name="T31" fmla="*/ 143 h 154"/>
                <a:gd name="T32" fmla="*/ 252 w 278"/>
                <a:gd name="T33" fmla="*/ 141 h 154"/>
                <a:gd name="T34" fmla="*/ 271 w 278"/>
                <a:gd name="T35" fmla="*/ 131 h 154"/>
                <a:gd name="T36" fmla="*/ 278 w 278"/>
                <a:gd name="T37" fmla="*/ 143 h 1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8"/>
                <a:gd name="T58" fmla="*/ 0 h 154"/>
                <a:gd name="T59" fmla="*/ 278 w 278"/>
                <a:gd name="T60" fmla="*/ 154 h 1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8" h="154">
                  <a:moveTo>
                    <a:pt x="278" y="143"/>
                  </a:moveTo>
                  <a:lnTo>
                    <a:pt x="257" y="152"/>
                  </a:lnTo>
                  <a:lnTo>
                    <a:pt x="231" y="154"/>
                  </a:lnTo>
                  <a:lnTo>
                    <a:pt x="196" y="149"/>
                  </a:lnTo>
                  <a:lnTo>
                    <a:pt x="162" y="133"/>
                  </a:lnTo>
                  <a:lnTo>
                    <a:pt x="124" y="112"/>
                  </a:lnTo>
                  <a:lnTo>
                    <a:pt x="82" y="83"/>
                  </a:lnTo>
                  <a:lnTo>
                    <a:pt x="40" y="50"/>
                  </a:lnTo>
                  <a:lnTo>
                    <a:pt x="0" y="10"/>
                  </a:lnTo>
                  <a:lnTo>
                    <a:pt x="9" y="0"/>
                  </a:lnTo>
                  <a:lnTo>
                    <a:pt x="50" y="41"/>
                  </a:lnTo>
                  <a:lnTo>
                    <a:pt x="91" y="73"/>
                  </a:lnTo>
                  <a:lnTo>
                    <a:pt x="132" y="102"/>
                  </a:lnTo>
                  <a:lnTo>
                    <a:pt x="170" y="122"/>
                  </a:lnTo>
                  <a:lnTo>
                    <a:pt x="202" y="137"/>
                  </a:lnTo>
                  <a:lnTo>
                    <a:pt x="231" y="143"/>
                  </a:lnTo>
                  <a:lnTo>
                    <a:pt x="252" y="141"/>
                  </a:lnTo>
                  <a:lnTo>
                    <a:pt x="271" y="131"/>
                  </a:lnTo>
                  <a:lnTo>
                    <a:pt x="278" y="14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29045" y="1876"/>
              <a:ext cx="32" cy="28"/>
            </a:xfrm>
            <a:custGeom>
              <a:avLst/>
              <a:gdLst>
                <a:gd name="T0" fmla="*/ 11 w 11"/>
                <a:gd name="T1" fmla="*/ 10 h 12"/>
                <a:gd name="T2" fmla="*/ 9 w 11"/>
                <a:gd name="T3" fmla="*/ 12 h 12"/>
                <a:gd name="T4" fmla="*/ 2 w 11"/>
                <a:gd name="T5" fmla="*/ 0 h 12"/>
                <a:gd name="T6" fmla="*/ 0 w 11"/>
                <a:gd name="T7" fmla="*/ 2 h 12"/>
                <a:gd name="T8" fmla="*/ 11 w 11"/>
                <a:gd name="T9" fmla="*/ 1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2"/>
                <a:gd name="T17" fmla="*/ 11 w 11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2">
                  <a:moveTo>
                    <a:pt x="11" y="10"/>
                  </a:moveTo>
                  <a:lnTo>
                    <a:pt x="9" y="12"/>
                  </a:lnTo>
                  <a:lnTo>
                    <a:pt x="2" y="0"/>
                  </a:lnTo>
                  <a:lnTo>
                    <a:pt x="0" y="2"/>
                  </a:lnTo>
                  <a:lnTo>
                    <a:pt x="11" y="10"/>
                  </a:lnTo>
                  <a:close/>
                </a:path>
              </a:pathLst>
            </a:custGeom>
            <a:gradFill rotWithShape="1">
              <a:gsLst>
                <a:gs pos="0">
                  <a:srgbClr val="005B5B"/>
                </a:gs>
                <a:gs pos="50000">
                  <a:srgbClr val="5D9797"/>
                </a:gs>
                <a:gs pos="100000">
                  <a:srgbClr val="005B5B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28332" y="1569"/>
              <a:ext cx="27" cy="19"/>
            </a:xfrm>
            <a:custGeom>
              <a:avLst/>
              <a:gdLst>
                <a:gd name="T0" fmla="*/ 0 w 9"/>
                <a:gd name="T1" fmla="*/ 10 h 10"/>
                <a:gd name="T2" fmla="*/ 9 w 9"/>
                <a:gd name="T3" fmla="*/ 0 h 10"/>
                <a:gd name="T4" fmla="*/ 0 w 9"/>
                <a:gd name="T5" fmla="*/ 10 h 10"/>
                <a:gd name="T6" fmla="*/ 0 60000 65536"/>
                <a:gd name="T7" fmla="*/ 0 60000 65536"/>
                <a:gd name="T8" fmla="*/ 0 60000 65536"/>
                <a:gd name="T9" fmla="*/ 0 w 9"/>
                <a:gd name="T10" fmla="*/ 0 h 10"/>
                <a:gd name="T11" fmla="*/ 9 w 9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10">
                  <a:moveTo>
                    <a:pt x="0" y="10"/>
                  </a:moveTo>
                  <a:lnTo>
                    <a:pt x="9" y="0"/>
                  </a:lnTo>
                  <a:lnTo>
                    <a:pt x="0" y="10"/>
                  </a:lnTo>
                  <a:close/>
                </a:path>
              </a:pathLst>
            </a:custGeom>
            <a:gradFill rotWithShape="1">
              <a:gsLst>
                <a:gs pos="0">
                  <a:srgbClr val="005B5B"/>
                </a:gs>
                <a:gs pos="50000">
                  <a:srgbClr val="5D9797"/>
                </a:gs>
                <a:gs pos="100000">
                  <a:srgbClr val="005B5B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26435" y="699"/>
              <a:ext cx="1164" cy="104"/>
            </a:xfrm>
            <a:custGeom>
              <a:avLst/>
              <a:gdLst>
                <a:gd name="T0" fmla="*/ 0 w 436"/>
                <a:gd name="T1" fmla="*/ 37 h 42"/>
                <a:gd name="T2" fmla="*/ 217 w 436"/>
                <a:gd name="T3" fmla="*/ 37 h 42"/>
                <a:gd name="T4" fmla="*/ 217 w 436"/>
                <a:gd name="T5" fmla="*/ 42 h 42"/>
                <a:gd name="T6" fmla="*/ 436 w 436"/>
                <a:gd name="T7" fmla="*/ 42 h 42"/>
                <a:gd name="T8" fmla="*/ 421 w 436"/>
                <a:gd name="T9" fmla="*/ 0 h 42"/>
                <a:gd name="T10" fmla="*/ 13 w 436"/>
                <a:gd name="T11" fmla="*/ 0 h 42"/>
                <a:gd name="T12" fmla="*/ 0 w 436"/>
                <a:gd name="T13" fmla="*/ 37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6"/>
                <a:gd name="T22" fmla="*/ 0 h 42"/>
                <a:gd name="T23" fmla="*/ 436 w 436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6" h="42">
                  <a:moveTo>
                    <a:pt x="0" y="37"/>
                  </a:moveTo>
                  <a:lnTo>
                    <a:pt x="217" y="37"/>
                  </a:lnTo>
                  <a:lnTo>
                    <a:pt x="217" y="42"/>
                  </a:lnTo>
                  <a:lnTo>
                    <a:pt x="436" y="42"/>
                  </a:lnTo>
                  <a:lnTo>
                    <a:pt x="421" y="0"/>
                  </a:lnTo>
                  <a:lnTo>
                    <a:pt x="13" y="0"/>
                  </a:lnTo>
                  <a:lnTo>
                    <a:pt x="0" y="3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26376" y="846"/>
              <a:ext cx="1292" cy="127"/>
            </a:xfrm>
            <a:custGeom>
              <a:avLst/>
              <a:gdLst>
                <a:gd name="T0" fmla="*/ 9 w 486"/>
                <a:gd name="T1" fmla="*/ 11 h 54"/>
                <a:gd name="T2" fmla="*/ 0 w 486"/>
                <a:gd name="T3" fmla="*/ 34 h 54"/>
                <a:gd name="T4" fmla="*/ 418 w 486"/>
                <a:gd name="T5" fmla="*/ 34 h 54"/>
                <a:gd name="T6" fmla="*/ 421 w 486"/>
                <a:gd name="T7" fmla="*/ 54 h 54"/>
                <a:gd name="T8" fmla="*/ 486 w 486"/>
                <a:gd name="T9" fmla="*/ 54 h 54"/>
                <a:gd name="T10" fmla="*/ 463 w 486"/>
                <a:gd name="T11" fmla="*/ 0 h 54"/>
                <a:gd name="T12" fmla="*/ 240 w 486"/>
                <a:gd name="T13" fmla="*/ 0 h 54"/>
                <a:gd name="T14" fmla="*/ 240 w 486"/>
                <a:gd name="T15" fmla="*/ 11 h 54"/>
                <a:gd name="T16" fmla="*/ 9 w 486"/>
                <a:gd name="T17" fmla="*/ 11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6"/>
                <a:gd name="T28" fmla="*/ 0 h 54"/>
                <a:gd name="T29" fmla="*/ 486 w 486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6" h="54">
                  <a:moveTo>
                    <a:pt x="9" y="11"/>
                  </a:moveTo>
                  <a:lnTo>
                    <a:pt x="0" y="34"/>
                  </a:lnTo>
                  <a:lnTo>
                    <a:pt x="418" y="34"/>
                  </a:lnTo>
                  <a:lnTo>
                    <a:pt x="421" y="54"/>
                  </a:lnTo>
                  <a:lnTo>
                    <a:pt x="486" y="54"/>
                  </a:lnTo>
                  <a:lnTo>
                    <a:pt x="463" y="0"/>
                  </a:lnTo>
                  <a:lnTo>
                    <a:pt x="240" y="0"/>
                  </a:lnTo>
                  <a:lnTo>
                    <a:pt x="240" y="11"/>
                  </a:lnTo>
                  <a:lnTo>
                    <a:pt x="9" y="1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26312" y="1021"/>
              <a:ext cx="1414" cy="118"/>
            </a:xfrm>
            <a:custGeom>
              <a:avLst/>
              <a:gdLst>
                <a:gd name="T0" fmla="*/ 11 w 530"/>
                <a:gd name="T1" fmla="*/ 9 h 50"/>
                <a:gd name="T2" fmla="*/ 263 w 530"/>
                <a:gd name="T3" fmla="*/ 9 h 50"/>
                <a:gd name="T4" fmla="*/ 263 w 530"/>
                <a:gd name="T5" fmla="*/ 0 h 50"/>
                <a:gd name="T6" fmla="*/ 511 w 530"/>
                <a:gd name="T7" fmla="*/ 0 h 50"/>
                <a:gd name="T8" fmla="*/ 530 w 530"/>
                <a:gd name="T9" fmla="*/ 50 h 50"/>
                <a:gd name="T10" fmla="*/ 442 w 530"/>
                <a:gd name="T11" fmla="*/ 50 h 50"/>
                <a:gd name="T12" fmla="*/ 435 w 530"/>
                <a:gd name="T13" fmla="*/ 42 h 50"/>
                <a:gd name="T14" fmla="*/ 0 w 530"/>
                <a:gd name="T15" fmla="*/ 42 h 50"/>
                <a:gd name="T16" fmla="*/ 11 w 530"/>
                <a:gd name="T17" fmla="*/ 9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0"/>
                <a:gd name="T28" fmla="*/ 0 h 50"/>
                <a:gd name="T29" fmla="*/ 530 w 530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0" h="50">
                  <a:moveTo>
                    <a:pt x="11" y="9"/>
                  </a:moveTo>
                  <a:lnTo>
                    <a:pt x="263" y="9"/>
                  </a:lnTo>
                  <a:lnTo>
                    <a:pt x="263" y="0"/>
                  </a:lnTo>
                  <a:lnTo>
                    <a:pt x="511" y="0"/>
                  </a:lnTo>
                  <a:lnTo>
                    <a:pt x="530" y="50"/>
                  </a:lnTo>
                  <a:lnTo>
                    <a:pt x="442" y="50"/>
                  </a:lnTo>
                  <a:lnTo>
                    <a:pt x="435" y="42"/>
                  </a:lnTo>
                  <a:lnTo>
                    <a:pt x="0" y="42"/>
                  </a:lnTo>
                  <a:lnTo>
                    <a:pt x="11" y="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26270" y="1195"/>
              <a:ext cx="1520" cy="128"/>
            </a:xfrm>
            <a:custGeom>
              <a:avLst/>
              <a:gdLst>
                <a:gd name="T0" fmla="*/ 7 w 572"/>
                <a:gd name="T1" fmla="*/ 12 h 54"/>
                <a:gd name="T2" fmla="*/ 280 w 572"/>
                <a:gd name="T3" fmla="*/ 12 h 54"/>
                <a:gd name="T4" fmla="*/ 280 w 572"/>
                <a:gd name="T5" fmla="*/ 0 h 54"/>
                <a:gd name="T6" fmla="*/ 557 w 572"/>
                <a:gd name="T7" fmla="*/ 0 h 54"/>
                <a:gd name="T8" fmla="*/ 572 w 572"/>
                <a:gd name="T9" fmla="*/ 54 h 54"/>
                <a:gd name="T10" fmla="*/ 473 w 572"/>
                <a:gd name="T11" fmla="*/ 54 h 54"/>
                <a:gd name="T12" fmla="*/ 467 w 572"/>
                <a:gd name="T13" fmla="*/ 31 h 54"/>
                <a:gd name="T14" fmla="*/ 0 w 572"/>
                <a:gd name="T15" fmla="*/ 31 h 54"/>
                <a:gd name="T16" fmla="*/ 7 w 572"/>
                <a:gd name="T17" fmla="*/ 12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72"/>
                <a:gd name="T28" fmla="*/ 0 h 54"/>
                <a:gd name="T29" fmla="*/ 572 w 572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72" h="54">
                  <a:moveTo>
                    <a:pt x="7" y="12"/>
                  </a:moveTo>
                  <a:lnTo>
                    <a:pt x="280" y="12"/>
                  </a:lnTo>
                  <a:lnTo>
                    <a:pt x="280" y="0"/>
                  </a:lnTo>
                  <a:lnTo>
                    <a:pt x="557" y="0"/>
                  </a:lnTo>
                  <a:lnTo>
                    <a:pt x="572" y="54"/>
                  </a:lnTo>
                  <a:lnTo>
                    <a:pt x="473" y="54"/>
                  </a:lnTo>
                  <a:lnTo>
                    <a:pt x="467" y="31"/>
                  </a:lnTo>
                  <a:lnTo>
                    <a:pt x="0" y="31"/>
                  </a:lnTo>
                  <a:lnTo>
                    <a:pt x="7" y="1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25967" y="1366"/>
              <a:ext cx="3817" cy="132"/>
            </a:xfrm>
            <a:custGeom>
              <a:avLst/>
              <a:gdLst>
                <a:gd name="T0" fmla="*/ 0 w 1436"/>
                <a:gd name="T1" fmla="*/ 49 h 56"/>
                <a:gd name="T2" fmla="*/ 573 w 1436"/>
                <a:gd name="T3" fmla="*/ 49 h 56"/>
                <a:gd name="T4" fmla="*/ 574 w 1436"/>
                <a:gd name="T5" fmla="*/ 56 h 56"/>
                <a:gd name="T6" fmla="*/ 1427 w 1436"/>
                <a:gd name="T7" fmla="*/ 56 h 56"/>
                <a:gd name="T8" fmla="*/ 1436 w 1436"/>
                <a:gd name="T9" fmla="*/ 0 h 56"/>
                <a:gd name="T10" fmla="*/ 918 w 1436"/>
                <a:gd name="T11" fmla="*/ 0 h 56"/>
                <a:gd name="T12" fmla="*/ 397 w 1436"/>
                <a:gd name="T13" fmla="*/ 0 h 56"/>
                <a:gd name="T14" fmla="*/ 397 w 1436"/>
                <a:gd name="T15" fmla="*/ 25 h 56"/>
                <a:gd name="T16" fmla="*/ 12 w 1436"/>
                <a:gd name="T17" fmla="*/ 23 h 56"/>
                <a:gd name="T18" fmla="*/ 0 w 1436"/>
                <a:gd name="T19" fmla="*/ 49 h 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36"/>
                <a:gd name="T31" fmla="*/ 0 h 56"/>
                <a:gd name="T32" fmla="*/ 1436 w 1436"/>
                <a:gd name="T33" fmla="*/ 56 h 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36" h="56">
                  <a:moveTo>
                    <a:pt x="0" y="49"/>
                  </a:moveTo>
                  <a:lnTo>
                    <a:pt x="573" y="49"/>
                  </a:lnTo>
                  <a:lnTo>
                    <a:pt x="574" y="56"/>
                  </a:lnTo>
                  <a:lnTo>
                    <a:pt x="1427" y="56"/>
                  </a:lnTo>
                  <a:lnTo>
                    <a:pt x="1436" y="0"/>
                  </a:lnTo>
                  <a:lnTo>
                    <a:pt x="918" y="0"/>
                  </a:lnTo>
                  <a:lnTo>
                    <a:pt x="397" y="0"/>
                  </a:lnTo>
                  <a:lnTo>
                    <a:pt x="397" y="25"/>
                  </a:lnTo>
                  <a:lnTo>
                    <a:pt x="12" y="23"/>
                  </a:lnTo>
                  <a:lnTo>
                    <a:pt x="0" y="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25946" y="1564"/>
              <a:ext cx="3519" cy="99"/>
            </a:xfrm>
            <a:custGeom>
              <a:avLst/>
              <a:gdLst>
                <a:gd name="T0" fmla="*/ 0 w 1323"/>
                <a:gd name="T1" fmla="*/ 31 h 43"/>
                <a:gd name="T2" fmla="*/ 557 w 1323"/>
                <a:gd name="T3" fmla="*/ 31 h 43"/>
                <a:gd name="T4" fmla="*/ 1117 w 1323"/>
                <a:gd name="T5" fmla="*/ 31 h 43"/>
                <a:gd name="T6" fmla="*/ 1125 w 1323"/>
                <a:gd name="T7" fmla="*/ 43 h 43"/>
                <a:gd name="T8" fmla="*/ 1312 w 1323"/>
                <a:gd name="T9" fmla="*/ 43 h 43"/>
                <a:gd name="T10" fmla="*/ 1323 w 1323"/>
                <a:gd name="T11" fmla="*/ 0 h 43"/>
                <a:gd name="T12" fmla="*/ 723 w 1323"/>
                <a:gd name="T13" fmla="*/ 0 h 43"/>
                <a:gd name="T14" fmla="*/ 122 w 1323"/>
                <a:gd name="T15" fmla="*/ 0 h 43"/>
                <a:gd name="T16" fmla="*/ 112 w 1323"/>
                <a:gd name="T17" fmla="*/ 8 h 43"/>
                <a:gd name="T18" fmla="*/ 9 w 1323"/>
                <a:gd name="T19" fmla="*/ 8 h 43"/>
                <a:gd name="T20" fmla="*/ 0 w 1323"/>
                <a:gd name="T21" fmla="*/ 3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23"/>
                <a:gd name="T34" fmla="*/ 0 h 43"/>
                <a:gd name="T35" fmla="*/ 1323 w 1323"/>
                <a:gd name="T36" fmla="*/ 43 h 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23" h="43">
                  <a:moveTo>
                    <a:pt x="0" y="31"/>
                  </a:moveTo>
                  <a:lnTo>
                    <a:pt x="557" y="31"/>
                  </a:lnTo>
                  <a:lnTo>
                    <a:pt x="1117" y="31"/>
                  </a:lnTo>
                  <a:lnTo>
                    <a:pt x="1125" y="43"/>
                  </a:lnTo>
                  <a:lnTo>
                    <a:pt x="1312" y="43"/>
                  </a:lnTo>
                  <a:lnTo>
                    <a:pt x="1323" y="0"/>
                  </a:lnTo>
                  <a:lnTo>
                    <a:pt x="723" y="0"/>
                  </a:lnTo>
                  <a:lnTo>
                    <a:pt x="122" y="0"/>
                  </a:lnTo>
                  <a:lnTo>
                    <a:pt x="112" y="8"/>
                  </a:lnTo>
                  <a:lnTo>
                    <a:pt x="9" y="8"/>
                  </a:lnTo>
                  <a:lnTo>
                    <a:pt x="0" y="3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32" name="Oval 31"/>
            <p:cNvSpPr>
              <a:spLocks noChangeArrowheads="1"/>
            </p:cNvSpPr>
            <p:nvPr userDrawn="1"/>
          </p:nvSpPr>
          <p:spPr bwMode="auto">
            <a:xfrm>
              <a:off x="28407" y="959"/>
              <a:ext cx="186" cy="18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spcBef>
                  <a:spcPct val="50000"/>
                </a:spcBef>
              </a:pPr>
              <a:endParaRPr lang="en-US"/>
            </a:p>
          </p:txBody>
        </p:sp>
      </p:grp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264" y="172654"/>
            <a:ext cx="979207" cy="53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8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E722FD2-7105-6447-8408-0D1A4D35B29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-1435"/>
            <a:ext cx="9144000" cy="8817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45E263-5EB9-FD4E-9ADB-7610281CDD3D}"/>
              </a:ext>
            </a:extLst>
          </p:cNvPr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D7E4A3-F85F-FB48-A99F-8A66173D7825}"/>
              </a:ext>
            </a:extLst>
          </p:cNvPr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Pres. No.:</a:t>
            </a:r>
            <a:endParaRPr lang="en-US" sz="1100" b="0" i="0" baseline="0" dirty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3AE80C-FF21-D348-805F-71CCC8E6029F}"/>
              </a:ext>
            </a:extLst>
          </p:cNvPr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en-AT" sz="1099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39673-EC0F-DD42-ACA8-0433E815E767}"/>
              </a:ext>
            </a:extLst>
          </p:cNvPr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sz="147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A24655-8128-A046-A777-D08AC067DEF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grpSp>
        <p:nvGrpSpPr>
          <p:cNvPr id="12" name="Group 11"/>
          <p:cNvGrpSpPr>
            <a:grpSpLocks/>
          </p:cNvGrpSpPr>
          <p:nvPr userDrawn="1"/>
        </p:nvGrpSpPr>
        <p:grpSpPr bwMode="auto">
          <a:xfrm>
            <a:off x="6286250" y="175746"/>
            <a:ext cx="1404379" cy="524497"/>
            <a:chOff x="25946" y="633"/>
            <a:chExt cx="4428" cy="1299"/>
          </a:xfrm>
        </p:grpSpPr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28577" y="633"/>
              <a:ext cx="287" cy="312"/>
            </a:xfrm>
            <a:custGeom>
              <a:avLst/>
              <a:gdLst>
                <a:gd name="T0" fmla="*/ 25 w 109"/>
                <a:gd name="T1" fmla="*/ 87 h 133"/>
                <a:gd name="T2" fmla="*/ 27 w 109"/>
                <a:gd name="T3" fmla="*/ 96 h 133"/>
                <a:gd name="T4" fmla="*/ 31 w 109"/>
                <a:gd name="T5" fmla="*/ 104 h 133"/>
                <a:gd name="T6" fmla="*/ 39 w 109"/>
                <a:gd name="T7" fmla="*/ 110 h 133"/>
                <a:gd name="T8" fmla="*/ 48 w 109"/>
                <a:gd name="T9" fmla="*/ 110 h 133"/>
                <a:gd name="T10" fmla="*/ 63 w 109"/>
                <a:gd name="T11" fmla="*/ 108 h 133"/>
                <a:gd name="T12" fmla="*/ 71 w 109"/>
                <a:gd name="T13" fmla="*/ 102 h 133"/>
                <a:gd name="T14" fmla="*/ 75 w 109"/>
                <a:gd name="T15" fmla="*/ 96 h 133"/>
                <a:gd name="T16" fmla="*/ 77 w 109"/>
                <a:gd name="T17" fmla="*/ 89 h 133"/>
                <a:gd name="T18" fmla="*/ 73 w 109"/>
                <a:gd name="T19" fmla="*/ 83 h 133"/>
                <a:gd name="T20" fmla="*/ 48 w 109"/>
                <a:gd name="T21" fmla="*/ 75 h 133"/>
                <a:gd name="T22" fmla="*/ 29 w 109"/>
                <a:gd name="T23" fmla="*/ 67 h 133"/>
                <a:gd name="T24" fmla="*/ 23 w 109"/>
                <a:gd name="T25" fmla="*/ 64 h 133"/>
                <a:gd name="T26" fmla="*/ 16 w 109"/>
                <a:gd name="T27" fmla="*/ 52 h 133"/>
                <a:gd name="T28" fmla="*/ 16 w 109"/>
                <a:gd name="T29" fmla="*/ 35 h 133"/>
                <a:gd name="T30" fmla="*/ 18 w 109"/>
                <a:gd name="T31" fmla="*/ 25 h 133"/>
                <a:gd name="T32" fmla="*/ 23 w 109"/>
                <a:gd name="T33" fmla="*/ 17 h 133"/>
                <a:gd name="T34" fmla="*/ 33 w 109"/>
                <a:gd name="T35" fmla="*/ 10 h 133"/>
                <a:gd name="T36" fmla="*/ 54 w 109"/>
                <a:gd name="T37" fmla="*/ 0 h 133"/>
                <a:gd name="T38" fmla="*/ 67 w 109"/>
                <a:gd name="T39" fmla="*/ 0 h 133"/>
                <a:gd name="T40" fmla="*/ 88 w 109"/>
                <a:gd name="T41" fmla="*/ 2 h 133"/>
                <a:gd name="T42" fmla="*/ 102 w 109"/>
                <a:gd name="T43" fmla="*/ 10 h 133"/>
                <a:gd name="T44" fmla="*/ 105 w 109"/>
                <a:gd name="T45" fmla="*/ 15 h 133"/>
                <a:gd name="T46" fmla="*/ 107 w 109"/>
                <a:gd name="T47" fmla="*/ 21 h 133"/>
                <a:gd name="T48" fmla="*/ 109 w 109"/>
                <a:gd name="T49" fmla="*/ 39 h 133"/>
                <a:gd name="T50" fmla="*/ 82 w 109"/>
                <a:gd name="T51" fmla="*/ 31 h 133"/>
                <a:gd name="T52" fmla="*/ 79 w 109"/>
                <a:gd name="T53" fmla="*/ 25 h 133"/>
                <a:gd name="T54" fmla="*/ 73 w 109"/>
                <a:gd name="T55" fmla="*/ 23 h 133"/>
                <a:gd name="T56" fmla="*/ 54 w 109"/>
                <a:gd name="T57" fmla="*/ 23 h 133"/>
                <a:gd name="T58" fmla="*/ 42 w 109"/>
                <a:gd name="T59" fmla="*/ 29 h 133"/>
                <a:gd name="T60" fmla="*/ 41 w 109"/>
                <a:gd name="T61" fmla="*/ 37 h 133"/>
                <a:gd name="T62" fmla="*/ 42 w 109"/>
                <a:gd name="T63" fmla="*/ 40 h 133"/>
                <a:gd name="T64" fmla="*/ 50 w 109"/>
                <a:gd name="T65" fmla="*/ 46 h 133"/>
                <a:gd name="T66" fmla="*/ 81 w 109"/>
                <a:gd name="T67" fmla="*/ 56 h 133"/>
                <a:gd name="T68" fmla="*/ 90 w 109"/>
                <a:gd name="T69" fmla="*/ 60 h 133"/>
                <a:gd name="T70" fmla="*/ 102 w 109"/>
                <a:gd name="T71" fmla="*/ 73 h 133"/>
                <a:gd name="T72" fmla="*/ 102 w 109"/>
                <a:gd name="T73" fmla="*/ 89 h 133"/>
                <a:gd name="T74" fmla="*/ 100 w 109"/>
                <a:gd name="T75" fmla="*/ 102 h 133"/>
                <a:gd name="T76" fmla="*/ 90 w 109"/>
                <a:gd name="T77" fmla="*/ 116 h 133"/>
                <a:gd name="T78" fmla="*/ 77 w 109"/>
                <a:gd name="T79" fmla="*/ 127 h 133"/>
                <a:gd name="T80" fmla="*/ 56 w 109"/>
                <a:gd name="T81" fmla="*/ 133 h 133"/>
                <a:gd name="T82" fmla="*/ 33 w 109"/>
                <a:gd name="T83" fmla="*/ 133 h 133"/>
                <a:gd name="T84" fmla="*/ 16 w 109"/>
                <a:gd name="T85" fmla="*/ 127 h 133"/>
                <a:gd name="T86" fmla="*/ 4 w 109"/>
                <a:gd name="T87" fmla="*/ 116 h 133"/>
                <a:gd name="T88" fmla="*/ 2 w 109"/>
                <a:gd name="T89" fmla="*/ 108 h 133"/>
                <a:gd name="T90" fmla="*/ 0 w 109"/>
                <a:gd name="T91" fmla="*/ 100 h 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9"/>
                <a:gd name="T139" fmla="*/ 0 h 133"/>
                <a:gd name="T140" fmla="*/ 109 w 109"/>
                <a:gd name="T141" fmla="*/ 133 h 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9" h="133">
                  <a:moveTo>
                    <a:pt x="0" y="89"/>
                  </a:moveTo>
                  <a:lnTo>
                    <a:pt x="25" y="87"/>
                  </a:lnTo>
                  <a:lnTo>
                    <a:pt x="27" y="93"/>
                  </a:lnTo>
                  <a:lnTo>
                    <a:pt x="27" y="96"/>
                  </a:lnTo>
                  <a:lnTo>
                    <a:pt x="29" y="102"/>
                  </a:lnTo>
                  <a:lnTo>
                    <a:pt x="31" y="104"/>
                  </a:lnTo>
                  <a:lnTo>
                    <a:pt x="35" y="108"/>
                  </a:lnTo>
                  <a:lnTo>
                    <a:pt x="39" y="110"/>
                  </a:lnTo>
                  <a:lnTo>
                    <a:pt x="44" y="110"/>
                  </a:lnTo>
                  <a:lnTo>
                    <a:pt x="48" y="110"/>
                  </a:lnTo>
                  <a:lnTo>
                    <a:pt x="60" y="110"/>
                  </a:lnTo>
                  <a:lnTo>
                    <a:pt x="63" y="108"/>
                  </a:lnTo>
                  <a:lnTo>
                    <a:pt x="67" y="106"/>
                  </a:lnTo>
                  <a:lnTo>
                    <a:pt x="71" y="102"/>
                  </a:lnTo>
                  <a:lnTo>
                    <a:pt x="73" y="100"/>
                  </a:lnTo>
                  <a:lnTo>
                    <a:pt x="75" y="96"/>
                  </a:lnTo>
                  <a:lnTo>
                    <a:pt x="77" y="93"/>
                  </a:lnTo>
                  <a:lnTo>
                    <a:pt x="77" y="89"/>
                  </a:lnTo>
                  <a:lnTo>
                    <a:pt x="75" y="87"/>
                  </a:lnTo>
                  <a:lnTo>
                    <a:pt x="73" y="83"/>
                  </a:lnTo>
                  <a:lnTo>
                    <a:pt x="69" y="81"/>
                  </a:lnTo>
                  <a:lnTo>
                    <a:pt x="48" y="75"/>
                  </a:lnTo>
                  <a:lnTo>
                    <a:pt x="35" y="69"/>
                  </a:lnTo>
                  <a:lnTo>
                    <a:pt x="29" y="67"/>
                  </a:lnTo>
                  <a:lnTo>
                    <a:pt x="25" y="66"/>
                  </a:lnTo>
                  <a:lnTo>
                    <a:pt x="23" y="64"/>
                  </a:lnTo>
                  <a:lnTo>
                    <a:pt x="20" y="60"/>
                  </a:lnTo>
                  <a:lnTo>
                    <a:pt x="16" y="52"/>
                  </a:lnTo>
                  <a:lnTo>
                    <a:pt x="14" y="44"/>
                  </a:lnTo>
                  <a:lnTo>
                    <a:pt x="16" y="35"/>
                  </a:lnTo>
                  <a:lnTo>
                    <a:pt x="16" y="31"/>
                  </a:lnTo>
                  <a:lnTo>
                    <a:pt x="18" y="25"/>
                  </a:lnTo>
                  <a:lnTo>
                    <a:pt x="21" y="21"/>
                  </a:lnTo>
                  <a:lnTo>
                    <a:pt x="23" y="17"/>
                  </a:lnTo>
                  <a:lnTo>
                    <a:pt x="27" y="12"/>
                  </a:lnTo>
                  <a:lnTo>
                    <a:pt x="33" y="10"/>
                  </a:lnTo>
                  <a:lnTo>
                    <a:pt x="42" y="4"/>
                  </a:lnTo>
                  <a:lnTo>
                    <a:pt x="54" y="0"/>
                  </a:lnTo>
                  <a:lnTo>
                    <a:pt x="62" y="0"/>
                  </a:lnTo>
                  <a:lnTo>
                    <a:pt x="67" y="0"/>
                  </a:lnTo>
                  <a:lnTo>
                    <a:pt x="79" y="0"/>
                  </a:lnTo>
                  <a:lnTo>
                    <a:pt x="88" y="2"/>
                  </a:lnTo>
                  <a:lnTo>
                    <a:pt x="94" y="6"/>
                  </a:lnTo>
                  <a:lnTo>
                    <a:pt x="102" y="10"/>
                  </a:lnTo>
                  <a:lnTo>
                    <a:pt x="103" y="12"/>
                  </a:lnTo>
                  <a:lnTo>
                    <a:pt x="105" y="15"/>
                  </a:lnTo>
                  <a:lnTo>
                    <a:pt x="107" y="17"/>
                  </a:lnTo>
                  <a:lnTo>
                    <a:pt x="107" y="21"/>
                  </a:lnTo>
                  <a:lnTo>
                    <a:pt x="109" y="29"/>
                  </a:lnTo>
                  <a:lnTo>
                    <a:pt x="109" y="39"/>
                  </a:lnTo>
                  <a:lnTo>
                    <a:pt x="82" y="40"/>
                  </a:lnTo>
                  <a:lnTo>
                    <a:pt x="82" y="31"/>
                  </a:lnTo>
                  <a:lnTo>
                    <a:pt x="81" y="29"/>
                  </a:lnTo>
                  <a:lnTo>
                    <a:pt x="79" y="25"/>
                  </a:lnTo>
                  <a:lnTo>
                    <a:pt x="77" y="25"/>
                  </a:lnTo>
                  <a:lnTo>
                    <a:pt x="73" y="23"/>
                  </a:lnTo>
                  <a:lnTo>
                    <a:pt x="63" y="21"/>
                  </a:lnTo>
                  <a:lnTo>
                    <a:pt x="54" y="23"/>
                  </a:lnTo>
                  <a:lnTo>
                    <a:pt x="48" y="25"/>
                  </a:lnTo>
                  <a:lnTo>
                    <a:pt x="42" y="29"/>
                  </a:lnTo>
                  <a:lnTo>
                    <a:pt x="41" y="35"/>
                  </a:lnTo>
                  <a:lnTo>
                    <a:pt x="41" y="37"/>
                  </a:lnTo>
                  <a:lnTo>
                    <a:pt x="41" y="39"/>
                  </a:lnTo>
                  <a:lnTo>
                    <a:pt x="42" y="40"/>
                  </a:lnTo>
                  <a:lnTo>
                    <a:pt x="42" y="42"/>
                  </a:lnTo>
                  <a:lnTo>
                    <a:pt x="50" y="46"/>
                  </a:lnTo>
                  <a:lnTo>
                    <a:pt x="65" y="50"/>
                  </a:lnTo>
                  <a:lnTo>
                    <a:pt x="81" y="56"/>
                  </a:lnTo>
                  <a:lnTo>
                    <a:pt x="86" y="58"/>
                  </a:lnTo>
                  <a:lnTo>
                    <a:pt x="90" y="60"/>
                  </a:lnTo>
                  <a:lnTo>
                    <a:pt x="96" y="66"/>
                  </a:lnTo>
                  <a:lnTo>
                    <a:pt x="102" y="73"/>
                  </a:lnTo>
                  <a:lnTo>
                    <a:pt x="103" y="83"/>
                  </a:lnTo>
                  <a:lnTo>
                    <a:pt x="102" y="89"/>
                  </a:lnTo>
                  <a:lnTo>
                    <a:pt x="102" y="94"/>
                  </a:lnTo>
                  <a:lnTo>
                    <a:pt x="100" y="102"/>
                  </a:lnTo>
                  <a:lnTo>
                    <a:pt x="96" y="110"/>
                  </a:lnTo>
                  <a:lnTo>
                    <a:pt x="90" y="116"/>
                  </a:lnTo>
                  <a:lnTo>
                    <a:pt x="84" y="121"/>
                  </a:lnTo>
                  <a:lnTo>
                    <a:pt x="77" y="127"/>
                  </a:lnTo>
                  <a:lnTo>
                    <a:pt x="67" y="131"/>
                  </a:lnTo>
                  <a:lnTo>
                    <a:pt x="56" y="133"/>
                  </a:lnTo>
                  <a:lnTo>
                    <a:pt x="44" y="133"/>
                  </a:lnTo>
                  <a:lnTo>
                    <a:pt x="33" y="133"/>
                  </a:lnTo>
                  <a:lnTo>
                    <a:pt x="23" y="131"/>
                  </a:lnTo>
                  <a:lnTo>
                    <a:pt x="16" y="127"/>
                  </a:lnTo>
                  <a:lnTo>
                    <a:pt x="10" y="123"/>
                  </a:lnTo>
                  <a:lnTo>
                    <a:pt x="4" y="116"/>
                  </a:lnTo>
                  <a:lnTo>
                    <a:pt x="4" y="112"/>
                  </a:lnTo>
                  <a:lnTo>
                    <a:pt x="2" y="108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8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16" name="Freeform 15"/>
            <p:cNvSpPr>
              <a:spLocks noEditPoints="1"/>
            </p:cNvSpPr>
            <p:nvPr userDrawn="1"/>
          </p:nvSpPr>
          <p:spPr bwMode="auto">
            <a:xfrm>
              <a:off x="28928" y="633"/>
              <a:ext cx="329" cy="312"/>
            </a:xfrm>
            <a:custGeom>
              <a:avLst/>
              <a:gdLst>
                <a:gd name="T0" fmla="*/ 6 w 126"/>
                <a:gd name="T1" fmla="*/ 56 h 133"/>
                <a:gd name="T2" fmla="*/ 13 w 126"/>
                <a:gd name="T3" fmla="*/ 37 h 133"/>
                <a:gd name="T4" fmla="*/ 23 w 126"/>
                <a:gd name="T5" fmla="*/ 21 h 133"/>
                <a:gd name="T6" fmla="*/ 36 w 126"/>
                <a:gd name="T7" fmla="*/ 12 h 133"/>
                <a:gd name="T8" fmla="*/ 50 w 126"/>
                <a:gd name="T9" fmla="*/ 4 h 133"/>
                <a:gd name="T10" fmla="*/ 67 w 126"/>
                <a:gd name="T11" fmla="*/ 0 h 133"/>
                <a:gd name="T12" fmla="*/ 90 w 126"/>
                <a:gd name="T13" fmla="*/ 0 h 133"/>
                <a:gd name="T14" fmla="*/ 109 w 126"/>
                <a:gd name="T15" fmla="*/ 10 h 133"/>
                <a:gd name="T16" fmla="*/ 120 w 126"/>
                <a:gd name="T17" fmla="*/ 21 h 133"/>
                <a:gd name="T18" fmla="*/ 126 w 126"/>
                <a:gd name="T19" fmla="*/ 39 h 133"/>
                <a:gd name="T20" fmla="*/ 126 w 126"/>
                <a:gd name="T21" fmla="*/ 52 h 133"/>
                <a:gd name="T22" fmla="*/ 124 w 126"/>
                <a:gd name="T23" fmla="*/ 66 h 133"/>
                <a:gd name="T24" fmla="*/ 118 w 126"/>
                <a:gd name="T25" fmla="*/ 89 h 133"/>
                <a:gd name="T26" fmla="*/ 107 w 126"/>
                <a:gd name="T27" fmla="*/ 108 h 133"/>
                <a:gd name="T28" fmla="*/ 97 w 126"/>
                <a:gd name="T29" fmla="*/ 118 h 133"/>
                <a:gd name="T30" fmla="*/ 76 w 126"/>
                <a:gd name="T31" fmla="*/ 129 h 133"/>
                <a:gd name="T32" fmla="*/ 65 w 126"/>
                <a:gd name="T33" fmla="*/ 133 h 133"/>
                <a:gd name="T34" fmla="*/ 38 w 126"/>
                <a:gd name="T35" fmla="*/ 133 h 133"/>
                <a:gd name="T36" fmla="*/ 27 w 126"/>
                <a:gd name="T37" fmla="*/ 129 h 133"/>
                <a:gd name="T38" fmla="*/ 15 w 126"/>
                <a:gd name="T39" fmla="*/ 121 h 133"/>
                <a:gd name="T40" fmla="*/ 6 w 126"/>
                <a:gd name="T41" fmla="*/ 108 h 133"/>
                <a:gd name="T42" fmla="*/ 2 w 126"/>
                <a:gd name="T43" fmla="*/ 96 h 133"/>
                <a:gd name="T44" fmla="*/ 2 w 126"/>
                <a:gd name="T45" fmla="*/ 75 h 133"/>
                <a:gd name="T46" fmla="*/ 29 w 126"/>
                <a:gd name="T47" fmla="*/ 66 h 133"/>
                <a:gd name="T48" fmla="*/ 27 w 126"/>
                <a:gd name="T49" fmla="*/ 85 h 133"/>
                <a:gd name="T50" fmla="*/ 32 w 126"/>
                <a:gd name="T51" fmla="*/ 100 h 133"/>
                <a:gd name="T52" fmla="*/ 42 w 126"/>
                <a:gd name="T53" fmla="*/ 108 h 133"/>
                <a:gd name="T54" fmla="*/ 55 w 126"/>
                <a:gd name="T55" fmla="*/ 110 h 133"/>
                <a:gd name="T56" fmla="*/ 69 w 126"/>
                <a:gd name="T57" fmla="*/ 108 h 133"/>
                <a:gd name="T58" fmla="*/ 82 w 126"/>
                <a:gd name="T59" fmla="*/ 100 h 133"/>
                <a:gd name="T60" fmla="*/ 92 w 126"/>
                <a:gd name="T61" fmla="*/ 85 h 133"/>
                <a:gd name="T62" fmla="*/ 99 w 126"/>
                <a:gd name="T63" fmla="*/ 66 h 133"/>
                <a:gd name="T64" fmla="*/ 99 w 126"/>
                <a:gd name="T65" fmla="*/ 46 h 133"/>
                <a:gd name="T66" fmla="*/ 95 w 126"/>
                <a:gd name="T67" fmla="*/ 33 h 133"/>
                <a:gd name="T68" fmla="*/ 86 w 126"/>
                <a:gd name="T69" fmla="*/ 25 h 133"/>
                <a:gd name="T70" fmla="*/ 73 w 126"/>
                <a:gd name="T71" fmla="*/ 21 h 133"/>
                <a:gd name="T72" fmla="*/ 57 w 126"/>
                <a:gd name="T73" fmla="*/ 25 h 133"/>
                <a:gd name="T74" fmla="*/ 44 w 126"/>
                <a:gd name="T75" fmla="*/ 33 h 133"/>
                <a:gd name="T76" fmla="*/ 36 w 126"/>
                <a:gd name="T77" fmla="*/ 42 h 133"/>
                <a:gd name="T78" fmla="*/ 31 w 126"/>
                <a:gd name="T79" fmla="*/ 56 h 13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6"/>
                <a:gd name="T121" fmla="*/ 0 h 133"/>
                <a:gd name="T122" fmla="*/ 126 w 126"/>
                <a:gd name="T123" fmla="*/ 133 h 13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6" h="133">
                  <a:moveTo>
                    <a:pt x="2" y="67"/>
                  </a:moveTo>
                  <a:lnTo>
                    <a:pt x="6" y="56"/>
                  </a:lnTo>
                  <a:lnTo>
                    <a:pt x="8" y="46"/>
                  </a:lnTo>
                  <a:lnTo>
                    <a:pt x="13" y="37"/>
                  </a:lnTo>
                  <a:lnTo>
                    <a:pt x="17" y="29"/>
                  </a:lnTo>
                  <a:lnTo>
                    <a:pt x="23" y="21"/>
                  </a:lnTo>
                  <a:lnTo>
                    <a:pt x="29" y="15"/>
                  </a:lnTo>
                  <a:lnTo>
                    <a:pt x="36" y="12"/>
                  </a:lnTo>
                  <a:lnTo>
                    <a:pt x="44" y="6"/>
                  </a:lnTo>
                  <a:lnTo>
                    <a:pt x="50" y="4"/>
                  </a:lnTo>
                  <a:lnTo>
                    <a:pt x="59" y="2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90" y="0"/>
                  </a:lnTo>
                  <a:lnTo>
                    <a:pt x="99" y="4"/>
                  </a:lnTo>
                  <a:lnTo>
                    <a:pt x="109" y="10"/>
                  </a:lnTo>
                  <a:lnTo>
                    <a:pt x="116" y="17"/>
                  </a:lnTo>
                  <a:lnTo>
                    <a:pt x="120" y="21"/>
                  </a:lnTo>
                  <a:lnTo>
                    <a:pt x="122" y="27"/>
                  </a:lnTo>
                  <a:lnTo>
                    <a:pt x="126" y="39"/>
                  </a:lnTo>
                  <a:lnTo>
                    <a:pt x="126" y="44"/>
                  </a:lnTo>
                  <a:lnTo>
                    <a:pt x="126" y="52"/>
                  </a:lnTo>
                  <a:lnTo>
                    <a:pt x="126" y="58"/>
                  </a:lnTo>
                  <a:lnTo>
                    <a:pt x="124" y="66"/>
                  </a:lnTo>
                  <a:lnTo>
                    <a:pt x="120" y="81"/>
                  </a:lnTo>
                  <a:lnTo>
                    <a:pt x="118" y="89"/>
                  </a:lnTo>
                  <a:lnTo>
                    <a:pt x="114" y="94"/>
                  </a:lnTo>
                  <a:lnTo>
                    <a:pt x="107" y="108"/>
                  </a:lnTo>
                  <a:lnTo>
                    <a:pt x="101" y="112"/>
                  </a:lnTo>
                  <a:lnTo>
                    <a:pt x="97" y="118"/>
                  </a:lnTo>
                  <a:lnTo>
                    <a:pt x="88" y="123"/>
                  </a:lnTo>
                  <a:lnTo>
                    <a:pt x="76" y="129"/>
                  </a:lnTo>
                  <a:lnTo>
                    <a:pt x="71" y="131"/>
                  </a:lnTo>
                  <a:lnTo>
                    <a:pt x="65" y="133"/>
                  </a:lnTo>
                  <a:lnTo>
                    <a:pt x="52" y="133"/>
                  </a:lnTo>
                  <a:lnTo>
                    <a:pt x="38" y="133"/>
                  </a:lnTo>
                  <a:lnTo>
                    <a:pt x="32" y="131"/>
                  </a:lnTo>
                  <a:lnTo>
                    <a:pt x="27" y="129"/>
                  </a:lnTo>
                  <a:lnTo>
                    <a:pt x="19" y="125"/>
                  </a:lnTo>
                  <a:lnTo>
                    <a:pt x="15" y="121"/>
                  </a:lnTo>
                  <a:lnTo>
                    <a:pt x="12" y="118"/>
                  </a:lnTo>
                  <a:lnTo>
                    <a:pt x="6" y="108"/>
                  </a:lnTo>
                  <a:lnTo>
                    <a:pt x="4" y="102"/>
                  </a:lnTo>
                  <a:lnTo>
                    <a:pt x="2" y="96"/>
                  </a:lnTo>
                  <a:lnTo>
                    <a:pt x="0" y="83"/>
                  </a:lnTo>
                  <a:lnTo>
                    <a:pt x="2" y="75"/>
                  </a:lnTo>
                  <a:lnTo>
                    <a:pt x="2" y="67"/>
                  </a:lnTo>
                  <a:close/>
                  <a:moveTo>
                    <a:pt x="29" y="66"/>
                  </a:moveTo>
                  <a:lnTo>
                    <a:pt x="27" y="77"/>
                  </a:lnTo>
                  <a:lnTo>
                    <a:pt x="27" y="85"/>
                  </a:lnTo>
                  <a:lnTo>
                    <a:pt x="29" y="93"/>
                  </a:lnTo>
                  <a:lnTo>
                    <a:pt x="32" y="100"/>
                  </a:lnTo>
                  <a:lnTo>
                    <a:pt x="36" y="104"/>
                  </a:lnTo>
                  <a:lnTo>
                    <a:pt x="42" y="108"/>
                  </a:lnTo>
                  <a:lnTo>
                    <a:pt x="48" y="110"/>
                  </a:lnTo>
                  <a:lnTo>
                    <a:pt x="55" y="110"/>
                  </a:lnTo>
                  <a:lnTo>
                    <a:pt x="63" y="110"/>
                  </a:lnTo>
                  <a:lnTo>
                    <a:pt x="69" y="108"/>
                  </a:lnTo>
                  <a:lnTo>
                    <a:pt x="76" y="104"/>
                  </a:lnTo>
                  <a:lnTo>
                    <a:pt x="82" y="100"/>
                  </a:lnTo>
                  <a:lnTo>
                    <a:pt x="88" y="93"/>
                  </a:lnTo>
                  <a:lnTo>
                    <a:pt x="92" y="85"/>
                  </a:lnTo>
                  <a:lnTo>
                    <a:pt x="95" y="77"/>
                  </a:lnTo>
                  <a:lnTo>
                    <a:pt x="99" y="66"/>
                  </a:lnTo>
                  <a:lnTo>
                    <a:pt x="99" y="56"/>
                  </a:lnTo>
                  <a:lnTo>
                    <a:pt x="99" y="46"/>
                  </a:lnTo>
                  <a:lnTo>
                    <a:pt x="99" y="39"/>
                  </a:lnTo>
                  <a:lnTo>
                    <a:pt x="95" y="33"/>
                  </a:lnTo>
                  <a:lnTo>
                    <a:pt x="92" y="29"/>
                  </a:lnTo>
                  <a:lnTo>
                    <a:pt x="86" y="25"/>
                  </a:lnTo>
                  <a:lnTo>
                    <a:pt x="80" y="23"/>
                  </a:lnTo>
                  <a:lnTo>
                    <a:pt x="73" y="21"/>
                  </a:lnTo>
                  <a:lnTo>
                    <a:pt x="65" y="23"/>
                  </a:lnTo>
                  <a:lnTo>
                    <a:pt x="57" y="25"/>
                  </a:lnTo>
                  <a:lnTo>
                    <a:pt x="52" y="29"/>
                  </a:lnTo>
                  <a:lnTo>
                    <a:pt x="44" y="33"/>
                  </a:lnTo>
                  <a:lnTo>
                    <a:pt x="38" y="39"/>
                  </a:lnTo>
                  <a:lnTo>
                    <a:pt x="36" y="42"/>
                  </a:lnTo>
                  <a:lnTo>
                    <a:pt x="34" y="46"/>
                  </a:lnTo>
                  <a:lnTo>
                    <a:pt x="31" y="56"/>
                  </a:lnTo>
                  <a:lnTo>
                    <a:pt x="29" y="6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17" name="Freeform 16"/>
            <p:cNvSpPr>
              <a:spLocks noEditPoints="1"/>
            </p:cNvSpPr>
            <p:nvPr userDrawn="1"/>
          </p:nvSpPr>
          <p:spPr bwMode="auto">
            <a:xfrm>
              <a:off x="29310" y="638"/>
              <a:ext cx="325" cy="307"/>
            </a:xfrm>
            <a:custGeom>
              <a:avLst/>
              <a:gdLst>
                <a:gd name="T0" fmla="*/ 0 w 122"/>
                <a:gd name="T1" fmla="*/ 129 h 129"/>
                <a:gd name="T2" fmla="*/ 25 w 122"/>
                <a:gd name="T3" fmla="*/ 0 h 129"/>
                <a:gd name="T4" fmla="*/ 78 w 122"/>
                <a:gd name="T5" fmla="*/ 0 h 129"/>
                <a:gd name="T6" fmla="*/ 95 w 122"/>
                <a:gd name="T7" fmla="*/ 0 h 129"/>
                <a:gd name="T8" fmla="*/ 103 w 122"/>
                <a:gd name="T9" fmla="*/ 2 h 129"/>
                <a:gd name="T10" fmla="*/ 107 w 122"/>
                <a:gd name="T11" fmla="*/ 4 h 129"/>
                <a:gd name="T12" fmla="*/ 111 w 122"/>
                <a:gd name="T13" fmla="*/ 6 h 129"/>
                <a:gd name="T14" fmla="*/ 114 w 122"/>
                <a:gd name="T15" fmla="*/ 8 h 129"/>
                <a:gd name="T16" fmla="*/ 116 w 122"/>
                <a:gd name="T17" fmla="*/ 11 h 129"/>
                <a:gd name="T18" fmla="*/ 118 w 122"/>
                <a:gd name="T19" fmla="*/ 15 h 129"/>
                <a:gd name="T20" fmla="*/ 120 w 122"/>
                <a:gd name="T21" fmla="*/ 19 h 129"/>
                <a:gd name="T22" fmla="*/ 122 w 122"/>
                <a:gd name="T23" fmla="*/ 25 h 129"/>
                <a:gd name="T24" fmla="*/ 122 w 122"/>
                <a:gd name="T25" fmla="*/ 31 h 129"/>
                <a:gd name="T26" fmla="*/ 120 w 122"/>
                <a:gd name="T27" fmla="*/ 37 h 129"/>
                <a:gd name="T28" fmla="*/ 118 w 122"/>
                <a:gd name="T29" fmla="*/ 42 h 129"/>
                <a:gd name="T30" fmla="*/ 116 w 122"/>
                <a:gd name="T31" fmla="*/ 50 h 129"/>
                <a:gd name="T32" fmla="*/ 113 w 122"/>
                <a:gd name="T33" fmla="*/ 56 h 129"/>
                <a:gd name="T34" fmla="*/ 107 w 122"/>
                <a:gd name="T35" fmla="*/ 60 h 129"/>
                <a:gd name="T36" fmla="*/ 101 w 122"/>
                <a:gd name="T37" fmla="*/ 65 h 129"/>
                <a:gd name="T38" fmla="*/ 95 w 122"/>
                <a:gd name="T39" fmla="*/ 67 h 129"/>
                <a:gd name="T40" fmla="*/ 88 w 122"/>
                <a:gd name="T41" fmla="*/ 71 h 129"/>
                <a:gd name="T42" fmla="*/ 80 w 122"/>
                <a:gd name="T43" fmla="*/ 73 h 129"/>
                <a:gd name="T44" fmla="*/ 86 w 122"/>
                <a:gd name="T45" fmla="*/ 77 h 129"/>
                <a:gd name="T46" fmla="*/ 92 w 122"/>
                <a:gd name="T47" fmla="*/ 83 h 129"/>
                <a:gd name="T48" fmla="*/ 97 w 122"/>
                <a:gd name="T49" fmla="*/ 91 h 129"/>
                <a:gd name="T50" fmla="*/ 103 w 122"/>
                <a:gd name="T51" fmla="*/ 104 h 129"/>
                <a:gd name="T52" fmla="*/ 113 w 122"/>
                <a:gd name="T53" fmla="*/ 129 h 129"/>
                <a:gd name="T54" fmla="*/ 82 w 122"/>
                <a:gd name="T55" fmla="*/ 129 h 129"/>
                <a:gd name="T56" fmla="*/ 69 w 122"/>
                <a:gd name="T57" fmla="*/ 102 h 129"/>
                <a:gd name="T58" fmla="*/ 59 w 122"/>
                <a:gd name="T59" fmla="*/ 83 h 129"/>
                <a:gd name="T60" fmla="*/ 55 w 122"/>
                <a:gd name="T61" fmla="*/ 79 h 129"/>
                <a:gd name="T62" fmla="*/ 53 w 122"/>
                <a:gd name="T63" fmla="*/ 77 h 129"/>
                <a:gd name="T64" fmla="*/ 48 w 122"/>
                <a:gd name="T65" fmla="*/ 75 h 129"/>
                <a:gd name="T66" fmla="*/ 40 w 122"/>
                <a:gd name="T67" fmla="*/ 75 h 129"/>
                <a:gd name="T68" fmla="*/ 36 w 122"/>
                <a:gd name="T69" fmla="*/ 75 h 129"/>
                <a:gd name="T70" fmla="*/ 25 w 122"/>
                <a:gd name="T71" fmla="*/ 129 h 129"/>
                <a:gd name="T72" fmla="*/ 0 w 122"/>
                <a:gd name="T73" fmla="*/ 129 h 129"/>
                <a:gd name="T74" fmla="*/ 40 w 122"/>
                <a:gd name="T75" fmla="*/ 54 h 129"/>
                <a:gd name="T76" fmla="*/ 59 w 122"/>
                <a:gd name="T77" fmla="*/ 54 h 129"/>
                <a:gd name="T78" fmla="*/ 72 w 122"/>
                <a:gd name="T79" fmla="*/ 54 h 129"/>
                <a:gd name="T80" fmla="*/ 80 w 122"/>
                <a:gd name="T81" fmla="*/ 54 h 129"/>
                <a:gd name="T82" fmla="*/ 86 w 122"/>
                <a:gd name="T83" fmla="*/ 52 h 129"/>
                <a:gd name="T84" fmla="*/ 90 w 122"/>
                <a:gd name="T85" fmla="*/ 48 h 129"/>
                <a:gd name="T86" fmla="*/ 92 w 122"/>
                <a:gd name="T87" fmla="*/ 46 h 129"/>
                <a:gd name="T88" fmla="*/ 93 w 122"/>
                <a:gd name="T89" fmla="*/ 44 h 129"/>
                <a:gd name="T90" fmla="*/ 95 w 122"/>
                <a:gd name="T91" fmla="*/ 38 h 129"/>
                <a:gd name="T92" fmla="*/ 95 w 122"/>
                <a:gd name="T93" fmla="*/ 33 h 129"/>
                <a:gd name="T94" fmla="*/ 93 w 122"/>
                <a:gd name="T95" fmla="*/ 29 h 129"/>
                <a:gd name="T96" fmla="*/ 93 w 122"/>
                <a:gd name="T97" fmla="*/ 27 h 129"/>
                <a:gd name="T98" fmla="*/ 92 w 122"/>
                <a:gd name="T99" fmla="*/ 25 h 129"/>
                <a:gd name="T100" fmla="*/ 86 w 122"/>
                <a:gd name="T101" fmla="*/ 23 h 129"/>
                <a:gd name="T102" fmla="*/ 80 w 122"/>
                <a:gd name="T103" fmla="*/ 21 h 129"/>
                <a:gd name="T104" fmla="*/ 67 w 122"/>
                <a:gd name="T105" fmla="*/ 21 h 129"/>
                <a:gd name="T106" fmla="*/ 46 w 122"/>
                <a:gd name="T107" fmla="*/ 21 h 129"/>
                <a:gd name="T108" fmla="*/ 40 w 122"/>
                <a:gd name="T109" fmla="*/ 54 h 12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2"/>
                <a:gd name="T166" fmla="*/ 0 h 129"/>
                <a:gd name="T167" fmla="*/ 122 w 122"/>
                <a:gd name="T168" fmla="*/ 129 h 12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2" h="129">
                  <a:moveTo>
                    <a:pt x="0" y="129"/>
                  </a:moveTo>
                  <a:lnTo>
                    <a:pt x="25" y="0"/>
                  </a:lnTo>
                  <a:lnTo>
                    <a:pt x="78" y="0"/>
                  </a:lnTo>
                  <a:lnTo>
                    <a:pt x="95" y="0"/>
                  </a:lnTo>
                  <a:lnTo>
                    <a:pt x="103" y="2"/>
                  </a:lnTo>
                  <a:lnTo>
                    <a:pt x="107" y="4"/>
                  </a:lnTo>
                  <a:lnTo>
                    <a:pt x="111" y="6"/>
                  </a:lnTo>
                  <a:lnTo>
                    <a:pt x="114" y="8"/>
                  </a:lnTo>
                  <a:lnTo>
                    <a:pt x="116" y="11"/>
                  </a:lnTo>
                  <a:lnTo>
                    <a:pt x="118" y="15"/>
                  </a:lnTo>
                  <a:lnTo>
                    <a:pt x="120" y="19"/>
                  </a:lnTo>
                  <a:lnTo>
                    <a:pt x="122" y="25"/>
                  </a:lnTo>
                  <a:lnTo>
                    <a:pt x="122" y="31"/>
                  </a:lnTo>
                  <a:lnTo>
                    <a:pt x="120" y="37"/>
                  </a:lnTo>
                  <a:lnTo>
                    <a:pt x="118" y="42"/>
                  </a:lnTo>
                  <a:lnTo>
                    <a:pt x="116" y="50"/>
                  </a:lnTo>
                  <a:lnTo>
                    <a:pt x="113" y="56"/>
                  </a:lnTo>
                  <a:lnTo>
                    <a:pt x="107" y="60"/>
                  </a:lnTo>
                  <a:lnTo>
                    <a:pt x="101" y="65"/>
                  </a:lnTo>
                  <a:lnTo>
                    <a:pt x="95" y="67"/>
                  </a:lnTo>
                  <a:lnTo>
                    <a:pt x="88" y="71"/>
                  </a:lnTo>
                  <a:lnTo>
                    <a:pt x="80" y="73"/>
                  </a:lnTo>
                  <a:lnTo>
                    <a:pt x="86" y="77"/>
                  </a:lnTo>
                  <a:lnTo>
                    <a:pt x="92" y="83"/>
                  </a:lnTo>
                  <a:lnTo>
                    <a:pt x="97" y="91"/>
                  </a:lnTo>
                  <a:lnTo>
                    <a:pt x="103" y="104"/>
                  </a:lnTo>
                  <a:lnTo>
                    <a:pt x="113" y="129"/>
                  </a:lnTo>
                  <a:lnTo>
                    <a:pt x="82" y="129"/>
                  </a:lnTo>
                  <a:lnTo>
                    <a:pt x="69" y="102"/>
                  </a:lnTo>
                  <a:lnTo>
                    <a:pt x="59" y="83"/>
                  </a:lnTo>
                  <a:lnTo>
                    <a:pt x="55" y="79"/>
                  </a:lnTo>
                  <a:lnTo>
                    <a:pt x="53" y="77"/>
                  </a:lnTo>
                  <a:lnTo>
                    <a:pt x="48" y="75"/>
                  </a:lnTo>
                  <a:lnTo>
                    <a:pt x="40" y="75"/>
                  </a:lnTo>
                  <a:lnTo>
                    <a:pt x="36" y="75"/>
                  </a:lnTo>
                  <a:lnTo>
                    <a:pt x="25" y="129"/>
                  </a:lnTo>
                  <a:lnTo>
                    <a:pt x="0" y="129"/>
                  </a:lnTo>
                  <a:close/>
                  <a:moveTo>
                    <a:pt x="40" y="54"/>
                  </a:moveTo>
                  <a:lnTo>
                    <a:pt x="59" y="54"/>
                  </a:lnTo>
                  <a:lnTo>
                    <a:pt x="72" y="54"/>
                  </a:lnTo>
                  <a:lnTo>
                    <a:pt x="80" y="54"/>
                  </a:lnTo>
                  <a:lnTo>
                    <a:pt x="86" y="52"/>
                  </a:lnTo>
                  <a:lnTo>
                    <a:pt x="90" y="48"/>
                  </a:lnTo>
                  <a:lnTo>
                    <a:pt x="92" y="46"/>
                  </a:lnTo>
                  <a:lnTo>
                    <a:pt x="93" y="44"/>
                  </a:lnTo>
                  <a:lnTo>
                    <a:pt x="95" y="38"/>
                  </a:lnTo>
                  <a:lnTo>
                    <a:pt x="95" y="33"/>
                  </a:lnTo>
                  <a:lnTo>
                    <a:pt x="93" y="29"/>
                  </a:lnTo>
                  <a:lnTo>
                    <a:pt x="93" y="27"/>
                  </a:lnTo>
                  <a:lnTo>
                    <a:pt x="92" y="25"/>
                  </a:lnTo>
                  <a:lnTo>
                    <a:pt x="86" y="23"/>
                  </a:lnTo>
                  <a:lnTo>
                    <a:pt x="80" y="21"/>
                  </a:lnTo>
                  <a:lnTo>
                    <a:pt x="67" y="21"/>
                  </a:lnTo>
                  <a:lnTo>
                    <a:pt x="46" y="21"/>
                  </a:lnTo>
                  <a:lnTo>
                    <a:pt x="40" y="5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29683" y="638"/>
              <a:ext cx="313" cy="307"/>
            </a:xfrm>
            <a:custGeom>
              <a:avLst/>
              <a:gdLst>
                <a:gd name="T0" fmla="*/ 0 w 118"/>
                <a:gd name="T1" fmla="*/ 129 h 129"/>
                <a:gd name="T2" fmla="*/ 25 w 118"/>
                <a:gd name="T3" fmla="*/ 0 h 129"/>
                <a:gd name="T4" fmla="*/ 118 w 118"/>
                <a:gd name="T5" fmla="*/ 0 h 129"/>
                <a:gd name="T6" fmla="*/ 113 w 118"/>
                <a:gd name="T7" fmla="*/ 21 h 129"/>
                <a:gd name="T8" fmla="*/ 46 w 118"/>
                <a:gd name="T9" fmla="*/ 21 h 129"/>
                <a:gd name="T10" fmla="*/ 40 w 118"/>
                <a:gd name="T11" fmla="*/ 50 h 129"/>
                <a:gd name="T12" fmla="*/ 103 w 118"/>
                <a:gd name="T13" fmla="*/ 50 h 129"/>
                <a:gd name="T14" fmla="*/ 99 w 118"/>
                <a:gd name="T15" fmla="*/ 71 h 129"/>
                <a:gd name="T16" fmla="*/ 36 w 118"/>
                <a:gd name="T17" fmla="*/ 71 h 129"/>
                <a:gd name="T18" fmla="*/ 29 w 118"/>
                <a:gd name="T19" fmla="*/ 108 h 129"/>
                <a:gd name="T20" fmla="*/ 99 w 118"/>
                <a:gd name="T21" fmla="*/ 108 h 129"/>
                <a:gd name="T22" fmla="*/ 96 w 118"/>
                <a:gd name="T23" fmla="*/ 129 h 129"/>
                <a:gd name="T24" fmla="*/ 0 w 118"/>
                <a:gd name="T25" fmla="*/ 129 h 1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8"/>
                <a:gd name="T40" fmla="*/ 0 h 129"/>
                <a:gd name="T41" fmla="*/ 118 w 118"/>
                <a:gd name="T42" fmla="*/ 129 h 1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8" h="129">
                  <a:moveTo>
                    <a:pt x="0" y="129"/>
                  </a:moveTo>
                  <a:lnTo>
                    <a:pt x="25" y="0"/>
                  </a:lnTo>
                  <a:lnTo>
                    <a:pt x="118" y="0"/>
                  </a:lnTo>
                  <a:lnTo>
                    <a:pt x="113" y="21"/>
                  </a:lnTo>
                  <a:lnTo>
                    <a:pt x="46" y="21"/>
                  </a:lnTo>
                  <a:lnTo>
                    <a:pt x="40" y="50"/>
                  </a:lnTo>
                  <a:lnTo>
                    <a:pt x="103" y="50"/>
                  </a:lnTo>
                  <a:lnTo>
                    <a:pt x="99" y="71"/>
                  </a:lnTo>
                  <a:lnTo>
                    <a:pt x="36" y="71"/>
                  </a:lnTo>
                  <a:lnTo>
                    <a:pt x="29" y="108"/>
                  </a:lnTo>
                  <a:lnTo>
                    <a:pt x="99" y="108"/>
                  </a:lnTo>
                  <a:lnTo>
                    <a:pt x="96" y="129"/>
                  </a:lnTo>
                  <a:lnTo>
                    <a:pt x="0" y="12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20" name="Freeform 19"/>
            <p:cNvSpPr>
              <a:spLocks noEditPoints="1"/>
            </p:cNvSpPr>
            <p:nvPr userDrawn="1"/>
          </p:nvSpPr>
          <p:spPr bwMode="auto">
            <a:xfrm>
              <a:off x="30039" y="633"/>
              <a:ext cx="335" cy="340"/>
            </a:xfrm>
            <a:custGeom>
              <a:avLst/>
              <a:gdLst>
                <a:gd name="T0" fmla="*/ 106 w 125"/>
                <a:gd name="T1" fmla="*/ 119 h 145"/>
                <a:gd name="T2" fmla="*/ 104 w 125"/>
                <a:gd name="T3" fmla="*/ 145 h 145"/>
                <a:gd name="T4" fmla="*/ 93 w 125"/>
                <a:gd name="T5" fmla="*/ 139 h 145"/>
                <a:gd name="T6" fmla="*/ 72 w 125"/>
                <a:gd name="T7" fmla="*/ 131 h 145"/>
                <a:gd name="T8" fmla="*/ 49 w 125"/>
                <a:gd name="T9" fmla="*/ 133 h 145"/>
                <a:gd name="T10" fmla="*/ 32 w 125"/>
                <a:gd name="T11" fmla="*/ 131 h 145"/>
                <a:gd name="T12" fmla="*/ 17 w 125"/>
                <a:gd name="T13" fmla="*/ 123 h 145"/>
                <a:gd name="T14" fmla="*/ 9 w 125"/>
                <a:gd name="T15" fmla="*/ 116 h 145"/>
                <a:gd name="T16" fmla="*/ 3 w 125"/>
                <a:gd name="T17" fmla="*/ 106 h 145"/>
                <a:gd name="T18" fmla="*/ 0 w 125"/>
                <a:gd name="T19" fmla="*/ 94 h 145"/>
                <a:gd name="T20" fmla="*/ 0 w 125"/>
                <a:gd name="T21" fmla="*/ 81 h 145"/>
                <a:gd name="T22" fmla="*/ 2 w 125"/>
                <a:gd name="T23" fmla="*/ 66 h 145"/>
                <a:gd name="T24" fmla="*/ 9 w 125"/>
                <a:gd name="T25" fmla="*/ 44 h 145"/>
                <a:gd name="T26" fmla="*/ 19 w 125"/>
                <a:gd name="T27" fmla="*/ 25 h 145"/>
                <a:gd name="T28" fmla="*/ 38 w 125"/>
                <a:gd name="T29" fmla="*/ 10 h 145"/>
                <a:gd name="T30" fmla="*/ 63 w 125"/>
                <a:gd name="T31" fmla="*/ 0 h 145"/>
                <a:gd name="T32" fmla="*/ 87 w 125"/>
                <a:gd name="T33" fmla="*/ 0 h 145"/>
                <a:gd name="T34" fmla="*/ 99 w 125"/>
                <a:gd name="T35" fmla="*/ 4 h 145"/>
                <a:gd name="T36" fmla="*/ 112 w 125"/>
                <a:gd name="T37" fmla="*/ 12 h 145"/>
                <a:gd name="T38" fmla="*/ 120 w 125"/>
                <a:gd name="T39" fmla="*/ 21 h 145"/>
                <a:gd name="T40" fmla="*/ 125 w 125"/>
                <a:gd name="T41" fmla="*/ 37 h 145"/>
                <a:gd name="T42" fmla="*/ 125 w 125"/>
                <a:gd name="T43" fmla="*/ 50 h 145"/>
                <a:gd name="T44" fmla="*/ 124 w 125"/>
                <a:gd name="T45" fmla="*/ 66 h 145"/>
                <a:gd name="T46" fmla="*/ 114 w 125"/>
                <a:gd name="T47" fmla="*/ 93 h 145"/>
                <a:gd name="T48" fmla="*/ 99 w 125"/>
                <a:gd name="T49" fmla="*/ 114 h 145"/>
                <a:gd name="T50" fmla="*/ 87 w 125"/>
                <a:gd name="T51" fmla="*/ 93 h 145"/>
                <a:gd name="T52" fmla="*/ 95 w 125"/>
                <a:gd name="T53" fmla="*/ 77 h 145"/>
                <a:gd name="T54" fmla="*/ 99 w 125"/>
                <a:gd name="T55" fmla="*/ 56 h 145"/>
                <a:gd name="T56" fmla="*/ 97 w 125"/>
                <a:gd name="T57" fmla="*/ 39 h 145"/>
                <a:gd name="T58" fmla="*/ 89 w 125"/>
                <a:gd name="T59" fmla="*/ 29 h 145"/>
                <a:gd name="T60" fmla="*/ 78 w 125"/>
                <a:gd name="T61" fmla="*/ 23 h 145"/>
                <a:gd name="T62" fmla="*/ 64 w 125"/>
                <a:gd name="T63" fmla="*/ 23 h 145"/>
                <a:gd name="T64" fmla="*/ 49 w 125"/>
                <a:gd name="T65" fmla="*/ 29 h 145"/>
                <a:gd name="T66" fmla="*/ 38 w 125"/>
                <a:gd name="T67" fmla="*/ 39 h 145"/>
                <a:gd name="T68" fmla="*/ 34 w 125"/>
                <a:gd name="T69" fmla="*/ 46 h 145"/>
                <a:gd name="T70" fmla="*/ 28 w 125"/>
                <a:gd name="T71" fmla="*/ 66 h 145"/>
                <a:gd name="T72" fmla="*/ 26 w 125"/>
                <a:gd name="T73" fmla="*/ 87 h 145"/>
                <a:gd name="T74" fmla="*/ 32 w 125"/>
                <a:gd name="T75" fmla="*/ 100 h 145"/>
                <a:gd name="T76" fmla="*/ 42 w 125"/>
                <a:gd name="T77" fmla="*/ 108 h 145"/>
                <a:gd name="T78" fmla="*/ 53 w 125"/>
                <a:gd name="T79" fmla="*/ 110 h 145"/>
                <a:gd name="T80" fmla="*/ 64 w 125"/>
                <a:gd name="T81" fmla="*/ 108 h 145"/>
                <a:gd name="T82" fmla="*/ 51 w 125"/>
                <a:gd name="T83" fmla="*/ 100 h 145"/>
                <a:gd name="T84" fmla="*/ 72 w 125"/>
                <a:gd name="T85" fmla="*/ 91 h 14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5"/>
                <a:gd name="T130" fmla="*/ 0 h 145"/>
                <a:gd name="T131" fmla="*/ 125 w 125"/>
                <a:gd name="T132" fmla="*/ 145 h 14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5" h="145">
                  <a:moveTo>
                    <a:pt x="99" y="114"/>
                  </a:moveTo>
                  <a:lnTo>
                    <a:pt x="106" y="119"/>
                  </a:lnTo>
                  <a:lnTo>
                    <a:pt x="116" y="125"/>
                  </a:lnTo>
                  <a:lnTo>
                    <a:pt x="104" y="145"/>
                  </a:lnTo>
                  <a:lnTo>
                    <a:pt x="99" y="143"/>
                  </a:lnTo>
                  <a:lnTo>
                    <a:pt x="93" y="139"/>
                  </a:lnTo>
                  <a:lnTo>
                    <a:pt x="80" y="127"/>
                  </a:lnTo>
                  <a:lnTo>
                    <a:pt x="72" y="131"/>
                  </a:lnTo>
                  <a:lnTo>
                    <a:pt x="64" y="131"/>
                  </a:lnTo>
                  <a:lnTo>
                    <a:pt x="49" y="133"/>
                  </a:lnTo>
                  <a:lnTo>
                    <a:pt x="38" y="133"/>
                  </a:lnTo>
                  <a:lnTo>
                    <a:pt x="32" y="131"/>
                  </a:lnTo>
                  <a:lnTo>
                    <a:pt x="26" y="129"/>
                  </a:lnTo>
                  <a:lnTo>
                    <a:pt x="17" y="123"/>
                  </a:lnTo>
                  <a:lnTo>
                    <a:pt x="13" y="119"/>
                  </a:lnTo>
                  <a:lnTo>
                    <a:pt x="9" y="116"/>
                  </a:lnTo>
                  <a:lnTo>
                    <a:pt x="5" y="112"/>
                  </a:lnTo>
                  <a:lnTo>
                    <a:pt x="3" y="106"/>
                  </a:lnTo>
                  <a:lnTo>
                    <a:pt x="2" y="100"/>
                  </a:lnTo>
                  <a:lnTo>
                    <a:pt x="0" y="94"/>
                  </a:lnTo>
                  <a:lnTo>
                    <a:pt x="0" y="89"/>
                  </a:lnTo>
                  <a:lnTo>
                    <a:pt x="0" y="81"/>
                  </a:lnTo>
                  <a:lnTo>
                    <a:pt x="0" y="75"/>
                  </a:lnTo>
                  <a:lnTo>
                    <a:pt x="2" y="66"/>
                  </a:lnTo>
                  <a:lnTo>
                    <a:pt x="5" y="50"/>
                  </a:lnTo>
                  <a:lnTo>
                    <a:pt x="9" y="44"/>
                  </a:lnTo>
                  <a:lnTo>
                    <a:pt x="11" y="37"/>
                  </a:lnTo>
                  <a:lnTo>
                    <a:pt x="19" y="25"/>
                  </a:lnTo>
                  <a:lnTo>
                    <a:pt x="28" y="17"/>
                  </a:lnTo>
                  <a:lnTo>
                    <a:pt x="38" y="10"/>
                  </a:lnTo>
                  <a:lnTo>
                    <a:pt x="49" y="4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7" y="0"/>
                  </a:lnTo>
                  <a:lnTo>
                    <a:pt x="93" y="2"/>
                  </a:lnTo>
                  <a:lnTo>
                    <a:pt x="99" y="4"/>
                  </a:lnTo>
                  <a:lnTo>
                    <a:pt x="108" y="10"/>
                  </a:lnTo>
                  <a:lnTo>
                    <a:pt x="112" y="12"/>
                  </a:lnTo>
                  <a:lnTo>
                    <a:pt x="116" y="15"/>
                  </a:lnTo>
                  <a:lnTo>
                    <a:pt x="120" y="21"/>
                  </a:lnTo>
                  <a:lnTo>
                    <a:pt x="122" y="25"/>
                  </a:lnTo>
                  <a:lnTo>
                    <a:pt x="125" y="37"/>
                  </a:lnTo>
                  <a:lnTo>
                    <a:pt x="125" y="44"/>
                  </a:lnTo>
                  <a:lnTo>
                    <a:pt x="125" y="50"/>
                  </a:lnTo>
                  <a:lnTo>
                    <a:pt x="125" y="58"/>
                  </a:lnTo>
                  <a:lnTo>
                    <a:pt x="124" y="66"/>
                  </a:lnTo>
                  <a:lnTo>
                    <a:pt x="120" y="81"/>
                  </a:lnTo>
                  <a:lnTo>
                    <a:pt x="114" y="93"/>
                  </a:lnTo>
                  <a:lnTo>
                    <a:pt x="108" y="104"/>
                  </a:lnTo>
                  <a:lnTo>
                    <a:pt x="99" y="114"/>
                  </a:lnTo>
                  <a:close/>
                  <a:moveTo>
                    <a:pt x="82" y="98"/>
                  </a:moveTo>
                  <a:lnTo>
                    <a:pt x="87" y="93"/>
                  </a:lnTo>
                  <a:lnTo>
                    <a:pt x="91" y="85"/>
                  </a:lnTo>
                  <a:lnTo>
                    <a:pt x="95" y="77"/>
                  </a:lnTo>
                  <a:lnTo>
                    <a:pt x="97" y="66"/>
                  </a:lnTo>
                  <a:lnTo>
                    <a:pt x="99" y="56"/>
                  </a:lnTo>
                  <a:lnTo>
                    <a:pt x="99" y="46"/>
                  </a:lnTo>
                  <a:lnTo>
                    <a:pt x="97" y="39"/>
                  </a:lnTo>
                  <a:lnTo>
                    <a:pt x="95" y="33"/>
                  </a:lnTo>
                  <a:lnTo>
                    <a:pt x="89" y="29"/>
                  </a:lnTo>
                  <a:lnTo>
                    <a:pt x="85" y="25"/>
                  </a:lnTo>
                  <a:lnTo>
                    <a:pt x="78" y="23"/>
                  </a:lnTo>
                  <a:lnTo>
                    <a:pt x="70" y="21"/>
                  </a:lnTo>
                  <a:lnTo>
                    <a:pt x="64" y="23"/>
                  </a:lnTo>
                  <a:lnTo>
                    <a:pt x="57" y="25"/>
                  </a:lnTo>
                  <a:lnTo>
                    <a:pt x="49" y="29"/>
                  </a:lnTo>
                  <a:lnTo>
                    <a:pt x="43" y="33"/>
                  </a:lnTo>
                  <a:lnTo>
                    <a:pt x="38" y="39"/>
                  </a:lnTo>
                  <a:lnTo>
                    <a:pt x="36" y="42"/>
                  </a:lnTo>
                  <a:lnTo>
                    <a:pt x="34" y="46"/>
                  </a:lnTo>
                  <a:lnTo>
                    <a:pt x="30" y="56"/>
                  </a:lnTo>
                  <a:lnTo>
                    <a:pt x="28" y="66"/>
                  </a:lnTo>
                  <a:lnTo>
                    <a:pt x="26" y="77"/>
                  </a:lnTo>
                  <a:lnTo>
                    <a:pt x="26" y="87"/>
                  </a:lnTo>
                  <a:lnTo>
                    <a:pt x="28" y="94"/>
                  </a:lnTo>
                  <a:lnTo>
                    <a:pt x="32" y="100"/>
                  </a:lnTo>
                  <a:lnTo>
                    <a:pt x="36" y="104"/>
                  </a:lnTo>
                  <a:lnTo>
                    <a:pt x="42" y="108"/>
                  </a:lnTo>
                  <a:lnTo>
                    <a:pt x="47" y="110"/>
                  </a:lnTo>
                  <a:lnTo>
                    <a:pt x="53" y="110"/>
                  </a:lnTo>
                  <a:lnTo>
                    <a:pt x="59" y="110"/>
                  </a:lnTo>
                  <a:lnTo>
                    <a:pt x="64" y="108"/>
                  </a:lnTo>
                  <a:lnTo>
                    <a:pt x="57" y="104"/>
                  </a:lnTo>
                  <a:lnTo>
                    <a:pt x="51" y="100"/>
                  </a:lnTo>
                  <a:lnTo>
                    <a:pt x="61" y="87"/>
                  </a:lnTo>
                  <a:lnTo>
                    <a:pt x="72" y="91"/>
                  </a:lnTo>
                  <a:lnTo>
                    <a:pt x="82" y="9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27960" y="907"/>
              <a:ext cx="399" cy="681"/>
            </a:xfrm>
            <a:custGeom>
              <a:avLst/>
              <a:gdLst>
                <a:gd name="T0" fmla="*/ 139 w 148"/>
                <a:gd name="T1" fmla="*/ 289 h 289"/>
                <a:gd name="T2" fmla="*/ 99 w 148"/>
                <a:gd name="T3" fmla="*/ 246 h 289"/>
                <a:gd name="T4" fmla="*/ 66 w 148"/>
                <a:gd name="T5" fmla="*/ 202 h 289"/>
                <a:gd name="T6" fmla="*/ 40 w 148"/>
                <a:gd name="T7" fmla="*/ 160 h 289"/>
                <a:gd name="T8" fmla="*/ 19 w 148"/>
                <a:gd name="T9" fmla="*/ 119 h 289"/>
                <a:gd name="T10" fmla="*/ 5 w 148"/>
                <a:gd name="T11" fmla="*/ 84 h 289"/>
                <a:gd name="T12" fmla="*/ 0 w 148"/>
                <a:gd name="T13" fmla="*/ 48 h 289"/>
                <a:gd name="T14" fmla="*/ 0 w 148"/>
                <a:gd name="T15" fmla="*/ 21 h 289"/>
                <a:gd name="T16" fmla="*/ 11 w 148"/>
                <a:gd name="T17" fmla="*/ 0 h 289"/>
                <a:gd name="T18" fmla="*/ 23 w 148"/>
                <a:gd name="T19" fmla="*/ 7 h 289"/>
                <a:gd name="T20" fmla="*/ 11 w 148"/>
                <a:gd name="T21" fmla="*/ 27 h 289"/>
                <a:gd name="T22" fmla="*/ 11 w 148"/>
                <a:gd name="T23" fmla="*/ 48 h 289"/>
                <a:gd name="T24" fmla="*/ 17 w 148"/>
                <a:gd name="T25" fmla="*/ 79 h 289"/>
                <a:gd name="T26" fmla="*/ 30 w 148"/>
                <a:gd name="T27" fmla="*/ 113 h 289"/>
                <a:gd name="T28" fmla="*/ 51 w 148"/>
                <a:gd name="T29" fmla="*/ 152 h 289"/>
                <a:gd name="T30" fmla="*/ 76 w 148"/>
                <a:gd name="T31" fmla="*/ 192 h 289"/>
                <a:gd name="T32" fmla="*/ 108 w 148"/>
                <a:gd name="T33" fmla="*/ 237 h 289"/>
                <a:gd name="T34" fmla="*/ 148 w 148"/>
                <a:gd name="T35" fmla="*/ 279 h 289"/>
                <a:gd name="T36" fmla="*/ 139 w 148"/>
                <a:gd name="T37" fmla="*/ 289 h 2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8"/>
                <a:gd name="T58" fmla="*/ 0 h 289"/>
                <a:gd name="T59" fmla="*/ 148 w 148"/>
                <a:gd name="T60" fmla="*/ 289 h 2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8" h="289">
                  <a:moveTo>
                    <a:pt x="139" y="289"/>
                  </a:moveTo>
                  <a:lnTo>
                    <a:pt x="99" y="246"/>
                  </a:lnTo>
                  <a:lnTo>
                    <a:pt x="66" y="202"/>
                  </a:lnTo>
                  <a:lnTo>
                    <a:pt x="40" y="160"/>
                  </a:lnTo>
                  <a:lnTo>
                    <a:pt x="19" y="119"/>
                  </a:lnTo>
                  <a:lnTo>
                    <a:pt x="5" y="84"/>
                  </a:lnTo>
                  <a:lnTo>
                    <a:pt x="0" y="48"/>
                  </a:lnTo>
                  <a:lnTo>
                    <a:pt x="0" y="21"/>
                  </a:lnTo>
                  <a:lnTo>
                    <a:pt x="11" y="0"/>
                  </a:lnTo>
                  <a:lnTo>
                    <a:pt x="23" y="7"/>
                  </a:lnTo>
                  <a:lnTo>
                    <a:pt x="11" y="27"/>
                  </a:lnTo>
                  <a:lnTo>
                    <a:pt x="11" y="48"/>
                  </a:lnTo>
                  <a:lnTo>
                    <a:pt x="17" y="79"/>
                  </a:lnTo>
                  <a:lnTo>
                    <a:pt x="30" y="113"/>
                  </a:lnTo>
                  <a:lnTo>
                    <a:pt x="51" y="152"/>
                  </a:lnTo>
                  <a:lnTo>
                    <a:pt x="76" y="192"/>
                  </a:lnTo>
                  <a:lnTo>
                    <a:pt x="108" y="237"/>
                  </a:lnTo>
                  <a:lnTo>
                    <a:pt x="148" y="279"/>
                  </a:lnTo>
                  <a:lnTo>
                    <a:pt x="139" y="28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27997" y="874"/>
              <a:ext cx="734" cy="369"/>
            </a:xfrm>
            <a:custGeom>
              <a:avLst/>
              <a:gdLst>
                <a:gd name="T0" fmla="*/ 0 w 277"/>
                <a:gd name="T1" fmla="*/ 12 h 156"/>
                <a:gd name="T2" fmla="*/ 21 w 277"/>
                <a:gd name="T3" fmla="*/ 2 h 156"/>
                <a:gd name="T4" fmla="*/ 46 w 277"/>
                <a:gd name="T5" fmla="*/ 0 h 156"/>
                <a:gd name="T6" fmla="*/ 76 w 277"/>
                <a:gd name="T7" fmla="*/ 6 h 156"/>
                <a:gd name="T8" fmla="*/ 115 w 277"/>
                <a:gd name="T9" fmla="*/ 21 h 156"/>
                <a:gd name="T10" fmla="*/ 153 w 277"/>
                <a:gd name="T11" fmla="*/ 43 h 156"/>
                <a:gd name="T12" fmla="*/ 193 w 277"/>
                <a:gd name="T13" fmla="*/ 70 h 156"/>
                <a:gd name="T14" fmla="*/ 235 w 277"/>
                <a:gd name="T15" fmla="*/ 106 h 156"/>
                <a:gd name="T16" fmla="*/ 277 w 277"/>
                <a:gd name="T17" fmla="*/ 147 h 156"/>
                <a:gd name="T18" fmla="*/ 267 w 277"/>
                <a:gd name="T19" fmla="*/ 156 h 156"/>
                <a:gd name="T20" fmla="*/ 225 w 277"/>
                <a:gd name="T21" fmla="*/ 116 h 156"/>
                <a:gd name="T22" fmla="*/ 185 w 277"/>
                <a:gd name="T23" fmla="*/ 81 h 156"/>
                <a:gd name="T24" fmla="*/ 145 w 277"/>
                <a:gd name="T25" fmla="*/ 54 h 156"/>
                <a:gd name="T26" fmla="*/ 107 w 277"/>
                <a:gd name="T27" fmla="*/ 33 h 156"/>
                <a:gd name="T28" fmla="*/ 74 w 277"/>
                <a:gd name="T29" fmla="*/ 19 h 156"/>
                <a:gd name="T30" fmla="*/ 44 w 277"/>
                <a:gd name="T31" fmla="*/ 14 h 156"/>
                <a:gd name="T32" fmla="*/ 23 w 277"/>
                <a:gd name="T33" fmla="*/ 16 h 156"/>
                <a:gd name="T34" fmla="*/ 8 w 277"/>
                <a:gd name="T35" fmla="*/ 23 h 156"/>
                <a:gd name="T36" fmla="*/ 0 w 277"/>
                <a:gd name="T37" fmla="*/ 12 h 1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7"/>
                <a:gd name="T58" fmla="*/ 0 h 156"/>
                <a:gd name="T59" fmla="*/ 277 w 277"/>
                <a:gd name="T60" fmla="*/ 156 h 1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7" h="156">
                  <a:moveTo>
                    <a:pt x="0" y="12"/>
                  </a:moveTo>
                  <a:lnTo>
                    <a:pt x="21" y="2"/>
                  </a:lnTo>
                  <a:lnTo>
                    <a:pt x="46" y="0"/>
                  </a:lnTo>
                  <a:lnTo>
                    <a:pt x="76" y="6"/>
                  </a:lnTo>
                  <a:lnTo>
                    <a:pt x="115" y="21"/>
                  </a:lnTo>
                  <a:lnTo>
                    <a:pt x="153" y="43"/>
                  </a:lnTo>
                  <a:lnTo>
                    <a:pt x="193" y="70"/>
                  </a:lnTo>
                  <a:lnTo>
                    <a:pt x="235" y="106"/>
                  </a:lnTo>
                  <a:lnTo>
                    <a:pt x="277" y="147"/>
                  </a:lnTo>
                  <a:lnTo>
                    <a:pt x="267" y="156"/>
                  </a:lnTo>
                  <a:lnTo>
                    <a:pt x="225" y="116"/>
                  </a:lnTo>
                  <a:lnTo>
                    <a:pt x="185" y="81"/>
                  </a:lnTo>
                  <a:lnTo>
                    <a:pt x="145" y="54"/>
                  </a:lnTo>
                  <a:lnTo>
                    <a:pt x="107" y="33"/>
                  </a:lnTo>
                  <a:lnTo>
                    <a:pt x="74" y="19"/>
                  </a:lnTo>
                  <a:lnTo>
                    <a:pt x="44" y="14"/>
                  </a:lnTo>
                  <a:lnTo>
                    <a:pt x="23" y="16"/>
                  </a:lnTo>
                  <a:lnTo>
                    <a:pt x="8" y="23"/>
                  </a:lnTo>
                  <a:lnTo>
                    <a:pt x="0" y="1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27992" y="903"/>
              <a:ext cx="32" cy="28"/>
            </a:xfrm>
            <a:custGeom>
              <a:avLst/>
              <a:gdLst>
                <a:gd name="T0" fmla="*/ 0 w 12"/>
                <a:gd name="T1" fmla="*/ 2 h 11"/>
                <a:gd name="T2" fmla="*/ 2 w 12"/>
                <a:gd name="T3" fmla="*/ 0 h 11"/>
                <a:gd name="T4" fmla="*/ 10 w 12"/>
                <a:gd name="T5" fmla="*/ 11 h 11"/>
                <a:gd name="T6" fmla="*/ 12 w 12"/>
                <a:gd name="T7" fmla="*/ 9 h 11"/>
                <a:gd name="T8" fmla="*/ 0 w 12"/>
                <a:gd name="T9" fmla="*/ 2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1"/>
                <a:gd name="T17" fmla="*/ 12 w 12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1">
                  <a:moveTo>
                    <a:pt x="0" y="2"/>
                  </a:moveTo>
                  <a:lnTo>
                    <a:pt x="2" y="0"/>
                  </a:lnTo>
                  <a:lnTo>
                    <a:pt x="10" y="11"/>
                  </a:lnTo>
                  <a:lnTo>
                    <a:pt x="12" y="9"/>
                  </a:lnTo>
                  <a:lnTo>
                    <a:pt x="0" y="2"/>
                  </a:lnTo>
                  <a:close/>
                </a:path>
              </a:pathLst>
            </a:custGeom>
            <a:gradFill rotWithShape="1">
              <a:gsLst>
                <a:gs pos="0">
                  <a:srgbClr val="005B5B"/>
                </a:gs>
                <a:gs pos="50000">
                  <a:srgbClr val="5D9797"/>
                </a:gs>
                <a:gs pos="100000">
                  <a:srgbClr val="005B5B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28710" y="1219"/>
              <a:ext cx="398" cy="680"/>
            </a:xfrm>
            <a:custGeom>
              <a:avLst/>
              <a:gdLst>
                <a:gd name="T0" fmla="*/ 10 w 151"/>
                <a:gd name="T1" fmla="*/ 0 h 287"/>
                <a:gd name="T2" fmla="*/ 48 w 151"/>
                <a:gd name="T3" fmla="*/ 42 h 287"/>
                <a:gd name="T4" fmla="*/ 82 w 151"/>
                <a:gd name="T5" fmla="*/ 84 h 287"/>
                <a:gd name="T6" fmla="*/ 111 w 151"/>
                <a:gd name="T7" fmla="*/ 127 h 287"/>
                <a:gd name="T8" fmla="*/ 130 w 151"/>
                <a:gd name="T9" fmla="*/ 165 h 287"/>
                <a:gd name="T10" fmla="*/ 145 w 151"/>
                <a:gd name="T11" fmla="*/ 206 h 287"/>
                <a:gd name="T12" fmla="*/ 151 w 151"/>
                <a:gd name="T13" fmla="*/ 237 h 287"/>
                <a:gd name="T14" fmla="*/ 149 w 151"/>
                <a:gd name="T15" fmla="*/ 264 h 287"/>
                <a:gd name="T16" fmla="*/ 139 w 151"/>
                <a:gd name="T17" fmla="*/ 287 h 287"/>
                <a:gd name="T18" fmla="*/ 128 w 151"/>
                <a:gd name="T19" fmla="*/ 279 h 287"/>
                <a:gd name="T20" fmla="*/ 135 w 151"/>
                <a:gd name="T21" fmla="*/ 262 h 287"/>
                <a:gd name="T22" fmla="*/ 137 w 151"/>
                <a:gd name="T23" fmla="*/ 239 h 287"/>
                <a:gd name="T24" fmla="*/ 132 w 151"/>
                <a:gd name="T25" fmla="*/ 208 h 287"/>
                <a:gd name="T26" fmla="*/ 118 w 151"/>
                <a:gd name="T27" fmla="*/ 173 h 287"/>
                <a:gd name="T28" fmla="*/ 99 w 151"/>
                <a:gd name="T29" fmla="*/ 135 h 287"/>
                <a:gd name="T30" fmla="*/ 71 w 151"/>
                <a:gd name="T31" fmla="*/ 92 h 287"/>
                <a:gd name="T32" fmla="*/ 38 w 151"/>
                <a:gd name="T33" fmla="*/ 52 h 287"/>
                <a:gd name="T34" fmla="*/ 0 w 151"/>
                <a:gd name="T35" fmla="*/ 9 h 287"/>
                <a:gd name="T36" fmla="*/ 10 w 151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1"/>
                <a:gd name="T58" fmla="*/ 0 h 287"/>
                <a:gd name="T59" fmla="*/ 151 w 151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1" h="287">
                  <a:moveTo>
                    <a:pt x="10" y="0"/>
                  </a:moveTo>
                  <a:lnTo>
                    <a:pt x="48" y="42"/>
                  </a:lnTo>
                  <a:lnTo>
                    <a:pt x="82" y="84"/>
                  </a:lnTo>
                  <a:lnTo>
                    <a:pt x="111" y="127"/>
                  </a:lnTo>
                  <a:lnTo>
                    <a:pt x="130" y="165"/>
                  </a:lnTo>
                  <a:lnTo>
                    <a:pt x="145" y="206"/>
                  </a:lnTo>
                  <a:lnTo>
                    <a:pt x="151" y="237"/>
                  </a:lnTo>
                  <a:lnTo>
                    <a:pt x="149" y="264"/>
                  </a:lnTo>
                  <a:lnTo>
                    <a:pt x="139" y="287"/>
                  </a:lnTo>
                  <a:lnTo>
                    <a:pt x="128" y="279"/>
                  </a:lnTo>
                  <a:lnTo>
                    <a:pt x="135" y="262"/>
                  </a:lnTo>
                  <a:lnTo>
                    <a:pt x="137" y="239"/>
                  </a:lnTo>
                  <a:lnTo>
                    <a:pt x="132" y="208"/>
                  </a:lnTo>
                  <a:lnTo>
                    <a:pt x="118" y="173"/>
                  </a:lnTo>
                  <a:lnTo>
                    <a:pt x="99" y="135"/>
                  </a:lnTo>
                  <a:lnTo>
                    <a:pt x="71" y="92"/>
                  </a:lnTo>
                  <a:lnTo>
                    <a:pt x="38" y="52"/>
                  </a:lnTo>
                  <a:lnTo>
                    <a:pt x="0" y="9"/>
                  </a:lnTo>
                  <a:lnTo>
                    <a:pt x="1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28710" y="1219"/>
              <a:ext cx="21" cy="24"/>
            </a:xfrm>
            <a:custGeom>
              <a:avLst/>
              <a:gdLst>
                <a:gd name="T0" fmla="*/ 10 w 10"/>
                <a:gd name="T1" fmla="*/ 0 h 9"/>
                <a:gd name="T2" fmla="*/ 0 w 10"/>
                <a:gd name="T3" fmla="*/ 9 h 9"/>
                <a:gd name="T4" fmla="*/ 10 w 10"/>
                <a:gd name="T5" fmla="*/ 0 h 9"/>
                <a:gd name="T6" fmla="*/ 0 60000 65536"/>
                <a:gd name="T7" fmla="*/ 0 60000 65536"/>
                <a:gd name="T8" fmla="*/ 0 60000 65536"/>
                <a:gd name="T9" fmla="*/ 0 w 10"/>
                <a:gd name="T10" fmla="*/ 0 h 9"/>
                <a:gd name="T11" fmla="*/ 10 w 10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9">
                  <a:moveTo>
                    <a:pt x="10" y="0"/>
                  </a:moveTo>
                  <a:lnTo>
                    <a:pt x="0" y="9"/>
                  </a:lnTo>
                  <a:lnTo>
                    <a:pt x="1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5B5B"/>
                </a:gs>
                <a:gs pos="50000">
                  <a:srgbClr val="5D9797"/>
                </a:gs>
                <a:gs pos="100000">
                  <a:srgbClr val="005B5B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28332" y="1569"/>
              <a:ext cx="739" cy="363"/>
            </a:xfrm>
            <a:custGeom>
              <a:avLst/>
              <a:gdLst>
                <a:gd name="T0" fmla="*/ 278 w 278"/>
                <a:gd name="T1" fmla="*/ 143 h 154"/>
                <a:gd name="T2" fmla="*/ 257 w 278"/>
                <a:gd name="T3" fmla="*/ 152 h 154"/>
                <a:gd name="T4" fmla="*/ 231 w 278"/>
                <a:gd name="T5" fmla="*/ 154 h 154"/>
                <a:gd name="T6" fmla="*/ 196 w 278"/>
                <a:gd name="T7" fmla="*/ 149 h 154"/>
                <a:gd name="T8" fmla="*/ 162 w 278"/>
                <a:gd name="T9" fmla="*/ 133 h 154"/>
                <a:gd name="T10" fmla="*/ 124 w 278"/>
                <a:gd name="T11" fmla="*/ 112 h 154"/>
                <a:gd name="T12" fmla="*/ 82 w 278"/>
                <a:gd name="T13" fmla="*/ 83 h 154"/>
                <a:gd name="T14" fmla="*/ 40 w 278"/>
                <a:gd name="T15" fmla="*/ 50 h 154"/>
                <a:gd name="T16" fmla="*/ 0 w 278"/>
                <a:gd name="T17" fmla="*/ 10 h 154"/>
                <a:gd name="T18" fmla="*/ 9 w 278"/>
                <a:gd name="T19" fmla="*/ 0 h 154"/>
                <a:gd name="T20" fmla="*/ 50 w 278"/>
                <a:gd name="T21" fmla="*/ 41 h 154"/>
                <a:gd name="T22" fmla="*/ 91 w 278"/>
                <a:gd name="T23" fmla="*/ 73 h 154"/>
                <a:gd name="T24" fmla="*/ 132 w 278"/>
                <a:gd name="T25" fmla="*/ 102 h 154"/>
                <a:gd name="T26" fmla="*/ 170 w 278"/>
                <a:gd name="T27" fmla="*/ 122 h 154"/>
                <a:gd name="T28" fmla="*/ 202 w 278"/>
                <a:gd name="T29" fmla="*/ 137 h 154"/>
                <a:gd name="T30" fmla="*/ 231 w 278"/>
                <a:gd name="T31" fmla="*/ 143 h 154"/>
                <a:gd name="T32" fmla="*/ 252 w 278"/>
                <a:gd name="T33" fmla="*/ 141 h 154"/>
                <a:gd name="T34" fmla="*/ 271 w 278"/>
                <a:gd name="T35" fmla="*/ 131 h 154"/>
                <a:gd name="T36" fmla="*/ 278 w 278"/>
                <a:gd name="T37" fmla="*/ 143 h 1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8"/>
                <a:gd name="T58" fmla="*/ 0 h 154"/>
                <a:gd name="T59" fmla="*/ 278 w 278"/>
                <a:gd name="T60" fmla="*/ 154 h 1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8" h="154">
                  <a:moveTo>
                    <a:pt x="278" y="143"/>
                  </a:moveTo>
                  <a:lnTo>
                    <a:pt x="257" y="152"/>
                  </a:lnTo>
                  <a:lnTo>
                    <a:pt x="231" y="154"/>
                  </a:lnTo>
                  <a:lnTo>
                    <a:pt x="196" y="149"/>
                  </a:lnTo>
                  <a:lnTo>
                    <a:pt x="162" y="133"/>
                  </a:lnTo>
                  <a:lnTo>
                    <a:pt x="124" y="112"/>
                  </a:lnTo>
                  <a:lnTo>
                    <a:pt x="82" y="83"/>
                  </a:lnTo>
                  <a:lnTo>
                    <a:pt x="40" y="50"/>
                  </a:lnTo>
                  <a:lnTo>
                    <a:pt x="0" y="10"/>
                  </a:lnTo>
                  <a:lnTo>
                    <a:pt x="9" y="0"/>
                  </a:lnTo>
                  <a:lnTo>
                    <a:pt x="50" y="41"/>
                  </a:lnTo>
                  <a:lnTo>
                    <a:pt x="91" y="73"/>
                  </a:lnTo>
                  <a:lnTo>
                    <a:pt x="132" y="102"/>
                  </a:lnTo>
                  <a:lnTo>
                    <a:pt x="170" y="122"/>
                  </a:lnTo>
                  <a:lnTo>
                    <a:pt x="202" y="137"/>
                  </a:lnTo>
                  <a:lnTo>
                    <a:pt x="231" y="143"/>
                  </a:lnTo>
                  <a:lnTo>
                    <a:pt x="252" y="141"/>
                  </a:lnTo>
                  <a:lnTo>
                    <a:pt x="271" y="131"/>
                  </a:lnTo>
                  <a:lnTo>
                    <a:pt x="278" y="14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29045" y="1876"/>
              <a:ext cx="32" cy="28"/>
            </a:xfrm>
            <a:custGeom>
              <a:avLst/>
              <a:gdLst>
                <a:gd name="T0" fmla="*/ 11 w 11"/>
                <a:gd name="T1" fmla="*/ 10 h 12"/>
                <a:gd name="T2" fmla="*/ 9 w 11"/>
                <a:gd name="T3" fmla="*/ 12 h 12"/>
                <a:gd name="T4" fmla="*/ 2 w 11"/>
                <a:gd name="T5" fmla="*/ 0 h 12"/>
                <a:gd name="T6" fmla="*/ 0 w 11"/>
                <a:gd name="T7" fmla="*/ 2 h 12"/>
                <a:gd name="T8" fmla="*/ 11 w 11"/>
                <a:gd name="T9" fmla="*/ 1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2"/>
                <a:gd name="T17" fmla="*/ 11 w 11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2">
                  <a:moveTo>
                    <a:pt x="11" y="10"/>
                  </a:moveTo>
                  <a:lnTo>
                    <a:pt x="9" y="12"/>
                  </a:lnTo>
                  <a:lnTo>
                    <a:pt x="2" y="0"/>
                  </a:lnTo>
                  <a:lnTo>
                    <a:pt x="0" y="2"/>
                  </a:lnTo>
                  <a:lnTo>
                    <a:pt x="11" y="10"/>
                  </a:lnTo>
                  <a:close/>
                </a:path>
              </a:pathLst>
            </a:custGeom>
            <a:gradFill rotWithShape="1">
              <a:gsLst>
                <a:gs pos="0">
                  <a:srgbClr val="005B5B"/>
                </a:gs>
                <a:gs pos="50000">
                  <a:srgbClr val="5D9797"/>
                </a:gs>
                <a:gs pos="100000">
                  <a:srgbClr val="005B5B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28332" y="1569"/>
              <a:ext cx="27" cy="19"/>
            </a:xfrm>
            <a:custGeom>
              <a:avLst/>
              <a:gdLst>
                <a:gd name="T0" fmla="*/ 0 w 9"/>
                <a:gd name="T1" fmla="*/ 10 h 10"/>
                <a:gd name="T2" fmla="*/ 9 w 9"/>
                <a:gd name="T3" fmla="*/ 0 h 10"/>
                <a:gd name="T4" fmla="*/ 0 w 9"/>
                <a:gd name="T5" fmla="*/ 10 h 10"/>
                <a:gd name="T6" fmla="*/ 0 60000 65536"/>
                <a:gd name="T7" fmla="*/ 0 60000 65536"/>
                <a:gd name="T8" fmla="*/ 0 60000 65536"/>
                <a:gd name="T9" fmla="*/ 0 w 9"/>
                <a:gd name="T10" fmla="*/ 0 h 10"/>
                <a:gd name="T11" fmla="*/ 9 w 9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10">
                  <a:moveTo>
                    <a:pt x="0" y="10"/>
                  </a:moveTo>
                  <a:lnTo>
                    <a:pt x="9" y="0"/>
                  </a:lnTo>
                  <a:lnTo>
                    <a:pt x="0" y="10"/>
                  </a:lnTo>
                  <a:close/>
                </a:path>
              </a:pathLst>
            </a:custGeom>
            <a:gradFill rotWithShape="1">
              <a:gsLst>
                <a:gs pos="0">
                  <a:srgbClr val="005B5B"/>
                </a:gs>
                <a:gs pos="50000">
                  <a:srgbClr val="5D9797"/>
                </a:gs>
                <a:gs pos="100000">
                  <a:srgbClr val="005B5B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26435" y="699"/>
              <a:ext cx="1164" cy="104"/>
            </a:xfrm>
            <a:custGeom>
              <a:avLst/>
              <a:gdLst>
                <a:gd name="T0" fmla="*/ 0 w 436"/>
                <a:gd name="T1" fmla="*/ 37 h 42"/>
                <a:gd name="T2" fmla="*/ 217 w 436"/>
                <a:gd name="T3" fmla="*/ 37 h 42"/>
                <a:gd name="T4" fmla="*/ 217 w 436"/>
                <a:gd name="T5" fmla="*/ 42 h 42"/>
                <a:gd name="T6" fmla="*/ 436 w 436"/>
                <a:gd name="T7" fmla="*/ 42 h 42"/>
                <a:gd name="T8" fmla="*/ 421 w 436"/>
                <a:gd name="T9" fmla="*/ 0 h 42"/>
                <a:gd name="T10" fmla="*/ 13 w 436"/>
                <a:gd name="T11" fmla="*/ 0 h 42"/>
                <a:gd name="T12" fmla="*/ 0 w 436"/>
                <a:gd name="T13" fmla="*/ 37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6"/>
                <a:gd name="T22" fmla="*/ 0 h 42"/>
                <a:gd name="T23" fmla="*/ 436 w 436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6" h="42">
                  <a:moveTo>
                    <a:pt x="0" y="37"/>
                  </a:moveTo>
                  <a:lnTo>
                    <a:pt x="217" y="37"/>
                  </a:lnTo>
                  <a:lnTo>
                    <a:pt x="217" y="42"/>
                  </a:lnTo>
                  <a:lnTo>
                    <a:pt x="436" y="42"/>
                  </a:lnTo>
                  <a:lnTo>
                    <a:pt x="421" y="0"/>
                  </a:lnTo>
                  <a:lnTo>
                    <a:pt x="13" y="0"/>
                  </a:lnTo>
                  <a:lnTo>
                    <a:pt x="0" y="3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26376" y="846"/>
              <a:ext cx="1292" cy="127"/>
            </a:xfrm>
            <a:custGeom>
              <a:avLst/>
              <a:gdLst>
                <a:gd name="T0" fmla="*/ 9 w 486"/>
                <a:gd name="T1" fmla="*/ 11 h 54"/>
                <a:gd name="T2" fmla="*/ 0 w 486"/>
                <a:gd name="T3" fmla="*/ 34 h 54"/>
                <a:gd name="T4" fmla="*/ 418 w 486"/>
                <a:gd name="T5" fmla="*/ 34 h 54"/>
                <a:gd name="T6" fmla="*/ 421 w 486"/>
                <a:gd name="T7" fmla="*/ 54 h 54"/>
                <a:gd name="T8" fmla="*/ 486 w 486"/>
                <a:gd name="T9" fmla="*/ 54 h 54"/>
                <a:gd name="T10" fmla="*/ 463 w 486"/>
                <a:gd name="T11" fmla="*/ 0 h 54"/>
                <a:gd name="T12" fmla="*/ 240 w 486"/>
                <a:gd name="T13" fmla="*/ 0 h 54"/>
                <a:gd name="T14" fmla="*/ 240 w 486"/>
                <a:gd name="T15" fmla="*/ 11 h 54"/>
                <a:gd name="T16" fmla="*/ 9 w 486"/>
                <a:gd name="T17" fmla="*/ 11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6"/>
                <a:gd name="T28" fmla="*/ 0 h 54"/>
                <a:gd name="T29" fmla="*/ 486 w 486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6" h="54">
                  <a:moveTo>
                    <a:pt x="9" y="11"/>
                  </a:moveTo>
                  <a:lnTo>
                    <a:pt x="0" y="34"/>
                  </a:lnTo>
                  <a:lnTo>
                    <a:pt x="418" y="34"/>
                  </a:lnTo>
                  <a:lnTo>
                    <a:pt x="421" y="54"/>
                  </a:lnTo>
                  <a:lnTo>
                    <a:pt x="486" y="54"/>
                  </a:lnTo>
                  <a:lnTo>
                    <a:pt x="463" y="0"/>
                  </a:lnTo>
                  <a:lnTo>
                    <a:pt x="240" y="0"/>
                  </a:lnTo>
                  <a:lnTo>
                    <a:pt x="240" y="11"/>
                  </a:lnTo>
                  <a:lnTo>
                    <a:pt x="9" y="1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26312" y="1021"/>
              <a:ext cx="1414" cy="118"/>
            </a:xfrm>
            <a:custGeom>
              <a:avLst/>
              <a:gdLst>
                <a:gd name="T0" fmla="*/ 11 w 530"/>
                <a:gd name="T1" fmla="*/ 9 h 50"/>
                <a:gd name="T2" fmla="*/ 263 w 530"/>
                <a:gd name="T3" fmla="*/ 9 h 50"/>
                <a:gd name="T4" fmla="*/ 263 w 530"/>
                <a:gd name="T5" fmla="*/ 0 h 50"/>
                <a:gd name="T6" fmla="*/ 511 w 530"/>
                <a:gd name="T7" fmla="*/ 0 h 50"/>
                <a:gd name="T8" fmla="*/ 530 w 530"/>
                <a:gd name="T9" fmla="*/ 50 h 50"/>
                <a:gd name="T10" fmla="*/ 442 w 530"/>
                <a:gd name="T11" fmla="*/ 50 h 50"/>
                <a:gd name="T12" fmla="*/ 435 w 530"/>
                <a:gd name="T13" fmla="*/ 42 h 50"/>
                <a:gd name="T14" fmla="*/ 0 w 530"/>
                <a:gd name="T15" fmla="*/ 42 h 50"/>
                <a:gd name="T16" fmla="*/ 11 w 530"/>
                <a:gd name="T17" fmla="*/ 9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0"/>
                <a:gd name="T28" fmla="*/ 0 h 50"/>
                <a:gd name="T29" fmla="*/ 530 w 530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0" h="50">
                  <a:moveTo>
                    <a:pt x="11" y="9"/>
                  </a:moveTo>
                  <a:lnTo>
                    <a:pt x="263" y="9"/>
                  </a:lnTo>
                  <a:lnTo>
                    <a:pt x="263" y="0"/>
                  </a:lnTo>
                  <a:lnTo>
                    <a:pt x="511" y="0"/>
                  </a:lnTo>
                  <a:lnTo>
                    <a:pt x="530" y="50"/>
                  </a:lnTo>
                  <a:lnTo>
                    <a:pt x="442" y="50"/>
                  </a:lnTo>
                  <a:lnTo>
                    <a:pt x="435" y="42"/>
                  </a:lnTo>
                  <a:lnTo>
                    <a:pt x="0" y="42"/>
                  </a:lnTo>
                  <a:lnTo>
                    <a:pt x="11" y="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26270" y="1195"/>
              <a:ext cx="1520" cy="128"/>
            </a:xfrm>
            <a:custGeom>
              <a:avLst/>
              <a:gdLst>
                <a:gd name="T0" fmla="*/ 7 w 572"/>
                <a:gd name="T1" fmla="*/ 12 h 54"/>
                <a:gd name="T2" fmla="*/ 280 w 572"/>
                <a:gd name="T3" fmla="*/ 12 h 54"/>
                <a:gd name="T4" fmla="*/ 280 w 572"/>
                <a:gd name="T5" fmla="*/ 0 h 54"/>
                <a:gd name="T6" fmla="*/ 557 w 572"/>
                <a:gd name="T7" fmla="*/ 0 h 54"/>
                <a:gd name="T8" fmla="*/ 572 w 572"/>
                <a:gd name="T9" fmla="*/ 54 h 54"/>
                <a:gd name="T10" fmla="*/ 473 w 572"/>
                <a:gd name="T11" fmla="*/ 54 h 54"/>
                <a:gd name="T12" fmla="*/ 467 w 572"/>
                <a:gd name="T13" fmla="*/ 31 h 54"/>
                <a:gd name="T14" fmla="*/ 0 w 572"/>
                <a:gd name="T15" fmla="*/ 31 h 54"/>
                <a:gd name="T16" fmla="*/ 7 w 572"/>
                <a:gd name="T17" fmla="*/ 12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72"/>
                <a:gd name="T28" fmla="*/ 0 h 54"/>
                <a:gd name="T29" fmla="*/ 572 w 572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72" h="54">
                  <a:moveTo>
                    <a:pt x="7" y="12"/>
                  </a:moveTo>
                  <a:lnTo>
                    <a:pt x="280" y="12"/>
                  </a:lnTo>
                  <a:lnTo>
                    <a:pt x="280" y="0"/>
                  </a:lnTo>
                  <a:lnTo>
                    <a:pt x="557" y="0"/>
                  </a:lnTo>
                  <a:lnTo>
                    <a:pt x="572" y="54"/>
                  </a:lnTo>
                  <a:lnTo>
                    <a:pt x="473" y="54"/>
                  </a:lnTo>
                  <a:lnTo>
                    <a:pt x="467" y="31"/>
                  </a:lnTo>
                  <a:lnTo>
                    <a:pt x="0" y="31"/>
                  </a:lnTo>
                  <a:lnTo>
                    <a:pt x="7" y="1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25967" y="1366"/>
              <a:ext cx="3817" cy="132"/>
            </a:xfrm>
            <a:custGeom>
              <a:avLst/>
              <a:gdLst>
                <a:gd name="T0" fmla="*/ 0 w 1436"/>
                <a:gd name="T1" fmla="*/ 49 h 56"/>
                <a:gd name="T2" fmla="*/ 573 w 1436"/>
                <a:gd name="T3" fmla="*/ 49 h 56"/>
                <a:gd name="T4" fmla="*/ 574 w 1436"/>
                <a:gd name="T5" fmla="*/ 56 h 56"/>
                <a:gd name="T6" fmla="*/ 1427 w 1436"/>
                <a:gd name="T7" fmla="*/ 56 h 56"/>
                <a:gd name="T8" fmla="*/ 1436 w 1436"/>
                <a:gd name="T9" fmla="*/ 0 h 56"/>
                <a:gd name="T10" fmla="*/ 918 w 1436"/>
                <a:gd name="T11" fmla="*/ 0 h 56"/>
                <a:gd name="T12" fmla="*/ 397 w 1436"/>
                <a:gd name="T13" fmla="*/ 0 h 56"/>
                <a:gd name="T14" fmla="*/ 397 w 1436"/>
                <a:gd name="T15" fmla="*/ 25 h 56"/>
                <a:gd name="T16" fmla="*/ 12 w 1436"/>
                <a:gd name="T17" fmla="*/ 23 h 56"/>
                <a:gd name="T18" fmla="*/ 0 w 1436"/>
                <a:gd name="T19" fmla="*/ 49 h 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36"/>
                <a:gd name="T31" fmla="*/ 0 h 56"/>
                <a:gd name="T32" fmla="*/ 1436 w 1436"/>
                <a:gd name="T33" fmla="*/ 56 h 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36" h="56">
                  <a:moveTo>
                    <a:pt x="0" y="49"/>
                  </a:moveTo>
                  <a:lnTo>
                    <a:pt x="573" y="49"/>
                  </a:lnTo>
                  <a:lnTo>
                    <a:pt x="574" y="56"/>
                  </a:lnTo>
                  <a:lnTo>
                    <a:pt x="1427" y="56"/>
                  </a:lnTo>
                  <a:lnTo>
                    <a:pt x="1436" y="0"/>
                  </a:lnTo>
                  <a:lnTo>
                    <a:pt x="918" y="0"/>
                  </a:lnTo>
                  <a:lnTo>
                    <a:pt x="397" y="0"/>
                  </a:lnTo>
                  <a:lnTo>
                    <a:pt x="397" y="25"/>
                  </a:lnTo>
                  <a:lnTo>
                    <a:pt x="12" y="23"/>
                  </a:lnTo>
                  <a:lnTo>
                    <a:pt x="0" y="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25946" y="1564"/>
              <a:ext cx="3519" cy="99"/>
            </a:xfrm>
            <a:custGeom>
              <a:avLst/>
              <a:gdLst>
                <a:gd name="T0" fmla="*/ 0 w 1323"/>
                <a:gd name="T1" fmla="*/ 31 h 43"/>
                <a:gd name="T2" fmla="*/ 557 w 1323"/>
                <a:gd name="T3" fmla="*/ 31 h 43"/>
                <a:gd name="T4" fmla="*/ 1117 w 1323"/>
                <a:gd name="T5" fmla="*/ 31 h 43"/>
                <a:gd name="T6" fmla="*/ 1125 w 1323"/>
                <a:gd name="T7" fmla="*/ 43 h 43"/>
                <a:gd name="T8" fmla="*/ 1312 w 1323"/>
                <a:gd name="T9" fmla="*/ 43 h 43"/>
                <a:gd name="T10" fmla="*/ 1323 w 1323"/>
                <a:gd name="T11" fmla="*/ 0 h 43"/>
                <a:gd name="T12" fmla="*/ 723 w 1323"/>
                <a:gd name="T13" fmla="*/ 0 h 43"/>
                <a:gd name="T14" fmla="*/ 122 w 1323"/>
                <a:gd name="T15" fmla="*/ 0 h 43"/>
                <a:gd name="T16" fmla="*/ 112 w 1323"/>
                <a:gd name="T17" fmla="*/ 8 h 43"/>
                <a:gd name="T18" fmla="*/ 9 w 1323"/>
                <a:gd name="T19" fmla="*/ 8 h 43"/>
                <a:gd name="T20" fmla="*/ 0 w 1323"/>
                <a:gd name="T21" fmla="*/ 3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23"/>
                <a:gd name="T34" fmla="*/ 0 h 43"/>
                <a:gd name="T35" fmla="*/ 1323 w 1323"/>
                <a:gd name="T36" fmla="*/ 43 h 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23" h="43">
                  <a:moveTo>
                    <a:pt x="0" y="31"/>
                  </a:moveTo>
                  <a:lnTo>
                    <a:pt x="557" y="31"/>
                  </a:lnTo>
                  <a:lnTo>
                    <a:pt x="1117" y="31"/>
                  </a:lnTo>
                  <a:lnTo>
                    <a:pt x="1125" y="43"/>
                  </a:lnTo>
                  <a:lnTo>
                    <a:pt x="1312" y="43"/>
                  </a:lnTo>
                  <a:lnTo>
                    <a:pt x="1323" y="0"/>
                  </a:lnTo>
                  <a:lnTo>
                    <a:pt x="723" y="0"/>
                  </a:lnTo>
                  <a:lnTo>
                    <a:pt x="122" y="0"/>
                  </a:lnTo>
                  <a:lnTo>
                    <a:pt x="112" y="8"/>
                  </a:lnTo>
                  <a:lnTo>
                    <a:pt x="9" y="8"/>
                  </a:lnTo>
                  <a:lnTo>
                    <a:pt x="0" y="3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36" name="Oval 35"/>
            <p:cNvSpPr>
              <a:spLocks noChangeArrowheads="1"/>
            </p:cNvSpPr>
            <p:nvPr userDrawn="1"/>
          </p:nvSpPr>
          <p:spPr bwMode="auto">
            <a:xfrm>
              <a:off x="28407" y="959"/>
              <a:ext cx="186" cy="18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spcBef>
                  <a:spcPct val="50000"/>
                </a:spcBef>
              </a:pPr>
              <a:endParaRPr lang="en-US"/>
            </a:p>
          </p:txBody>
        </p:sp>
      </p:grpSp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264" y="172654"/>
            <a:ext cx="979207" cy="530680"/>
          </a:xfrm>
          <a:prstGeom prst="rect">
            <a:avLst/>
          </a:prstGeom>
        </p:spPr>
      </p:pic>
      <p:sp>
        <p:nvSpPr>
          <p:cNvPr id="38" name="Rectangle 17">
            <a:extLst>
              <a:ext uri="{FF2B5EF4-FFF2-40B4-BE49-F238E27FC236}">
                <a16:creationId xmlns:a16="http://schemas.microsoft.com/office/drawing/2014/main" id="{BC5AAA59-41F3-0D40-B5E2-567F04B6D25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52525" y="25724"/>
            <a:ext cx="5574568" cy="81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</a:rPr>
              <a:t>Data Fusion Between Infrasound </a:t>
            </a:r>
          </a:p>
          <a:p>
            <a:pPr algn="ctr" eaLnBrk="0" hangingPunct="0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</a:rPr>
              <a:t>and Electromagnetic Pulse (EMP)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  <a:p>
            <a:pPr algn="ctr" eaLnBrk="0" hangingPunct="0">
              <a:lnSpc>
                <a:spcPts val="1586"/>
              </a:lnSpc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Maayan Kahlon, Azi Lipshtat, Colin Price, Anthony J. Weiss</a:t>
            </a:r>
          </a:p>
        </p:txBody>
      </p:sp>
      <p:sp>
        <p:nvSpPr>
          <p:cNvPr id="41" name="Rectangle 40"/>
          <p:cNvSpPr/>
          <p:nvPr userDrawn="1"/>
        </p:nvSpPr>
        <p:spPr>
          <a:xfrm>
            <a:off x="964160" y="576371"/>
            <a:ext cx="61587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O2.1-061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93768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4" r:id="rId3"/>
    <p:sldLayoutId id="2147483678" r:id="rId4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None/>
        <a:defRPr sz="2800" b="1" kern="1200">
          <a:solidFill>
            <a:srgbClr val="5D9797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19DAF-0F9A-453D-A7E4-02A7E54EDA34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6A957-3A26-481B-82FC-84CA8D7B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8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F0A307-D271-464A-8200-76297888C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25" y="3867150"/>
            <a:ext cx="571500" cy="863600"/>
          </a:xfrm>
          <a:prstGeom prst="rect">
            <a:avLst/>
          </a:prstGeom>
        </p:spPr>
      </p:pic>
      <p:sp>
        <p:nvSpPr>
          <p:cNvPr id="5" name="Rectangle 17">
            <a:extLst>
              <a:ext uri="{FF2B5EF4-FFF2-40B4-BE49-F238E27FC236}">
                <a16:creationId xmlns:a16="http://schemas.microsoft.com/office/drawing/2014/main" id="{EEF774D5-8E1F-6744-9E49-DB689041A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35828" y="1987178"/>
            <a:ext cx="10691813" cy="1855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DATA FUSION BETWEEN INFRASOUND </a:t>
            </a:r>
          </a:p>
          <a:p>
            <a:pPr algn="ctr" eaLnBrk="0" hangingPunct="0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AND ELECTROMAGNETIC PULSE (EMP)</a:t>
            </a:r>
          </a:p>
          <a:p>
            <a:pPr algn="ctr" eaLnBrk="0" hangingPunct="0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586"/>
              </a:lnSpc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Maayan Kahlon</a:t>
            </a:r>
            <a:r>
              <a:rPr lang="en-US" sz="20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1,2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Azi Lipshtat </a:t>
            </a:r>
            <a:r>
              <a:rPr lang="en-US" sz="20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1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Colin Price </a:t>
            </a:r>
            <a:r>
              <a:rPr lang="en-US" sz="20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3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Anthony J. Weiss </a:t>
            </a:r>
            <a:r>
              <a:rPr lang="en-US" sz="20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2</a:t>
            </a:r>
          </a:p>
          <a:p>
            <a:pPr algn="ctr" eaLnBrk="0" hangingPunct="0">
              <a:lnSpc>
                <a:spcPts val="1586"/>
              </a:lnSpc>
            </a:pPr>
            <a:r>
              <a:rPr lang="en-US" sz="16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 </a:t>
            </a:r>
          </a:p>
          <a:p>
            <a:pPr algn="ctr" eaLnBrk="0" hangingPunct="0">
              <a:spcBef>
                <a:spcPts val="91"/>
              </a:spcBef>
            </a:pPr>
            <a:endParaRPr lang="en-US" sz="952" dirty="0">
              <a:solidFill>
                <a:schemeClr val="bg1"/>
              </a:solidFill>
            </a:endParaRPr>
          </a:p>
          <a:p>
            <a:pPr algn="ctr" eaLnBrk="0" hangingPunct="0">
              <a:spcBef>
                <a:spcPts val="91"/>
              </a:spcBef>
            </a:pPr>
            <a:endParaRPr lang="en-US" sz="952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5983" y="3936381"/>
            <a:ext cx="573582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Israel NDC, Soreq Nuclear Research Center, Yavne, Israel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Dept. of Electrical Engineering, Tel Aviv University, Israel</a:t>
            </a:r>
          </a:p>
          <a:p>
            <a:pPr defTabSz="919163">
              <a:lnSpc>
                <a:spcPct val="100000"/>
              </a:lnSpc>
              <a:spcAft>
                <a:spcPts val="600"/>
              </a:spcAft>
              <a:tabLst>
                <a:tab pos="1524000" algn="l"/>
                <a:tab pos="2514600" algn="l"/>
                <a:tab pos="3590925" algn="l"/>
              </a:tabLst>
            </a:pPr>
            <a:r>
              <a:rPr lang="en-US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Dept. of  Environment and Earth Sciences, Tel Aviv University,  Israel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33716" y="3528596"/>
            <a:ext cx="2752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number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O2.1-061</a:t>
            </a:r>
            <a:endParaRPr lang="en-US" sz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46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2">
            <a:extLst>
              <a:ext uri="{FF2B5EF4-FFF2-40B4-BE49-F238E27FC236}">
                <a16:creationId xmlns:a16="http://schemas.microsoft.com/office/drawing/2014/main" id="{03F55C8E-CCBD-40F0-BA04-7B6FC5B22A1A}"/>
              </a:ext>
            </a:extLst>
          </p:cNvPr>
          <p:cNvSpPr txBox="1">
            <a:spLocks/>
          </p:cNvSpPr>
          <p:nvPr/>
        </p:nvSpPr>
        <p:spPr>
          <a:xfrm>
            <a:off x="113836" y="1408544"/>
            <a:ext cx="8766872" cy="123529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infrasound events coincided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EMP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events in time 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49%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that coincided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both time and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azimuth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These events require further analysis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650" y="2545686"/>
            <a:ext cx="4624527" cy="26717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3836" y="885324"/>
            <a:ext cx="76636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5D9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Infrasound – EMP Time and Azimuth Fusion</a:t>
            </a:r>
          </a:p>
        </p:txBody>
      </p:sp>
    </p:spTree>
    <p:extLst>
      <p:ext uri="{BB962C8B-B14F-4D97-AF65-F5344CB8AC3E}">
        <p14:creationId xmlns:p14="http://schemas.microsoft.com/office/powerpoint/2010/main" val="293054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76200" y="881763"/>
                <a:ext cx="9067800" cy="202850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52027" indent="-252027" algn="l" defTabSz="1008111" rtl="0" eaLnBrk="1" latinLnBrk="0" hangingPunct="1">
                  <a:lnSpc>
                    <a:spcPct val="90000"/>
                  </a:lnSpc>
                  <a:spcBef>
                    <a:spcPts val="1102"/>
                  </a:spcBef>
                  <a:buFont typeface="Arial" panose="020B0604020202020204" pitchFamily="34" charset="0"/>
                  <a:buChar char="•"/>
                  <a:defRPr sz="308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56085" indent="-252027" algn="l" defTabSz="1008111" rtl="0" eaLnBrk="1" latinLnBrk="0" hangingPunct="1">
                  <a:lnSpc>
                    <a:spcPct val="90000"/>
                  </a:lnSpc>
                  <a:spcBef>
                    <a:spcPts val="551"/>
                  </a:spcBef>
                  <a:buFont typeface="Arial" panose="020B0604020202020204" pitchFamily="34" charset="0"/>
                  <a:buChar char="•"/>
                  <a:defRPr sz="264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60139" indent="-252027" algn="l" defTabSz="1008111" rtl="0" eaLnBrk="1" latinLnBrk="0" hangingPunct="1">
                  <a:lnSpc>
                    <a:spcPct val="90000"/>
                  </a:lnSpc>
                  <a:spcBef>
                    <a:spcPts val="551"/>
                  </a:spcBef>
                  <a:buFont typeface="Arial" panose="020B0604020202020204" pitchFamily="34" charset="0"/>
                  <a:buChar char="•"/>
                  <a:defRPr sz="22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764195" indent="-252027" algn="l" defTabSz="1008111" rtl="0" eaLnBrk="1" latinLnBrk="0" hangingPunct="1">
                  <a:lnSpc>
                    <a:spcPct val="90000"/>
                  </a:lnSpc>
                  <a:spcBef>
                    <a:spcPts val="551"/>
                  </a:spcBef>
                  <a:buFont typeface="Arial" panose="020B0604020202020204" pitchFamily="34" charset="0"/>
                  <a:buChar char="•"/>
                  <a:defRPr sz="198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68249" indent="-252027" algn="l" defTabSz="1008111" rtl="0" eaLnBrk="1" latinLnBrk="0" hangingPunct="1">
                  <a:lnSpc>
                    <a:spcPct val="90000"/>
                  </a:lnSpc>
                  <a:spcBef>
                    <a:spcPts val="551"/>
                  </a:spcBef>
                  <a:buFont typeface="Arial" panose="020B0604020202020204" pitchFamily="34" charset="0"/>
                  <a:buChar char="•"/>
                  <a:defRPr sz="198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72305" indent="-252027" algn="l" defTabSz="1008111" rtl="0" eaLnBrk="1" latinLnBrk="0" hangingPunct="1">
                  <a:lnSpc>
                    <a:spcPct val="90000"/>
                  </a:lnSpc>
                  <a:spcBef>
                    <a:spcPts val="551"/>
                  </a:spcBef>
                  <a:buFont typeface="Arial" panose="020B0604020202020204" pitchFamily="34" charset="0"/>
                  <a:buChar char="•"/>
                  <a:defRPr sz="198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76361" indent="-252027" algn="l" defTabSz="1008111" rtl="0" eaLnBrk="1" latinLnBrk="0" hangingPunct="1">
                  <a:lnSpc>
                    <a:spcPct val="90000"/>
                  </a:lnSpc>
                  <a:spcBef>
                    <a:spcPts val="551"/>
                  </a:spcBef>
                  <a:buFont typeface="Arial" panose="020B0604020202020204" pitchFamily="34" charset="0"/>
                  <a:buChar char="•"/>
                  <a:defRPr sz="198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780417" indent="-252027" algn="l" defTabSz="1008111" rtl="0" eaLnBrk="1" latinLnBrk="0" hangingPunct="1">
                  <a:lnSpc>
                    <a:spcPct val="90000"/>
                  </a:lnSpc>
                  <a:spcBef>
                    <a:spcPts val="551"/>
                  </a:spcBef>
                  <a:buFont typeface="Arial" panose="020B0604020202020204" pitchFamily="34" charset="0"/>
                  <a:buChar char="•"/>
                  <a:defRPr sz="198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84474" indent="-252027" algn="l" defTabSz="1008111" rtl="0" eaLnBrk="1" latinLnBrk="0" hangingPunct="1">
                  <a:lnSpc>
                    <a:spcPct val="90000"/>
                  </a:lnSpc>
                  <a:spcBef>
                    <a:spcPts val="551"/>
                  </a:spcBef>
                  <a:buFont typeface="Arial" panose="020B0604020202020204" pitchFamily="34" charset="0"/>
                  <a:buChar char="•"/>
                  <a:defRPr sz="198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5D979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Labeled Data</a:t>
                </a:r>
              </a:p>
              <a:p>
                <a:r>
                  <a:rPr lang="en-US" sz="2400" dirty="0">
                    <a:cs typeface="Arial" panose="020B0604020202020204" pitchFamily="34" charset="0"/>
                  </a:rPr>
                  <a:t>Simulations of Nuclear explosions  </a:t>
                </a:r>
              </a:p>
              <a:p>
                <a:r>
                  <a:rPr lang="en-US" sz="2400" dirty="0">
                    <a:cs typeface="Arial" panose="020B0604020202020204" pitchFamily="34" charset="0"/>
                  </a:rPr>
                  <a:t>Lightning= </a:t>
                </a:r>
                <a:r>
                  <a:rPr lang="en-US" sz="2800" dirty="0"/>
                  <a:t/>
                </a:r>
                <a:br>
                  <a:rPr lang="en-US" sz="2800" dirty="0"/>
                </a:br>
                <a14:m>
                  <m:oMath xmlns:m="http://schemas.openxmlformats.org/officeDocument/2006/math">
                    <m:d>
                      <m:dPr>
                        <m:begChr m:val="{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𝐸𝑀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Measurement</m:t>
                            </m:r>
                          </m:sub>
                        </m:s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000" b="1" i="1">
                        <a:latin typeface="Cambria Math" panose="02040503050406030204" pitchFamily="18" charset="0"/>
                      </a:rPr>
                      <m:t>𝑪𝒐𝒓𝒓𝒆𝒍𝒂𝒕𝒊𝒐𝒏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𝐸𝑀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Measurement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 ,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Lightning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Simulation</m:t>
                            </m:r>
                          </m:sub>
                        </m:sSub>
                      </m:e>
                    </m:d>
                    <m:r>
                      <a:rPr lang="en-US" sz="200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881763"/>
                <a:ext cx="9067800" cy="2028504"/>
              </a:xfrm>
              <a:prstGeom prst="rect">
                <a:avLst/>
              </a:prstGeom>
              <a:blipFill>
                <a:blip r:embed="rId2"/>
                <a:stretch>
                  <a:fillRect l="-1412" t="-5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303" y="2551471"/>
            <a:ext cx="4552572" cy="25920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666" y="2551471"/>
            <a:ext cx="1263209" cy="58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13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4E0DB477-EB64-4329-9A4D-920C3A6AC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530" y="1289687"/>
            <a:ext cx="4589122" cy="383408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3825" y="893632"/>
            <a:ext cx="8611146" cy="4249868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Extraction </a:t>
            </a:r>
          </a:p>
        </p:txBody>
      </p:sp>
    </p:spTree>
    <p:extLst>
      <p:ext uri="{BB962C8B-B14F-4D97-AF65-F5344CB8AC3E}">
        <p14:creationId xmlns:p14="http://schemas.microsoft.com/office/powerpoint/2010/main" val="94375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229337" y="1485613"/>
            <a:ext cx="4847988" cy="2990850"/>
            <a:chOff x="4115037" y="1762094"/>
            <a:chExt cx="4571763" cy="275275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7737" r="9605" b="3687"/>
            <a:stretch/>
          </p:blipFill>
          <p:spPr>
            <a:xfrm>
              <a:off x="4115037" y="1981200"/>
              <a:ext cx="4571763" cy="25336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91272" y="1762094"/>
              <a:ext cx="1095528" cy="438211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66675" y="1630844"/>
                <a:ext cx="5058641" cy="3491332"/>
              </a:xfrm>
              <a:prstGeom prst="rect">
                <a:avLst/>
              </a:prstGeom>
            </p:spPr>
            <p:txBody>
              <a:bodyPr/>
              <a:lstStyle/>
              <a:p>
                <a:pPr marL="342900" marR="0" lvl="0" indent="-342900" algn="l" defTabSz="8971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Unsupervised  linear method </a:t>
                </a:r>
                <a:b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for dimension reduction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he-IL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he-IL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ℝ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𝐷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→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ℝ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</m:t>
                        </m:r>
                      </m:sup>
                    </m:sSup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342900" marR="0" lvl="0" indent="-342900" algn="l" defTabSz="897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Preserving as much of the </a:t>
                </a:r>
                <a:b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data's variation as possible </a:t>
                </a:r>
              </a:p>
              <a:p>
                <a:pPr marL="342900" marR="0" lvl="0" indent="-342900" algn="l" defTabSz="897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Started with D=19 </a:t>
                </a:r>
                <a:b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</a:b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dimensional features space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342900" marR="0" lvl="0" indent="-342900" algn="l" defTabSz="897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Dimension reduced to d=10 preserved 95% of the variance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6675" y="1630844"/>
                <a:ext cx="5058641" cy="3491332"/>
              </a:xfrm>
              <a:prstGeom prst="rect">
                <a:avLst/>
              </a:prstGeom>
              <a:blipFill>
                <a:blip r:embed="rId4"/>
                <a:stretch>
                  <a:fillRect l="-1687" t="-139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7B7EED3-55B7-43AD-8490-EC5EDB5DFE40}"/>
              </a:ext>
            </a:extLst>
          </p:cNvPr>
          <p:cNvSpPr txBox="1">
            <a:spLocks/>
          </p:cNvSpPr>
          <p:nvPr/>
        </p:nvSpPr>
        <p:spPr>
          <a:xfrm>
            <a:off x="66675" y="1001360"/>
            <a:ext cx="7389669" cy="554567"/>
          </a:xfrm>
          <a:prstGeom prst="rect">
            <a:avLst/>
          </a:prstGeom>
        </p:spPr>
        <p:txBody>
          <a:bodyPr/>
          <a:lstStyle>
            <a:lvl1pPr marL="0" indent="0" algn="l" defTabSz="1008111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800" b="1" kern="1200">
                <a:solidFill>
                  <a:srgbClr val="5D9797"/>
                </a:solidFill>
                <a:latin typeface="+mn-lt"/>
                <a:ea typeface="+mn-ea"/>
                <a:cs typeface="+mn-cs"/>
              </a:defRPr>
            </a:lvl1pPr>
            <a:lvl2pPr marL="756085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139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195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249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305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361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417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474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Principal Component Analysis (PCA)</a:t>
            </a:r>
          </a:p>
        </p:txBody>
      </p:sp>
    </p:spTree>
    <p:extLst>
      <p:ext uri="{BB962C8B-B14F-4D97-AF65-F5344CB8AC3E}">
        <p14:creationId xmlns:p14="http://schemas.microsoft.com/office/powerpoint/2010/main" val="38759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B396B235-472B-4BD9-9902-4A145BDE8D9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613593" y="1292378"/>
            <a:ext cx="5530407" cy="3599727"/>
          </a:xfrm>
          <a:prstGeom prst="rect">
            <a:avLst/>
          </a:prstGeom>
        </p:spPr>
      </p:pic>
      <p:sp>
        <p:nvSpPr>
          <p:cNvPr id="10" name="מציין מיקום תוכן 2">
            <a:extLst>
              <a:ext uri="{FF2B5EF4-FFF2-40B4-BE49-F238E27FC236}">
                <a16:creationId xmlns:a16="http://schemas.microsoft.com/office/drawing/2014/main" id="{3BB28A12-6C0A-487D-AAAE-310BBD613833}"/>
              </a:ext>
            </a:extLst>
          </p:cNvPr>
          <p:cNvSpPr txBox="1">
            <a:spLocks/>
          </p:cNvSpPr>
          <p:nvPr/>
        </p:nvSpPr>
        <p:spPr>
          <a:xfrm>
            <a:off x="0" y="1523706"/>
            <a:ext cx="3368488" cy="336839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k Nearest Neighbors algorithm with k=5</a:t>
            </a:r>
          </a:p>
          <a:p>
            <a:r>
              <a:rPr lang="en-US" sz="2400" dirty="0"/>
              <a:t>10-Fold cross </a:t>
            </a:r>
            <a:r>
              <a:rPr lang="en-US" sz="2400" dirty="0" smtClean="0"/>
              <a:t>validation</a:t>
            </a:r>
            <a:br>
              <a:rPr lang="en-US" sz="2400" dirty="0" smtClean="0"/>
            </a:br>
            <a:r>
              <a:rPr lang="en-US" sz="2400" dirty="0" smtClean="0"/>
              <a:t>for </a:t>
            </a:r>
            <a:r>
              <a:rPr lang="en-US" sz="2400" dirty="0"/>
              <a:t>train – test split</a:t>
            </a:r>
          </a:p>
          <a:p>
            <a:r>
              <a:rPr lang="en-US" sz="2400" dirty="0"/>
              <a:t>Repeat 10 times with different groups of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lightning  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13836" y="884823"/>
            <a:ext cx="25234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5D9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Classification</a:t>
            </a:r>
          </a:p>
        </p:txBody>
      </p:sp>
    </p:spTree>
    <p:extLst>
      <p:ext uri="{BB962C8B-B14F-4D97-AF65-F5344CB8AC3E}">
        <p14:creationId xmlns:p14="http://schemas.microsoft.com/office/powerpoint/2010/main" val="368283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36" y="1472262"/>
            <a:ext cx="7100623" cy="29867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3836" y="875799"/>
            <a:ext cx="64758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5D9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Learning – Model Validation</a:t>
            </a:r>
          </a:p>
        </p:txBody>
      </p:sp>
    </p:spTree>
    <p:extLst>
      <p:ext uri="{BB962C8B-B14F-4D97-AF65-F5344CB8AC3E}">
        <p14:creationId xmlns:p14="http://schemas.microsoft.com/office/powerpoint/2010/main" val="242743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6">
                <a:extLst>
                  <a:ext uri="{FF2B5EF4-FFF2-40B4-BE49-F238E27FC236}">
                    <a16:creationId xmlns:a16="http://schemas.microsoft.com/office/drawing/2014/main" id="{EA64C642-02CA-457F-9CE7-D84FF44D74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3836" y="1399019"/>
                <a:ext cx="9144000" cy="391518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rPr>
                  <a:t>After all EM events which coincided with IS events were projected to the PCA space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ℝ</m:t>
                        </m:r>
                      </m:e>
                      <m:sup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𝑑</m:t>
                        </m:r>
                      </m:sup>
                    </m:sSup>
                  </m:oMath>
                </a14:m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rPr>
                  <a:t> and were classified, the results show: </a:t>
                </a:r>
              </a:p>
              <a:p>
                <a:pPr marL="0" marR="0" lvl="0" indent="354013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rPr>
                  <a:t>All EMPs were classified as lightning</a:t>
                </a:r>
              </a:p>
              <a:p>
                <a:pPr marL="0" marR="0" lvl="0" indent="354013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rPr>
                  <a:t>No infrasound event required further analysis </a:t>
                </a:r>
                <a:endParaRPr kumimoji="0" lang="he-IL" sz="2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4" name="Content Placeholder 6">
                <a:extLst>
                  <a:ext uri="{FF2B5EF4-FFF2-40B4-BE49-F238E27FC236}">
                    <a16:creationId xmlns:a16="http://schemas.microsoft.com/office/drawing/2014/main" id="{EA64C642-02CA-457F-9CE7-D84FF44D7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36" y="1399019"/>
                <a:ext cx="9144000" cy="3915185"/>
              </a:xfrm>
              <a:prstGeom prst="rect">
                <a:avLst/>
              </a:prstGeom>
              <a:blipFill>
                <a:blip r:embed="rId2"/>
                <a:stretch>
                  <a:fillRect l="-1200" t="-2333" r="-4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6">
            <a:extLst>
              <a:ext uri="{FF2B5EF4-FFF2-40B4-BE49-F238E27FC236}">
                <a16:creationId xmlns:a16="http://schemas.microsoft.com/office/drawing/2014/main" id="{A149CF73-EC96-4C55-90D2-88B73DDDB34C}"/>
              </a:ext>
            </a:extLst>
          </p:cNvPr>
          <p:cNvSpPr/>
          <p:nvPr/>
        </p:nvSpPr>
        <p:spPr>
          <a:xfrm>
            <a:off x="113836" y="875799"/>
            <a:ext cx="1484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5D9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6" name="חץ: ימינה 5">
            <a:extLst>
              <a:ext uri="{FF2B5EF4-FFF2-40B4-BE49-F238E27FC236}">
                <a16:creationId xmlns:a16="http://schemas.microsoft.com/office/drawing/2014/main" id="{40DF981F-17DB-4E6F-A784-5D43A6263D1A}"/>
              </a:ext>
            </a:extLst>
          </p:cNvPr>
          <p:cNvSpPr/>
          <p:nvPr/>
        </p:nvSpPr>
        <p:spPr>
          <a:xfrm>
            <a:off x="243348" y="2374490"/>
            <a:ext cx="250723" cy="16038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חץ: ימינה 6">
            <a:extLst>
              <a:ext uri="{FF2B5EF4-FFF2-40B4-BE49-F238E27FC236}">
                <a16:creationId xmlns:a16="http://schemas.microsoft.com/office/drawing/2014/main" id="{05FEF74E-728F-4E1A-9354-D9AF3312957B}"/>
              </a:ext>
            </a:extLst>
          </p:cNvPr>
          <p:cNvSpPr/>
          <p:nvPr/>
        </p:nvSpPr>
        <p:spPr>
          <a:xfrm>
            <a:off x="243347" y="2853466"/>
            <a:ext cx="250723" cy="16038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349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8697616"/>
              </p:ext>
            </p:extLst>
          </p:nvPr>
        </p:nvGraphicFramePr>
        <p:xfrm>
          <a:off x="152843" y="1600460"/>
          <a:ext cx="8820150" cy="1752944"/>
        </p:xfrm>
        <a:graphic>
          <a:graphicData uri="http://schemas.openxmlformats.org/drawingml/2006/table">
            <a:tbl>
              <a:tblPr firstRow="1" bandRow="1"/>
              <a:tblGrid>
                <a:gridCol w="2275609">
                  <a:extLst>
                    <a:ext uri="{9D8B030D-6E8A-4147-A177-3AD203B41FA5}">
                      <a16:colId xmlns:a16="http://schemas.microsoft.com/office/drawing/2014/main" val="1760383970"/>
                    </a:ext>
                  </a:extLst>
                </a:gridCol>
                <a:gridCol w="1252451">
                  <a:extLst>
                    <a:ext uri="{9D8B030D-6E8A-4147-A177-3AD203B41FA5}">
                      <a16:colId xmlns:a16="http://schemas.microsoft.com/office/drawing/2014/main" val="3398247616"/>
                    </a:ext>
                  </a:extLst>
                </a:gridCol>
                <a:gridCol w="1521922">
                  <a:extLst>
                    <a:ext uri="{9D8B030D-6E8A-4147-A177-3AD203B41FA5}">
                      <a16:colId xmlns:a16="http://schemas.microsoft.com/office/drawing/2014/main" val="1623654362"/>
                    </a:ext>
                  </a:extLst>
                </a:gridCol>
                <a:gridCol w="2006138">
                  <a:extLst>
                    <a:ext uri="{9D8B030D-6E8A-4147-A177-3AD203B41FA5}">
                      <a16:colId xmlns:a16="http://schemas.microsoft.com/office/drawing/2014/main" val="2831630340"/>
                    </a:ext>
                  </a:extLst>
                </a:gridCol>
                <a:gridCol w="1764030">
                  <a:extLst>
                    <a:ext uri="{9D8B030D-6E8A-4147-A177-3AD203B41FA5}">
                      <a16:colId xmlns:a16="http://schemas.microsoft.com/office/drawing/2014/main" val="3861975549"/>
                    </a:ext>
                  </a:extLst>
                </a:gridCol>
              </a:tblGrid>
              <a:tr h="567862">
                <a:tc>
                  <a:txBody>
                    <a:bodyPr/>
                    <a:lstStyle>
                      <a:lvl1pPr marL="0" algn="l" defTabSz="1008111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504056" algn="l" defTabSz="1008111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008111" algn="l" defTabSz="1008111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512167" algn="l" defTabSz="1008111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016222" algn="l" defTabSz="1008111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520280" algn="l" defTabSz="1008111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024334" algn="l" defTabSz="1008111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528389" algn="l" defTabSz="1008111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032443" algn="l" defTabSz="1008111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/>
                        <a:t>STEP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1008111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504056" algn="l" defTabSz="1008111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008111" algn="l" defTabSz="1008111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512167" algn="l" defTabSz="1008111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016222" algn="l" defTabSz="1008111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520280" algn="l" defTabSz="1008111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024334" algn="l" defTabSz="1008111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528389" algn="l" defTabSz="1008111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032443" algn="l" defTabSz="1008111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/>
                        <a:t>INPUT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1008111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504056" algn="l" defTabSz="1008111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008111" algn="l" defTabSz="1008111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512167" algn="l" defTabSz="1008111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016222" algn="l" defTabSz="1008111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520280" algn="l" defTabSz="1008111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024334" algn="l" defTabSz="1008111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528389" algn="l" defTabSz="1008111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032443" algn="l" defTabSz="1008111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/>
                        <a:t>TIME MATCH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1008111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504056" algn="l" defTabSz="1008111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008111" algn="l" defTabSz="1008111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512167" algn="l" defTabSz="1008111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016222" algn="l" defTabSz="1008111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520280" algn="l" defTabSz="1008111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024334" algn="l" defTabSz="1008111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528389" algn="l" defTabSz="1008111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032443" algn="l" defTabSz="1008111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/>
                        <a:t>TIME &amp; AZIMUZH MATCH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1008111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504056" algn="l" defTabSz="1008111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008111" algn="l" defTabSz="1008111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512167" algn="l" defTabSz="1008111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016222" algn="l" defTabSz="1008111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520280" algn="l" defTabSz="1008111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024334" algn="l" defTabSz="1008111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528389" algn="l" defTabSz="1008111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032443" algn="l" defTabSz="1008111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/>
                        <a:t>CLASSIFICATION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44731"/>
                  </a:ext>
                </a:extLst>
              </a:tr>
              <a:tr h="567862">
                <a:tc>
                  <a:txBody>
                    <a:bodyPr/>
                    <a:lstStyle>
                      <a:lvl1pPr marL="0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04056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08111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12167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16222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20280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024334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528389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032443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# Infrasound events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04056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08111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12167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16222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20280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024334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528389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032443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580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04056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08111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12167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16222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20280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024334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528389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032443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580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04056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08111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12167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16222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20280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024334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528389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032443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284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04056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08111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12167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16222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20280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024334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528389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032443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71257"/>
                  </a:ext>
                </a:extLst>
              </a:tr>
              <a:tr h="567862">
                <a:tc>
                  <a:txBody>
                    <a:bodyPr/>
                    <a:lstStyle>
                      <a:lvl1pPr marL="0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04056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08111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12167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16222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20280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024334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528389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032443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# EMP</a:t>
                      </a:r>
                      <a:r>
                        <a:rPr lang="en-US" sz="20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events </a:t>
                      </a:r>
                      <a:endParaRPr 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04056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08111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12167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16222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20280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024334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528389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032443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5000000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04056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08111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12167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16222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20280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024334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528389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032443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48318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04056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08111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12167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16222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20280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024334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528389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032443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1682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04056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08111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12167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16222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20280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024334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528389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032443" algn="l" defTabSz="1008111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All lightning</a:t>
                      </a:r>
                      <a:r>
                        <a:rPr lang="en-US" sz="2400" baseline="0" dirty="0"/>
                        <a:t> </a:t>
                      </a:r>
                      <a:endParaRPr lang="en-US" sz="2400" dirty="0"/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954019"/>
                  </a:ext>
                </a:extLst>
              </a:tr>
            </a:tbl>
          </a:graphicData>
        </a:graphic>
      </p:graphicFrame>
      <p:sp>
        <p:nvSpPr>
          <p:cNvPr id="4" name="Rectangle 6">
            <a:extLst>
              <a:ext uri="{FF2B5EF4-FFF2-40B4-BE49-F238E27FC236}">
                <a16:creationId xmlns:a16="http://schemas.microsoft.com/office/drawing/2014/main" id="{A149CF73-EC96-4C55-90D2-88B73DDDB34C}"/>
              </a:ext>
            </a:extLst>
          </p:cNvPr>
          <p:cNvSpPr/>
          <p:nvPr/>
        </p:nvSpPr>
        <p:spPr>
          <a:xfrm>
            <a:off x="113836" y="875799"/>
            <a:ext cx="15840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5D9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</a:t>
            </a:r>
            <a:endParaRPr lang="en-US" sz="2800" b="1" dirty="0">
              <a:solidFill>
                <a:srgbClr val="5D97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08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114300" y="1398518"/>
            <a:ext cx="8820150" cy="195951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Time and azimuth fusion between infrasound and EMP is not sufficient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to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eliminate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all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non-nuclear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infrasound events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Lightning EMP and Nuclear EMP can be discriminated using their properties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Infrasound analysis can be improved when fusing with EM data 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300" y="875298"/>
            <a:ext cx="23423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5D9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6771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F6CE49F-7911-43AC-870B-EB7EE9091BF5}"/>
              </a:ext>
            </a:extLst>
          </p:cNvPr>
          <p:cNvSpPr txBox="1">
            <a:spLocks/>
          </p:cNvSpPr>
          <p:nvPr/>
        </p:nvSpPr>
        <p:spPr>
          <a:xfrm>
            <a:off x="113836" y="1393079"/>
            <a:ext cx="8848725" cy="3689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lvl="1" indent="-177800">
              <a:defRPr/>
            </a:pPr>
            <a:r>
              <a:rPr lang="en-US" dirty="0">
                <a:solidFill>
                  <a:sysClr val="windowText" lastClr="000000"/>
                </a:solidFill>
              </a:rPr>
              <a:t>Real time data fusion in the single station level 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7800" marR="0" lvl="1" indent="-177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 accurate detection in time and location can be obtained by multi-station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 </a:t>
            </a:r>
          </a:p>
          <a:p>
            <a:pPr marL="177800" marR="0" lvl="1" indent="-177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 smtClean="0">
                <a:solidFill>
                  <a:sysClr val="windowText" lastClr="000000"/>
                </a:solidFill>
                <a:latin typeface="Calibri" panose="020F0502020204030204"/>
              </a:rPr>
              <a:t>Cooperation with existing lightning detection networks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7800" marR="0" lvl="1" indent="-177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 smtClean="0">
                <a:solidFill>
                  <a:sysClr val="windowText" lastClr="000000"/>
                </a:solidFill>
                <a:latin typeface="Calibri" panose="020F0502020204030204"/>
              </a:rPr>
              <a:t>Train the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ML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 on a larger data set</a:t>
            </a:r>
          </a:p>
          <a:p>
            <a:pPr marL="177800" marR="0" lvl="1" indent="-177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836" y="875799"/>
            <a:ext cx="22941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5D9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267866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05752" y="877464"/>
            <a:ext cx="8809648" cy="3761212"/>
          </a:xfrm>
          <a:prstGeom prst="rect">
            <a:avLst/>
          </a:prstGeom>
        </p:spPr>
        <p:txBody>
          <a:bodyPr>
            <a:normAutofit/>
          </a:bodyPr>
          <a:lstStyle>
            <a:lvl1pPr marL="252027" indent="-252027" algn="l" defTabSz="1008111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6085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139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195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249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305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361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417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474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>
              <a:buNone/>
            </a:pPr>
            <a:r>
              <a:rPr lang="en-US" sz="3000" b="1" dirty="0">
                <a:solidFill>
                  <a:srgbClr val="5D9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</a:t>
            </a:r>
            <a:endParaRPr lang="en-US" sz="2600" b="1" dirty="0">
              <a:solidFill>
                <a:srgbClr val="5D97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To examine the possibility of improving the analysis process of atmospheric infrasound events under the </a:t>
            </a:r>
            <a:b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Comprehensive Nuclear-Test-Ban Treaty (CTBT)</a:t>
            </a:r>
            <a:endParaRPr lang="en-US" sz="2600" b="1" u="sng" dirty="0">
              <a:solidFill>
                <a:srgbClr val="5D979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BC5AAA59-41F3-0D40-B5E2-567F04B6D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525" y="25724"/>
            <a:ext cx="5574568" cy="81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</a:rPr>
              <a:t>Data Fusion Between Infrasound </a:t>
            </a:r>
          </a:p>
          <a:p>
            <a:pPr algn="ctr" eaLnBrk="0" hangingPunct="0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</a:rPr>
              <a:t>and Electromagnetic Pulse (EMP)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  <a:p>
            <a:pPr algn="ctr" eaLnBrk="0" hangingPunct="0">
              <a:lnSpc>
                <a:spcPts val="1586"/>
              </a:lnSpc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Maayan Kahlon, Azi Lipshtat, Colin Price, Anthony J. Weiss</a:t>
            </a:r>
          </a:p>
        </p:txBody>
      </p:sp>
    </p:spTree>
    <p:extLst>
      <p:ext uri="{BB962C8B-B14F-4D97-AF65-F5344CB8AC3E}">
        <p14:creationId xmlns:p14="http://schemas.microsoft.com/office/powerpoint/2010/main" val="373993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3836" y="1399019"/>
            <a:ext cx="8724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Nuclear events emit both infrasound and EM signals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 infrasound signal which is not accompanied by an EM 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signal is not a nuclear event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 Infrasound event which is accompanied by EMPs requires 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further analysis (unless it can be shown that the EMPs are lightning)</a:t>
            </a:r>
          </a:p>
        </p:txBody>
      </p:sp>
      <p:sp>
        <p:nvSpPr>
          <p:cNvPr id="5" name="Rectangle 4"/>
          <p:cNvSpPr/>
          <p:nvPr/>
        </p:nvSpPr>
        <p:spPr>
          <a:xfrm>
            <a:off x="113836" y="875799"/>
            <a:ext cx="16033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5D9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Rational</a:t>
            </a:r>
          </a:p>
        </p:txBody>
      </p:sp>
    </p:spTree>
    <p:extLst>
      <p:ext uri="{BB962C8B-B14F-4D97-AF65-F5344CB8AC3E}">
        <p14:creationId xmlns:p14="http://schemas.microsoft.com/office/powerpoint/2010/main" val="365538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3836" y="1399019"/>
            <a:ext cx="8724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Most common EMPs are generated by lightning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There are 45 lightning per second occurring on earth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Lightning EMP may coincide with infrasound</a:t>
            </a:r>
          </a:p>
        </p:txBody>
      </p:sp>
      <p:sp>
        <p:nvSpPr>
          <p:cNvPr id="5" name="Rectangle 4"/>
          <p:cNvSpPr/>
          <p:nvPr/>
        </p:nvSpPr>
        <p:spPr>
          <a:xfrm>
            <a:off x="113836" y="875799"/>
            <a:ext cx="26821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5D9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challenge </a:t>
            </a:r>
          </a:p>
        </p:txBody>
      </p:sp>
    </p:spTree>
    <p:extLst>
      <p:ext uri="{BB962C8B-B14F-4D97-AF65-F5344CB8AC3E}">
        <p14:creationId xmlns:p14="http://schemas.microsoft.com/office/powerpoint/2010/main" val="142496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709" y="956336"/>
            <a:ext cx="5630238" cy="411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6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3"/>
          <a:stretch/>
        </p:blipFill>
        <p:spPr bwMode="auto">
          <a:xfrm>
            <a:off x="316702" y="1745087"/>
            <a:ext cx="8284011" cy="235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3836" y="885324"/>
            <a:ext cx="3701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5D9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systems</a:t>
            </a:r>
          </a:p>
        </p:txBody>
      </p:sp>
    </p:spTree>
    <p:extLst>
      <p:ext uri="{BB962C8B-B14F-4D97-AF65-F5344CB8AC3E}">
        <p14:creationId xmlns:p14="http://schemas.microsoft.com/office/powerpoint/2010/main" val="352472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0131" y="1308803"/>
            <a:ext cx="7833080" cy="3825172"/>
            <a:chOff x="450463" y="661321"/>
            <a:chExt cx="4847813" cy="5025591"/>
          </a:xfrm>
        </p:grpSpPr>
        <p:sp>
          <p:nvSpPr>
            <p:cNvPr id="7" name="Flowchart: Data 6"/>
            <p:cNvSpPr/>
            <p:nvPr/>
          </p:nvSpPr>
          <p:spPr>
            <a:xfrm>
              <a:off x="450463" y="714124"/>
              <a:ext cx="1256244" cy="965270"/>
            </a:xfrm>
            <a:prstGeom prst="flowChartInputOutpu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577" tIns="19288" rIns="38577" bIns="19288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cs typeface="+mj-cs"/>
                </a:rPr>
                <a:t>Infrasound event</a:t>
              </a:r>
              <a:endParaRPr lang="he-IL" sz="1800" dirty="0">
                <a:solidFill>
                  <a:schemeClr val="tx1"/>
                </a:solidFill>
                <a:cs typeface="+mj-cs"/>
              </a:endParaRPr>
            </a:p>
          </p:txBody>
        </p:sp>
        <p:sp>
          <p:nvSpPr>
            <p:cNvPr id="8" name="Flowchart: Data 7"/>
            <p:cNvSpPr/>
            <p:nvPr/>
          </p:nvSpPr>
          <p:spPr>
            <a:xfrm>
              <a:off x="4040597" y="678196"/>
              <a:ext cx="1257679" cy="1044417"/>
            </a:xfrm>
            <a:prstGeom prst="flowChartInputOutpu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577" tIns="19288" rIns="38577" bIns="19288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cs typeface="+mj-cs"/>
                </a:rPr>
                <a:t>EM recording</a:t>
              </a:r>
              <a:endParaRPr lang="he-IL" sz="1800" dirty="0">
                <a:solidFill>
                  <a:schemeClr val="tx1"/>
                </a:solidFill>
                <a:cs typeface="+mj-cs"/>
              </a:endParaRPr>
            </a:p>
          </p:txBody>
        </p:sp>
        <p:sp>
          <p:nvSpPr>
            <p:cNvPr id="9" name="Flowchart: Decision 8"/>
            <p:cNvSpPr/>
            <p:nvPr/>
          </p:nvSpPr>
          <p:spPr>
            <a:xfrm>
              <a:off x="1457325" y="1632042"/>
              <a:ext cx="1614747" cy="1472383"/>
            </a:xfrm>
            <a:prstGeom prst="flowChartDecision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577" tIns="19288" rIns="38577" bIns="19288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cs typeface="+mj-cs"/>
                </a:rPr>
                <a:t>Coincide in time and direction?</a:t>
              </a:r>
              <a:endParaRPr lang="he-IL" sz="1800" dirty="0">
                <a:solidFill>
                  <a:schemeClr val="tx1"/>
                </a:solidFill>
                <a:cs typeface="+mj-cs"/>
              </a:endParaRPr>
            </a:p>
          </p:txBody>
        </p:sp>
        <p:sp>
          <p:nvSpPr>
            <p:cNvPr id="11" name="Flowchart: Decision 10"/>
            <p:cNvSpPr/>
            <p:nvPr/>
          </p:nvSpPr>
          <p:spPr>
            <a:xfrm>
              <a:off x="1457325" y="3576617"/>
              <a:ext cx="1614747" cy="1216623"/>
            </a:xfrm>
            <a:prstGeom prst="flowChartDecision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577" tIns="19288" rIns="38577" bIns="19288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cs typeface="+mj-cs"/>
                </a:rPr>
                <a:t>All EMPs are lightning?</a:t>
              </a:r>
              <a:endParaRPr lang="he-IL" sz="1800" dirty="0">
                <a:solidFill>
                  <a:schemeClr val="tx1"/>
                </a:solidFill>
                <a:cs typeface="+mj-cs"/>
              </a:endParaRPr>
            </a:p>
          </p:txBody>
        </p:sp>
        <p:sp>
          <p:nvSpPr>
            <p:cNvPr id="12" name="Flowchart: Preparation 11"/>
            <p:cNvSpPr/>
            <p:nvPr/>
          </p:nvSpPr>
          <p:spPr>
            <a:xfrm>
              <a:off x="2822988" y="661321"/>
              <a:ext cx="1086783" cy="1100592"/>
            </a:xfrm>
            <a:prstGeom prst="flowChartPreparation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2" tIns="34290" rIns="68582" bIns="3429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</a:rPr>
                <a:t>Detect EMP events</a:t>
              </a:r>
              <a:endParaRPr lang="he-IL" sz="1800" dirty="0">
                <a:solidFill>
                  <a:schemeClr val="tx1"/>
                </a:solidFill>
              </a:endParaRPr>
            </a:p>
          </p:txBody>
        </p:sp>
        <p:sp>
          <p:nvSpPr>
            <p:cNvPr id="13" name="Flowchart: Terminator 12"/>
            <p:cNvSpPr/>
            <p:nvPr/>
          </p:nvSpPr>
          <p:spPr>
            <a:xfrm>
              <a:off x="3643228" y="2224042"/>
              <a:ext cx="936750" cy="354227"/>
            </a:xfrm>
            <a:prstGeom prst="flowChartTerminator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2" tIns="34290" rIns="68582" bIns="3429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</a:rPr>
                <a:t>Not nuclear</a:t>
              </a:r>
              <a:endParaRPr lang="he-IL" sz="1800" dirty="0">
                <a:solidFill>
                  <a:schemeClr val="tx1"/>
                </a:solidFill>
              </a:endParaRPr>
            </a:p>
          </p:txBody>
        </p:sp>
        <p:sp>
          <p:nvSpPr>
            <p:cNvPr id="14" name="Flowchart: Terminator 13"/>
            <p:cNvSpPr/>
            <p:nvPr/>
          </p:nvSpPr>
          <p:spPr>
            <a:xfrm>
              <a:off x="3642467" y="4018961"/>
              <a:ext cx="936750" cy="354227"/>
            </a:xfrm>
            <a:prstGeom prst="flowChartTerminator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2" tIns="34290" rIns="68582" bIns="3429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</a:rPr>
                <a:t>Not nuclear</a:t>
              </a:r>
              <a:endParaRPr lang="he-IL" sz="1800" dirty="0">
                <a:solidFill>
                  <a:schemeClr val="tx1"/>
                </a:solidFill>
              </a:endParaRPr>
            </a:p>
          </p:txBody>
        </p:sp>
        <p:sp>
          <p:nvSpPr>
            <p:cNvPr id="15" name="Flowchart: Terminator 14"/>
            <p:cNvSpPr/>
            <p:nvPr/>
          </p:nvSpPr>
          <p:spPr>
            <a:xfrm>
              <a:off x="1554520" y="5340924"/>
              <a:ext cx="1420355" cy="345988"/>
            </a:xfrm>
            <a:prstGeom prst="flowChartTerminator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2" tIns="34290" rIns="68582" bIns="3429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</a:rPr>
                <a:t>Analysis required</a:t>
              </a:r>
              <a:endParaRPr lang="he-IL" sz="1800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Arrow Connector 15"/>
            <p:cNvCxnSpPr>
              <a:cxnSpLocks/>
              <a:stCxn id="8" idx="2"/>
              <a:endCxn id="12" idx="3"/>
            </p:cNvCxnSpPr>
            <p:nvPr/>
          </p:nvCxnSpPr>
          <p:spPr>
            <a:xfrm flipH="1">
              <a:off x="3909771" y="1200404"/>
              <a:ext cx="256594" cy="112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>
              <a:cxnSpLocks/>
            </p:cNvCxnSpPr>
            <p:nvPr/>
          </p:nvCxnSpPr>
          <p:spPr>
            <a:xfrm>
              <a:off x="1581231" y="1215215"/>
              <a:ext cx="683616" cy="435284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17"/>
            <p:cNvCxnSpPr>
              <a:cxnSpLocks/>
              <a:stCxn id="12" idx="1"/>
              <a:endCxn id="9" idx="0"/>
            </p:cNvCxnSpPr>
            <p:nvPr/>
          </p:nvCxnSpPr>
          <p:spPr>
            <a:xfrm rot="10800000" flipV="1">
              <a:off x="2264699" y="1211615"/>
              <a:ext cx="558289" cy="420426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cxnSpLocks/>
              <a:stCxn id="9" idx="3"/>
              <a:endCxn id="13" idx="1"/>
            </p:cNvCxnSpPr>
            <p:nvPr/>
          </p:nvCxnSpPr>
          <p:spPr>
            <a:xfrm>
              <a:off x="3072072" y="2368235"/>
              <a:ext cx="571156" cy="3292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cxnSpLocks/>
              <a:stCxn id="9" idx="2"/>
              <a:endCxn id="11" idx="0"/>
            </p:cNvCxnSpPr>
            <p:nvPr/>
          </p:nvCxnSpPr>
          <p:spPr>
            <a:xfrm>
              <a:off x="2264699" y="3104426"/>
              <a:ext cx="0" cy="4721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1" idx="3"/>
              <a:endCxn id="14" idx="1"/>
            </p:cNvCxnSpPr>
            <p:nvPr/>
          </p:nvCxnSpPr>
          <p:spPr>
            <a:xfrm>
              <a:off x="3072072" y="4184929"/>
              <a:ext cx="570395" cy="1114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1" idx="2"/>
              <a:endCxn id="15" idx="0"/>
            </p:cNvCxnSpPr>
            <p:nvPr/>
          </p:nvCxnSpPr>
          <p:spPr>
            <a:xfrm flipH="1">
              <a:off x="2264698" y="4793239"/>
              <a:ext cx="0" cy="54768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164901" y="1983817"/>
              <a:ext cx="284086" cy="48044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800" dirty="0"/>
                <a:t>No</a:t>
              </a:r>
              <a:endParaRPr lang="he-IL" sz="18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306266" y="4846713"/>
              <a:ext cx="284086" cy="48044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800" dirty="0"/>
                <a:t>No</a:t>
              </a:r>
              <a:endParaRPr lang="he-IL" sz="18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292839" y="3160182"/>
              <a:ext cx="302758" cy="48044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800" dirty="0"/>
                <a:t>Yes</a:t>
              </a:r>
              <a:endParaRPr lang="he-IL" sz="18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164901" y="3758397"/>
              <a:ext cx="302758" cy="48044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800" dirty="0"/>
                <a:t>Yes</a:t>
              </a:r>
              <a:endParaRPr lang="he-IL" sz="1800" dirty="0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123360" y="889549"/>
            <a:ext cx="24224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5D9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125267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070" y="1020232"/>
            <a:ext cx="3965568" cy="397670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14301" y="885825"/>
            <a:ext cx="5105400" cy="1403350"/>
          </a:xfrm>
          <a:prstGeom prst="rect">
            <a:avLst/>
          </a:prstGeom>
        </p:spPr>
        <p:txBody>
          <a:bodyPr/>
          <a:lstStyle>
            <a:lvl1pPr marL="252027" indent="-252027" algn="l" defTabSz="1008111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6085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139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195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249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305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361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417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474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rgbClr val="5D9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Infrasound Events</a:t>
            </a:r>
          </a:p>
          <a:p>
            <a:r>
              <a:rPr lang="en-US" sz="2400" dirty="0">
                <a:cs typeface="Arial" panose="020B0604020202020204" pitchFamily="34" charset="0"/>
              </a:rPr>
              <a:t>Infrasound SEL3 events from 36 </a:t>
            </a:r>
            <a:br>
              <a:rPr lang="en-US" sz="2400" dirty="0">
                <a:cs typeface="Arial" panose="020B0604020202020204" pitchFamily="34" charset="0"/>
              </a:rPr>
            </a:br>
            <a:r>
              <a:rPr lang="en-US" sz="2400" dirty="0">
                <a:cs typeface="Arial" panose="020B0604020202020204" pitchFamily="34" charset="0"/>
              </a:rPr>
              <a:t>non-consecutive days </a:t>
            </a:r>
          </a:p>
          <a:p>
            <a:r>
              <a:rPr lang="en-US" sz="2400" dirty="0">
                <a:cs typeface="Arial" panose="020B0604020202020204" pitchFamily="34" charset="0"/>
              </a:rPr>
              <a:t>580 events overall </a:t>
            </a:r>
          </a:p>
        </p:txBody>
      </p:sp>
    </p:spTree>
    <p:extLst>
      <p:ext uri="{BB962C8B-B14F-4D97-AF65-F5344CB8AC3E}">
        <p14:creationId xmlns:p14="http://schemas.microsoft.com/office/powerpoint/2010/main" val="66396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-4047"/>
          <a:stretch/>
        </p:blipFill>
        <p:spPr>
          <a:xfrm>
            <a:off x="187637" y="2987006"/>
            <a:ext cx="6528315" cy="215649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13836" y="1408544"/>
            <a:ext cx="8972550" cy="1708150"/>
          </a:xfrm>
          <a:prstGeom prst="rect">
            <a:avLst/>
          </a:prstGeom>
        </p:spPr>
        <p:txBody>
          <a:bodyPr/>
          <a:lstStyle>
            <a:lvl1pPr marL="252027" indent="-252027" algn="l" defTabSz="1008111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6085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139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195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249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305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361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417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474" indent="-252027" algn="l" defTabSz="1008111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cs typeface="Arial" panose="020B0604020202020204" pitchFamily="34" charset="0"/>
              </a:rPr>
              <a:t>Single station –</a:t>
            </a:r>
            <a:r>
              <a:rPr lang="he-IL" sz="2400" dirty="0">
                <a:cs typeface="Arial" panose="020B0604020202020204" pitchFamily="34" charset="0"/>
              </a:rPr>
              <a:t> </a:t>
            </a:r>
            <a:r>
              <a:rPr lang="en-US" sz="2400" dirty="0">
                <a:cs typeface="Arial" panose="020B0604020202020204" pitchFamily="34" charset="0"/>
              </a:rPr>
              <a:t>one component of electric field and two perpendicular components of magnetic field</a:t>
            </a:r>
          </a:p>
          <a:p>
            <a:r>
              <a:rPr lang="en-US" sz="2400" dirty="0">
                <a:cs typeface="Arial" panose="020B0604020202020204" pitchFamily="34" charset="0"/>
              </a:rPr>
              <a:t>Measurements from the same 36 days as the infrasound data</a:t>
            </a:r>
          </a:p>
          <a:p>
            <a:r>
              <a:rPr lang="en-US" sz="2400" dirty="0">
                <a:cs typeface="Arial" panose="020B0604020202020204" pitchFamily="34" charset="0"/>
              </a:rPr>
              <a:t>About 5 million events detected (300 Tb of data)</a:t>
            </a:r>
          </a:p>
          <a:p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13836" y="885324"/>
            <a:ext cx="3342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5D9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Measurements</a:t>
            </a:r>
          </a:p>
        </p:txBody>
      </p:sp>
    </p:spTree>
    <p:extLst>
      <p:ext uri="{BB962C8B-B14F-4D97-AF65-F5344CB8AC3E}">
        <p14:creationId xmlns:p14="http://schemas.microsoft.com/office/powerpoint/2010/main" val="104825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07BE2F-22BD-F24E-9160-BD83EB8FA80C}" vid="{C31ECE4E-E000-6741-AD44-91B3D16F5C52}"/>
    </a:ext>
  </a:extLst>
</a:theme>
</file>

<file path=ppt/theme/theme2.xml><?xml version="1.0" encoding="utf-8"?>
<a:theme xmlns:a="http://schemas.openxmlformats.org/drawingml/2006/main" name="Inner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07BE2F-22BD-F24E-9160-BD83EB8FA80C}" vid="{C31ECE4E-E000-6741-AD44-91B3D16F5C52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2409</TotalTime>
  <Words>401</Words>
  <Application>Microsoft Office PowerPoint</Application>
  <PresentationFormat>On-screen Show (16:9)</PresentationFormat>
  <Paragraphs>94</Paragraphs>
  <Slides>19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Avenir Book</vt:lpstr>
      <vt:lpstr>Calibri</vt:lpstr>
      <vt:lpstr>Calibri Light</vt:lpstr>
      <vt:lpstr>Cambria Math</vt:lpstr>
      <vt:lpstr>DIN-Light</vt:lpstr>
      <vt:lpstr>DIN-Medium</vt:lpstr>
      <vt:lpstr>Times New Roman</vt:lpstr>
      <vt:lpstr>Title Slide</vt:lpstr>
      <vt:lpstr>Inner Slide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zoom</cp:lastModifiedBy>
  <cp:revision>75</cp:revision>
  <cp:lastPrinted>2019-03-26T13:54:24Z</cp:lastPrinted>
  <dcterms:created xsi:type="dcterms:W3CDTF">2019-04-24T06:32:04Z</dcterms:created>
  <dcterms:modified xsi:type="dcterms:W3CDTF">2021-06-16T08:16:32Z</dcterms:modified>
</cp:coreProperties>
</file>