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  <p:sldMasterId id="2147483669" r:id="rId3"/>
  </p:sldMasterIdLst>
  <p:notesMasterIdLst>
    <p:notesMasterId r:id="rId21"/>
  </p:notesMasterIdLst>
  <p:handoutMasterIdLst>
    <p:handoutMasterId r:id="rId22"/>
  </p:handoutMasterIdLst>
  <p:sldIdLst>
    <p:sldId id="261" r:id="rId4"/>
    <p:sldId id="354" r:id="rId5"/>
    <p:sldId id="367" r:id="rId6"/>
    <p:sldId id="365" r:id="rId7"/>
    <p:sldId id="355" r:id="rId8"/>
    <p:sldId id="374" r:id="rId9"/>
    <p:sldId id="372" r:id="rId10"/>
    <p:sldId id="376" r:id="rId11"/>
    <p:sldId id="375" r:id="rId12"/>
    <p:sldId id="377" r:id="rId13"/>
    <p:sldId id="369" r:id="rId14"/>
    <p:sldId id="371" r:id="rId15"/>
    <p:sldId id="353" r:id="rId16"/>
    <p:sldId id="360" r:id="rId17"/>
    <p:sldId id="370" r:id="rId18"/>
    <p:sldId id="364" r:id="rId19"/>
    <p:sldId id="3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91" autoAdjust="0"/>
    <p:restoredTop sz="82446" autoAdjust="0"/>
  </p:normalViewPr>
  <p:slideViewPr>
    <p:cSldViewPr snapToGrid="0">
      <p:cViewPr varScale="1">
        <p:scale>
          <a:sx n="67" d="100"/>
          <a:sy n="67" d="100"/>
        </p:scale>
        <p:origin x="1024" y="74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58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I studied only red circled stations H01=Cap Leeuwin/Australia and H08 = Diego Garcia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88B11-E3BE-4AE3-889B-9F0A028B70E6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0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72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I studied only red circled stations H01=Cap Leeuwin/Australia and H08 = Diego Garcia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88B11-E3BE-4AE3-889B-9F0A028B70E6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14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I studied only red circled stations H01=Cap Leeuwin/Australia and H08 = Diego Garcia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88B11-E3BE-4AE3-889B-9F0A028B70E6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0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I studied only red circled stations H01=Cap Leeuwin/Australia and H08 = Diego Garcia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88B11-E3BE-4AE3-889B-9F0A028B70E6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I studied only red circled stations H01=Cap Leeuwin/Australia and H08 = Diego Garcia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88B11-E3BE-4AE3-889B-9F0A028B70E6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97FFA5-D307-4656-B899-D5D8C1116B43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C4C23D-D3BE-4B58-94CC-491A32D8B384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182FD-67DC-4BE1-97CA-15A6A91B9A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0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C4C23D-D3BE-4B58-94CC-491A32D8B384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reason why I/m interested in such things is that if I can isolate such ocean physics acoustically, I might be able to enhance my acoustical signal processing</a:t>
            </a:r>
          </a:p>
          <a:p>
            <a:r>
              <a:rPr lang="en-US" dirty="0"/>
              <a:t>in such a complex medium. This is “through-the-sensor” processing, not independently finding out something about the ocean and then moving it over to acoustics….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10127-B67B-41AD-BF3B-3EA10D51910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58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reason why I/m interested in such things is that if I can isolate such ocean physics acoustically, I might be able to enhance my acoustical signal processing</a:t>
            </a:r>
          </a:p>
          <a:p>
            <a:r>
              <a:rPr lang="en-US" dirty="0"/>
              <a:t>in such a complex medium. This is “through-the-sensor” processing, not independently finding out something about the ocean and then moving it over to acoustics….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10127-B67B-41AD-BF3B-3EA10D51910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5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97" y="288450"/>
            <a:ext cx="7203233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397" y="3819546"/>
            <a:ext cx="7203233" cy="269429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2717" y="3671730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C. Leroy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470E8-30A0-4401-A9EC-A656F0E636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1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C. Leroy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BC15-705B-4174-8649-E23CA69B40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88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C. Leroy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51E9-C64A-4FB1-8137-CB431050E0E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2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C. Leroy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CA767-14F7-479B-AA97-3619A5C070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42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C. Leroy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C8292-5A85-4104-9CBD-61AF9C857D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5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ne">
    <p:bg>
      <p:bgPr>
        <a:gradFill flip="none" rotWithShape="1">
          <a:gsLst>
            <a:gs pos="0">
              <a:schemeClr val="bg1"/>
            </a:gs>
            <a:gs pos="69000">
              <a:schemeClr val="bg1">
                <a:lumMod val="10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389583" y="-2689"/>
            <a:ext cx="3754419" cy="617488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26"/>
            <a:ext cx="4073786" cy="1075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1193244"/>
            <a:ext cx="4073786" cy="486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723069" y="1193244"/>
            <a:ext cx="3205779" cy="486147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172226"/>
            <a:ext cx="8686800" cy="26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5723069" y="26"/>
            <a:ext cx="3205779" cy="1075765"/>
          </a:xfrm>
        </p:spPr>
        <p:txBody>
          <a:bodyPr anchor="b">
            <a:noAutofit/>
          </a:bodyPr>
          <a:lstStyle>
            <a:lvl1pPr marL="0" indent="0">
              <a:buClr>
                <a:schemeClr val="bg1"/>
              </a:buClr>
              <a:buNone/>
              <a:defRPr sz="3200" b="1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70505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C. Leroy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F6B9-C1F5-4B01-A3C7-6330AD00F1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3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C. Leroy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5A08F-D8D5-4F15-8F3B-1E48D6007C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8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C. Leroy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CF7DA-0A7A-44DF-9693-4D356ADAEAC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5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C. Leroy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F2195-D70C-4FB2-B13B-58A03C4D33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4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C. Leroy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60EC0-9495-4675-AF73-3179C71DC4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4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C. Leroy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87AEB-96C2-49A5-9491-19EA3CB6BB6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2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26"/>
            <a:ext cx="7200900" cy="1075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193244"/>
            <a:ext cx="7200900" cy="486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2218" y="6334866"/>
            <a:ext cx="68916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7E8327-9FD8-4CBF-891F-B753A45ACDF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457213" y="6172200"/>
            <a:ext cx="804671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74" y="0"/>
            <a:ext cx="865739" cy="59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</a:rPr>
              <a:t>C. Leroy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FD4F9-69FD-4801-A475-17F0E3E32FA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0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117" y="1019005"/>
            <a:ext cx="7903985" cy="15400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0" dirty="0"/>
              <a:t>Using ambient noise at hydroacoustic stations for passive ocean sensing</a:t>
            </a:r>
            <a:br>
              <a:rPr lang="en-US" sz="3600" dirty="0"/>
            </a:br>
            <a:br>
              <a:rPr lang="en-US" sz="4000" dirty="0"/>
            </a:br>
            <a:endParaRPr lang="en-US" sz="4000" dirty="0">
              <a:latin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14" y="113719"/>
            <a:ext cx="1676399" cy="770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6" y="201540"/>
            <a:ext cx="865739" cy="594448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99992" y="6396371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Sponsored by the Office of Naval Research code 321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09732" y="1661338"/>
            <a:ext cx="51435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Times New Roman" pitchFamily="18" charset="0"/>
                <a:cs typeface="Arial" pitchFamily="34" charset="0"/>
              </a:rPr>
              <a:t>Karim G. Sabra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ea typeface="Times New Roman" pitchFamily="18" charset="0"/>
                <a:cs typeface="Arial" pitchFamily="34" charset="0"/>
              </a:rPr>
              <a:t>School of Mechanical Engineering,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ea typeface="Times New Roman" pitchFamily="18" charset="0"/>
                <a:cs typeface="Arial" pitchFamily="34" charset="0"/>
              </a:rPr>
              <a:t>Georgia Institute of Technology, Atlanta, GA</a:t>
            </a:r>
            <a:endParaRPr lang="en-US" altLang="en-US" sz="2000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2" name="Picture 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174" y="2839839"/>
            <a:ext cx="6858000" cy="348297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4541337" y="4386028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162174" y="4386028"/>
            <a:ext cx="639762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757504" y="4995628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204429" y="3852628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284054" y="4881328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547829" y="5224228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86" y="4954389"/>
            <a:ext cx="1219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563" y="587411"/>
            <a:ext cx="6858000" cy="3482975"/>
          </a:xfrm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-342899" y="-304800"/>
            <a:ext cx="9872662" cy="1143000"/>
          </a:xfrm>
        </p:spPr>
        <p:txBody>
          <a:bodyPr/>
          <a:lstStyle/>
          <a:p>
            <a:r>
              <a:rPr lang="en-US" altLang="en-US" sz="2400" b="1" dirty="0"/>
              <a:t>Adding environmental sensors near Hydroacoustic Stations ?</a:t>
            </a:r>
          </a:p>
        </p:txBody>
      </p:sp>
      <p:pic>
        <p:nvPicPr>
          <p:cNvPr id="14340" name="Picture 16" descr="HydroStation.pdf"/>
          <p:cNvPicPr>
            <a:picLocks noChangeAspect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2" y="4275174"/>
            <a:ext cx="88519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63500" y="4165636"/>
            <a:ext cx="937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Each Hydrophone Station = 3 hydrophones (“Triad”), 2km side.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In the SOFAR channel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3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9448D0-1A95-4676-B46F-938C6D90C578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84726" y="2133600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05563" y="2133600"/>
            <a:ext cx="639762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000893" y="2743200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447818" y="1600200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048000" y="5715000"/>
            <a:ext cx="1600200" cy="1524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Rectangle 6"/>
          <p:cNvSpPr>
            <a:spLocks noChangeArrowheads="1"/>
          </p:cNvSpPr>
          <p:nvPr/>
        </p:nvSpPr>
        <p:spPr bwMode="auto">
          <a:xfrm>
            <a:off x="3733826" y="5802314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2km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527443" y="2628900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91218" y="2971800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701961"/>
            <a:ext cx="1219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085850"/>
            <a:ext cx="1200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40" y="2746375"/>
            <a:ext cx="122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8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114937" y="6557302"/>
            <a:ext cx="171449" cy="10749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114937" y="6557302"/>
            <a:ext cx="171449" cy="10749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60176" y="-529408"/>
            <a:ext cx="9131989" cy="1143000"/>
          </a:xfrm>
        </p:spPr>
        <p:txBody>
          <a:bodyPr/>
          <a:lstStyle/>
          <a:p>
            <a:br>
              <a:rPr lang="en-US" dirty="0"/>
            </a:br>
            <a:r>
              <a:rPr lang="en-US" sz="2400" b="1" dirty="0"/>
              <a:t>Other noise coupling mechanisms in the SOFAR channel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12347"/>
            <a:ext cx="8662737" cy="528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3" y="5712298"/>
            <a:ext cx="7518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726159"/>
            <a:ext cx="2509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Williams et al. (2006</a:t>
            </a:r>
          </a:p>
          <a:p>
            <a:r>
              <a:rPr lang="en-US" i="1" dirty="0"/>
              <a:t>, Geochem. </a:t>
            </a:r>
            <a:r>
              <a:rPr lang="en-US" i="1" dirty="0" err="1"/>
              <a:t>Geophys</a:t>
            </a:r>
            <a:r>
              <a:rPr lang="en-US" i="1" dirty="0"/>
              <a:t>. </a:t>
            </a:r>
            <a:r>
              <a:rPr lang="en-US" i="1" dirty="0" err="1"/>
              <a:t>Geosyst</a:t>
            </a:r>
            <a:r>
              <a:rPr lang="en-US" i="1" dirty="0"/>
              <a:t>., 7</a:t>
            </a:r>
          </a:p>
        </p:txBody>
      </p:sp>
    </p:spTree>
    <p:extLst>
      <p:ext uri="{BB962C8B-B14F-4D97-AF65-F5344CB8AC3E}">
        <p14:creationId xmlns:p14="http://schemas.microsoft.com/office/powerpoint/2010/main" val="125956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168" y="-58614"/>
            <a:ext cx="8780584" cy="1075765"/>
          </a:xfrm>
        </p:spPr>
        <p:txBody>
          <a:bodyPr>
            <a:normAutofit fontScale="90000"/>
          </a:bodyPr>
          <a:lstStyle/>
          <a:p>
            <a:r>
              <a:rPr lang="en-US" dirty="0"/>
              <a:t>Ambient Noise Correlations for Passive sensing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7" y="6105000"/>
            <a:ext cx="7200900" cy="687984"/>
          </a:xfrm>
        </p:spPr>
        <p:txBody>
          <a:bodyPr anchor="b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err="1"/>
              <a:t>Lobkis</a:t>
            </a:r>
            <a:r>
              <a:rPr lang="en-US" sz="1400" dirty="0"/>
              <a:t> and Weaver, J. </a:t>
            </a:r>
            <a:r>
              <a:rPr lang="en-US" sz="1400" dirty="0" err="1"/>
              <a:t>Acoust</a:t>
            </a:r>
            <a:r>
              <a:rPr lang="en-US" sz="1400" dirty="0"/>
              <a:t>. Soc. Am. 2001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/>
              <a:t>Sabra et al., IEEE Journal of Oceanic Engineering 2005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2" y="1001595"/>
            <a:ext cx="8407451" cy="4740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00601" y="3200408"/>
                <a:ext cx="3069771" cy="685799"/>
              </a:xfrm>
              <a:prstGeom prst="rect">
                <a:avLst/>
              </a:prstGeom>
            </p:spPr>
            <p:txBody>
              <a:bodyPr vert="horz" wrap="none" lIns="0" tIns="0" rIns="0" bIns="0" rtlCol="0" anchor="b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1" y="3200408"/>
                <a:ext cx="3069771" cy="6857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110361" y="5760686"/>
            <a:ext cx="3167743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90124" y="5721287"/>
            <a:ext cx="408215" cy="397422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7253227" y="4547545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D55816"/>
                </a:solidFill>
              </a:rPr>
              <a:t>1</a:t>
            </a:r>
            <a:r>
              <a:rPr lang="en-US" altLang="en-US" sz="2400" b="1" dirty="0">
                <a:solidFill>
                  <a:srgbClr val="D55816"/>
                </a:solidFill>
                <a:cs typeface="Arial" pitchFamily="34" charset="0"/>
              </a:rPr>
              <a:t>→</a:t>
            </a:r>
            <a:r>
              <a:rPr lang="en-US" altLang="en-US" sz="2400" b="1" dirty="0">
                <a:solidFill>
                  <a:srgbClr val="D55816"/>
                </a:solidFill>
              </a:rPr>
              <a:t> 2</a:t>
            </a:r>
          </a:p>
        </p:txBody>
      </p:sp>
      <p:sp>
        <p:nvSpPr>
          <p:cNvPr id="15" name="Text Box 96"/>
          <p:cNvSpPr txBox="1">
            <a:spLocks noChangeArrowheads="1"/>
          </p:cNvSpPr>
          <p:nvPr/>
        </p:nvSpPr>
        <p:spPr bwMode="auto">
          <a:xfrm>
            <a:off x="4967225" y="4575357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</a:rPr>
              <a:t>2</a:t>
            </a:r>
            <a:r>
              <a:rPr lang="en-US" altLang="en-US" sz="2400" b="1" dirty="0">
                <a:solidFill>
                  <a:srgbClr val="002060"/>
                </a:solidFill>
                <a:cs typeface="Arial" pitchFamily="34" charset="0"/>
              </a:rPr>
              <a:t>→</a:t>
            </a:r>
            <a:r>
              <a:rPr lang="en-US" altLang="en-US" sz="2400" b="1" dirty="0">
                <a:solidFill>
                  <a:srgbClr val="002060"/>
                </a:solidFill>
              </a:rPr>
              <a:t> 1</a:t>
            </a:r>
          </a:p>
        </p:txBody>
      </p:sp>
      <p:graphicFrame>
        <p:nvGraphicFramePr>
          <p:cNvPr id="16" name="Object 108"/>
          <p:cNvGraphicFramePr>
            <a:graphicFrameLocks noChangeAspect="1"/>
          </p:cNvGraphicFramePr>
          <p:nvPr/>
        </p:nvGraphicFramePr>
        <p:xfrm>
          <a:off x="685800" y="1909690"/>
          <a:ext cx="12954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6" imgW="761760" imgH="253800" progId="Equation.3">
                  <p:embed/>
                </p:oleObj>
              </mc:Choice>
              <mc:Fallback>
                <p:oleObj name="Equation" r:id="rId6" imgW="761760" imgH="253800" progId="Equation.3">
                  <p:embed/>
                  <p:pic>
                    <p:nvPicPr>
                      <p:cNvPr id="16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9690"/>
                        <a:ext cx="1295400" cy="436563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73"/>
          <p:cNvSpPr txBox="1">
            <a:spLocks noChangeArrowheads="1"/>
          </p:cNvSpPr>
          <p:nvPr/>
        </p:nvSpPr>
        <p:spPr bwMode="auto">
          <a:xfrm>
            <a:off x="4418780" y="2473568"/>
            <a:ext cx="727075" cy="45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826" tIns="42912" rIns="85826" bIns="42912">
            <a:spAutoFit/>
          </a:bodyPr>
          <a:lstStyle>
            <a:lvl1pPr defTabSz="8556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28625" defTabSz="8556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58838" defTabSz="8556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7463" defTabSz="8556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14500" defTabSz="8556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71700" defTabSz="855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628900" defTabSz="855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86100" defTabSz="855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43300" defTabSz="855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400" b="1" dirty="0">
                <a:solidFill>
                  <a:srgbClr val="D55816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en-US" sz="2400" b="1" dirty="0">
                <a:solidFill>
                  <a:srgbClr val="D55816"/>
                </a:solidFill>
                <a:latin typeface="Times New Roman" pitchFamily="18" charset="0"/>
              </a:rPr>
              <a:t> &gt;0</a:t>
            </a:r>
          </a:p>
        </p:txBody>
      </p:sp>
      <p:sp>
        <p:nvSpPr>
          <p:cNvPr id="18" name="Line 70"/>
          <p:cNvSpPr>
            <a:spLocks noChangeShapeType="1"/>
          </p:cNvSpPr>
          <p:nvPr/>
        </p:nvSpPr>
        <p:spPr bwMode="auto">
          <a:xfrm flipV="1">
            <a:off x="3810000" y="2543907"/>
            <a:ext cx="1995425" cy="49426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 Box 73"/>
          <p:cNvSpPr txBox="1">
            <a:spLocks noChangeArrowheads="1"/>
          </p:cNvSpPr>
          <p:nvPr/>
        </p:nvSpPr>
        <p:spPr bwMode="auto">
          <a:xfrm>
            <a:off x="4444175" y="1453660"/>
            <a:ext cx="727075" cy="45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826" tIns="42912" rIns="85826" bIns="42912">
            <a:spAutoFit/>
          </a:bodyPr>
          <a:lstStyle>
            <a:lvl1pPr defTabSz="8556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28625" defTabSz="8556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58838" defTabSz="8556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7463" defTabSz="8556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14500" defTabSz="8556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71700" defTabSz="855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628900" defTabSz="855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86100" defTabSz="855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43300" defTabSz="855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&lt;0</a:t>
            </a:r>
          </a:p>
        </p:txBody>
      </p:sp>
      <p:sp>
        <p:nvSpPr>
          <p:cNvPr id="20" name="Line 70"/>
          <p:cNvSpPr>
            <a:spLocks noChangeShapeType="1"/>
          </p:cNvSpPr>
          <p:nvPr/>
        </p:nvSpPr>
        <p:spPr bwMode="auto">
          <a:xfrm flipH="1" flipV="1">
            <a:off x="3810000" y="1875692"/>
            <a:ext cx="1995425" cy="0"/>
          </a:xfrm>
          <a:prstGeom prst="line">
            <a:avLst/>
          </a:prstGeom>
          <a:noFill/>
          <a:ln w="25400">
            <a:solidFill>
              <a:srgbClr val="00206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 rot="14047825">
            <a:off x="2092438" y="1246795"/>
            <a:ext cx="2694213" cy="245361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7163" y="5394014"/>
                <a:ext cx="2784645" cy="52598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vert="horz" wrap="none" lIns="91440" tIns="45720" rIns="91440" bIns="45720" rtlCol="0" anchor="b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𝑆𝑁𝑅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)/(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𝑓𝑑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4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163" y="5394014"/>
                <a:ext cx="2784645" cy="525984"/>
              </a:xfrm>
              <a:prstGeom prst="rect">
                <a:avLst/>
              </a:prstGeom>
              <a:blipFill rotWithShape="1">
                <a:blip r:embed="rId8"/>
                <a:stretch>
                  <a:fillRect r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78"/>
          <p:cNvSpPr txBox="1">
            <a:spLocks noChangeArrowheads="1"/>
          </p:cNvSpPr>
          <p:nvPr/>
        </p:nvSpPr>
        <p:spPr bwMode="auto">
          <a:xfrm>
            <a:off x="4967227" y="6235218"/>
            <a:ext cx="3560762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>
                <a:alpha val="1176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dirty="0">
                <a:solidFill>
                  <a:prstClr val="black"/>
                </a:solidFill>
              </a:rPr>
              <a:t>Δ</a:t>
            </a:r>
            <a:r>
              <a:rPr lang="en-US" altLang="en-US" dirty="0">
                <a:solidFill>
                  <a:prstClr val="black"/>
                </a:solidFill>
              </a:rPr>
              <a:t>c/ c</a:t>
            </a:r>
            <a:r>
              <a:rPr lang="en-US" altLang="en-US" baseline="-25000" dirty="0">
                <a:solidFill>
                  <a:prstClr val="black"/>
                </a:solidFill>
              </a:rPr>
              <a:t>0 </a:t>
            </a:r>
            <a:r>
              <a:rPr lang="en-US" altLang="en-US" dirty="0">
                <a:solidFill>
                  <a:prstClr val="black"/>
                </a:solidFill>
              </a:rPr>
              <a:t>=(</a:t>
            </a:r>
            <a:r>
              <a:rPr lang="el-GR" altLang="en-US" dirty="0">
                <a:solidFill>
                  <a:prstClr val="black"/>
                </a:solidFill>
              </a:rPr>
              <a:t>Δ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dirty="0">
                <a:solidFill>
                  <a:prstClr val="black"/>
                </a:solidFill>
              </a:rPr>
              <a:t> /t</a:t>
            </a:r>
            <a:r>
              <a:rPr lang="en-US" altLang="en-US" baseline="-25000" dirty="0">
                <a:solidFill>
                  <a:prstClr val="black"/>
                </a:solidFill>
              </a:rPr>
              <a:t>0</a:t>
            </a:r>
            <a:r>
              <a:rPr lang="en-US" altLang="en-US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86968" y="4847891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t</a:t>
            </a:r>
            <a:r>
              <a:rPr lang="en-US" altLang="en-US" baseline="-25000" dirty="0">
                <a:solidFill>
                  <a:prstClr val="black"/>
                </a:solidFill>
              </a:rPr>
              <a:t>0</a:t>
            </a:r>
            <a:r>
              <a:rPr lang="en-US" altLang="en-US" dirty="0">
                <a:solidFill>
                  <a:prstClr val="black"/>
                </a:solidFill>
              </a:rPr>
              <a:t> =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" y="5791200"/>
            <a:ext cx="9064625" cy="990600"/>
            <a:chOff x="0" y="5791200"/>
            <a:chExt cx="9064625" cy="990600"/>
          </a:xfrm>
        </p:grpSpPr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0" y="6412468"/>
              <a:ext cx="9064625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dirty="0">
                  <a:solidFill>
                    <a:prstClr val="black"/>
                  </a:solidFill>
                </a:rPr>
                <a:t>Applications in seismic, acoustics, structural monitoring, helioseismology, etc..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5791200"/>
              <a:ext cx="701040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prstClr val="black"/>
                  </a:solidFill>
                </a:rPr>
                <a:t>Passive sensing and imaging applications benefit from dense sensor network (i.e. with multiple receiver pairs)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64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563" y="587411"/>
            <a:ext cx="6858000" cy="3482975"/>
          </a:xfrm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199" y="-304800"/>
            <a:ext cx="8843211" cy="1143000"/>
          </a:xfrm>
        </p:spPr>
        <p:txBody>
          <a:bodyPr/>
          <a:lstStyle/>
          <a:p>
            <a:r>
              <a:rPr lang="en-US" altLang="en-US" sz="3600" b="1" dirty="0"/>
              <a:t>Coherent processing of Ambient noise</a:t>
            </a:r>
          </a:p>
        </p:txBody>
      </p:sp>
      <p:sp>
        <p:nvSpPr>
          <p:cNvPr id="143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9448D0-1A95-4676-B46F-938C6D90C578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84726" y="2133600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05563" y="2133600"/>
            <a:ext cx="639762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000893" y="2743200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447818" y="1600200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527443" y="2628900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91218" y="2971800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701961"/>
            <a:ext cx="1219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085850"/>
            <a:ext cx="1200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40" y="2746375"/>
            <a:ext cx="122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076" y="4377362"/>
            <a:ext cx="8178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Across same triad: sensor separation ~2km</a:t>
            </a:r>
          </a:p>
          <a:p>
            <a:endParaRPr lang="en-US" dirty="0"/>
          </a:p>
          <a:p>
            <a:r>
              <a:rPr lang="en-US" dirty="0"/>
              <a:t>2) Across 2 triads (North &amp; South) of the </a:t>
            </a:r>
            <a:r>
              <a:rPr lang="en-US" i="1" u="sng" dirty="0"/>
              <a:t>same</a:t>
            </a:r>
            <a:r>
              <a:rPr lang="en-US" dirty="0"/>
              <a:t> </a:t>
            </a:r>
            <a:r>
              <a:rPr lang="en-US" dirty="0" err="1"/>
              <a:t>hydroacoustic</a:t>
            </a:r>
            <a:r>
              <a:rPr lang="en-US" dirty="0"/>
              <a:t> station: </a:t>
            </a:r>
          </a:p>
          <a:p>
            <a:r>
              <a:rPr lang="en-US" dirty="0"/>
              <a:t>sensor separation  ~100km-. Only possible for H10 and H11 without island blockage</a:t>
            </a:r>
          </a:p>
          <a:p>
            <a:endParaRPr lang="en-US" dirty="0"/>
          </a:p>
          <a:p>
            <a:r>
              <a:rPr lang="en-US" dirty="0"/>
              <a:t>3) Across 2 </a:t>
            </a:r>
            <a:r>
              <a:rPr lang="en-US" dirty="0" err="1"/>
              <a:t>hydroacoustic</a:t>
            </a:r>
            <a:r>
              <a:rPr lang="en-US" dirty="0"/>
              <a:t> stations (basin scale): sensor separation ~1000m</a:t>
            </a:r>
          </a:p>
        </p:txBody>
      </p:sp>
    </p:spTree>
    <p:extLst>
      <p:ext uri="{BB962C8B-B14F-4D97-AF65-F5344CB8AC3E}">
        <p14:creationId xmlns:p14="http://schemas.microsoft.com/office/powerpoint/2010/main" val="158733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939" y="982173"/>
            <a:ext cx="6858000" cy="3482975"/>
          </a:xfrm>
        </p:spPr>
      </p:pic>
      <p:sp>
        <p:nvSpPr>
          <p:cNvPr id="143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9448D0-1A95-4676-B46F-938C6D90C578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484102" y="2528362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04939" y="2528362"/>
            <a:ext cx="639762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700269" y="3137962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47194" y="1994962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226819" y="3023662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490594" y="3366562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51" y="3096723"/>
            <a:ext cx="1219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251" y="1480612"/>
            <a:ext cx="1200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916" y="3141137"/>
            <a:ext cx="122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095" y="4447813"/>
            <a:ext cx="8178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Across same triad: sensor separation ~2km</a:t>
            </a:r>
          </a:p>
          <a:p>
            <a:endParaRPr lang="en-US" dirty="0"/>
          </a:p>
          <a:p>
            <a:r>
              <a:rPr lang="en-US" dirty="0"/>
              <a:t>2) Across 2 triads  North &amp; South (same </a:t>
            </a:r>
            <a:r>
              <a:rPr lang="en-US" dirty="0" err="1"/>
              <a:t>hydroacoustic</a:t>
            </a:r>
            <a:r>
              <a:rPr lang="en-US" dirty="0"/>
              <a:t> station): </a:t>
            </a:r>
          </a:p>
          <a:p>
            <a:r>
              <a:rPr lang="en-US" dirty="0"/>
              <a:t>sensor separation  ~100km-. Only possible for H10 and H11 without island blockage</a:t>
            </a:r>
          </a:p>
          <a:p>
            <a:endParaRPr lang="en-US" dirty="0"/>
          </a:p>
          <a:p>
            <a:r>
              <a:rPr lang="en-US" dirty="0"/>
              <a:t>3) Across 2 </a:t>
            </a:r>
            <a:r>
              <a:rPr lang="en-US" dirty="0" err="1"/>
              <a:t>hydroacoustic</a:t>
            </a:r>
            <a:r>
              <a:rPr lang="en-US" dirty="0"/>
              <a:t> stations (basin scale): sensor separation ~1000m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621" y="-65100"/>
            <a:ext cx="841007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Exploiting ambient noise at </a:t>
            </a:r>
            <a:r>
              <a:rPr lang="en-US" sz="3200" b="1" dirty="0" err="1"/>
              <a:t>hydroacoustic</a:t>
            </a:r>
            <a:r>
              <a:rPr lang="en-US" sz="3200" b="1" dirty="0"/>
              <a:t> stations for passive ocean sensing</a:t>
            </a:r>
            <a:br>
              <a:rPr lang="en-US" sz="2000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3266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176" y="-240640"/>
            <a:ext cx="9131989" cy="1143000"/>
          </a:xfrm>
        </p:spPr>
        <p:txBody>
          <a:bodyPr/>
          <a:lstStyle/>
          <a:p>
            <a:br>
              <a:rPr lang="en-US" dirty="0"/>
            </a:br>
            <a:r>
              <a:rPr lang="en-US" sz="3200" b="1" dirty="0"/>
              <a:t>Coupling of Ice noise into the SOFAR channel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114937" y="6557302"/>
            <a:ext cx="171449" cy="10749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898525"/>
            <a:ext cx="758825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0" y="6331877"/>
            <a:ext cx="728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932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114937" y="6557302"/>
            <a:ext cx="171449" cy="10749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57225"/>
            <a:ext cx="88201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9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563" y="587411"/>
            <a:ext cx="6858000" cy="3482975"/>
          </a:xfrm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altLang="en-US" dirty="0"/>
              <a:t>IMS </a:t>
            </a:r>
            <a:r>
              <a:rPr lang="en-US" altLang="en-US" dirty="0" err="1"/>
              <a:t>Hydroacoustic</a:t>
            </a:r>
            <a:r>
              <a:rPr lang="en-US" altLang="en-US" dirty="0"/>
              <a:t> Stations.</a:t>
            </a:r>
          </a:p>
        </p:txBody>
      </p:sp>
      <p:pic>
        <p:nvPicPr>
          <p:cNvPr id="14340" name="Picture 16" descr="HydroStation.pdf"/>
          <p:cNvPicPr>
            <a:picLocks noChangeAspect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2" y="4275174"/>
            <a:ext cx="88519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63500" y="4165636"/>
            <a:ext cx="937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Each Hydrophone Station = 3 hydrophones (“Triad”), 2km side.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In the SOFAR channel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3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9448D0-1A95-4676-B46F-938C6D90C578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84726" y="2133600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05563" y="2133600"/>
            <a:ext cx="639762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000893" y="2743200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447818" y="1600200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048000" y="5715000"/>
            <a:ext cx="1600200" cy="1524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Rectangle 6"/>
          <p:cNvSpPr>
            <a:spLocks noChangeArrowheads="1"/>
          </p:cNvSpPr>
          <p:nvPr/>
        </p:nvSpPr>
        <p:spPr bwMode="auto">
          <a:xfrm>
            <a:off x="3733826" y="5802314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2km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527443" y="2628900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91218" y="2971800"/>
            <a:ext cx="63976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701961"/>
            <a:ext cx="1219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085850"/>
            <a:ext cx="1200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40" y="2746375"/>
            <a:ext cx="122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34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4" y="334422"/>
            <a:ext cx="91440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altLang="en-US" sz="3200" b="1" dirty="0"/>
              <a:t>Seasonal variability of Ambient noise.</a:t>
            </a:r>
          </a:p>
        </p:txBody>
      </p:sp>
      <p:sp>
        <p:nvSpPr>
          <p:cNvPr id="143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9448D0-1A95-4676-B46F-938C6D90C578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06143" y="5068942"/>
            <a:ext cx="400050" cy="184667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6474" y="6243753"/>
            <a:ext cx="8582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Reproduced from: Prior, M., Brown, D., &amp; </a:t>
            </a:r>
            <a:r>
              <a:rPr lang="en-US" dirty="0" err="1"/>
              <a:t>Haralabus</a:t>
            </a:r>
            <a:r>
              <a:rPr lang="en-US" dirty="0"/>
              <a:t>, G. (2011).” </a:t>
            </a:r>
            <a:r>
              <a:rPr lang="en-US" i="1" dirty="0"/>
              <a:t>Data features from long-term monitoring of ocean noise</a:t>
            </a:r>
            <a:r>
              <a:rPr lang="en-US" dirty="0"/>
              <a:t>”.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474" y="5068942"/>
            <a:ext cx="1889669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Microseisms</a:t>
            </a:r>
          </a:p>
          <a:p>
            <a:r>
              <a:rPr lang="en-US" dirty="0"/>
              <a:t>(Austral winter)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58304" y="5461789"/>
            <a:ext cx="203776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Ice noise</a:t>
            </a:r>
          </a:p>
          <a:p>
            <a:r>
              <a:rPr lang="en-US" dirty="0"/>
              <a:t>(Austral Summer)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373363" y="5221341"/>
            <a:ext cx="400050" cy="184667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244192" y="5221342"/>
            <a:ext cx="444282" cy="453189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49487" y="847680"/>
            <a:ext cx="1659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HO1W station</a:t>
            </a:r>
          </a:p>
          <a:p>
            <a:r>
              <a:rPr lang="en-US" i="1" dirty="0"/>
              <a:t>Cape </a:t>
            </a:r>
            <a:r>
              <a:rPr lang="en-US" i="1" dirty="0" err="1"/>
              <a:t>Leeuwin</a:t>
            </a:r>
            <a:endParaRPr lang="en-US" dirty="0"/>
          </a:p>
          <a:p>
            <a:r>
              <a:rPr lang="en-US" dirty="0"/>
              <a:t>Australia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07653" y="5530334"/>
            <a:ext cx="118494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Fin-whale</a:t>
            </a:r>
          </a:p>
        </p:txBody>
      </p:sp>
    </p:spTree>
    <p:extLst>
      <p:ext uri="{BB962C8B-B14F-4D97-AF65-F5344CB8AC3E}">
        <p14:creationId xmlns:p14="http://schemas.microsoft.com/office/powerpoint/2010/main" val="39558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-83820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0066FF">
                  <a:alpha val="74001"/>
                </a:srgbClr>
              </a:gs>
              <a:gs pos="100000">
                <a:srgbClr val="E7FF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5400000">
            <a:off x="-3771900" y="2933700"/>
            <a:ext cx="6858000" cy="990600"/>
          </a:xfrm>
          <a:prstGeom prst="rect">
            <a:avLst/>
          </a:prstGeom>
          <a:gradFill rotWithShape="1">
            <a:gsLst>
              <a:gs pos="0">
                <a:srgbClr val="0066FF">
                  <a:alpha val="74001"/>
                </a:srgbClr>
              </a:gs>
              <a:gs pos="100000">
                <a:srgbClr val="00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30" name="Text Box 54"/>
          <p:cNvSpPr txBox="1">
            <a:spLocks noChangeArrowheads="1"/>
          </p:cNvSpPr>
          <p:nvPr/>
        </p:nvSpPr>
        <p:spPr bwMode="auto">
          <a:xfrm>
            <a:off x="183377" y="-889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ea typeface="MS PGothic" pitchFamily="34" charset="-128"/>
              </a:rPr>
              <a:t>Ice noise &amp; Long-range propagation</a:t>
            </a:r>
            <a:endParaRPr lang="en-US" altLang="en-US" sz="4000" b="1" dirty="0">
              <a:ea typeface="MS PGothic" pitchFamily="34" charset="-128"/>
            </a:endParaRPr>
          </a:p>
        </p:txBody>
      </p:sp>
      <p:sp>
        <p:nvSpPr>
          <p:cNvPr id="2053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381750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12C9091-1ED7-48EA-A432-C6D0B0D4DB8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/>
          </a:p>
        </p:txBody>
      </p:sp>
      <p:grpSp>
        <p:nvGrpSpPr>
          <p:cNvPr id="2" name="Group 1"/>
          <p:cNvGrpSpPr/>
          <p:nvPr/>
        </p:nvGrpSpPr>
        <p:grpSpPr>
          <a:xfrm>
            <a:off x="133350" y="2895600"/>
            <a:ext cx="8782050" cy="3895669"/>
            <a:chOff x="57150" y="2388155"/>
            <a:chExt cx="9059842" cy="4338599"/>
          </a:xfrm>
        </p:grpSpPr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1304925" y="2770187"/>
              <a:ext cx="5611813" cy="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1316038" y="2757487"/>
              <a:ext cx="5624512" cy="3622675"/>
            </a:xfrm>
            <a:prstGeom prst="rect">
              <a:avLst/>
            </a:prstGeom>
            <a:solidFill>
              <a:srgbClr val="CCFFFF">
                <a:alpha val="5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auto">
            <a:xfrm>
              <a:off x="1316038" y="3794125"/>
              <a:ext cx="695325" cy="2586037"/>
            </a:xfrm>
            <a:custGeom>
              <a:avLst/>
              <a:gdLst>
                <a:gd name="T0" fmla="*/ 0 w 528"/>
                <a:gd name="T1" fmla="*/ 2147483647 h 1952"/>
                <a:gd name="T2" fmla="*/ 2147483647 w 528"/>
                <a:gd name="T3" fmla="*/ 2147483647 h 1952"/>
                <a:gd name="T4" fmla="*/ 2147483647 w 528"/>
                <a:gd name="T5" fmla="*/ 2147483647 h 19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" h="1952">
                  <a:moveTo>
                    <a:pt x="0" y="608"/>
                  </a:moveTo>
                  <a:cubicBezTo>
                    <a:pt x="52" y="304"/>
                    <a:pt x="104" y="0"/>
                    <a:pt x="192" y="224"/>
                  </a:cubicBezTo>
                  <a:cubicBezTo>
                    <a:pt x="280" y="448"/>
                    <a:pt x="472" y="1664"/>
                    <a:pt x="528" y="1952"/>
                  </a:cubicBezTo>
                </a:path>
              </a:pathLst>
            </a:custGeom>
            <a:pattFill prst="pct10">
              <a:fgClr>
                <a:schemeClr val="bg2">
                  <a:alpha val="50980"/>
                </a:schemeClr>
              </a:fgClr>
              <a:bgClr>
                <a:srgbClr val="CCFFFF">
                  <a:alpha val="50980"/>
                </a:srgbClr>
              </a:bgClr>
            </a:patt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 flipH="1" flipV="1">
              <a:off x="1568450" y="4027487"/>
              <a:ext cx="11113" cy="450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1568450" y="4027487"/>
              <a:ext cx="63500" cy="63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90" name="Oval 10"/>
            <p:cNvSpPr>
              <a:spLocks noChangeArrowheads="1"/>
            </p:cNvSpPr>
            <p:nvPr/>
          </p:nvSpPr>
          <p:spPr bwMode="auto">
            <a:xfrm>
              <a:off x="1568450" y="4090987"/>
              <a:ext cx="63500" cy="63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91" name="Oval 12"/>
            <p:cNvSpPr>
              <a:spLocks noChangeArrowheads="1"/>
            </p:cNvSpPr>
            <p:nvPr/>
          </p:nvSpPr>
          <p:spPr bwMode="auto">
            <a:xfrm flipV="1">
              <a:off x="1568450" y="4122737"/>
              <a:ext cx="46038" cy="1587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92" name="Oval 14"/>
            <p:cNvSpPr>
              <a:spLocks noChangeArrowheads="1"/>
            </p:cNvSpPr>
            <p:nvPr/>
          </p:nvSpPr>
          <p:spPr bwMode="auto">
            <a:xfrm>
              <a:off x="1568450" y="4217987"/>
              <a:ext cx="63500" cy="63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93" name="Freeform 15"/>
            <p:cNvSpPr>
              <a:spLocks/>
            </p:cNvSpPr>
            <p:nvPr/>
          </p:nvSpPr>
          <p:spPr bwMode="auto">
            <a:xfrm>
              <a:off x="1631950" y="2757487"/>
              <a:ext cx="1011238" cy="3622675"/>
            </a:xfrm>
            <a:custGeom>
              <a:avLst/>
              <a:gdLst>
                <a:gd name="T0" fmla="*/ 2147483647 w 1024"/>
                <a:gd name="T1" fmla="*/ 0 h 2736"/>
                <a:gd name="T2" fmla="*/ 2147483647 w 1024"/>
                <a:gd name="T3" fmla="*/ 2147483647 h 2736"/>
                <a:gd name="T4" fmla="*/ 2147483647 w 1024"/>
                <a:gd name="T5" fmla="*/ 2147483647 h 2736"/>
                <a:gd name="T6" fmla="*/ 2147483647 w 1024"/>
                <a:gd name="T7" fmla="*/ 2147483647 h 27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4" h="2736">
                  <a:moveTo>
                    <a:pt x="784" y="0"/>
                  </a:moveTo>
                  <a:cubicBezTo>
                    <a:pt x="772" y="8"/>
                    <a:pt x="760" y="16"/>
                    <a:pt x="640" y="192"/>
                  </a:cubicBezTo>
                  <a:cubicBezTo>
                    <a:pt x="520" y="368"/>
                    <a:pt x="0" y="632"/>
                    <a:pt x="64" y="1056"/>
                  </a:cubicBezTo>
                  <a:cubicBezTo>
                    <a:pt x="128" y="1480"/>
                    <a:pt x="576" y="2108"/>
                    <a:pt x="1024" y="2736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16"/>
            <p:cNvSpPr>
              <a:spLocks noChangeShapeType="1"/>
            </p:cNvSpPr>
            <p:nvPr/>
          </p:nvSpPr>
          <p:spPr bwMode="auto">
            <a:xfrm flipH="1">
              <a:off x="1695450" y="2820987"/>
              <a:ext cx="3411538" cy="1079500"/>
            </a:xfrm>
            <a:prstGeom prst="line">
              <a:avLst/>
            </a:prstGeom>
            <a:noFill/>
            <a:ln w="1270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AutoShape 17"/>
            <p:cNvSpPr>
              <a:spLocks noChangeArrowheads="1"/>
            </p:cNvSpPr>
            <p:nvPr/>
          </p:nvSpPr>
          <p:spPr bwMode="auto">
            <a:xfrm>
              <a:off x="1316038" y="4600575"/>
              <a:ext cx="695325" cy="1779587"/>
            </a:xfrm>
            <a:prstGeom prst="rtTriangle">
              <a:avLst/>
            </a:prstGeom>
            <a:pattFill prst="pct10">
              <a:fgClr>
                <a:schemeClr val="bg2">
                  <a:alpha val="52156"/>
                </a:schemeClr>
              </a:fgClr>
              <a:bgClr>
                <a:srgbClr val="CCFFFF">
                  <a:alpha val="52156"/>
                </a:srgb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96" name="Line 18"/>
            <p:cNvSpPr>
              <a:spLocks noChangeShapeType="1"/>
            </p:cNvSpPr>
            <p:nvPr/>
          </p:nvSpPr>
          <p:spPr bwMode="auto">
            <a:xfrm>
              <a:off x="1316038" y="4600575"/>
              <a:ext cx="0" cy="1779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9"/>
            <p:cNvSpPr>
              <a:spLocks noChangeShapeType="1"/>
            </p:cNvSpPr>
            <p:nvPr/>
          </p:nvSpPr>
          <p:spPr bwMode="auto">
            <a:xfrm>
              <a:off x="1316038" y="6380162"/>
              <a:ext cx="69532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20"/>
            <p:cNvSpPr>
              <a:spLocks noChangeShapeType="1"/>
            </p:cNvSpPr>
            <p:nvPr/>
          </p:nvSpPr>
          <p:spPr bwMode="auto">
            <a:xfrm>
              <a:off x="1631950" y="6697662"/>
              <a:ext cx="4738688" cy="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23"/>
            <p:cNvSpPr>
              <a:spLocks/>
            </p:cNvSpPr>
            <p:nvPr/>
          </p:nvSpPr>
          <p:spPr bwMode="auto">
            <a:xfrm>
              <a:off x="5738813" y="3074987"/>
              <a:ext cx="63500" cy="254000"/>
            </a:xfrm>
            <a:custGeom>
              <a:avLst/>
              <a:gdLst>
                <a:gd name="T0" fmla="*/ 2147483647 w 48"/>
                <a:gd name="T1" fmla="*/ 0 h 192"/>
                <a:gd name="T2" fmla="*/ 0 w 48"/>
                <a:gd name="T3" fmla="*/ 2147483647 h 192"/>
                <a:gd name="T4" fmla="*/ 2147483647 w 48"/>
                <a:gd name="T5" fmla="*/ 2147483647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192">
                  <a:moveTo>
                    <a:pt x="48" y="0"/>
                  </a:moveTo>
                  <a:cubicBezTo>
                    <a:pt x="24" y="32"/>
                    <a:pt x="0" y="64"/>
                    <a:pt x="0" y="96"/>
                  </a:cubicBezTo>
                  <a:cubicBezTo>
                    <a:pt x="0" y="128"/>
                    <a:pt x="24" y="160"/>
                    <a:pt x="4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24"/>
            <p:cNvSpPr>
              <a:spLocks/>
            </p:cNvSpPr>
            <p:nvPr/>
          </p:nvSpPr>
          <p:spPr bwMode="auto">
            <a:xfrm>
              <a:off x="5675313" y="3074987"/>
              <a:ext cx="63500" cy="254000"/>
            </a:xfrm>
            <a:custGeom>
              <a:avLst/>
              <a:gdLst>
                <a:gd name="T0" fmla="*/ 2147483647 w 48"/>
                <a:gd name="T1" fmla="*/ 0 h 192"/>
                <a:gd name="T2" fmla="*/ 0 w 48"/>
                <a:gd name="T3" fmla="*/ 2147483647 h 192"/>
                <a:gd name="T4" fmla="*/ 2147483647 w 48"/>
                <a:gd name="T5" fmla="*/ 2147483647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192">
                  <a:moveTo>
                    <a:pt x="48" y="0"/>
                  </a:moveTo>
                  <a:cubicBezTo>
                    <a:pt x="24" y="32"/>
                    <a:pt x="0" y="64"/>
                    <a:pt x="0" y="96"/>
                  </a:cubicBezTo>
                  <a:cubicBezTo>
                    <a:pt x="0" y="128"/>
                    <a:pt x="24" y="160"/>
                    <a:pt x="4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25"/>
            <p:cNvSpPr>
              <a:spLocks/>
            </p:cNvSpPr>
            <p:nvPr/>
          </p:nvSpPr>
          <p:spPr bwMode="auto">
            <a:xfrm>
              <a:off x="5549900" y="3074987"/>
              <a:ext cx="63500" cy="254000"/>
            </a:xfrm>
            <a:custGeom>
              <a:avLst/>
              <a:gdLst>
                <a:gd name="T0" fmla="*/ 2147483647 w 48"/>
                <a:gd name="T1" fmla="*/ 0 h 192"/>
                <a:gd name="T2" fmla="*/ 0 w 48"/>
                <a:gd name="T3" fmla="*/ 2147483647 h 192"/>
                <a:gd name="T4" fmla="*/ 2147483647 w 48"/>
                <a:gd name="T5" fmla="*/ 2147483647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192">
                  <a:moveTo>
                    <a:pt x="48" y="0"/>
                  </a:moveTo>
                  <a:cubicBezTo>
                    <a:pt x="24" y="32"/>
                    <a:pt x="0" y="64"/>
                    <a:pt x="0" y="96"/>
                  </a:cubicBezTo>
                  <a:cubicBezTo>
                    <a:pt x="0" y="128"/>
                    <a:pt x="24" y="160"/>
                    <a:pt x="4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26"/>
            <p:cNvSpPr>
              <a:spLocks/>
            </p:cNvSpPr>
            <p:nvPr/>
          </p:nvSpPr>
          <p:spPr bwMode="auto">
            <a:xfrm>
              <a:off x="5359400" y="3074987"/>
              <a:ext cx="63500" cy="254000"/>
            </a:xfrm>
            <a:custGeom>
              <a:avLst/>
              <a:gdLst>
                <a:gd name="T0" fmla="*/ 2147483647 w 48"/>
                <a:gd name="T1" fmla="*/ 0 h 192"/>
                <a:gd name="T2" fmla="*/ 0 w 48"/>
                <a:gd name="T3" fmla="*/ 2147483647 h 192"/>
                <a:gd name="T4" fmla="*/ 2147483647 w 48"/>
                <a:gd name="T5" fmla="*/ 2147483647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192">
                  <a:moveTo>
                    <a:pt x="48" y="0"/>
                  </a:moveTo>
                  <a:cubicBezTo>
                    <a:pt x="24" y="32"/>
                    <a:pt x="0" y="64"/>
                    <a:pt x="0" y="96"/>
                  </a:cubicBezTo>
                  <a:cubicBezTo>
                    <a:pt x="0" y="128"/>
                    <a:pt x="24" y="160"/>
                    <a:pt x="4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Text Box 27"/>
            <p:cNvSpPr txBox="1">
              <a:spLocks noChangeArrowheads="1"/>
            </p:cNvSpPr>
            <p:nvPr/>
          </p:nvSpPr>
          <p:spPr bwMode="auto">
            <a:xfrm>
              <a:off x="3524853" y="6345833"/>
              <a:ext cx="2467769" cy="342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TW" sz="1400" dirty="0">
                  <a:ea typeface="PMingLiU" pitchFamily="18" charset="-120"/>
                </a:rPr>
                <a:t>Range ~1000 miles</a:t>
              </a:r>
            </a:p>
          </p:txBody>
        </p:sp>
        <p:sp>
          <p:nvSpPr>
            <p:cNvPr id="20504" name="Text Box 28"/>
            <p:cNvSpPr txBox="1">
              <a:spLocks noChangeArrowheads="1"/>
            </p:cNvSpPr>
            <p:nvPr/>
          </p:nvSpPr>
          <p:spPr bwMode="auto">
            <a:xfrm>
              <a:off x="5359400" y="2388155"/>
              <a:ext cx="1852612" cy="41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TW" sz="1800" dirty="0">
                  <a:ea typeface="PMingLiU" pitchFamily="18" charset="-120"/>
                </a:rPr>
                <a:t>Polar latitudes</a:t>
              </a:r>
            </a:p>
          </p:txBody>
        </p:sp>
        <p:sp>
          <p:nvSpPr>
            <p:cNvPr id="20505" name="Text Box 29"/>
            <p:cNvSpPr txBox="1">
              <a:spLocks noChangeArrowheads="1"/>
            </p:cNvSpPr>
            <p:nvPr/>
          </p:nvSpPr>
          <p:spPr bwMode="auto">
            <a:xfrm>
              <a:off x="911225" y="2433637"/>
              <a:ext cx="1933575" cy="41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TW" sz="1800">
                  <a:ea typeface="PMingLiU" pitchFamily="18" charset="-120"/>
                </a:rPr>
                <a:t>Mid latitudes</a:t>
              </a:r>
            </a:p>
          </p:txBody>
        </p:sp>
        <p:sp>
          <p:nvSpPr>
            <p:cNvPr id="20506" name="Text Box 30"/>
            <p:cNvSpPr txBox="1">
              <a:spLocks noChangeArrowheads="1"/>
            </p:cNvSpPr>
            <p:nvPr/>
          </p:nvSpPr>
          <p:spPr bwMode="auto">
            <a:xfrm>
              <a:off x="57150" y="3328987"/>
              <a:ext cx="1695450" cy="616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TW" sz="1200" dirty="0">
                  <a:ea typeface="PMingLiU" pitchFamily="18" charset="-120"/>
                </a:rPr>
                <a:t>HYDROACOUSTIC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TW" sz="1200" dirty="0">
                  <a:ea typeface="PMingLiU" pitchFamily="18" charset="-120"/>
                </a:rPr>
                <a:t>STATION</a:t>
              </a:r>
            </a:p>
          </p:txBody>
        </p:sp>
        <p:sp>
          <p:nvSpPr>
            <p:cNvPr id="20507" name="Text Box 31"/>
            <p:cNvSpPr txBox="1">
              <a:spLocks noChangeArrowheads="1"/>
            </p:cNvSpPr>
            <p:nvPr/>
          </p:nvSpPr>
          <p:spPr bwMode="auto">
            <a:xfrm>
              <a:off x="2263775" y="5235576"/>
              <a:ext cx="1011238" cy="1131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TW" sz="1200">
                  <a:ea typeface="PMingLiU" pitchFamily="18" charset="-120"/>
                </a:rPr>
                <a:t>Typical mid-latitude sound speed profile</a:t>
              </a:r>
            </a:p>
          </p:txBody>
        </p:sp>
        <p:sp>
          <p:nvSpPr>
            <p:cNvPr id="20508" name="Text Box 32"/>
            <p:cNvSpPr txBox="1">
              <a:spLocks noChangeArrowheads="1"/>
            </p:cNvSpPr>
            <p:nvPr/>
          </p:nvSpPr>
          <p:spPr bwMode="auto">
            <a:xfrm>
              <a:off x="6075363" y="4981576"/>
              <a:ext cx="1011237" cy="1131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TW" sz="1200">
                  <a:ea typeface="PMingLiU" pitchFamily="18" charset="-120"/>
                </a:rPr>
                <a:t>Typical northern sound speed profile</a:t>
              </a:r>
            </a:p>
          </p:txBody>
        </p:sp>
        <p:sp>
          <p:nvSpPr>
            <p:cNvPr id="20509" name="Text Box 33"/>
            <p:cNvSpPr txBox="1">
              <a:spLocks noChangeArrowheads="1"/>
            </p:cNvSpPr>
            <p:nvPr/>
          </p:nvSpPr>
          <p:spPr bwMode="auto">
            <a:xfrm>
              <a:off x="5865813" y="2871787"/>
              <a:ext cx="758825" cy="514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TW" sz="1200">
                  <a:ea typeface="PMingLiU" pitchFamily="18" charset="-120"/>
                </a:rPr>
                <a:t>ICE NOISE</a:t>
              </a:r>
            </a:p>
          </p:txBody>
        </p:sp>
        <p:sp>
          <p:nvSpPr>
            <p:cNvPr id="20510" name="Line 34"/>
            <p:cNvSpPr>
              <a:spLocks noChangeShapeType="1"/>
            </p:cNvSpPr>
            <p:nvPr/>
          </p:nvSpPr>
          <p:spPr bwMode="auto">
            <a:xfrm flipH="1">
              <a:off x="1695450" y="3138487"/>
              <a:ext cx="3348038" cy="1079500"/>
            </a:xfrm>
            <a:prstGeom prst="line">
              <a:avLst/>
            </a:prstGeom>
            <a:noFill/>
            <a:ln w="12700">
              <a:solidFill>
                <a:srgbClr val="66669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35"/>
            <p:cNvSpPr>
              <a:spLocks noChangeShapeType="1"/>
            </p:cNvSpPr>
            <p:nvPr/>
          </p:nvSpPr>
          <p:spPr bwMode="auto">
            <a:xfrm flipH="1">
              <a:off x="1820863" y="3455987"/>
              <a:ext cx="3349625" cy="1081088"/>
            </a:xfrm>
            <a:prstGeom prst="line">
              <a:avLst/>
            </a:prstGeom>
            <a:noFill/>
            <a:ln w="1270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36"/>
            <p:cNvSpPr>
              <a:spLocks/>
            </p:cNvSpPr>
            <p:nvPr/>
          </p:nvSpPr>
          <p:spPr bwMode="auto">
            <a:xfrm>
              <a:off x="5170488" y="3081337"/>
              <a:ext cx="63500" cy="254000"/>
            </a:xfrm>
            <a:custGeom>
              <a:avLst/>
              <a:gdLst>
                <a:gd name="T0" fmla="*/ 2147483647 w 48"/>
                <a:gd name="T1" fmla="*/ 0 h 192"/>
                <a:gd name="T2" fmla="*/ 0 w 48"/>
                <a:gd name="T3" fmla="*/ 2147483647 h 192"/>
                <a:gd name="T4" fmla="*/ 2147483647 w 48"/>
                <a:gd name="T5" fmla="*/ 2147483647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192">
                  <a:moveTo>
                    <a:pt x="48" y="0"/>
                  </a:moveTo>
                  <a:cubicBezTo>
                    <a:pt x="24" y="32"/>
                    <a:pt x="0" y="64"/>
                    <a:pt x="0" y="96"/>
                  </a:cubicBezTo>
                  <a:cubicBezTo>
                    <a:pt x="0" y="128"/>
                    <a:pt x="24" y="160"/>
                    <a:pt x="4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Line 37"/>
            <p:cNvSpPr>
              <a:spLocks noChangeShapeType="1"/>
            </p:cNvSpPr>
            <p:nvPr/>
          </p:nvSpPr>
          <p:spPr bwMode="auto">
            <a:xfrm>
              <a:off x="1143000" y="3544887"/>
              <a:ext cx="425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Text Box 38"/>
            <p:cNvSpPr txBox="1">
              <a:spLocks noChangeArrowheads="1"/>
            </p:cNvSpPr>
            <p:nvPr/>
          </p:nvSpPr>
          <p:spPr bwMode="auto">
            <a:xfrm>
              <a:off x="152400" y="4611687"/>
              <a:ext cx="1074737" cy="925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TW" sz="1200">
                  <a:ea typeface="PMingLiU" pitchFamily="18" charset="-120"/>
                </a:rPr>
                <a:t> Sea mountain or continental shelf</a:t>
              </a:r>
            </a:p>
          </p:txBody>
        </p:sp>
        <p:sp>
          <p:nvSpPr>
            <p:cNvPr id="20515" name="Line 39"/>
            <p:cNvSpPr>
              <a:spLocks noChangeShapeType="1"/>
            </p:cNvSpPr>
            <p:nvPr/>
          </p:nvSpPr>
          <p:spPr bwMode="auto">
            <a:xfrm>
              <a:off x="1000125" y="5045075"/>
              <a:ext cx="4413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Line 40"/>
            <p:cNvSpPr>
              <a:spLocks noChangeShapeType="1"/>
            </p:cNvSpPr>
            <p:nvPr/>
          </p:nvSpPr>
          <p:spPr bwMode="auto">
            <a:xfrm flipH="1">
              <a:off x="2452688" y="5743575"/>
              <a:ext cx="12700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41"/>
            <p:cNvSpPr>
              <a:spLocks noChangeShapeType="1"/>
            </p:cNvSpPr>
            <p:nvPr/>
          </p:nvSpPr>
          <p:spPr bwMode="auto">
            <a:xfrm flipH="1">
              <a:off x="6054725" y="5489575"/>
              <a:ext cx="190500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42"/>
            <p:cNvSpPr>
              <a:spLocks noChangeShapeType="1"/>
            </p:cNvSpPr>
            <p:nvPr/>
          </p:nvSpPr>
          <p:spPr bwMode="auto">
            <a:xfrm flipH="1">
              <a:off x="5043488" y="2757487"/>
              <a:ext cx="63500" cy="31750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43"/>
            <p:cNvSpPr>
              <a:spLocks noChangeShapeType="1"/>
            </p:cNvSpPr>
            <p:nvPr/>
          </p:nvSpPr>
          <p:spPr bwMode="auto">
            <a:xfrm>
              <a:off x="5043488" y="3074987"/>
              <a:ext cx="1201737" cy="3305175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Line 44"/>
            <p:cNvSpPr>
              <a:spLocks noChangeShapeType="1"/>
            </p:cNvSpPr>
            <p:nvPr/>
          </p:nvSpPr>
          <p:spPr bwMode="auto">
            <a:xfrm>
              <a:off x="3549650" y="3714750"/>
              <a:ext cx="395288" cy="366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Text Box 45"/>
            <p:cNvSpPr txBox="1">
              <a:spLocks noChangeArrowheads="1"/>
            </p:cNvSpPr>
            <p:nvPr/>
          </p:nvSpPr>
          <p:spPr bwMode="auto">
            <a:xfrm>
              <a:off x="3398837" y="4049712"/>
              <a:ext cx="1516062" cy="719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TW" sz="1200">
                  <a:ea typeface="PMingLiU" pitchFamily="18" charset="-120"/>
                </a:rPr>
                <a:t>Ray trapped in the Deep Sound Channel (DSC)</a:t>
              </a:r>
            </a:p>
          </p:txBody>
        </p:sp>
        <p:sp>
          <p:nvSpPr>
            <p:cNvPr id="20522" name="Line 46"/>
            <p:cNvSpPr>
              <a:spLocks noChangeShapeType="1"/>
            </p:cNvSpPr>
            <p:nvPr/>
          </p:nvSpPr>
          <p:spPr bwMode="auto">
            <a:xfrm>
              <a:off x="6858000" y="2822575"/>
              <a:ext cx="0" cy="3368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Text Box 47"/>
            <p:cNvSpPr txBox="1">
              <a:spLocks noChangeArrowheads="1"/>
            </p:cNvSpPr>
            <p:nvPr/>
          </p:nvSpPr>
          <p:spPr bwMode="auto">
            <a:xfrm>
              <a:off x="7010400" y="3963987"/>
              <a:ext cx="1176337" cy="582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TW" sz="1400">
                  <a:ea typeface="PMingLiU" pitchFamily="18" charset="-120"/>
                </a:rPr>
                <a:t>   Depth ~10,000 ft</a:t>
              </a:r>
            </a:p>
          </p:txBody>
        </p:sp>
        <p:sp>
          <p:nvSpPr>
            <p:cNvPr id="20524" name="Text Box 48"/>
            <p:cNvSpPr txBox="1">
              <a:spLocks noChangeArrowheads="1"/>
            </p:cNvSpPr>
            <p:nvPr/>
          </p:nvSpPr>
          <p:spPr bwMode="auto">
            <a:xfrm>
              <a:off x="2232025" y="2828926"/>
              <a:ext cx="1273175" cy="719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TW" sz="1200">
                  <a:ea typeface="PMingLiU" pitchFamily="18" charset="-120"/>
                </a:rPr>
                <a:t>Layers of constant sound speed</a:t>
              </a:r>
            </a:p>
          </p:txBody>
        </p:sp>
        <p:sp>
          <p:nvSpPr>
            <p:cNvPr id="20525" name="Line 49"/>
            <p:cNvSpPr>
              <a:spLocks noChangeShapeType="1"/>
            </p:cNvSpPr>
            <p:nvPr/>
          </p:nvSpPr>
          <p:spPr bwMode="auto">
            <a:xfrm flipH="1">
              <a:off x="2489200" y="3440112"/>
              <a:ext cx="180975" cy="182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Line 50"/>
            <p:cNvSpPr>
              <a:spLocks noChangeShapeType="1"/>
            </p:cNvSpPr>
            <p:nvPr/>
          </p:nvSpPr>
          <p:spPr bwMode="auto">
            <a:xfrm>
              <a:off x="2670175" y="3440112"/>
              <a:ext cx="36513" cy="777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51"/>
            <p:cNvSpPr>
              <a:spLocks/>
            </p:cNvSpPr>
            <p:nvPr/>
          </p:nvSpPr>
          <p:spPr bwMode="auto">
            <a:xfrm>
              <a:off x="1730375" y="2922587"/>
              <a:ext cx="3335338" cy="1279525"/>
            </a:xfrm>
            <a:custGeom>
              <a:avLst/>
              <a:gdLst>
                <a:gd name="T0" fmla="*/ 2147483647 w 2534"/>
                <a:gd name="T1" fmla="*/ 2147483647 h 967"/>
                <a:gd name="T2" fmla="*/ 2147483647 w 2534"/>
                <a:gd name="T3" fmla="*/ 2147483647 h 967"/>
                <a:gd name="T4" fmla="*/ 2147483647 w 2534"/>
                <a:gd name="T5" fmla="*/ 2147483647 h 967"/>
                <a:gd name="T6" fmla="*/ 2147483647 w 2534"/>
                <a:gd name="T7" fmla="*/ 2147483647 h 967"/>
                <a:gd name="T8" fmla="*/ 2147483647 w 2534"/>
                <a:gd name="T9" fmla="*/ 2147483647 h 967"/>
                <a:gd name="T10" fmla="*/ 2147483647 w 2534"/>
                <a:gd name="T11" fmla="*/ 2147483647 h 967"/>
                <a:gd name="T12" fmla="*/ 2147483647 w 2534"/>
                <a:gd name="T13" fmla="*/ 2147483647 h 967"/>
                <a:gd name="T14" fmla="*/ 2147483647 w 2534"/>
                <a:gd name="T15" fmla="*/ 2147483647 h 967"/>
                <a:gd name="T16" fmla="*/ 0 w 2534"/>
                <a:gd name="T17" fmla="*/ 2147483647 h 9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34" h="967">
                  <a:moveTo>
                    <a:pt x="2534" y="23"/>
                  </a:moveTo>
                  <a:cubicBezTo>
                    <a:pt x="2461" y="11"/>
                    <a:pt x="2389" y="0"/>
                    <a:pt x="2304" y="69"/>
                  </a:cubicBezTo>
                  <a:cubicBezTo>
                    <a:pt x="2219" y="138"/>
                    <a:pt x="2154" y="388"/>
                    <a:pt x="2027" y="438"/>
                  </a:cubicBezTo>
                  <a:cubicBezTo>
                    <a:pt x="1900" y="488"/>
                    <a:pt x="1667" y="330"/>
                    <a:pt x="1544" y="368"/>
                  </a:cubicBezTo>
                  <a:cubicBezTo>
                    <a:pt x="1421" y="406"/>
                    <a:pt x="1409" y="633"/>
                    <a:pt x="1290" y="668"/>
                  </a:cubicBezTo>
                  <a:cubicBezTo>
                    <a:pt x="1171" y="703"/>
                    <a:pt x="948" y="534"/>
                    <a:pt x="829" y="576"/>
                  </a:cubicBezTo>
                  <a:cubicBezTo>
                    <a:pt x="710" y="618"/>
                    <a:pt x="680" y="887"/>
                    <a:pt x="576" y="921"/>
                  </a:cubicBezTo>
                  <a:cubicBezTo>
                    <a:pt x="472" y="955"/>
                    <a:pt x="303" y="775"/>
                    <a:pt x="207" y="783"/>
                  </a:cubicBezTo>
                  <a:cubicBezTo>
                    <a:pt x="111" y="791"/>
                    <a:pt x="55" y="879"/>
                    <a:pt x="0" y="96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Line 52"/>
            <p:cNvSpPr>
              <a:spLocks noChangeShapeType="1"/>
            </p:cNvSpPr>
            <p:nvPr/>
          </p:nvSpPr>
          <p:spPr bwMode="auto">
            <a:xfrm>
              <a:off x="2263775" y="6380162"/>
              <a:ext cx="7588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Text Box 53"/>
            <p:cNvSpPr txBox="1">
              <a:spLocks noChangeArrowheads="1"/>
            </p:cNvSpPr>
            <p:nvPr/>
          </p:nvSpPr>
          <p:spPr bwMode="auto">
            <a:xfrm>
              <a:off x="2452688" y="6418261"/>
              <a:ext cx="1128712" cy="308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accent2"/>
                  </a:solidFill>
                  <a:latin typeface="Times" pitchFamily="18" charset="0"/>
                  <a:ea typeface="MS PGothic" pitchFamily="34" charset="-128"/>
                </a:rPr>
                <a:t>C (m/s)</a:t>
              </a:r>
            </a:p>
          </p:txBody>
        </p:sp>
        <p:pic>
          <p:nvPicPr>
            <p:cNvPr id="20532" name="Picture 5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738" y="2416508"/>
              <a:ext cx="2200254" cy="118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478"/>
            <a:ext cx="6781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Oval 60"/>
          <p:cNvSpPr/>
          <p:nvPr/>
        </p:nvSpPr>
        <p:spPr>
          <a:xfrm>
            <a:off x="3150948" y="1133485"/>
            <a:ext cx="203200" cy="238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685800" y="623888"/>
            <a:ext cx="510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North-South Atlantic along 30.5</a:t>
            </a:r>
            <a:r>
              <a:rPr lang="en-US" altLang="en-US" sz="1800">
                <a:cs typeface="Arial" pitchFamily="34" charset="0"/>
              </a:rPr>
              <a:t>°N</a:t>
            </a: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4710113" y="598488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deep sound channel axis</a:t>
            </a:r>
            <a:r>
              <a:rPr lang="en-US" altLang="en-US" sz="1800"/>
              <a:t> ( </a:t>
            </a:r>
            <a:r>
              <a:rPr lang="en-US" altLang="en-US" sz="1800" b="1"/>
              <a:t>- - -</a:t>
            </a:r>
            <a:r>
              <a:rPr lang="en-US" altLang="en-US" sz="1800"/>
              <a:t> )</a:t>
            </a: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5535613" y="2543185"/>
            <a:ext cx="4419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i="1"/>
              <a:t>Northrup and Colborn, JGR, 1974</a:t>
            </a:r>
          </a:p>
        </p:txBody>
      </p:sp>
      <p:sp>
        <p:nvSpPr>
          <p:cNvPr id="3" name="Rectangle 2"/>
          <p:cNvSpPr/>
          <p:nvPr/>
        </p:nvSpPr>
        <p:spPr>
          <a:xfrm>
            <a:off x="6706410" y="965200"/>
            <a:ext cx="26661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/>
              <a:t>Axis of the deep sound channel becomes shallower towards both poles and eventually reaches the surface.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21C2769-4AD1-41E3-909A-20F5616C51E4}"/>
              </a:ext>
            </a:extLst>
          </p:cNvPr>
          <p:cNvSpPr/>
          <p:nvPr/>
        </p:nvSpPr>
        <p:spPr>
          <a:xfrm>
            <a:off x="1499789" y="4323307"/>
            <a:ext cx="203200" cy="238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EF315C1-6477-4A4B-AA43-C65D14460699}"/>
              </a:ext>
            </a:extLst>
          </p:cNvPr>
          <p:cNvSpPr/>
          <p:nvPr/>
        </p:nvSpPr>
        <p:spPr>
          <a:xfrm>
            <a:off x="2122280" y="4222788"/>
            <a:ext cx="203200" cy="238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-838200" y="0"/>
            <a:ext cx="9769258" cy="990600"/>
          </a:xfrm>
          <a:prstGeom prst="rect">
            <a:avLst/>
          </a:prstGeom>
          <a:gradFill rotWithShape="1">
            <a:gsLst>
              <a:gs pos="0">
                <a:srgbClr val="0066FF">
                  <a:alpha val="74001"/>
                </a:srgbClr>
              </a:gs>
              <a:gs pos="100000">
                <a:srgbClr val="E7FF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 rot="5400000">
            <a:off x="-3771900" y="2933700"/>
            <a:ext cx="6858000" cy="990600"/>
          </a:xfrm>
          <a:prstGeom prst="rect">
            <a:avLst/>
          </a:prstGeom>
          <a:gradFill rotWithShape="1">
            <a:gsLst>
              <a:gs pos="0">
                <a:srgbClr val="0066FF">
                  <a:alpha val="74001"/>
                </a:srgbClr>
              </a:gs>
              <a:gs pos="100000">
                <a:srgbClr val="00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1509" name="Text Box 54"/>
          <p:cNvSpPr txBox="1">
            <a:spLocks noChangeArrowheads="1"/>
          </p:cNvSpPr>
          <p:nvPr/>
        </p:nvSpPr>
        <p:spPr bwMode="auto">
          <a:xfrm>
            <a:off x="-76200" y="136525"/>
            <a:ext cx="9486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Passive Acoustics Thermometry of the Deep Ocean</a:t>
            </a:r>
            <a:endParaRPr lang="en-US" altLang="en-US" sz="2800" b="1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5" y="1045339"/>
            <a:ext cx="4729168" cy="348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52" y="1675396"/>
            <a:ext cx="3920631" cy="48054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62414" y="1045339"/>
            <a:ext cx="2907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000000"/>
                </a:solidFill>
              </a:rPr>
              <a:t>H10- Ascension Island site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612842" y="1389619"/>
            <a:ext cx="3318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err="1">
                <a:solidFill>
                  <a:srgbClr val="000000"/>
                </a:solidFill>
              </a:rPr>
              <a:t>Tav</a:t>
            </a:r>
            <a:r>
              <a:rPr lang="en-US" altLang="en-US" i="1" dirty="0">
                <a:solidFill>
                  <a:srgbClr val="000000"/>
                </a:solidFill>
              </a:rPr>
              <a:t>=1 month, </a:t>
            </a:r>
            <a:r>
              <a:rPr lang="en-US" altLang="en-US" i="1" dirty="0" err="1">
                <a:solidFill>
                  <a:srgbClr val="000000"/>
                </a:solidFill>
              </a:rPr>
              <a:t>Bw</a:t>
            </a:r>
            <a:r>
              <a:rPr lang="en-US" altLang="en-US" i="1" dirty="0">
                <a:solidFill>
                  <a:srgbClr val="000000"/>
                </a:solidFill>
              </a:rPr>
              <a:t>=[1Hz-40Hz]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63F892-53AB-4944-AD1F-945E6E61AC04}"/>
              </a:ext>
            </a:extLst>
          </p:cNvPr>
          <p:cNvSpPr/>
          <p:nvPr/>
        </p:nvSpPr>
        <p:spPr>
          <a:xfrm>
            <a:off x="482852" y="479229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Woolfe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K. F., Lani, S., Sabra, K. G., &amp;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Kuperman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W. A. (2015). Monitoring deep‐ocean temperatures using acoustic ambient noise.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Geophysical Research Letters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42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(8), 2878-2884.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4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003126"/>
            <a:ext cx="4416285" cy="27177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1796429"/>
            <a:ext cx="5703570" cy="447864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52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00250" y="0"/>
            <a:ext cx="8161020" cy="838200"/>
          </a:xfrm>
        </p:spPr>
        <p:txBody>
          <a:bodyPr>
            <a:noAutofit/>
          </a:bodyPr>
          <a:lstStyle/>
          <a:p>
            <a:pPr algn="l"/>
            <a:r>
              <a:rPr lang="en-US" sz="2700" dirty="0"/>
              <a:t>  3. Passive Tomography: Sound Source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010" y="838200"/>
            <a:ext cx="9063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Relationship between SNR from beamformer output and arctic ice extent?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Seismic noise?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" y="1546086"/>
            <a:ext cx="3759060" cy="2313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4570" y="1657350"/>
            <a:ext cx="8115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Array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2005" y="2251710"/>
            <a:ext cx="222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Ice Coverage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01045" y="4448293"/>
            <a:ext cx="1724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SNR of beamformer output</a:t>
            </a:r>
          </a:p>
        </p:txBody>
      </p:sp>
    </p:spTree>
    <p:extLst>
      <p:ext uri="{BB962C8B-B14F-4D97-AF65-F5344CB8AC3E}">
        <p14:creationId xmlns:p14="http://schemas.microsoft.com/office/powerpoint/2010/main" val="28009504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-83820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0066FF">
                  <a:alpha val="74001"/>
                </a:srgbClr>
              </a:gs>
              <a:gs pos="100000">
                <a:srgbClr val="E7FF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 rot="5400000">
            <a:off x="-3771900" y="2933700"/>
            <a:ext cx="6858000" cy="990600"/>
          </a:xfrm>
          <a:prstGeom prst="rect">
            <a:avLst/>
          </a:prstGeom>
          <a:gradFill rotWithShape="1">
            <a:gsLst>
              <a:gs pos="0">
                <a:srgbClr val="0066FF">
                  <a:alpha val="74001"/>
                </a:srgbClr>
              </a:gs>
              <a:gs pos="100000">
                <a:srgbClr val="00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1509" name="Text Box 54"/>
          <p:cNvSpPr txBox="1">
            <a:spLocks noChangeArrowheads="1"/>
          </p:cNvSpPr>
          <p:nvPr/>
        </p:nvSpPr>
        <p:spPr bwMode="auto">
          <a:xfrm>
            <a:off x="-76200" y="136525"/>
            <a:ext cx="9486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Passive Acoustics Thermometry of the Deep Ocean</a:t>
            </a:r>
            <a:endParaRPr lang="en-US" altLang="en-US" sz="2800" b="1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417" y="609600"/>
            <a:ext cx="9560219" cy="571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399" y="6412468"/>
            <a:ext cx="461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solidFill>
                  <a:srgbClr val="000000"/>
                </a:solidFill>
              </a:rPr>
              <a:t>R~130km, </a:t>
            </a:r>
            <a:r>
              <a:rPr lang="en-US" altLang="en-US" i="1" dirty="0" err="1">
                <a:solidFill>
                  <a:srgbClr val="000000"/>
                </a:solidFill>
              </a:rPr>
              <a:t>Tav</a:t>
            </a:r>
            <a:r>
              <a:rPr lang="en-US" altLang="en-US" i="1" dirty="0">
                <a:solidFill>
                  <a:srgbClr val="000000"/>
                </a:solidFill>
              </a:rPr>
              <a:t>=1 week, SNR&gt;20dB 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59317" y="609608"/>
            <a:ext cx="5443401" cy="6257109"/>
            <a:chOff x="4767399" y="609600"/>
            <a:chExt cx="5443401" cy="6257109"/>
          </a:xfrm>
        </p:grpSpPr>
        <p:grpSp>
          <p:nvGrpSpPr>
            <p:cNvPr id="6" name="Group 5"/>
            <p:cNvGrpSpPr/>
            <p:nvPr/>
          </p:nvGrpSpPr>
          <p:grpSpPr>
            <a:xfrm>
              <a:off x="4767399" y="609600"/>
              <a:ext cx="5443401" cy="6257109"/>
              <a:chOff x="4767399" y="609600"/>
              <a:chExt cx="5443401" cy="6257109"/>
            </a:xfrm>
          </p:grpSpPr>
          <p:pic>
            <p:nvPicPr>
              <p:cNvPr id="107524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201" y="3429000"/>
                <a:ext cx="4114800" cy="343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52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7399" y="762001"/>
                <a:ext cx="4378779" cy="2705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525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7300" y="6387284"/>
                <a:ext cx="1638300" cy="47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7620000" y="609600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</a:rPr>
                  <a:t>Mode @10Hz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334000" y="621268"/>
                <a:ext cx="1600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</a:rPr>
                  <a:t>Sound Speed</a:t>
                </a:r>
              </a:p>
            </p:txBody>
          </p:sp>
          <p:sp>
            <p:nvSpPr>
              <p:cNvPr id="5" name="Oval 4"/>
              <p:cNvSpPr/>
              <p:nvPr/>
            </p:nvSpPr>
            <p:spPr>
              <a:xfrm flipH="1">
                <a:off x="5791200" y="4419600"/>
                <a:ext cx="201932" cy="152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 flipH="1">
                <a:off x="7722868" y="1295400"/>
                <a:ext cx="201932" cy="152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TextBox 7"/>
            <p:cNvSpPr txBox="1">
              <a:spLocks noChangeArrowheads="1"/>
            </p:cNvSpPr>
            <p:nvPr/>
          </p:nvSpPr>
          <p:spPr bwMode="auto">
            <a:xfrm>
              <a:off x="7756323" y="6477478"/>
              <a:ext cx="21336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1Hz&lt;f&lt;40Hz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4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9109" y="-304800"/>
            <a:ext cx="9413111" cy="1143000"/>
          </a:xfrm>
        </p:spPr>
        <p:txBody>
          <a:bodyPr/>
          <a:lstStyle/>
          <a:p>
            <a:r>
              <a:rPr lang="en-US" sz="3400" b="1" dirty="0"/>
              <a:t>Passive acoustic sensing with same triad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5312" y="6371689"/>
            <a:ext cx="2133600" cy="476250"/>
          </a:xfrm>
        </p:spPr>
        <p:txBody>
          <a:bodyPr/>
          <a:lstStyle/>
          <a:p>
            <a:pPr>
              <a:defRPr/>
            </a:pPr>
            <a:fld id="{1155A08F-D8D5-4F15-8F3B-1E48D6007CB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647" y="543669"/>
            <a:ext cx="5443401" cy="2514600"/>
            <a:chOff x="4767399" y="609600"/>
            <a:chExt cx="5443401" cy="2857503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399" y="762001"/>
              <a:ext cx="4378779" cy="2705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620000" y="609600"/>
              <a:ext cx="2590800" cy="419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Mode @10Hz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0" y="621268"/>
              <a:ext cx="1600201" cy="419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Sound Speed</a:t>
              </a:r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7722868" y="1295400"/>
              <a:ext cx="201932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1053360" y="913001"/>
            <a:ext cx="0" cy="4572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255844" y="3127889"/>
            <a:ext cx="3957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solidFill>
                  <a:srgbClr val="000000"/>
                </a:solidFill>
              </a:rPr>
              <a:t>R~2km, </a:t>
            </a:r>
            <a:r>
              <a:rPr lang="en-US" altLang="en-US" i="1" dirty="0" err="1">
                <a:solidFill>
                  <a:srgbClr val="000000"/>
                </a:solidFill>
              </a:rPr>
              <a:t>Tav</a:t>
            </a:r>
            <a:r>
              <a:rPr lang="en-US" altLang="en-US" i="1" dirty="0">
                <a:solidFill>
                  <a:srgbClr val="000000"/>
                </a:solidFill>
              </a:rPr>
              <a:t>=3h, SNR&gt;4dB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4787" y="543669"/>
            <a:ext cx="2285999" cy="2504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52" y="533401"/>
            <a:ext cx="1295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483173" y="1910021"/>
            <a:ext cx="2194556" cy="1834512"/>
            <a:chOff x="5669279" y="4465828"/>
            <a:chExt cx="2194556" cy="1834512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279" y="4465828"/>
              <a:ext cx="2194556" cy="183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Arrow Connector 26"/>
            <p:cNvCxnSpPr/>
            <p:nvPr/>
          </p:nvCxnSpPr>
          <p:spPr>
            <a:xfrm flipV="1">
              <a:off x="7010400" y="4978920"/>
              <a:ext cx="235265" cy="404164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7093265" y="5131320"/>
              <a:ext cx="7553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i="1" dirty="0">
                  <a:solidFill>
                    <a:srgbClr val="000000"/>
                  </a:solidFill>
                </a:rPr>
                <a:t>~2km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692677" y="704211"/>
            <a:ext cx="435187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Large up-and-down movement of seawater around the axis of the SOFAR channel (up to ~100m) due to internal tide.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Semi-diurnal </a:t>
            </a:r>
            <a:r>
              <a:rPr lang="en-US" altLang="en-US" dirty="0">
                <a:solidFill>
                  <a:srgbClr val="000000"/>
                </a:solidFill>
              </a:rPr>
              <a:t>&amp; variations arrival-time variation </a:t>
            </a:r>
            <a:r>
              <a:rPr lang="el-GR" altLang="en-US" dirty="0">
                <a:solidFill>
                  <a:srgbClr val="000000"/>
                </a:solidFill>
              </a:rPr>
              <a:t>Δ</a:t>
            </a:r>
            <a:r>
              <a:rPr lang="en-US" altLang="en-US" dirty="0">
                <a:solidFill>
                  <a:srgbClr val="000000"/>
                </a:solidFill>
              </a:rPr>
              <a:t>c/ c</a:t>
            </a:r>
            <a:r>
              <a:rPr lang="en-US" altLang="en-US" baseline="-25000" dirty="0">
                <a:solidFill>
                  <a:srgbClr val="000000"/>
                </a:solidFill>
              </a:rPr>
              <a:t>0 </a:t>
            </a:r>
            <a:r>
              <a:rPr lang="en-US" altLang="en-US" dirty="0">
                <a:solidFill>
                  <a:srgbClr val="000000"/>
                </a:solidFill>
              </a:rPr>
              <a:t>=(</a:t>
            </a:r>
            <a:r>
              <a:rPr lang="el-GR" altLang="en-US" dirty="0">
                <a:solidFill>
                  <a:srgbClr val="000000"/>
                </a:solidFill>
              </a:rPr>
              <a:t>Δ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dirty="0">
                <a:solidFill>
                  <a:srgbClr val="000000"/>
                </a:solidFill>
              </a:rPr>
              <a:t> /t</a:t>
            </a:r>
            <a:r>
              <a:rPr lang="en-US" altLang="en-US" baseline="-25000" dirty="0">
                <a:solidFill>
                  <a:srgbClr val="000000"/>
                </a:solidFill>
              </a:rPr>
              <a:t>0</a:t>
            </a:r>
            <a:r>
              <a:rPr lang="en-US" altLang="en-US" dirty="0">
                <a:solidFill>
                  <a:srgbClr val="000000"/>
                </a:solidFill>
              </a:rPr>
              <a:t>)~10</a:t>
            </a:r>
            <a:r>
              <a:rPr lang="en-US" altLang="en-US" baseline="30000" dirty="0">
                <a:solidFill>
                  <a:srgbClr val="000000"/>
                </a:solidFill>
              </a:rPr>
              <a:t>-3</a:t>
            </a:r>
            <a:r>
              <a:rPr lang="el-GR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-&gt;</a:t>
            </a:r>
            <a:r>
              <a:rPr lang="el-GR" altLang="en-US" dirty="0">
                <a:solidFill>
                  <a:srgbClr val="000000"/>
                </a:solidFill>
              </a:rPr>
              <a:t>Δ</a:t>
            </a:r>
            <a:r>
              <a:rPr lang="en-US" altLang="en-US" dirty="0">
                <a:solidFill>
                  <a:srgbClr val="000000"/>
                </a:solidFill>
              </a:rPr>
              <a:t>c~2m/s</a:t>
            </a:r>
            <a:r>
              <a:rPr lang="en-US" altLang="en-US" baseline="30000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437775" y="1520302"/>
            <a:ext cx="300588" cy="8037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SABRA\Documents\My Documents\CTBTO\MATLAB_CODES\CTBTO\WV_H03N_15minA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90" y="3595339"/>
            <a:ext cx="7679334" cy="32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0" y="4722312"/>
                <a:ext cx="2294787" cy="513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𝑆𝑁𝑅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/>
                  <a:t>  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2312"/>
                <a:ext cx="2294787" cy="5138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0" y="3987818"/>
            <a:ext cx="226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Arrival time </a:t>
            </a:r>
            <a:r>
              <a:rPr lang="en-US" dirty="0" err="1"/>
              <a:t>rms</a:t>
            </a:r>
            <a:r>
              <a:rPr lang="en-US" dirty="0"/>
              <a:t> error:</a:t>
            </a:r>
          </a:p>
        </p:txBody>
      </p:sp>
    </p:spTree>
    <p:extLst>
      <p:ext uri="{BB962C8B-B14F-4D97-AF65-F5344CB8AC3E}">
        <p14:creationId xmlns:p14="http://schemas.microsoft.com/office/powerpoint/2010/main" val="98533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9109" y="-304800"/>
            <a:ext cx="9413111" cy="1143000"/>
          </a:xfrm>
        </p:spPr>
        <p:txBody>
          <a:bodyPr/>
          <a:lstStyle/>
          <a:p>
            <a:r>
              <a:rPr lang="en-US" sz="3400" b="1" dirty="0"/>
              <a:t>Passive acoustic sensing with same triad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5312" y="6371689"/>
            <a:ext cx="2133600" cy="476250"/>
          </a:xfrm>
        </p:spPr>
        <p:txBody>
          <a:bodyPr/>
          <a:lstStyle/>
          <a:p>
            <a:pPr>
              <a:defRPr/>
            </a:pPr>
            <a:fld id="{1155A08F-D8D5-4F15-8F3B-1E48D6007CB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098" name="Picture 2" descr="C:\Users\SABRA\Documents\My Documents\CTBTO\MATLAB_CODES\CTBTO\WV_H03N_15minA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90" y="3595339"/>
            <a:ext cx="7679334" cy="32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0" y="4722312"/>
                <a:ext cx="2294787" cy="513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𝑆𝑁𝑅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/>
                  <a:t>  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2312"/>
                <a:ext cx="2294787" cy="5138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0" y="3987818"/>
            <a:ext cx="226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Arrival time </a:t>
            </a:r>
            <a:r>
              <a:rPr lang="en-US" dirty="0" err="1"/>
              <a:t>rms</a:t>
            </a:r>
            <a:r>
              <a:rPr lang="en-US" dirty="0"/>
              <a:t> error: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230552" y="862053"/>
            <a:ext cx="7449412" cy="2051154"/>
            <a:chOff x="533400" y="4419601"/>
            <a:chExt cx="5281613" cy="2051154"/>
          </a:xfrm>
        </p:grpSpPr>
        <p:pic>
          <p:nvPicPr>
            <p:cNvPr id="28" name="Picture 3" descr="C:\Users\SABRA\Documents\My Documents\CTBTO\TIDES SOFAR\H03N_2015_TideFreq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419601"/>
              <a:ext cx="5281613" cy="2051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2167286" y="5574268"/>
              <a:ext cx="4235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i="1" dirty="0">
                  <a:solidFill>
                    <a:srgbClr val="000000"/>
                  </a:solidFill>
                </a:rPr>
                <a:t>K</a:t>
              </a:r>
              <a:r>
                <a:rPr lang="en-US" altLang="en-US" i="1" baseline="-25000" dirty="0">
                  <a:solidFill>
                    <a:srgbClr val="000000"/>
                  </a:solidFill>
                </a:rPr>
                <a:t>1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76400" y="5562600"/>
              <a:ext cx="4491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i="1" dirty="0">
                  <a:solidFill>
                    <a:srgbClr val="000000"/>
                  </a:solidFill>
                </a:rPr>
                <a:t>O</a:t>
              </a:r>
              <a:r>
                <a:rPr lang="en-US" altLang="en-US" i="1" baseline="-25000" dirty="0">
                  <a:solidFill>
                    <a:srgbClr val="000000"/>
                  </a:solidFill>
                </a:rPr>
                <a:t>1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14800" y="4583668"/>
              <a:ext cx="4619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i="1" dirty="0">
                  <a:solidFill>
                    <a:srgbClr val="000000"/>
                  </a:solidFill>
                </a:rPr>
                <a:t>M</a:t>
              </a:r>
              <a:r>
                <a:rPr lang="en-US" altLang="en-US" i="1" baseline="-25000" dirty="0">
                  <a:solidFill>
                    <a:srgbClr val="000000"/>
                  </a:solidFill>
                </a:rPr>
                <a:t>2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67200" y="5345668"/>
              <a:ext cx="4235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i="1" dirty="0">
                  <a:solidFill>
                    <a:srgbClr val="000000"/>
                  </a:solidFill>
                </a:rPr>
                <a:t>S</a:t>
              </a:r>
              <a:r>
                <a:rPr lang="en-US" altLang="en-US" i="1" baseline="-25000" dirty="0">
                  <a:solidFill>
                    <a:srgbClr val="000000"/>
                  </a:solidFill>
                </a:rPr>
                <a:t>2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691286" y="5410200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i="1" dirty="0">
                  <a:solidFill>
                    <a:srgbClr val="000000"/>
                  </a:solidFill>
                </a:rPr>
                <a:t>N</a:t>
              </a:r>
              <a:r>
                <a:rPr lang="en-US" altLang="en-US" i="1" baseline="-25000" dirty="0">
                  <a:solidFill>
                    <a:srgbClr val="000000"/>
                  </a:solidFill>
                </a:rPr>
                <a:t>2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705979" y="3074321"/>
            <a:ext cx="3957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solidFill>
                  <a:srgbClr val="000000"/>
                </a:solidFill>
              </a:rPr>
              <a:t>R~2km, </a:t>
            </a:r>
            <a:r>
              <a:rPr lang="en-US" altLang="en-US" i="1" dirty="0" err="1">
                <a:solidFill>
                  <a:srgbClr val="000000"/>
                </a:solidFill>
              </a:rPr>
              <a:t>Tav</a:t>
            </a:r>
            <a:r>
              <a:rPr lang="en-US" altLang="en-US" i="1" dirty="0">
                <a:solidFill>
                  <a:srgbClr val="000000"/>
                </a:solidFill>
              </a:rPr>
              <a:t>=3h, SNR&gt;4dB 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44170"/>
      </p:ext>
    </p:extLst>
  </p:cSld>
  <p:clrMapOvr>
    <a:masterClrMapping/>
  </p:clrMapOvr>
</p:sld>
</file>

<file path=ppt/theme/theme1.xml><?xml version="1.0" encoding="utf-8"?>
<a:theme xmlns:a="http://schemas.openxmlformats.org/drawingml/2006/main" name="Diamond Grid 16x9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 fontScale="92500"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0</TotalTime>
  <Words>943</Words>
  <Application>Microsoft Office PowerPoint</Application>
  <PresentationFormat>On-screen Show (4:3)</PresentationFormat>
  <Paragraphs>145</Paragraphs>
  <Slides>17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Cambria Math</vt:lpstr>
      <vt:lpstr>Times</vt:lpstr>
      <vt:lpstr>Times New Roman</vt:lpstr>
      <vt:lpstr>Diamond Grid 16x9</vt:lpstr>
      <vt:lpstr>1_Default Design</vt:lpstr>
      <vt:lpstr>Equation</vt:lpstr>
      <vt:lpstr>Using ambient noise at hydroacoustic stations for passive ocean sensing  </vt:lpstr>
      <vt:lpstr>IMS Hydroacoustic Stations.</vt:lpstr>
      <vt:lpstr>Seasonal variability of Ambient noise.</vt:lpstr>
      <vt:lpstr>PowerPoint Presentation</vt:lpstr>
      <vt:lpstr>PowerPoint Presentation</vt:lpstr>
      <vt:lpstr>  3. Passive Tomography: Sound Source</vt:lpstr>
      <vt:lpstr>PowerPoint Presentation</vt:lpstr>
      <vt:lpstr>Passive acoustic sensing with same triad</vt:lpstr>
      <vt:lpstr>Passive acoustic sensing with same triad</vt:lpstr>
      <vt:lpstr>Adding environmental sensors near Hydroacoustic Stations ?</vt:lpstr>
      <vt:lpstr>PowerPoint Presentation</vt:lpstr>
      <vt:lpstr> Other noise coupling mechanisms in the SOFAR channel  </vt:lpstr>
      <vt:lpstr>Ambient Noise Correlations for Passive sensing </vt:lpstr>
      <vt:lpstr>Coherent processing of Ambient noise</vt:lpstr>
      <vt:lpstr>PowerPoint Presentation</vt:lpstr>
      <vt:lpstr> Coupling of Ice noise into the SOFAR channel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2015-03-04T21:06:00Z</dcterms:created>
  <dcterms:modified xsi:type="dcterms:W3CDTF">2021-07-01T11:59:46Z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