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20"/>
  </p:notesMasterIdLst>
  <p:sldIdLst>
    <p:sldId id="256" r:id="rId8"/>
    <p:sldId id="257" r:id="rId9"/>
    <p:sldId id="265" r:id="rId10"/>
    <p:sldId id="266" r:id="rId11"/>
    <p:sldId id="267" r:id="rId12"/>
    <p:sldId id="268" r:id="rId13"/>
    <p:sldId id="269" r:id="rId14"/>
    <p:sldId id="270" r:id="rId15"/>
    <p:sldId id="271" r:id="rId16"/>
    <p:sldId id="272" r:id="rId17"/>
    <p:sldId id="273" r:id="rId18"/>
    <p:sldId id="274" r:id="rId19"/>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33"/>
    <p:restoredTop sz="94623"/>
  </p:normalViewPr>
  <p:slideViewPr>
    <p:cSldViewPr snapToGrid="0" snapToObjects="1">
      <p:cViewPr varScale="1">
        <p:scale>
          <a:sx n="91" d="100"/>
          <a:sy n="91" d="100"/>
        </p:scale>
        <p:origin x="9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5/31/2021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773903" y="1898347"/>
            <a:ext cx="10691813" cy="1578893"/>
          </a:xfrm>
          <a:prstGeom prst="rect">
            <a:avLst/>
          </a:prstGeom>
          <a:noFill/>
          <a:ln w="9525">
            <a:noFill/>
            <a:miter lim="800000"/>
            <a:headEnd/>
            <a:tailEnd/>
          </a:ln>
        </p:spPr>
        <p:txBody>
          <a:bodyPr wrap="square" lIns="18666" tIns="9334" rIns="18666" bIns="9334">
            <a:spAutoFit/>
          </a:bodyPr>
          <a:lstStyle/>
          <a:p>
            <a:pPr algn="ctr" eaLnBrk="0" hangingPunct="0"/>
            <a:r>
              <a:rPr lang="en-US" sz="1800" b="1" dirty="0" smtClean="0">
                <a:solidFill>
                  <a:schemeClr val="bg1"/>
                </a:solidFill>
                <a:latin typeface="Arial" panose="020B0604020202020204" pitchFamily="34" charset="0"/>
              </a:rPr>
              <a:t>Seismic </a:t>
            </a:r>
            <a:r>
              <a:rPr lang="en-US" sz="1800" b="1" dirty="0">
                <a:solidFill>
                  <a:schemeClr val="bg1"/>
                </a:solidFill>
                <a:latin typeface="Arial" panose="020B0604020202020204" pitchFamily="34" charset="0"/>
              </a:rPr>
              <a:t>Hazard Estimates for State of </a:t>
            </a:r>
            <a:r>
              <a:rPr lang="en-US" sz="1800" b="1" dirty="0" err="1">
                <a:solidFill>
                  <a:schemeClr val="bg1"/>
                </a:solidFill>
                <a:latin typeface="Arial" panose="020B0604020202020204" pitchFamily="34" charset="0"/>
              </a:rPr>
              <a:t>Uttarakhand</a:t>
            </a:r>
            <a:endParaRPr lang="en-US" sz="1800" b="1" dirty="0">
              <a:solidFill>
                <a:schemeClr val="bg1"/>
              </a:solidFill>
              <a:latin typeface="Arial" panose="020B0604020202020204" pitchFamily="34" charset="0"/>
            </a:endParaRPr>
          </a:p>
          <a:p>
            <a:pPr algn="ctr" eaLnBrk="0" hangingPunct="0"/>
            <a:r>
              <a:rPr lang="en-US" sz="1800" b="1" dirty="0">
                <a:solidFill>
                  <a:schemeClr val="bg1"/>
                </a:solidFill>
                <a:latin typeface="Arial" panose="020B0604020202020204" pitchFamily="34" charset="0"/>
              </a:rPr>
              <a:t>Himalaya in terms of Peak Ground Acceleration</a:t>
            </a:r>
          </a:p>
          <a:p>
            <a:pPr algn="ctr" eaLnBrk="0" hangingPunct="0"/>
            <a:r>
              <a:rPr lang="en-US" sz="1800" b="1" dirty="0">
                <a:solidFill>
                  <a:schemeClr val="bg1"/>
                </a:solidFill>
                <a:latin typeface="Arial" panose="020B0604020202020204" pitchFamily="34" charset="0"/>
              </a:rPr>
              <a:t>(PGA)]</a:t>
            </a:r>
          </a:p>
          <a:p>
            <a:pPr algn="ctr" eaLnBrk="0" hangingPunct="0">
              <a:lnSpc>
                <a:spcPts val="1586"/>
              </a:lnSpc>
            </a:pPr>
            <a:endParaRPr lang="en-US" sz="2197" b="1" dirty="0">
              <a:solidFill>
                <a:schemeClr val="bg1"/>
              </a:solidFill>
              <a:latin typeface="Arial" panose="020B0604020202020204" pitchFamily="34" charset="0"/>
            </a:endParaRPr>
          </a:p>
          <a:p>
            <a:pPr algn="ctr" eaLnBrk="0" hangingPunct="0">
              <a:lnSpc>
                <a:spcPts val="1586"/>
              </a:lnSpc>
            </a:pPr>
            <a:r>
              <a:rPr lang="en-US" sz="1600" dirty="0" smtClean="0">
                <a:solidFill>
                  <a:schemeClr val="bg1"/>
                </a:solidFill>
                <a:latin typeface="Arial" panose="020B0604020202020204" pitchFamily="34" charset="0"/>
                <a:ea typeface="Avenir Book" charset="0"/>
              </a:rPr>
              <a:t>Prof</a:t>
            </a:r>
            <a:r>
              <a:rPr lang="en-US" sz="1600" dirty="0">
                <a:solidFill>
                  <a:schemeClr val="bg1"/>
                </a:solidFill>
                <a:latin typeface="Arial" panose="020B0604020202020204" pitchFamily="34" charset="0"/>
                <a:ea typeface="Avenir Book" charset="0"/>
              </a:rPr>
              <a:t>. SHANKER, </a:t>
            </a:r>
            <a:r>
              <a:rPr lang="en-US" sz="1600" dirty="0" smtClean="0">
                <a:solidFill>
                  <a:schemeClr val="bg1"/>
                </a:solidFill>
                <a:latin typeface="Arial" panose="020B0604020202020204" pitchFamily="34" charset="0"/>
                <a:ea typeface="Avenir Book" charset="0"/>
              </a:rPr>
              <a:t>Daya and </a:t>
            </a:r>
            <a:r>
              <a:rPr lang="en-US" sz="1600" dirty="0" err="1" smtClean="0">
                <a:solidFill>
                  <a:schemeClr val="bg1"/>
                </a:solidFill>
                <a:latin typeface="Arial" panose="020B0604020202020204" pitchFamily="34" charset="0"/>
                <a:ea typeface="Avenir Book" charset="0"/>
              </a:rPr>
              <a:t>Shubham</a:t>
            </a:r>
            <a:endParaRPr lang="en-US" sz="1600" dirty="0">
              <a:solidFill>
                <a:schemeClr val="bg1"/>
              </a:solidFill>
              <a:latin typeface="Avenir Book" charset="0"/>
              <a:ea typeface="Avenir Book" charset="0"/>
              <a:cs typeface="Avenir Book" charset="0"/>
            </a:endParaRPr>
          </a:p>
          <a:p>
            <a:pPr algn="ctr" eaLnBrk="0" hangingPunct="0">
              <a:spcBef>
                <a:spcPts val="91"/>
              </a:spcBef>
            </a:pPr>
            <a:endParaRPr lang="en-US" sz="952" dirty="0">
              <a:solidFill>
                <a:schemeClr val="bg1"/>
              </a:solidFill>
            </a:endParaRPr>
          </a:p>
          <a:p>
            <a:pPr algn="ctr" eaLnBrk="0" hangingPunct="0">
              <a:spcBef>
                <a:spcPts val="91"/>
              </a:spcBef>
            </a:pPr>
            <a:endParaRPr lang="en-US" sz="952" dirty="0">
              <a:solidFill>
                <a:schemeClr val="bg1"/>
              </a:solidFill>
            </a:endParaRPr>
          </a:p>
        </p:txBody>
      </p:sp>
      <p:sp>
        <p:nvSpPr>
          <p:cNvPr id="5" name="TextBox 4">
            <a:extLst>
              <a:ext uri="{FF2B5EF4-FFF2-40B4-BE49-F238E27FC236}">
                <a16:creationId xmlns:a16="http://schemas.microsoft.com/office/drawing/2014/main" id="{9044B02F-EACB-954E-B8D8-4DA1E922AB24}"/>
              </a:ext>
            </a:extLst>
          </p:cNvPr>
          <p:cNvSpPr txBox="1"/>
          <p:nvPr/>
        </p:nvSpPr>
        <p:spPr>
          <a:xfrm>
            <a:off x="2957174" y="3867150"/>
            <a:ext cx="3151414" cy="769441"/>
          </a:xfrm>
          <a:prstGeom prst="rect">
            <a:avLst/>
          </a:prstGeom>
          <a:noFill/>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Indian Institute of Technology </a:t>
            </a:r>
            <a:r>
              <a:rPr lang="en-US" sz="1100" dirty="0" err="1" smtClean="0">
                <a:solidFill>
                  <a:schemeClr val="bg1"/>
                </a:solidFill>
                <a:latin typeface="Arial" panose="020B0604020202020204" pitchFamily="34" charset="0"/>
                <a:cs typeface="Arial" panose="020B0604020202020204" pitchFamily="34" charset="0"/>
              </a:rPr>
              <a:t>Roorkee</a:t>
            </a:r>
            <a:endParaRPr lang="en-US" sz="1100" dirty="0" smtClean="0">
              <a:solidFill>
                <a:schemeClr val="bg1"/>
              </a:solidFill>
              <a:latin typeface="Arial" panose="020B0604020202020204" pitchFamily="34" charset="0"/>
              <a:cs typeface="Arial" panose="020B0604020202020204" pitchFamily="34" charset="0"/>
            </a:endParaRPr>
          </a:p>
          <a:p>
            <a:pPr algn="ctr"/>
            <a:r>
              <a:rPr lang="en-US" sz="1100" dirty="0" smtClean="0">
                <a:solidFill>
                  <a:schemeClr val="bg1"/>
                </a:solidFill>
                <a:latin typeface="Arial" panose="020B0604020202020204" pitchFamily="34" charset="0"/>
                <a:cs typeface="Arial" panose="020B0604020202020204" pitchFamily="34" charset="0"/>
              </a:rPr>
              <a:t>Department of Earthquake Engineering</a:t>
            </a:r>
          </a:p>
          <a:p>
            <a:pPr algn="ctr"/>
            <a:r>
              <a:rPr lang="en-US" sz="1100" dirty="0" smtClean="0">
                <a:solidFill>
                  <a:schemeClr val="bg1"/>
                </a:solidFill>
                <a:latin typeface="Arial" panose="020B0604020202020204" pitchFamily="34" charset="0"/>
                <a:cs typeface="Arial" panose="020B0604020202020204" pitchFamily="34" charset="0"/>
              </a:rPr>
              <a:t>Roorkee-247667, U K India</a:t>
            </a:r>
          </a:p>
          <a:p>
            <a:pPr algn="ctr"/>
            <a:r>
              <a:rPr lang="en-US" sz="1100" dirty="0" smtClean="0">
                <a:solidFill>
                  <a:schemeClr val="bg1"/>
                </a:solidFill>
                <a:latin typeface="Arial" panose="020B0604020202020204" pitchFamily="34" charset="0"/>
                <a:cs typeface="Arial" panose="020B0604020202020204" pitchFamily="34" charset="0"/>
              </a:rPr>
              <a:t>d.shanker@eq.iitr.ac.in</a:t>
            </a:r>
            <a:endParaRPr lang="en-AT" sz="1100"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2"/>
          <a:stretch>
            <a:fillRect/>
          </a:stretch>
        </p:blipFill>
        <p:spPr>
          <a:xfrm>
            <a:off x="225600" y="3772991"/>
            <a:ext cx="571500" cy="863600"/>
          </a:xfrm>
          <a:prstGeom prst="rect">
            <a:avLst/>
          </a:prstGeom>
        </p:spPr>
      </p:pic>
      <p:pic>
        <p:nvPicPr>
          <p:cNvPr id="6" name="Picture 5"/>
          <p:cNvPicPr>
            <a:picLocks noChangeAspect="1"/>
          </p:cNvPicPr>
          <p:nvPr/>
        </p:nvPicPr>
        <p:blipFill>
          <a:blip r:embed="rId3"/>
          <a:stretch>
            <a:fillRect/>
          </a:stretch>
        </p:blipFill>
        <p:spPr>
          <a:xfrm>
            <a:off x="5774383" y="3964727"/>
            <a:ext cx="975425" cy="975425"/>
          </a:xfrm>
          <a:prstGeom prst="rect">
            <a:avLst/>
          </a:prstGeom>
        </p:spPr>
      </p:pic>
      <p:sp>
        <p:nvSpPr>
          <p:cNvPr id="12" name="TextBox 11"/>
          <p:cNvSpPr txBox="1"/>
          <p:nvPr/>
        </p:nvSpPr>
        <p:spPr>
          <a:xfrm>
            <a:off x="225600" y="4617420"/>
            <a:ext cx="703847" cy="246221"/>
          </a:xfrm>
          <a:prstGeom prst="rect">
            <a:avLst/>
          </a:prstGeom>
          <a:noFill/>
        </p:spPr>
        <p:txBody>
          <a:bodyPr wrap="square" rtlCol="0">
            <a:spAutoFit/>
          </a:bodyPr>
          <a:lstStyle/>
          <a:p>
            <a:r>
              <a:rPr lang="en-IN" sz="10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P1.2-060</a:t>
            </a:r>
            <a:endParaRPr lang="en-IN" sz="10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0463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675237" y="69041"/>
            <a:ext cx="5542241" cy="757514"/>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smtClean="0">
                <a:solidFill>
                  <a:schemeClr val="bg1"/>
                </a:solidFill>
                <a:latin typeface="Arial" panose="020B0604020202020204" pitchFamily="34" charset="0"/>
              </a:rPr>
              <a:t>Seismic </a:t>
            </a:r>
            <a:r>
              <a:rPr lang="en-US" sz="1200" b="1" dirty="0">
                <a:solidFill>
                  <a:schemeClr val="bg1"/>
                </a:solidFill>
                <a:latin typeface="Arial" panose="020B0604020202020204" pitchFamily="34" charset="0"/>
              </a:rPr>
              <a:t>Hazard Estimates for State of </a:t>
            </a:r>
            <a:r>
              <a:rPr lang="en-US" sz="1200" b="1" dirty="0" err="1">
                <a:solidFill>
                  <a:schemeClr val="bg1"/>
                </a:solidFill>
                <a:latin typeface="Arial" panose="020B0604020202020204" pitchFamily="34" charset="0"/>
              </a:rPr>
              <a:t>Uttarakhand</a:t>
            </a:r>
            <a:endParaRPr lang="en-US" sz="1200" b="1" dirty="0">
              <a:solidFill>
                <a:schemeClr val="bg1"/>
              </a:solidFill>
              <a:latin typeface="Arial" panose="020B0604020202020204" pitchFamily="34" charset="0"/>
            </a:endParaRPr>
          </a:p>
          <a:p>
            <a:pPr algn="ctr" eaLnBrk="0" hangingPunct="0"/>
            <a:r>
              <a:rPr lang="en-US" sz="1200" b="1" dirty="0">
                <a:solidFill>
                  <a:schemeClr val="bg1"/>
                </a:solidFill>
                <a:latin typeface="Arial" panose="020B0604020202020204" pitchFamily="34" charset="0"/>
              </a:rPr>
              <a:t>Himalaya in terms of Peak Ground </a:t>
            </a:r>
            <a:r>
              <a:rPr lang="en-US" sz="1200" b="1" dirty="0" smtClean="0">
                <a:solidFill>
                  <a:schemeClr val="bg1"/>
                </a:solidFill>
                <a:latin typeface="Arial" panose="020B0604020202020204" pitchFamily="34" charset="0"/>
              </a:rPr>
              <a:t>Acceleration (PGA)</a:t>
            </a:r>
          </a:p>
          <a:p>
            <a:pPr algn="ctr" eaLnBrk="0" hangingPunct="0"/>
            <a:endParaRPr lang="en-US" sz="800" b="1" dirty="0">
              <a:solidFill>
                <a:schemeClr val="bg1"/>
              </a:solidFill>
              <a:latin typeface="Arial" panose="020B0604020202020204" pitchFamily="34" charset="0"/>
            </a:endParaRPr>
          </a:p>
          <a:p>
            <a:pPr algn="ctr" eaLnBrk="0" hangingPunct="0"/>
            <a:r>
              <a:rPr lang="en-US" sz="800" dirty="0" smtClean="0">
                <a:solidFill>
                  <a:schemeClr val="bg1"/>
                </a:solidFill>
                <a:latin typeface="Arial" panose="020B0604020202020204" pitchFamily="34" charset="0"/>
                <a:ea typeface="Avenir Book" charset="0"/>
              </a:rPr>
              <a:t>Prof</a:t>
            </a:r>
            <a:r>
              <a:rPr lang="en-US" sz="800" dirty="0">
                <a:solidFill>
                  <a:schemeClr val="bg1"/>
                </a:solidFill>
                <a:latin typeface="Arial" panose="020B0604020202020204" pitchFamily="34" charset="0"/>
                <a:ea typeface="Avenir Book" charset="0"/>
              </a:rPr>
              <a:t>. SHANKER, Daya and </a:t>
            </a:r>
            <a:r>
              <a:rPr lang="en-US" sz="800" dirty="0" smtClean="0">
                <a:solidFill>
                  <a:schemeClr val="bg1"/>
                </a:solidFill>
                <a:latin typeface="Arial" panose="020B0604020202020204" pitchFamily="34" charset="0"/>
                <a:ea typeface="Avenir Book" charset="0"/>
              </a:rPr>
              <a:t>SHUBHAM (</a:t>
            </a:r>
            <a:r>
              <a:rPr lang="en-US" sz="800" dirty="0" smtClean="0">
                <a:solidFill>
                  <a:schemeClr val="bg1"/>
                </a:solidFill>
                <a:latin typeface="Arial" panose="020B0604020202020204" pitchFamily="34" charset="0"/>
                <a:cs typeface="Arial" panose="020B0604020202020204" pitchFamily="34" charset="0"/>
              </a:rPr>
              <a:t>Department </a:t>
            </a:r>
            <a:r>
              <a:rPr lang="en-US" sz="800" dirty="0">
                <a:solidFill>
                  <a:schemeClr val="bg1"/>
                </a:solidFill>
                <a:latin typeface="Arial" panose="020B0604020202020204" pitchFamily="34" charset="0"/>
                <a:cs typeface="Arial" panose="020B0604020202020204" pitchFamily="34" charset="0"/>
              </a:rPr>
              <a:t>of Earthquake Engineering, Indian Institute of Technology Roorkee-247667, U K India);  </a:t>
            </a:r>
            <a:r>
              <a:rPr lang="en-US" sz="800" dirty="0" smtClean="0">
                <a:solidFill>
                  <a:schemeClr val="bg1"/>
                </a:solidFill>
                <a:latin typeface="Arial" panose="020B0604020202020204" pitchFamily="34" charset="0"/>
                <a:ea typeface="Avenir Book" charset="0"/>
              </a:rPr>
              <a:t>d.shanker@eq.iitr.ac.</a:t>
            </a:r>
            <a:endParaRPr lang="en-US" sz="800" dirty="0">
              <a:solidFill>
                <a:schemeClr val="bg1"/>
              </a:solidFill>
              <a:latin typeface="Avenir Book" charset="0"/>
              <a:ea typeface="Avenir Book" charset="0"/>
              <a:cs typeface="Avenir Book" charset="0"/>
            </a:endParaRP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P1.2-060</a:t>
            </a:r>
            <a:endParaRPr lang="en-AT" sz="700" dirty="0">
              <a:latin typeface="Arial" panose="020B0604020202020204" pitchFamily="34" charset="0"/>
              <a:cs typeface="Arial" panose="020B0604020202020204" pitchFamily="34" charset="0"/>
            </a:endParaRPr>
          </a:p>
        </p:txBody>
      </p:sp>
      <p:sp>
        <p:nvSpPr>
          <p:cNvPr id="6" name="Rectangle 5"/>
          <p:cNvSpPr/>
          <p:nvPr/>
        </p:nvSpPr>
        <p:spPr>
          <a:xfrm>
            <a:off x="262480" y="7727282"/>
            <a:ext cx="4714313" cy="369332"/>
          </a:xfrm>
          <a:prstGeom prst="rect">
            <a:avLst/>
          </a:prstGeom>
        </p:spPr>
        <p:txBody>
          <a:bodyPr wrap="square">
            <a:spAutoFit/>
          </a:bodyPr>
          <a:lstStyle/>
          <a:p>
            <a:pPr algn="ctr" eaLnBrk="0" fontAlgn="base" hangingPunct="0">
              <a:spcBef>
                <a:spcPct val="0"/>
              </a:spcBef>
              <a:spcAft>
                <a:spcPct val="0"/>
              </a:spcAft>
            </a:pPr>
            <a:r>
              <a:rPr lang="en-GB" dirty="0" smtClean="0">
                <a:solidFill>
                  <a:prstClr val="black"/>
                </a:solidFill>
                <a:latin typeface="Times New Roman" panose="02020603050405020304" pitchFamily="18" charset="0"/>
                <a:cs typeface="Times New Roman" panose="02020603050405020304" pitchFamily="18" charset="0"/>
              </a:rPr>
              <a:t>Map of </a:t>
            </a:r>
            <a:r>
              <a:rPr lang="en-GB" dirty="0" err="1">
                <a:solidFill>
                  <a:prstClr val="black"/>
                </a:solidFill>
                <a:latin typeface="Times New Roman" panose="02020603050405020304" pitchFamily="18" charset="0"/>
                <a:cs typeface="Times New Roman" panose="02020603050405020304" pitchFamily="18" charset="0"/>
              </a:rPr>
              <a:t>Uttarakhand</a:t>
            </a:r>
            <a:r>
              <a:rPr lang="en-GB" dirty="0">
                <a:solidFill>
                  <a:prstClr val="black"/>
                </a:solidFill>
                <a:latin typeface="Times New Roman" panose="02020603050405020304" pitchFamily="18" charset="0"/>
                <a:cs typeface="Times New Roman" panose="02020603050405020304" pitchFamily="18" charset="0"/>
              </a:rPr>
              <a:t> </a:t>
            </a:r>
            <a:r>
              <a:rPr lang="en-GB" dirty="0" smtClean="0">
                <a:solidFill>
                  <a:prstClr val="black"/>
                </a:solidFill>
                <a:latin typeface="Times New Roman" panose="02020603050405020304" pitchFamily="18" charset="0"/>
                <a:cs typeface="Times New Roman" panose="02020603050405020304" pitchFamily="18" charset="0"/>
              </a:rPr>
              <a:t>(</a:t>
            </a:r>
            <a:r>
              <a:rPr lang="en-GB" dirty="0">
                <a:solidFill>
                  <a:prstClr val="black"/>
                </a:solidFill>
                <a:latin typeface="Times New Roman" panose="02020603050405020304" pitchFamily="18" charset="0"/>
                <a:cs typeface="Times New Roman" panose="02020603050405020304" pitchFamily="18" charset="0"/>
              </a:rPr>
              <a:t>Map of </a:t>
            </a:r>
            <a:r>
              <a:rPr lang="en-GB" dirty="0" smtClean="0">
                <a:solidFill>
                  <a:prstClr val="black"/>
                </a:solidFill>
                <a:latin typeface="Times New Roman" panose="02020603050405020304" pitchFamily="18" charset="0"/>
                <a:cs typeface="Times New Roman" panose="02020603050405020304" pitchFamily="18" charset="0"/>
              </a:rPr>
              <a:t>U.K. </a:t>
            </a:r>
            <a:r>
              <a:rPr lang="en-GB" dirty="0">
                <a:solidFill>
                  <a:prstClr val="black"/>
                </a:solidFill>
                <a:latin typeface="Times New Roman" panose="02020603050405020304" pitchFamily="18" charset="0"/>
                <a:cs typeface="Times New Roman" panose="02020603050405020304" pitchFamily="18" charset="0"/>
              </a:rPr>
              <a:t>(2017))</a:t>
            </a:r>
          </a:p>
        </p:txBody>
      </p:sp>
      <p:sp>
        <p:nvSpPr>
          <p:cNvPr id="5" name="Rectangle 4"/>
          <p:cNvSpPr/>
          <p:nvPr/>
        </p:nvSpPr>
        <p:spPr>
          <a:xfrm>
            <a:off x="-32888" y="4183794"/>
            <a:ext cx="6369294" cy="646331"/>
          </a:xfrm>
          <a:prstGeom prst="rect">
            <a:avLst/>
          </a:prstGeom>
        </p:spPr>
        <p:txBody>
          <a:bodyPr wrap="square">
            <a:spAutoFit/>
          </a:bodyPr>
          <a:lstStyle/>
          <a:p>
            <a:pPr algn="just">
              <a:spcAft>
                <a:spcPts val="0"/>
              </a:spcAft>
            </a:pPr>
            <a:r>
              <a:rPr lang="en-IN" sz="1200" b="1" dirty="0">
                <a:latin typeface="Times New Roman" panose="02020603050405020304" pitchFamily="18" charset="0"/>
                <a:ea typeface="Times New Roman" panose="02020603050405020304" pitchFamily="18" charset="0"/>
              </a:rPr>
              <a:t>Figure 5</a:t>
            </a:r>
            <a:r>
              <a:rPr lang="en-IN" sz="1200" b="1" dirty="0" smtClean="0">
                <a:latin typeface="Times New Roman" panose="02020603050405020304" pitchFamily="18" charset="0"/>
                <a:ea typeface="Times New Roman" panose="02020603050405020304" pitchFamily="18" charset="0"/>
              </a:rPr>
              <a:t>: </a:t>
            </a:r>
            <a:r>
              <a:rPr lang="en-IN" sz="1200" dirty="0">
                <a:latin typeface="Times New Roman" panose="02020603050405020304" pitchFamily="18" charset="0"/>
                <a:ea typeface="Times New Roman" panose="02020603050405020304" pitchFamily="18" charset="0"/>
              </a:rPr>
              <a:t>(a), (b) and (c) represent comparison of Uniform hazard spectra (UHS) at different districts of </a:t>
            </a:r>
            <a:r>
              <a:rPr lang="en-IN" sz="1200" dirty="0" err="1">
                <a:latin typeface="Times New Roman" panose="02020603050405020304" pitchFamily="18" charset="0"/>
                <a:ea typeface="Times New Roman" panose="02020603050405020304" pitchFamily="18" charset="0"/>
              </a:rPr>
              <a:t>Uttarakhand</a:t>
            </a:r>
            <a:r>
              <a:rPr lang="en-IN" sz="1200" dirty="0">
                <a:latin typeface="Times New Roman" panose="02020603050405020304" pitchFamily="18" charset="0"/>
                <a:ea typeface="Times New Roman" panose="02020603050405020304" pitchFamily="18" charset="0"/>
              </a:rPr>
              <a:t> for return periods of 225, 475 and 2475 years respectively, using Abrahamson, Silva and </a:t>
            </a:r>
            <a:r>
              <a:rPr lang="en-IN" sz="1200" dirty="0" err="1">
                <a:latin typeface="Times New Roman" panose="02020603050405020304" pitchFamily="18" charset="0"/>
                <a:ea typeface="Times New Roman" panose="02020603050405020304" pitchFamily="18" charset="0"/>
              </a:rPr>
              <a:t>Kamai</a:t>
            </a:r>
            <a:r>
              <a:rPr lang="en-IN" sz="1200" dirty="0">
                <a:latin typeface="Times New Roman" panose="02020603050405020304" pitchFamily="18" charset="0"/>
                <a:ea typeface="Times New Roman" panose="02020603050405020304" pitchFamily="18" charset="0"/>
              </a:rPr>
              <a:t> (2014) Attenuation Model.</a:t>
            </a:r>
            <a:endParaRPr lang="en-IN" sz="1200" dirty="0">
              <a:effectLst/>
              <a:latin typeface="Times New Roman" panose="02020603050405020304" pitchFamily="18" charset="0"/>
              <a:ea typeface="Times New Roman" panose="02020603050405020304" pitchFamily="18" charset="0"/>
            </a:endParaRPr>
          </a:p>
        </p:txBody>
      </p:sp>
      <p:grpSp>
        <p:nvGrpSpPr>
          <p:cNvPr id="7" name="Group 23"/>
          <p:cNvGrpSpPr>
            <a:grpSpLocks/>
          </p:cNvGrpSpPr>
          <p:nvPr/>
        </p:nvGrpSpPr>
        <p:grpSpPr bwMode="auto">
          <a:xfrm>
            <a:off x="164072" y="920750"/>
            <a:ext cx="6230289" cy="3206929"/>
            <a:chOff x="0" y="0"/>
            <a:chExt cx="4514400" cy="1576800"/>
          </a:xfrm>
        </p:grpSpPr>
        <p:pic>
          <p:nvPicPr>
            <p:cNvPr id="133" name="image67.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76000" cy="15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 name="image68.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2000" y="7200"/>
              <a:ext cx="1476000" cy="155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image69.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8400" y="7200"/>
              <a:ext cx="1476000" cy="156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7"/>
          <p:cNvSpPr/>
          <p:nvPr/>
        </p:nvSpPr>
        <p:spPr>
          <a:xfrm>
            <a:off x="6444044" y="906617"/>
            <a:ext cx="2699955" cy="3923766"/>
          </a:xfrm>
          <a:prstGeom prst="rect">
            <a:avLst/>
          </a:prstGeom>
        </p:spPr>
        <p:txBody>
          <a:bodyPr wrap="square">
            <a:spAutoFit/>
          </a:bodyPr>
          <a:lstStyle/>
          <a:p>
            <a:pPr algn="just">
              <a:spcAft>
                <a:spcPts val="0"/>
              </a:spcAft>
            </a:pPr>
            <a:r>
              <a:rPr lang="en-GB" sz="1200" dirty="0">
                <a:latin typeface="Times New Roman" panose="02020603050405020304" pitchFamily="18" charset="0"/>
                <a:ea typeface="Times New Roman" panose="02020603050405020304" pitchFamily="18" charset="0"/>
              </a:rPr>
              <a:t>On the basis of above study following conclusion may be drawn:</a:t>
            </a:r>
            <a:endParaRPr lang="en-IN" sz="1200" dirty="0">
              <a:latin typeface="Times New Roman" panose="02020603050405020304" pitchFamily="18" charset="0"/>
              <a:ea typeface="Times New Roman" panose="02020603050405020304" pitchFamily="18" charset="0"/>
            </a:endParaRPr>
          </a:p>
          <a:p>
            <a:pPr marL="342900" lvl="0" indent="-342900" algn="just">
              <a:lnSpc>
                <a:spcPct val="107000"/>
              </a:lnSpc>
              <a:spcAft>
                <a:spcPts val="800"/>
              </a:spcAft>
              <a:buFont typeface="+mj-lt"/>
              <a:buAutoNum type="arabicPeriod"/>
            </a:pPr>
            <a:r>
              <a:rPr lang="en-GB" sz="1200" dirty="0">
                <a:latin typeface="Times New Roman" panose="02020603050405020304" pitchFamily="18" charset="0"/>
                <a:ea typeface="Times New Roman" panose="02020603050405020304" pitchFamily="18" charset="0"/>
              </a:rPr>
              <a:t>Seismicity parameters have been estimated for various source zones, the results show that rate of occurrence of earthquakes is high in source zone UK- I as compared to other zones and low in source zone UK-II.</a:t>
            </a:r>
            <a:endParaRPr lang="en-IN" sz="1200" dirty="0">
              <a:latin typeface="Times New Roman" panose="02020603050405020304" pitchFamily="18" charset="0"/>
              <a:ea typeface="Times New Roman" panose="02020603050405020304" pitchFamily="18" charset="0"/>
            </a:endParaRPr>
          </a:p>
          <a:p>
            <a:pPr marL="342900" lvl="0" indent="-342900" algn="just">
              <a:lnSpc>
                <a:spcPct val="107000"/>
              </a:lnSpc>
              <a:spcAft>
                <a:spcPts val="800"/>
              </a:spcAft>
              <a:buFont typeface="+mj-lt"/>
              <a:buAutoNum type="arabicPeriod"/>
            </a:pPr>
            <a:r>
              <a:rPr lang="en-GB" sz="1200" dirty="0">
                <a:latin typeface="Times New Roman" panose="02020603050405020304" pitchFamily="18" charset="0"/>
                <a:ea typeface="Times New Roman" panose="02020603050405020304" pitchFamily="18" charset="0"/>
              </a:rPr>
              <a:t>Seismic hazard has been estimated in terms of PGA </a:t>
            </a:r>
            <a:r>
              <a:rPr lang="en-GB" sz="1200" dirty="0" smtClean="0">
                <a:latin typeface="Times New Roman" panose="02020603050405020304" pitchFamily="18" charset="0"/>
                <a:ea typeface="Times New Roman" panose="02020603050405020304" pitchFamily="18" charset="0"/>
              </a:rPr>
              <a:t>and UHS (Fig. 5) for </a:t>
            </a:r>
            <a:r>
              <a:rPr lang="en-GB" sz="1200" dirty="0">
                <a:latin typeface="Times New Roman" panose="02020603050405020304" pitchFamily="18" charset="0"/>
                <a:ea typeface="Times New Roman" panose="02020603050405020304" pitchFamily="18" charset="0"/>
              </a:rPr>
              <a:t>various return periods for 225</a:t>
            </a:r>
            <a:r>
              <a:rPr lang="en-GB" sz="1200" dirty="0" smtClean="0">
                <a:latin typeface="Times New Roman" panose="02020603050405020304" pitchFamily="18" charset="0"/>
                <a:ea typeface="Times New Roman" panose="02020603050405020304" pitchFamily="18" charset="0"/>
              </a:rPr>
              <a:t>, 475 </a:t>
            </a:r>
            <a:r>
              <a:rPr lang="en-GB" sz="1200" dirty="0">
                <a:latin typeface="Times New Roman" panose="02020603050405020304" pitchFamily="18" charset="0"/>
                <a:ea typeface="Times New Roman" panose="02020603050405020304" pitchFamily="18" charset="0"/>
              </a:rPr>
              <a:t>and 2475 years in different districts of </a:t>
            </a:r>
            <a:r>
              <a:rPr lang="en-GB" sz="1200" dirty="0" err="1">
                <a:latin typeface="Times New Roman" panose="02020603050405020304" pitchFamily="18" charset="0"/>
                <a:ea typeface="Times New Roman" panose="02020603050405020304" pitchFamily="18" charset="0"/>
              </a:rPr>
              <a:t>Uttarakhand</a:t>
            </a:r>
            <a:r>
              <a:rPr lang="en-GB" sz="1200" dirty="0">
                <a:latin typeface="Times New Roman" panose="02020603050405020304" pitchFamily="18" charset="0"/>
                <a:ea typeface="Times New Roman" panose="02020603050405020304" pitchFamily="18" charset="0"/>
              </a:rPr>
              <a:t> considering two NGA 2014 attenuation models. Results show that </a:t>
            </a:r>
            <a:r>
              <a:rPr lang="en-GB" sz="1200" dirty="0" err="1">
                <a:latin typeface="Times New Roman" panose="02020603050405020304" pitchFamily="18" charset="0"/>
                <a:ea typeface="Times New Roman" panose="02020603050405020304" pitchFamily="18" charset="0"/>
              </a:rPr>
              <a:t>Rudraprayag</a:t>
            </a:r>
            <a:r>
              <a:rPr lang="en-GB" sz="1200" dirty="0">
                <a:latin typeface="Times New Roman" panose="02020603050405020304" pitchFamily="18" charset="0"/>
                <a:ea typeface="Times New Roman" panose="02020603050405020304" pitchFamily="18" charset="0"/>
              </a:rPr>
              <a:t> district has maximum PGA value and </a:t>
            </a:r>
            <a:r>
              <a:rPr lang="en-GB" sz="1200" dirty="0" err="1">
                <a:latin typeface="Times New Roman" panose="02020603050405020304" pitchFamily="18" charset="0"/>
                <a:ea typeface="Times New Roman" panose="02020603050405020304" pitchFamily="18" charset="0"/>
              </a:rPr>
              <a:t>Udham</a:t>
            </a:r>
            <a:r>
              <a:rPr lang="en-GB" sz="1200" dirty="0">
                <a:latin typeface="Times New Roman" panose="02020603050405020304" pitchFamily="18" charset="0"/>
                <a:ea typeface="Times New Roman" panose="02020603050405020304" pitchFamily="18" charset="0"/>
              </a:rPr>
              <a:t> Singh Nagar has minimum value.</a:t>
            </a:r>
            <a:endParaRPr lang="en-IN"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41668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675237" y="69041"/>
            <a:ext cx="5542241" cy="757514"/>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smtClean="0">
                <a:solidFill>
                  <a:schemeClr val="bg1"/>
                </a:solidFill>
                <a:latin typeface="Arial" panose="020B0604020202020204" pitchFamily="34" charset="0"/>
              </a:rPr>
              <a:t>Seismic </a:t>
            </a:r>
            <a:r>
              <a:rPr lang="en-US" sz="1200" b="1" dirty="0">
                <a:solidFill>
                  <a:schemeClr val="bg1"/>
                </a:solidFill>
                <a:latin typeface="Arial" panose="020B0604020202020204" pitchFamily="34" charset="0"/>
              </a:rPr>
              <a:t>Hazard Estimates for State of </a:t>
            </a:r>
            <a:r>
              <a:rPr lang="en-US" sz="1200" b="1" dirty="0" err="1">
                <a:solidFill>
                  <a:schemeClr val="bg1"/>
                </a:solidFill>
                <a:latin typeface="Arial" panose="020B0604020202020204" pitchFamily="34" charset="0"/>
              </a:rPr>
              <a:t>Uttarakhand</a:t>
            </a:r>
            <a:endParaRPr lang="en-US" sz="1200" b="1" dirty="0">
              <a:solidFill>
                <a:schemeClr val="bg1"/>
              </a:solidFill>
              <a:latin typeface="Arial" panose="020B0604020202020204" pitchFamily="34" charset="0"/>
            </a:endParaRPr>
          </a:p>
          <a:p>
            <a:pPr algn="ctr" eaLnBrk="0" hangingPunct="0"/>
            <a:r>
              <a:rPr lang="en-US" sz="1200" b="1" dirty="0">
                <a:solidFill>
                  <a:schemeClr val="bg1"/>
                </a:solidFill>
                <a:latin typeface="Arial" panose="020B0604020202020204" pitchFamily="34" charset="0"/>
              </a:rPr>
              <a:t>Himalaya in terms of Peak Ground </a:t>
            </a:r>
            <a:r>
              <a:rPr lang="en-US" sz="1200" b="1" dirty="0" smtClean="0">
                <a:solidFill>
                  <a:schemeClr val="bg1"/>
                </a:solidFill>
                <a:latin typeface="Arial" panose="020B0604020202020204" pitchFamily="34" charset="0"/>
              </a:rPr>
              <a:t>Acceleration (PGA)</a:t>
            </a:r>
          </a:p>
          <a:p>
            <a:pPr algn="ctr" eaLnBrk="0" hangingPunct="0"/>
            <a:endParaRPr lang="en-US" sz="800" b="1" dirty="0">
              <a:solidFill>
                <a:schemeClr val="bg1"/>
              </a:solidFill>
              <a:latin typeface="Arial" panose="020B0604020202020204" pitchFamily="34" charset="0"/>
            </a:endParaRPr>
          </a:p>
          <a:p>
            <a:pPr algn="ctr" eaLnBrk="0" hangingPunct="0"/>
            <a:r>
              <a:rPr lang="en-US" sz="800" dirty="0" smtClean="0">
                <a:solidFill>
                  <a:schemeClr val="bg1"/>
                </a:solidFill>
                <a:latin typeface="Arial" panose="020B0604020202020204" pitchFamily="34" charset="0"/>
                <a:ea typeface="Avenir Book" charset="0"/>
              </a:rPr>
              <a:t>Prof</a:t>
            </a:r>
            <a:r>
              <a:rPr lang="en-US" sz="800" dirty="0">
                <a:solidFill>
                  <a:schemeClr val="bg1"/>
                </a:solidFill>
                <a:latin typeface="Arial" panose="020B0604020202020204" pitchFamily="34" charset="0"/>
                <a:ea typeface="Avenir Book" charset="0"/>
              </a:rPr>
              <a:t>. SHANKER, Daya and </a:t>
            </a:r>
            <a:r>
              <a:rPr lang="en-US" sz="800" dirty="0" smtClean="0">
                <a:solidFill>
                  <a:schemeClr val="bg1"/>
                </a:solidFill>
                <a:latin typeface="Arial" panose="020B0604020202020204" pitchFamily="34" charset="0"/>
                <a:ea typeface="Avenir Book" charset="0"/>
              </a:rPr>
              <a:t>SHUBHAM (</a:t>
            </a:r>
            <a:r>
              <a:rPr lang="en-US" sz="800" dirty="0" smtClean="0">
                <a:solidFill>
                  <a:schemeClr val="bg1"/>
                </a:solidFill>
                <a:latin typeface="Arial" panose="020B0604020202020204" pitchFamily="34" charset="0"/>
                <a:cs typeface="Arial" panose="020B0604020202020204" pitchFamily="34" charset="0"/>
              </a:rPr>
              <a:t>Department </a:t>
            </a:r>
            <a:r>
              <a:rPr lang="en-US" sz="800" dirty="0">
                <a:solidFill>
                  <a:schemeClr val="bg1"/>
                </a:solidFill>
                <a:latin typeface="Arial" panose="020B0604020202020204" pitchFamily="34" charset="0"/>
                <a:cs typeface="Arial" panose="020B0604020202020204" pitchFamily="34" charset="0"/>
              </a:rPr>
              <a:t>of Earthquake Engineering, Indian Institute of Technology Roorkee-247667, U K India);  </a:t>
            </a:r>
            <a:r>
              <a:rPr lang="en-US" sz="800" dirty="0" smtClean="0">
                <a:solidFill>
                  <a:schemeClr val="bg1"/>
                </a:solidFill>
                <a:latin typeface="Arial" panose="020B0604020202020204" pitchFamily="34" charset="0"/>
                <a:ea typeface="Avenir Book" charset="0"/>
              </a:rPr>
              <a:t>d.shanker@eq.iitr.ac.</a:t>
            </a:r>
            <a:endParaRPr lang="en-US" sz="800" dirty="0">
              <a:solidFill>
                <a:schemeClr val="bg1"/>
              </a:solidFill>
              <a:latin typeface="Avenir Book" charset="0"/>
              <a:ea typeface="Avenir Book" charset="0"/>
              <a:cs typeface="Avenir Book" charset="0"/>
            </a:endParaRP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P1.2-060</a:t>
            </a:r>
            <a:endParaRPr lang="en-AT" sz="700" dirty="0">
              <a:latin typeface="Arial" panose="020B0604020202020204" pitchFamily="34" charset="0"/>
              <a:cs typeface="Arial" panose="020B0604020202020204" pitchFamily="34" charset="0"/>
            </a:endParaRPr>
          </a:p>
        </p:txBody>
      </p:sp>
      <p:sp>
        <p:nvSpPr>
          <p:cNvPr id="6" name="Rectangle 5"/>
          <p:cNvSpPr/>
          <p:nvPr/>
        </p:nvSpPr>
        <p:spPr>
          <a:xfrm>
            <a:off x="262480" y="7727282"/>
            <a:ext cx="4714313" cy="369332"/>
          </a:xfrm>
          <a:prstGeom prst="rect">
            <a:avLst/>
          </a:prstGeom>
        </p:spPr>
        <p:txBody>
          <a:bodyPr wrap="square">
            <a:spAutoFit/>
          </a:bodyPr>
          <a:lstStyle/>
          <a:p>
            <a:pPr algn="ctr" eaLnBrk="0" fontAlgn="base" hangingPunct="0">
              <a:spcBef>
                <a:spcPct val="0"/>
              </a:spcBef>
              <a:spcAft>
                <a:spcPct val="0"/>
              </a:spcAft>
            </a:pPr>
            <a:r>
              <a:rPr lang="en-GB" dirty="0" smtClean="0">
                <a:solidFill>
                  <a:prstClr val="black"/>
                </a:solidFill>
                <a:latin typeface="Times New Roman" panose="02020603050405020304" pitchFamily="18" charset="0"/>
                <a:cs typeface="Times New Roman" panose="02020603050405020304" pitchFamily="18" charset="0"/>
              </a:rPr>
              <a:t>Map of </a:t>
            </a:r>
            <a:r>
              <a:rPr lang="en-GB" dirty="0" err="1">
                <a:solidFill>
                  <a:prstClr val="black"/>
                </a:solidFill>
                <a:latin typeface="Times New Roman" panose="02020603050405020304" pitchFamily="18" charset="0"/>
                <a:cs typeface="Times New Roman" panose="02020603050405020304" pitchFamily="18" charset="0"/>
              </a:rPr>
              <a:t>Uttarakhand</a:t>
            </a:r>
            <a:r>
              <a:rPr lang="en-GB" dirty="0">
                <a:solidFill>
                  <a:prstClr val="black"/>
                </a:solidFill>
                <a:latin typeface="Times New Roman" panose="02020603050405020304" pitchFamily="18" charset="0"/>
                <a:cs typeface="Times New Roman" panose="02020603050405020304" pitchFamily="18" charset="0"/>
              </a:rPr>
              <a:t> </a:t>
            </a:r>
            <a:r>
              <a:rPr lang="en-GB" dirty="0" smtClean="0">
                <a:solidFill>
                  <a:prstClr val="black"/>
                </a:solidFill>
                <a:latin typeface="Times New Roman" panose="02020603050405020304" pitchFamily="18" charset="0"/>
                <a:cs typeface="Times New Roman" panose="02020603050405020304" pitchFamily="18" charset="0"/>
              </a:rPr>
              <a:t>(</a:t>
            </a:r>
            <a:r>
              <a:rPr lang="en-GB" dirty="0">
                <a:solidFill>
                  <a:prstClr val="black"/>
                </a:solidFill>
                <a:latin typeface="Times New Roman" panose="02020603050405020304" pitchFamily="18" charset="0"/>
                <a:cs typeface="Times New Roman" panose="02020603050405020304" pitchFamily="18" charset="0"/>
              </a:rPr>
              <a:t>Map of </a:t>
            </a:r>
            <a:r>
              <a:rPr lang="en-GB" dirty="0" smtClean="0">
                <a:solidFill>
                  <a:prstClr val="black"/>
                </a:solidFill>
                <a:latin typeface="Times New Roman" panose="02020603050405020304" pitchFamily="18" charset="0"/>
                <a:cs typeface="Times New Roman" panose="02020603050405020304" pitchFamily="18" charset="0"/>
              </a:rPr>
              <a:t>U.K. </a:t>
            </a:r>
            <a:r>
              <a:rPr lang="en-GB" dirty="0">
                <a:solidFill>
                  <a:prstClr val="black"/>
                </a:solidFill>
                <a:latin typeface="Times New Roman" panose="02020603050405020304" pitchFamily="18" charset="0"/>
                <a:cs typeface="Times New Roman" panose="02020603050405020304" pitchFamily="18" charset="0"/>
              </a:rPr>
              <a:t>(2017))</a:t>
            </a:r>
          </a:p>
        </p:txBody>
      </p:sp>
      <p:sp>
        <p:nvSpPr>
          <p:cNvPr id="4" name="Rectangle 3"/>
          <p:cNvSpPr/>
          <p:nvPr/>
        </p:nvSpPr>
        <p:spPr>
          <a:xfrm>
            <a:off x="0" y="994972"/>
            <a:ext cx="9144000" cy="646331"/>
          </a:xfrm>
          <a:prstGeom prst="rect">
            <a:avLst/>
          </a:prstGeom>
        </p:spPr>
        <p:txBody>
          <a:bodyPr wrap="square">
            <a:spAutoFit/>
          </a:bodyPr>
          <a:lstStyle/>
          <a:p>
            <a:pPr algn="just">
              <a:spcAft>
                <a:spcPts val="0"/>
              </a:spcAft>
            </a:pPr>
            <a:r>
              <a:rPr lang="en-GB" sz="1200" dirty="0">
                <a:latin typeface="Times New Roman" panose="02020603050405020304" pitchFamily="18" charset="0"/>
                <a:ea typeface="Times New Roman" panose="02020603050405020304" pitchFamily="18" charset="0"/>
              </a:rPr>
              <a:t>Results presented in the study could be useful for earthquake community in a wide spectrum of applications, ranging from research, national seismic hazard maps, seismic design codes, earthquake financial loss </a:t>
            </a:r>
            <a:r>
              <a:rPr lang="en-GB" sz="1200" dirty="0" err="1">
                <a:latin typeface="Times New Roman" panose="02020603050405020304" pitchFamily="18" charset="0"/>
                <a:ea typeface="Times New Roman" panose="02020603050405020304" pitchFamily="18" charset="0"/>
              </a:rPr>
              <a:t>modeling</a:t>
            </a:r>
            <a:r>
              <a:rPr lang="en-GB" sz="1200" dirty="0">
                <a:latin typeface="Times New Roman" panose="02020603050405020304" pitchFamily="18" charset="0"/>
                <a:ea typeface="Times New Roman" panose="02020603050405020304" pitchFamily="18" charset="0"/>
              </a:rPr>
              <a:t>, and site-specific seismic hazard evaluations for important facilities (e.g., power plants, dams, tall buildings, etc.).</a:t>
            </a:r>
            <a:endParaRPr lang="en-IN" sz="12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1" y="1696871"/>
            <a:ext cx="9086045" cy="646331"/>
          </a:xfrm>
          <a:prstGeom prst="rect">
            <a:avLst/>
          </a:prstGeom>
        </p:spPr>
        <p:txBody>
          <a:bodyPr wrap="square">
            <a:spAutoFit/>
          </a:bodyPr>
          <a:lstStyle/>
          <a:p>
            <a:pPr algn="just">
              <a:spcAft>
                <a:spcPts val="0"/>
              </a:spcAft>
            </a:pPr>
            <a:r>
              <a:rPr lang="en-IN" sz="1200" b="1" dirty="0" smtClean="0">
                <a:latin typeface="Times New Roman" panose="02020603050405020304" pitchFamily="18" charset="0"/>
                <a:ea typeface="Times New Roman" panose="02020603050405020304" pitchFamily="18" charset="0"/>
              </a:rPr>
              <a:t>ACKNOWLEDGEMENTS</a:t>
            </a:r>
            <a:endParaRPr lang="en-IN" sz="1200" dirty="0">
              <a:latin typeface="Times New Roman" panose="02020603050405020304" pitchFamily="18" charset="0"/>
              <a:ea typeface="Times New Roman" panose="02020603050405020304" pitchFamily="18" charset="0"/>
            </a:endParaRPr>
          </a:p>
          <a:p>
            <a:r>
              <a:rPr lang="en-IN" sz="1200" dirty="0">
                <a:latin typeface="Times New Roman" panose="02020603050405020304" pitchFamily="18" charset="0"/>
                <a:ea typeface="Times New Roman" panose="02020603050405020304" pitchFamily="18" charset="0"/>
              </a:rPr>
              <a:t>Authors are grateful to Department of Earthquake Engineering, Indian Institute of Technology </a:t>
            </a:r>
            <a:r>
              <a:rPr lang="en-IN" sz="1200" dirty="0" err="1">
                <a:latin typeface="Times New Roman" panose="02020603050405020304" pitchFamily="18" charset="0"/>
                <a:ea typeface="Times New Roman" panose="02020603050405020304" pitchFamily="18" charset="0"/>
              </a:rPr>
              <a:t>Roorkee</a:t>
            </a:r>
            <a:r>
              <a:rPr lang="en-IN" sz="1200" dirty="0">
                <a:latin typeface="Times New Roman" panose="02020603050405020304" pitchFamily="18" charset="0"/>
                <a:ea typeface="Times New Roman" panose="02020603050405020304" pitchFamily="18" charset="0"/>
              </a:rPr>
              <a:t>, </a:t>
            </a:r>
            <a:r>
              <a:rPr lang="en-IN" sz="1200" dirty="0" err="1">
                <a:latin typeface="Times New Roman" panose="02020603050405020304" pitchFamily="18" charset="0"/>
                <a:ea typeface="Times New Roman" panose="02020603050405020304" pitchFamily="18" charset="0"/>
              </a:rPr>
              <a:t>Roorkee</a:t>
            </a:r>
            <a:r>
              <a:rPr lang="en-IN" sz="1200" dirty="0">
                <a:latin typeface="Times New Roman" panose="02020603050405020304" pitchFamily="18" charset="0"/>
                <a:ea typeface="Times New Roman" panose="02020603050405020304" pitchFamily="18" charset="0"/>
              </a:rPr>
              <a:t> for excellent computational facilities</a:t>
            </a:r>
            <a:r>
              <a:rPr lang="en-IN" sz="1200" dirty="0" smtClean="0">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rPr>
              <a:t>Views expressed in this paper are that of authors only, and may not necessarily be of the institute. </a:t>
            </a:r>
            <a:endParaRPr lang="en-US" sz="1200" dirty="0" smtClean="0">
              <a:latin typeface="Times New Roman" panose="02020603050405020304" pitchFamily="18" charset="0"/>
              <a:ea typeface="Times New Roman" panose="02020603050405020304" pitchFamily="18" charset="0"/>
            </a:endParaRPr>
          </a:p>
        </p:txBody>
      </p:sp>
      <p:sp>
        <p:nvSpPr>
          <p:cNvPr id="10" name="Rectangle 9"/>
          <p:cNvSpPr/>
          <p:nvPr/>
        </p:nvSpPr>
        <p:spPr>
          <a:xfrm>
            <a:off x="-14490" y="2425976"/>
            <a:ext cx="9172979" cy="2369880"/>
          </a:xfrm>
          <a:prstGeom prst="rect">
            <a:avLst/>
          </a:prstGeom>
        </p:spPr>
        <p:txBody>
          <a:bodyPr wrap="square">
            <a:spAutoFit/>
          </a:bodyPr>
          <a:lstStyle/>
          <a:p>
            <a:pPr marL="285750" indent="-285750" algn="just">
              <a:spcAft>
                <a:spcPts val="0"/>
              </a:spcAft>
            </a:pPr>
            <a:r>
              <a:rPr lang="en-GB" sz="1600" b="1" dirty="0" smtClean="0">
                <a:solidFill>
                  <a:srgbClr val="000000"/>
                </a:solidFill>
                <a:latin typeface="Times New Roman" panose="02020603050405020304" pitchFamily="18" charset="0"/>
                <a:ea typeface="Times New Roman" panose="02020603050405020304" pitchFamily="18" charset="0"/>
              </a:rPr>
              <a:t>References</a:t>
            </a:r>
          </a:p>
          <a:p>
            <a:pPr marL="285750" indent="-285750" algn="just">
              <a:spcAft>
                <a:spcPts val="0"/>
              </a:spcAft>
            </a:pPr>
            <a:r>
              <a:rPr lang="en-GB" sz="1200" dirty="0" smtClean="0">
                <a:solidFill>
                  <a:srgbClr val="000000"/>
                </a:solidFill>
                <a:latin typeface="Times New Roman" panose="02020603050405020304" pitchFamily="18" charset="0"/>
                <a:ea typeface="Times New Roman" panose="02020603050405020304" pitchFamily="18" charset="0"/>
              </a:rPr>
              <a:t>Abrahamson</a:t>
            </a:r>
            <a:r>
              <a:rPr lang="en-GB" sz="1200" dirty="0">
                <a:solidFill>
                  <a:srgbClr val="000000"/>
                </a:solidFill>
                <a:latin typeface="Times New Roman" panose="02020603050405020304" pitchFamily="18" charset="0"/>
                <a:ea typeface="Times New Roman" panose="02020603050405020304" pitchFamily="18" charset="0"/>
              </a:rPr>
              <a:t>, N. A., Silva, W. J., and </a:t>
            </a:r>
            <a:r>
              <a:rPr lang="en-GB" sz="1200" dirty="0" err="1">
                <a:solidFill>
                  <a:srgbClr val="000000"/>
                </a:solidFill>
                <a:latin typeface="Times New Roman" panose="02020603050405020304" pitchFamily="18" charset="0"/>
                <a:ea typeface="Times New Roman" panose="02020603050405020304" pitchFamily="18" charset="0"/>
              </a:rPr>
              <a:t>Kamai</a:t>
            </a:r>
            <a:r>
              <a:rPr lang="en-GB" sz="1200" dirty="0">
                <a:solidFill>
                  <a:srgbClr val="000000"/>
                </a:solidFill>
                <a:latin typeface="Times New Roman" panose="02020603050405020304" pitchFamily="18" charset="0"/>
                <a:ea typeface="Times New Roman" panose="02020603050405020304" pitchFamily="18" charset="0"/>
              </a:rPr>
              <a:t>, R. (2014). Summary of the ASK14 ground motion relation for active crustal regions, Earthquake Spectra 30, </a:t>
            </a:r>
            <a:r>
              <a:rPr lang="en-GB" sz="1200" dirty="0" smtClean="0">
                <a:solidFill>
                  <a:srgbClr val="000000"/>
                </a:solidFill>
                <a:latin typeface="Times New Roman" panose="02020603050405020304" pitchFamily="18" charset="0"/>
                <a:ea typeface="Times New Roman" panose="02020603050405020304" pitchFamily="18" charset="0"/>
              </a:rPr>
              <a:t>1025–1055.</a:t>
            </a:r>
          </a:p>
          <a:p>
            <a:pPr marL="285750" indent="-285750" algn="just">
              <a:spcAft>
                <a:spcPts val="0"/>
              </a:spcAft>
            </a:pPr>
            <a:r>
              <a:rPr lang="en-US" sz="1200" dirty="0">
                <a:latin typeface="Times New Roman" panose="02020603050405020304" pitchFamily="18" charset="0"/>
                <a:ea typeface="Times New Roman" panose="02020603050405020304" pitchFamily="18" charset="0"/>
              </a:rPr>
              <a:t>Abramowitz, M., and </a:t>
            </a:r>
            <a:r>
              <a:rPr lang="en-US" sz="1200" dirty="0" err="1">
                <a:latin typeface="Times New Roman" panose="02020603050405020304" pitchFamily="18" charset="0"/>
                <a:ea typeface="Times New Roman" panose="02020603050405020304" pitchFamily="18" charset="0"/>
              </a:rPr>
              <a:t>Stegun</a:t>
            </a:r>
            <a:r>
              <a:rPr lang="en-US" sz="1200" dirty="0">
                <a:latin typeface="Times New Roman" panose="02020603050405020304" pitchFamily="18" charset="0"/>
                <a:ea typeface="Times New Roman" panose="02020603050405020304" pitchFamily="18" charset="0"/>
              </a:rPr>
              <a:t>, I.A.  (eds.) (1970), Handbook of Mathematical Functions: with Formulas, Graphs and Mathematical Tables, 9th ed., Dover Publ., New York, 1046 pp</a:t>
            </a:r>
            <a:endParaRPr lang="en-IN" sz="1200" dirty="0" smtClean="0">
              <a:latin typeface="Times New Roman" panose="02020603050405020304" pitchFamily="18" charset="0"/>
              <a:ea typeface="Times New Roman" panose="02020603050405020304" pitchFamily="18" charset="0"/>
            </a:endParaRPr>
          </a:p>
          <a:p>
            <a:pPr marL="285750" indent="-285750" algn="just">
              <a:spcAft>
                <a:spcPts val="0"/>
              </a:spcAft>
            </a:pPr>
            <a:r>
              <a:rPr lang="en-IN" sz="1200" dirty="0" err="1" smtClean="0">
                <a:latin typeface="Times New Roman" panose="02020603050405020304" pitchFamily="18" charset="0"/>
                <a:ea typeface="Times New Roman" panose="02020603050405020304" pitchFamily="18" charset="0"/>
              </a:rPr>
              <a:t>Boore</a:t>
            </a:r>
            <a:r>
              <a:rPr lang="en-IN" sz="1200" dirty="0" smtClean="0">
                <a:latin typeface="Times New Roman" panose="02020603050405020304" pitchFamily="18" charset="0"/>
                <a:ea typeface="Times New Roman" panose="02020603050405020304" pitchFamily="18" charset="0"/>
              </a:rPr>
              <a:t>, D. M., Stewart, J. P., </a:t>
            </a:r>
            <a:r>
              <a:rPr lang="en-IN" sz="1200" dirty="0" err="1" smtClean="0">
                <a:latin typeface="Times New Roman" panose="02020603050405020304" pitchFamily="18" charset="0"/>
                <a:ea typeface="Times New Roman" panose="02020603050405020304" pitchFamily="18" charset="0"/>
              </a:rPr>
              <a:t>Seyhan</a:t>
            </a:r>
            <a:r>
              <a:rPr lang="en-IN" sz="1200" dirty="0" smtClean="0">
                <a:latin typeface="Times New Roman" panose="02020603050405020304" pitchFamily="18" charset="0"/>
                <a:ea typeface="Times New Roman" panose="02020603050405020304" pitchFamily="18" charset="0"/>
              </a:rPr>
              <a:t>, E. , and Atkinson, G. A. (2014). NGA-West2 equations for predicting PGA, PGV, and 5% damped PSA for shallow crustal earthquakes, Earthquake Spectra 30, 1057–1085. </a:t>
            </a:r>
          </a:p>
          <a:p>
            <a:pPr marL="285750" indent="-285750" algn="just">
              <a:spcAft>
                <a:spcPts val="0"/>
              </a:spcAft>
            </a:pPr>
            <a:r>
              <a:rPr lang="en-IN" sz="1200" dirty="0" err="1" smtClean="0">
                <a:latin typeface="Times New Roman" panose="02020603050405020304" pitchFamily="18" charset="0"/>
                <a:ea typeface="Times New Roman" panose="02020603050405020304" pitchFamily="18" charset="0"/>
              </a:rPr>
              <a:t>Khattri</a:t>
            </a:r>
            <a:r>
              <a:rPr lang="en-IN" sz="1200" dirty="0">
                <a:latin typeface="Times New Roman" panose="02020603050405020304" pitchFamily="18" charset="0"/>
                <a:ea typeface="Times New Roman" panose="02020603050405020304" pitchFamily="18" charset="0"/>
              </a:rPr>
              <a:t>, </a:t>
            </a:r>
            <a:r>
              <a:rPr lang="en-IN" sz="1200" dirty="0" err="1">
                <a:latin typeface="Times New Roman" panose="02020603050405020304" pitchFamily="18" charset="0"/>
                <a:ea typeface="Times New Roman" panose="02020603050405020304" pitchFamily="18" charset="0"/>
              </a:rPr>
              <a:t>K.,Rogers</a:t>
            </a:r>
            <a:r>
              <a:rPr lang="en-IN" sz="1200" dirty="0">
                <a:latin typeface="Times New Roman" panose="02020603050405020304" pitchFamily="18" charset="0"/>
                <a:ea typeface="Times New Roman" panose="02020603050405020304" pitchFamily="18" charset="0"/>
              </a:rPr>
              <a:t> ,A., Perkins, D., and </a:t>
            </a:r>
            <a:r>
              <a:rPr lang="en-IN" sz="1200" dirty="0" err="1">
                <a:latin typeface="Times New Roman" panose="02020603050405020304" pitchFamily="18" charset="0"/>
                <a:ea typeface="Times New Roman" panose="02020603050405020304" pitchFamily="18" charset="0"/>
              </a:rPr>
              <a:t>Algermissen</a:t>
            </a:r>
            <a:r>
              <a:rPr lang="en-IN" sz="1200" dirty="0">
                <a:latin typeface="Times New Roman" panose="02020603050405020304" pitchFamily="18" charset="0"/>
                <a:ea typeface="Times New Roman" panose="02020603050405020304" pitchFamily="18" charset="0"/>
              </a:rPr>
              <a:t>, S. (1984). A seismic hazard map of India and adjacent areas. Tectonophysics 108 (1-2), 93-134.</a:t>
            </a:r>
            <a:endParaRPr lang="en-IN" sz="1400" dirty="0">
              <a:latin typeface="Times New Roman" panose="02020603050405020304" pitchFamily="18" charset="0"/>
              <a:ea typeface="Times New Roman" panose="02020603050405020304" pitchFamily="18" charset="0"/>
            </a:endParaRPr>
          </a:p>
          <a:p>
            <a:pPr marL="285750" indent="-285750" algn="just">
              <a:spcAft>
                <a:spcPts val="0"/>
              </a:spcAft>
            </a:pPr>
            <a:r>
              <a:rPr lang="en-US" sz="1200" dirty="0" err="1">
                <a:latin typeface="Times New Roman" panose="02020603050405020304" pitchFamily="18" charset="0"/>
                <a:ea typeface="Times New Roman" panose="02020603050405020304" pitchFamily="18" charset="0"/>
              </a:rPr>
              <a:t>Kijko</a:t>
            </a:r>
            <a:r>
              <a:rPr lang="en-US" sz="1200" dirty="0">
                <a:latin typeface="Times New Roman" panose="02020603050405020304" pitchFamily="18" charset="0"/>
                <a:ea typeface="Times New Roman" panose="02020603050405020304" pitchFamily="18" charset="0"/>
              </a:rPr>
              <a:t>, A. and </a:t>
            </a:r>
            <a:r>
              <a:rPr lang="en-US" sz="1200" dirty="0" err="1">
                <a:latin typeface="Times New Roman" panose="02020603050405020304" pitchFamily="18" charset="0"/>
                <a:ea typeface="Times New Roman" panose="02020603050405020304" pitchFamily="18" charset="0"/>
              </a:rPr>
              <a:t>Sellevoll</a:t>
            </a:r>
            <a:r>
              <a:rPr lang="en-US" sz="1200" dirty="0">
                <a:latin typeface="Times New Roman" panose="02020603050405020304" pitchFamily="18" charset="0"/>
                <a:ea typeface="Times New Roman" panose="02020603050405020304" pitchFamily="18" charset="0"/>
              </a:rPr>
              <a:t>, M., (1992). Estimation of earthquake hazard parameters from incomplete data files. Part II. Incorporation of magnitude heterogeneity. Bulletin of the Seismological Society of America 82 (1), </a:t>
            </a:r>
            <a:r>
              <a:rPr lang="en-US" sz="1200" dirty="0" smtClean="0">
                <a:latin typeface="Times New Roman" panose="02020603050405020304" pitchFamily="18" charset="0"/>
                <a:ea typeface="Times New Roman" panose="02020603050405020304" pitchFamily="18" charset="0"/>
              </a:rPr>
              <a:t>120-134.</a:t>
            </a:r>
          </a:p>
          <a:p>
            <a:pPr marL="285750" indent="-285750" algn="just">
              <a:spcAft>
                <a:spcPts val="0"/>
              </a:spcAft>
            </a:pPr>
            <a:r>
              <a:rPr lang="en-US" sz="1200" dirty="0" err="1">
                <a:latin typeface="Times New Roman" panose="02020603050405020304" pitchFamily="18" charset="0"/>
                <a:ea typeface="Times New Roman" panose="02020603050405020304" pitchFamily="18" charset="0"/>
              </a:rPr>
              <a:t>Kijko</a:t>
            </a:r>
            <a:r>
              <a:rPr lang="en-US" sz="1200" dirty="0">
                <a:latin typeface="Times New Roman" panose="02020603050405020304" pitchFamily="18" charset="0"/>
                <a:ea typeface="Times New Roman" panose="02020603050405020304" pitchFamily="18" charset="0"/>
              </a:rPr>
              <a:t>, A. (2004). Estimation of the Maximum Earthquake Magnitude, </a:t>
            </a:r>
            <a:r>
              <a:rPr lang="en-US" sz="1200" dirty="0" err="1">
                <a:latin typeface="Times New Roman" panose="02020603050405020304" pitchFamily="18" charset="0"/>
                <a:ea typeface="Times New Roman" panose="02020603050405020304" pitchFamily="18" charset="0"/>
              </a:rPr>
              <a:t>Mmax</a:t>
            </a:r>
            <a:r>
              <a:rPr lang="en-US" sz="1200" dirty="0">
                <a:latin typeface="Times New Roman" panose="02020603050405020304" pitchFamily="18" charset="0"/>
                <a:ea typeface="Times New Roman" panose="02020603050405020304" pitchFamily="18" charset="0"/>
              </a:rPr>
              <a:t>, Pure and </a:t>
            </a:r>
            <a:r>
              <a:rPr lang="en-US" sz="1200" dirty="0" err="1">
                <a:latin typeface="Times New Roman" panose="02020603050405020304" pitchFamily="18" charset="0"/>
                <a:ea typeface="Times New Roman" panose="02020603050405020304" pitchFamily="18" charset="0"/>
              </a:rPr>
              <a:t>Appl.Geophys</a:t>
            </a:r>
            <a:r>
              <a:rPr lang="en-US" sz="1200" dirty="0">
                <a:latin typeface="Times New Roman" panose="02020603050405020304" pitchFamily="18" charset="0"/>
                <a:ea typeface="Times New Roman" panose="02020603050405020304" pitchFamily="18" charset="0"/>
              </a:rPr>
              <a:t>, 161,1655-1681</a:t>
            </a:r>
            <a:r>
              <a:rPr lang="en-US" sz="1200" dirty="0" smtClean="0">
                <a:latin typeface="Times New Roman" panose="02020603050405020304" pitchFamily="18" charset="0"/>
                <a:ea typeface="Times New Roman" panose="02020603050405020304" pitchFamily="18" charset="0"/>
              </a:rPr>
              <a:t>.</a:t>
            </a:r>
            <a:endParaRPr lang="en-IN"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43616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675237" y="69041"/>
            <a:ext cx="5542241" cy="757514"/>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smtClean="0">
                <a:solidFill>
                  <a:schemeClr val="bg1"/>
                </a:solidFill>
                <a:latin typeface="Arial" panose="020B0604020202020204" pitchFamily="34" charset="0"/>
              </a:rPr>
              <a:t>Seismic </a:t>
            </a:r>
            <a:r>
              <a:rPr lang="en-US" sz="1200" b="1" dirty="0">
                <a:solidFill>
                  <a:schemeClr val="bg1"/>
                </a:solidFill>
                <a:latin typeface="Arial" panose="020B0604020202020204" pitchFamily="34" charset="0"/>
              </a:rPr>
              <a:t>Hazard Estimates for State of </a:t>
            </a:r>
            <a:r>
              <a:rPr lang="en-US" sz="1200" b="1" dirty="0" err="1">
                <a:solidFill>
                  <a:schemeClr val="bg1"/>
                </a:solidFill>
                <a:latin typeface="Arial" panose="020B0604020202020204" pitchFamily="34" charset="0"/>
              </a:rPr>
              <a:t>Uttarakhand</a:t>
            </a:r>
            <a:endParaRPr lang="en-US" sz="1200" b="1" dirty="0">
              <a:solidFill>
                <a:schemeClr val="bg1"/>
              </a:solidFill>
              <a:latin typeface="Arial" panose="020B0604020202020204" pitchFamily="34" charset="0"/>
            </a:endParaRPr>
          </a:p>
          <a:p>
            <a:pPr algn="ctr" eaLnBrk="0" hangingPunct="0"/>
            <a:r>
              <a:rPr lang="en-US" sz="1200" b="1" dirty="0">
                <a:solidFill>
                  <a:schemeClr val="bg1"/>
                </a:solidFill>
                <a:latin typeface="Arial" panose="020B0604020202020204" pitchFamily="34" charset="0"/>
              </a:rPr>
              <a:t>Himalaya in terms of Peak Ground </a:t>
            </a:r>
            <a:r>
              <a:rPr lang="en-US" sz="1200" b="1" dirty="0" smtClean="0">
                <a:solidFill>
                  <a:schemeClr val="bg1"/>
                </a:solidFill>
                <a:latin typeface="Arial" panose="020B0604020202020204" pitchFamily="34" charset="0"/>
              </a:rPr>
              <a:t>Acceleration (PGA)</a:t>
            </a:r>
          </a:p>
          <a:p>
            <a:pPr algn="ctr" eaLnBrk="0" hangingPunct="0"/>
            <a:endParaRPr lang="en-US" sz="800" b="1" dirty="0">
              <a:solidFill>
                <a:schemeClr val="bg1"/>
              </a:solidFill>
              <a:latin typeface="Arial" panose="020B0604020202020204" pitchFamily="34" charset="0"/>
            </a:endParaRPr>
          </a:p>
          <a:p>
            <a:pPr algn="ctr" eaLnBrk="0" hangingPunct="0"/>
            <a:r>
              <a:rPr lang="en-US" sz="800" dirty="0" smtClean="0">
                <a:solidFill>
                  <a:schemeClr val="bg1"/>
                </a:solidFill>
                <a:latin typeface="Arial" panose="020B0604020202020204" pitchFamily="34" charset="0"/>
                <a:ea typeface="Avenir Book" charset="0"/>
              </a:rPr>
              <a:t>Prof</a:t>
            </a:r>
            <a:r>
              <a:rPr lang="en-US" sz="800" dirty="0">
                <a:solidFill>
                  <a:schemeClr val="bg1"/>
                </a:solidFill>
                <a:latin typeface="Arial" panose="020B0604020202020204" pitchFamily="34" charset="0"/>
                <a:ea typeface="Avenir Book" charset="0"/>
              </a:rPr>
              <a:t>. SHANKER, Daya and </a:t>
            </a:r>
            <a:r>
              <a:rPr lang="en-US" sz="800" dirty="0" smtClean="0">
                <a:solidFill>
                  <a:schemeClr val="bg1"/>
                </a:solidFill>
                <a:latin typeface="Arial" panose="020B0604020202020204" pitchFamily="34" charset="0"/>
                <a:ea typeface="Avenir Book" charset="0"/>
              </a:rPr>
              <a:t>SHUBHAM (</a:t>
            </a:r>
            <a:r>
              <a:rPr lang="en-US" sz="800" dirty="0" smtClean="0">
                <a:solidFill>
                  <a:schemeClr val="bg1"/>
                </a:solidFill>
                <a:latin typeface="Arial" panose="020B0604020202020204" pitchFamily="34" charset="0"/>
                <a:cs typeface="Arial" panose="020B0604020202020204" pitchFamily="34" charset="0"/>
              </a:rPr>
              <a:t>Department </a:t>
            </a:r>
            <a:r>
              <a:rPr lang="en-US" sz="800" dirty="0">
                <a:solidFill>
                  <a:schemeClr val="bg1"/>
                </a:solidFill>
                <a:latin typeface="Arial" panose="020B0604020202020204" pitchFamily="34" charset="0"/>
                <a:cs typeface="Arial" panose="020B0604020202020204" pitchFamily="34" charset="0"/>
              </a:rPr>
              <a:t>of Earthquake Engineering, Indian Institute of Technology Roorkee-247667, U K India);  </a:t>
            </a:r>
            <a:r>
              <a:rPr lang="en-US" sz="800" dirty="0" smtClean="0">
                <a:solidFill>
                  <a:schemeClr val="bg1"/>
                </a:solidFill>
                <a:latin typeface="Arial" panose="020B0604020202020204" pitchFamily="34" charset="0"/>
                <a:ea typeface="Avenir Book" charset="0"/>
              </a:rPr>
              <a:t>d.shanker@eq.iitr.ac.</a:t>
            </a:r>
            <a:endParaRPr lang="en-US" sz="800" dirty="0">
              <a:solidFill>
                <a:schemeClr val="bg1"/>
              </a:solidFill>
              <a:latin typeface="Avenir Book" charset="0"/>
              <a:ea typeface="Avenir Book" charset="0"/>
              <a:cs typeface="Avenir Book" charset="0"/>
            </a:endParaRP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P1.2-060</a:t>
            </a:r>
            <a:endParaRPr lang="en-AT" sz="700" dirty="0">
              <a:latin typeface="Arial" panose="020B0604020202020204" pitchFamily="34" charset="0"/>
              <a:cs typeface="Arial" panose="020B0604020202020204" pitchFamily="34" charset="0"/>
            </a:endParaRPr>
          </a:p>
        </p:txBody>
      </p:sp>
      <p:sp>
        <p:nvSpPr>
          <p:cNvPr id="6" name="Rectangle 5"/>
          <p:cNvSpPr/>
          <p:nvPr/>
        </p:nvSpPr>
        <p:spPr>
          <a:xfrm>
            <a:off x="262480" y="7727282"/>
            <a:ext cx="4714313" cy="369332"/>
          </a:xfrm>
          <a:prstGeom prst="rect">
            <a:avLst/>
          </a:prstGeom>
        </p:spPr>
        <p:txBody>
          <a:bodyPr wrap="square">
            <a:spAutoFit/>
          </a:bodyPr>
          <a:lstStyle/>
          <a:p>
            <a:pPr algn="ctr" eaLnBrk="0" fontAlgn="base" hangingPunct="0">
              <a:spcBef>
                <a:spcPct val="0"/>
              </a:spcBef>
              <a:spcAft>
                <a:spcPct val="0"/>
              </a:spcAft>
            </a:pPr>
            <a:r>
              <a:rPr lang="en-GB" dirty="0" smtClean="0">
                <a:solidFill>
                  <a:prstClr val="black"/>
                </a:solidFill>
                <a:latin typeface="Times New Roman" panose="02020603050405020304" pitchFamily="18" charset="0"/>
                <a:cs typeface="Times New Roman" panose="02020603050405020304" pitchFamily="18" charset="0"/>
              </a:rPr>
              <a:t>Map of </a:t>
            </a:r>
            <a:r>
              <a:rPr lang="en-GB" dirty="0" err="1">
                <a:solidFill>
                  <a:prstClr val="black"/>
                </a:solidFill>
                <a:latin typeface="Times New Roman" panose="02020603050405020304" pitchFamily="18" charset="0"/>
                <a:cs typeface="Times New Roman" panose="02020603050405020304" pitchFamily="18" charset="0"/>
              </a:rPr>
              <a:t>Uttarakhand</a:t>
            </a:r>
            <a:r>
              <a:rPr lang="en-GB" dirty="0">
                <a:solidFill>
                  <a:prstClr val="black"/>
                </a:solidFill>
                <a:latin typeface="Times New Roman" panose="02020603050405020304" pitchFamily="18" charset="0"/>
                <a:cs typeface="Times New Roman" panose="02020603050405020304" pitchFamily="18" charset="0"/>
              </a:rPr>
              <a:t> </a:t>
            </a:r>
            <a:r>
              <a:rPr lang="en-GB" dirty="0" smtClean="0">
                <a:solidFill>
                  <a:prstClr val="black"/>
                </a:solidFill>
                <a:latin typeface="Times New Roman" panose="02020603050405020304" pitchFamily="18" charset="0"/>
                <a:cs typeface="Times New Roman" panose="02020603050405020304" pitchFamily="18" charset="0"/>
              </a:rPr>
              <a:t>(</a:t>
            </a:r>
            <a:r>
              <a:rPr lang="en-GB" dirty="0">
                <a:solidFill>
                  <a:prstClr val="black"/>
                </a:solidFill>
                <a:latin typeface="Times New Roman" panose="02020603050405020304" pitchFamily="18" charset="0"/>
                <a:cs typeface="Times New Roman" panose="02020603050405020304" pitchFamily="18" charset="0"/>
              </a:rPr>
              <a:t>Map of </a:t>
            </a:r>
            <a:r>
              <a:rPr lang="en-GB" dirty="0" smtClean="0">
                <a:solidFill>
                  <a:prstClr val="black"/>
                </a:solidFill>
                <a:latin typeface="Times New Roman" panose="02020603050405020304" pitchFamily="18" charset="0"/>
                <a:cs typeface="Times New Roman" panose="02020603050405020304" pitchFamily="18" charset="0"/>
              </a:rPr>
              <a:t>U.K. </a:t>
            </a:r>
            <a:r>
              <a:rPr lang="en-GB" dirty="0">
                <a:solidFill>
                  <a:prstClr val="black"/>
                </a:solidFill>
                <a:latin typeface="Times New Roman" panose="02020603050405020304" pitchFamily="18" charset="0"/>
                <a:cs typeface="Times New Roman" panose="02020603050405020304" pitchFamily="18" charset="0"/>
              </a:rPr>
              <a:t>(2017))</a:t>
            </a:r>
          </a:p>
        </p:txBody>
      </p:sp>
      <p:sp>
        <p:nvSpPr>
          <p:cNvPr id="10" name="Rectangle 9"/>
          <p:cNvSpPr/>
          <p:nvPr/>
        </p:nvSpPr>
        <p:spPr>
          <a:xfrm>
            <a:off x="9301" y="919148"/>
            <a:ext cx="9172979" cy="1938992"/>
          </a:xfrm>
          <a:prstGeom prst="rect">
            <a:avLst/>
          </a:prstGeom>
        </p:spPr>
        <p:txBody>
          <a:bodyPr wrap="square">
            <a:spAutoFit/>
          </a:bodyPr>
          <a:lstStyle/>
          <a:p>
            <a:pPr marL="285750" indent="-285750" algn="just">
              <a:spcAft>
                <a:spcPts val="0"/>
              </a:spcAft>
            </a:pPr>
            <a:endParaRPr lang="en-US" sz="1200" dirty="0">
              <a:solidFill>
                <a:srgbClr val="000000"/>
              </a:solidFill>
              <a:latin typeface="Times New Roman" panose="02020603050405020304" pitchFamily="18" charset="0"/>
              <a:ea typeface="Times New Roman" panose="02020603050405020304" pitchFamily="18" charset="0"/>
            </a:endParaRPr>
          </a:p>
          <a:p>
            <a:pPr marL="285750" indent="-285750" algn="just">
              <a:spcAft>
                <a:spcPts val="0"/>
              </a:spcAft>
            </a:pPr>
            <a:r>
              <a:rPr lang="en-US" sz="1200" dirty="0">
                <a:solidFill>
                  <a:srgbClr val="000000"/>
                </a:solidFill>
                <a:latin typeface="Times New Roman" panose="02020603050405020304" pitchFamily="18" charset="0"/>
                <a:ea typeface="Times New Roman" panose="02020603050405020304" pitchFamily="18" charset="0"/>
              </a:rPr>
              <a:t>Seismicity Data (1974-2018). The United States Geological Survey (USGS) &amp; ISC, https://www.usgs.gov/., &amp; www.isc.ac.uk </a:t>
            </a:r>
          </a:p>
          <a:p>
            <a:pPr marL="285750" indent="-285750" algn="just">
              <a:spcAft>
                <a:spcPts val="0"/>
              </a:spcAft>
            </a:pPr>
            <a:r>
              <a:rPr lang="en-US" sz="1200" dirty="0" smtClean="0">
                <a:solidFill>
                  <a:srgbClr val="000000"/>
                </a:solidFill>
                <a:latin typeface="Times New Roman" panose="02020603050405020304" pitchFamily="18" charset="0"/>
                <a:ea typeface="Times New Roman" panose="02020603050405020304" pitchFamily="18" charset="0"/>
              </a:rPr>
              <a:t>Seismic </a:t>
            </a:r>
            <a:r>
              <a:rPr lang="en-US" sz="1200" dirty="0">
                <a:solidFill>
                  <a:srgbClr val="000000"/>
                </a:solidFill>
                <a:latin typeface="Times New Roman" panose="02020603050405020304" pitchFamily="18" charset="0"/>
                <a:ea typeface="Times New Roman" panose="02020603050405020304" pitchFamily="18" charset="0"/>
              </a:rPr>
              <a:t>zoning map of India:  (BIS-1893 (2016) Part 1</a:t>
            </a:r>
            <a:r>
              <a:rPr lang="en-US" sz="1200" dirty="0" smtClean="0">
                <a:solidFill>
                  <a:srgbClr val="000000"/>
                </a:solidFill>
                <a:latin typeface="Times New Roman" panose="02020603050405020304" pitchFamily="18" charset="0"/>
                <a:ea typeface="Times New Roman" panose="02020603050405020304" pitchFamily="18" charset="0"/>
              </a:rPr>
              <a:t>.</a:t>
            </a:r>
            <a:endParaRPr lang="en-US" sz="1200" dirty="0">
              <a:solidFill>
                <a:srgbClr val="000000"/>
              </a:solidFill>
              <a:latin typeface="Times New Roman" panose="02020603050405020304" pitchFamily="18" charset="0"/>
              <a:ea typeface="Times New Roman" panose="02020603050405020304" pitchFamily="18" charset="0"/>
            </a:endParaRPr>
          </a:p>
          <a:p>
            <a:pPr marL="285750" indent="-285750" algn="just">
              <a:spcAft>
                <a:spcPts val="0"/>
              </a:spcAft>
            </a:pPr>
            <a:r>
              <a:rPr lang="en-US" sz="1200" dirty="0" err="1" smtClean="0">
                <a:solidFill>
                  <a:srgbClr val="000000"/>
                </a:solidFill>
                <a:latin typeface="Times New Roman" panose="02020603050405020304" pitchFamily="18" charset="0"/>
                <a:ea typeface="Times New Roman" panose="02020603050405020304" pitchFamily="18" charset="0"/>
              </a:rPr>
              <a:t>Shanker</a:t>
            </a:r>
            <a:r>
              <a:rPr lang="en-US" sz="1200" dirty="0">
                <a:solidFill>
                  <a:srgbClr val="000000"/>
                </a:solidFill>
                <a:latin typeface="Times New Roman" panose="02020603050405020304" pitchFamily="18" charset="0"/>
                <a:ea typeface="Times New Roman" panose="02020603050405020304" pitchFamily="18" charset="0"/>
              </a:rPr>
              <a:t>, D. and </a:t>
            </a:r>
            <a:r>
              <a:rPr lang="en-US" sz="1200" dirty="0" err="1">
                <a:solidFill>
                  <a:srgbClr val="000000"/>
                </a:solidFill>
                <a:latin typeface="Times New Roman" panose="02020603050405020304" pitchFamily="18" charset="0"/>
                <a:ea typeface="Times New Roman" panose="02020603050405020304" pitchFamily="18" charset="0"/>
              </a:rPr>
              <a:t>Shubham</a:t>
            </a:r>
            <a:r>
              <a:rPr lang="en-US" sz="1200" dirty="0">
                <a:solidFill>
                  <a:srgbClr val="000000"/>
                </a:solidFill>
                <a:latin typeface="Times New Roman" panose="02020603050405020304" pitchFamily="18" charset="0"/>
                <a:ea typeface="Times New Roman" panose="02020603050405020304" pitchFamily="18" charset="0"/>
              </a:rPr>
              <a:t> (2018). On the seismic hazard in Himachal Pradesh and </a:t>
            </a:r>
            <a:r>
              <a:rPr lang="en-US" sz="1200" dirty="0" err="1">
                <a:solidFill>
                  <a:srgbClr val="000000"/>
                </a:solidFill>
                <a:latin typeface="Times New Roman" panose="02020603050405020304" pitchFamily="18" charset="0"/>
                <a:ea typeface="Times New Roman" panose="02020603050405020304" pitchFamily="18" charset="0"/>
              </a:rPr>
              <a:t>Uttarakhand</a:t>
            </a:r>
            <a:r>
              <a:rPr lang="en-US" sz="1200" dirty="0">
                <a:solidFill>
                  <a:srgbClr val="000000"/>
                </a:solidFill>
                <a:latin typeface="Times New Roman" panose="02020603050405020304" pitchFamily="18" charset="0"/>
                <a:ea typeface="Times New Roman" panose="02020603050405020304" pitchFamily="18" charset="0"/>
              </a:rPr>
              <a:t> States; Geosciences 2018, 8(2), 21-31.</a:t>
            </a:r>
          </a:p>
          <a:p>
            <a:pPr marL="285750" indent="-285750" algn="just">
              <a:spcAft>
                <a:spcPts val="0"/>
              </a:spcAft>
            </a:pPr>
            <a:r>
              <a:rPr lang="en-US" sz="1200" dirty="0" err="1">
                <a:solidFill>
                  <a:srgbClr val="000000"/>
                </a:solidFill>
                <a:latin typeface="Times New Roman" panose="02020603050405020304" pitchFamily="18" charset="0"/>
                <a:ea typeface="Times New Roman" panose="02020603050405020304" pitchFamily="18" charset="0"/>
              </a:rPr>
              <a:t>Soni</a:t>
            </a:r>
            <a:r>
              <a:rPr lang="en-US" sz="1200" dirty="0">
                <a:solidFill>
                  <a:srgbClr val="000000"/>
                </a:solidFill>
                <a:latin typeface="Times New Roman" panose="02020603050405020304" pitchFamily="18" charset="0"/>
                <a:ea typeface="Times New Roman" panose="02020603050405020304" pitchFamily="18" charset="0"/>
              </a:rPr>
              <a:t>, </a:t>
            </a:r>
            <a:r>
              <a:rPr lang="en-US" sz="1200" dirty="0" err="1">
                <a:solidFill>
                  <a:srgbClr val="000000"/>
                </a:solidFill>
                <a:latin typeface="Times New Roman" panose="02020603050405020304" pitchFamily="18" charset="0"/>
                <a:ea typeface="Times New Roman" panose="02020603050405020304" pitchFamily="18" charset="0"/>
              </a:rPr>
              <a:t>Komal</a:t>
            </a:r>
            <a:r>
              <a:rPr lang="en-US" sz="1200" dirty="0">
                <a:solidFill>
                  <a:srgbClr val="000000"/>
                </a:solidFill>
                <a:latin typeface="Times New Roman" panose="02020603050405020304" pitchFamily="18" charset="0"/>
                <a:ea typeface="Times New Roman" panose="02020603050405020304" pitchFamily="18" charset="0"/>
              </a:rPr>
              <a:t>, </a:t>
            </a:r>
            <a:r>
              <a:rPr lang="en-US" sz="1200" dirty="0" err="1">
                <a:solidFill>
                  <a:srgbClr val="000000"/>
                </a:solidFill>
                <a:latin typeface="Times New Roman" panose="02020603050405020304" pitchFamily="18" charset="0"/>
                <a:ea typeface="Times New Roman" panose="02020603050405020304" pitchFamily="18" charset="0"/>
              </a:rPr>
              <a:t>Shanker</a:t>
            </a:r>
            <a:r>
              <a:rPr lang="en-US" sz="1200" dirty="0">
                <a:solidFill>
                  <a:srgbClr val="000000"/>
                </a:solidFill>
                <a:latin typeface="Times New Roman" panose="02020603050405020304" pitchFamily="18" charset="0"/>
                <a:ea typeface="Times New Roman" panose="02020603050405020304" pitchFamily="18" charset="0"/>
              </a:rPr>
              <a:t>, D., </a:t>
            </a:r>
            <a:r>
              <a:rPr lang="en-US" sz="1200" dirty="0" err="1">
                <a:solidFill>
                  <a:srgbClr val="000000"/>
                </a:solidFill>
                <a:latin typeface="Times New Roman" panose="02020603050405020304" pitchFamily="18" charset="0"/>
                <a:ea typeface="Times New Roman" panose="02020603050405020304" pitchFamily="18" charset="0"/>
              </a:rPr>
              <a:t>Shubham</a:t>
            </a:r>
            <a:r>
              <a:rPr lang="en-US" sz="1200" dirty="0">
                <a:solidFill>
                  <a:srgbClr val="000000"/>
                </a:solidFill>
                <a:latin typeface="Times New Roman" panose="02020603050405020304" pitchFamily="18" charset="0"/>
                <a:ea typeface="Times New Roman" panose="02020603050405020304" pitchFamily="18" charset="0"/>
              </a:rPr>
              <a:t>, Sabah, </a:t>
            </a:r>
            <a:r>
              <a:rPr lang="en-US" sz="1200" dirty="0" err="1">
                <a:solidFill>
                  <a:srgbClr val="000000"/>
                </a:solidFill>
                <a:latin typeface="Times New Roman" panose="02020603050405020304" pitchFamily="18" charset="0"/>
                <a:ea typeface="Times New Roman" panose="02020603050405020304" pitchFamily="18" charset="0"/>
              </a:rPr>
              <a:t>Nazeel</a:t>
            </a:r>
            <a:r>
              <a:rPr lang="en-US" sz="1200" dirty="0">
                <a:solidFill>
                  <a:srgbClr val="000000"/>
                </a:solidFill>
                <a:latin typeface="Times New Roman" panose="02020603050405020304" pitchFamily="18" charset="0"/>
                <a:ea typeface="Times New Roman" panose="02020603050405020304" pitchFamily="18" charset="0"/>
              </a:rPr>
              <a:t> (2019). Estimation of Seismic Hazard Parameters for </a:t>
            </a:r>
            <a:r>
              <a:rPr lang="en-US" sz="1200" dirty="0" err="1">
                <a:solidFill>
                  <a:srgbClr val="000000"/>
                </a:solidFill>
                <a:latin typeface="Times New Roman" panose="02020603050405020304" pitchFamily="18" charset="0"/>
                <a:ea typeface="Times New Roman" panose="02020603050405020304" pitchFamily="18" charset="0"/>
              </a:rPr>
              <a:t>Uttarakhand</a:t>
            </a:r>
            <a:r>
              <a:rPr lang="en-US" sz="1200" dirty="0">
                <a:solidFill>
                  <a:srgbClr val="000000"/>
                </a:solidFill>
                <a:latin typeface="Times New Roman" panose="02020603050405020304" pitchFamily="18" charset="0"/>
                <a:ea typeface="Times New Roman" panose="02020603050405020304" pitchFamily="18" charset="0"/>
              </a:rPr>
              <a:t> Region, Journal of Rock Mechanics &amp; </a:t>
            </a:r>
            <a:r>
              <a:rPr lang="en-US" sz="1200" dirty="0" err="1">
                <a:solidFill>
                  <a:srgbClr val="000000"/>
                </a:solidFill>
                <a:latin typeface="Times New Roman" panose="02020603050405020304" pitchFamily="18" charset="0"/>
                <a:ea typeface="Times New Roman" panose="02020603050405020304" pitchFamily="18" charset="0"/>
              </a:rPr>
              <a:t>Tunnelling</a:t>
            </a:r>
            <a:r>
              <a:rPr lang="en-US" sz="1200" dirty="0">
                <a:solidFill>
                  <a:srgbClr val="000000"/>
                </a:solidFill>
                <a:latin typeface="Times New Roman" panose="02020603050405020304" pitchFamily="18" charset="0"/>
                <a:ea typeface="Times New Roman" panose="02020603050405020304" pitchFamily="18" charset="0"/>
              </a:rPr>
              <a:t> Technology (JRMTT), 25 (1) </a:t>
            </a:r>
            <a:r>
              <a:rPr lang="en-US" sz="1200" dirty="0" smtClean="0">
                <a:solidFill>
                  <a:srgbClr val="000000"/>
                </a:solidFill>
                <a:latin typeface="Times New Roman" panose="02020603050405020304" pitchFamily="18" charset="0"/>
                <a:ea typeface="Times New Roman" panose="02020603050405020304" pitchFamily="18" charset="0"/>
              </a:rPr>
              <a:t>21-32.</a:t>
            </a:r>
          </a:p>
          <a:p>
            <a:pPr marL="285750" indent="-285750" algn="just">
              <a:spcAft>
                <a:spcPts val="0"/>
              </a:spcAft>
            </a:pPr>
            <a:r>
              <a:rPr lang="en-US" sz="1200" dirty="0" err="1" smtClean="0">
                <a:solidFill>
                  <a:srgbClr val="000000"/>
                </a:solidFill>
                <a:latin typeface="Times New Roman" panose="02020603050405020304" pitchFamily="18" charset="0"/>
                <a:ea typeface="Times New Roman" panose="02020603050405020304" pitchFamily="18" charset="0"/>
              </a:rPr>
              <a:t>Woessner</a:t>
            </a:r>
            <a:r>
              <a:rPr lang="en-US" sz="1200" dirty="0">
                <a:solidFill>
                  <a:srgbClr val="000000"/>
                </a:solidFill>
                <a:latin typeface="Times New Roman" panose="02020603050405020304" pitchFamily="18" charset="0"/>
                <a:ea typeface="Times New Roman" panose="02020603050405020304" pitchFamily="18" charset="0"/>
              </a:rPr>
              <a:t>, J. and </a:t>
            </a:r>
            <a:r>
              <a:rPr lang="en-US" sz="1200" dirty="0" err="1">
                <a:solidFill>
                  <a:srgbClr val="000000"/>
                </a:solidFill>
                <a:latin typeface="Times New Roman" panose="02020603050405020304" pitchFamily="18" charset="0"/>
                <a:ea typeface="Times New Roman" panose="02020603050405020304" pitchFamily="18" charset="0"/>
              </a:rPr>
              <a:t>Wiemer</a:t>
            </a:r>
            <a:r>
              <a:rPr lang="en-US" sz="1200" dirty="0">
                <a:solidFill>
                  <a:srgbClr val="000000"/>
                </a:solidFill>
                <a:latin typeface="Times New Roman" panose="02020603050405020304" pitchFamily="18" charset="0"/>
                <a:ea typeface="Times New Roman" panose="02020603050405020304" pitchFamily="18" charset="0"/>
              </a:rPr>
              <a:t>, S. (2005). Assessing the quality of earthquake catalogues: Estimating the magnitude of completeness and its uncertainty. Bulletin of the Seismological Society of America 95 (2), 684-698.</a:t>
            </a:r>
          </a:p>
          <a:p>
            <a:pPr marL="285750" indent="-285750" algn="just">
              <a:spcAft>
                <a:spcPts val="0"/>
              </a:spcAft>
            </a:pPr>
            <a:endParaRPr lang="en-US" sz="1200" dirty="0">
              <a:solidFill>
                <a:srgbClr val="000000"/>
              </a:solidFill>
              <a:latin typeface="Times New Roman" panose="02020603050405020304" pitchFamily="18" charset="0"/>
              <a:ea typeface="Times New Roman" panose="02020603050405020304" pitchFamily="18" charset="0"/>
            </a:endParaRPr>
          </a:p>
          <a:p>
            <a:pPr marL="285750" indent="-285750" algn="just">
              <a:spcAft>
                <a:spcPts val="0"/>
              </a:spcAft>
            </a:pPr>
            <a:endParaRPr lang="en-IN"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9003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675237" y="69041"/>
            <a:ext cx="5542241" cy="757514"/>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smtClean="0">
                <a:solidFill>
                  <a:schemeClr val="bg1"/>
                </a:solidFill>
                <a:latin typeface="Arial" panose="020B0604020202020204" pitchFamily="34" charset="0"/>
              </a:rPr>
              <a:t>Seismic </a:t>
            </a:r>
            <a:r>
              <a:rPr lang="en-US" sz="1200" b="1" dirty="0">
                <a:solidFill>
                  <a:schemeClr val="bg1"/>
                </a:solidFill>
                <a:latin typeface="Arial" panose="020B0604020202020204" pitchFamily="34" charset="0"/>
              </a:rPr>
              <a:t>Hazard Estimates for State of </a:t>
            </a:r>
            <a:r>
              <a:rPr lang="en-US" sz="1200" b="1" dirty="0" err="1">
                <a:solidFill>
                  <a:schemeClr val="bg1"/>
                </a:solidFill>
                <a:latin typeface="Arial" panose="020B0604020202020204" pitchFamily="34" charset="0"/>
              </a:rPr>
              <a:t>Uttarakhand</a:t>
            </a:r>
            <a:endParaRPr lang="en-US" sz="1200" b="1" dirty="0">
              <a:solidFill>
                <a:schemeClr val="bg1"/>
              </a:solidFill>
              <a:latin typeface="Arial" panose="020B0604020202020204" pitchFamily="34" charset="0"/>
            </a:endParaRPr>
          </a:p>
          <a:p>
            <a:pPr algn="ctr" eaLnBrk="0" hangingPunct="0"/>
            <a:r>
              <a:rPr lang="en-US" sz="1200" b="1" dirty="0">
                <a:solidFill>
                  <a:schemeClr val="bg1"/>
                </a:solidFill>
                <a:latin typeface="Arial" panose="020B0604020202020204" pitchFamily="34" charset="0"/>
              </a:rPr>
              <a:t>Himalaya in terms of Peak Ground </a:t>
            </a:r>
            <a:r>
              <a:rPr lang="en-US" sz="1200" b="1" dirty="0" smtClean="0">
                <a:solidFill>
                  <a:schemeClr val="bg1"/>
                </a:solidFill>
                <a:latin typeface="Arial" panose="020B0604020202020204" pitchFamily="34" charset="0"/>
              </a:rPr>
              <a:t>Acceleration (PGA)</a:t>
            </a:r>
          </a:p>
          <a:p>
            <a:pPr algn="ctr" eaLnBrk="0" hangingPunct="0"/>
            <a:endParaRPr lang="en-US" sz="800" b="1" dirty="0">
              <a:solidFill>
                <a:schemeClr val="bg1"/>
              </a:solidFill>
              <a:latin typeface="Arial" panose="020B0604020202020204" pitchFamily="34" charset="0"/>
            </a:endParaRPr>
          </a:p>
          <a:p>
            <a:pPr algn="ctr" eaLnBrk="0" hangingPunct="0"/>
            <a:r>
              <a:rPr lang="en-US" sz="800" dirty="0" smtClean="0">
                <a:solidFill>
                  <a:schemeClr val="bg1"/>
                </a:solidFill>
                <a:latin typeface="Arial" panose="020B0604020202020204" pitchFamily="34" charset="0"/>
                <a:ea typeface="Avenir Book" charset="0"/>
              </a:rPr>
              <a:t>Prof</a:t>
            </a:r>
            <a:r>
              <a:rPr lang="en-US" sz="800" dirty="0">
                <a:solidFill>
                  <a:schemeClr val="bg1"/>
                </a:solidFill>
                <a:latin typeface="Arial" panose="020B0604020202020204" pitchFamily="34" charset="0"/>
                <a:ea typeface="Avenir Book" charset="0"/>
              </a:rPr>
              <a:t>. SHANKER, Daya and </a:t>
            </a:r>
            <a:r>
              <a:rPr lang="en-US" sz="800" dirty="0" smtClean="0">
                <a:solidFill>
                  <a:schemeClr val="bg1"/>
                </a:solidFill>
                <a:latin typeface="Arial" panose="020B0604020202020204" pitchFamily="34" charset="0"/>
                <a:ea typeface="Avenir Book" charset="0"/>
              </a:rPr>
              <a:t>SHUBHAM (</a:t>
            </a:r>
            <a:r>
              <a:rPr lang="en-US" sz="800" dirty="0" smtClean="0">
                <a:solidFill>
                  <a:schemeClr val="bg1"/>
                </a:solidFill>
                <a:latin typeface="Arial" panose="020B0604020202020204" pitchFamily="34" charset="0"/>
                <a:cs typeface="Arial" panose="020B0604020202020204" pitchFamily="34" charset="0"/>
              </a:rPr>
              <a:t>Department </a:t>
            </a:r>
            <a:r>
              <a:rPr lang="en-US" sz="800" dirty="0">
                <a:solidFill>
                  <a:schemeClr val="bg1"/>
                </a:solidFill>
                <a:latin typeface="Arial" panose="020B0604020202020204" pitchFamily="34" charset="0"/>
                <a:cs typeface="Arial" panose="020B0604020202020204" pitchFamily="34" charset="0"/>
              </a:rPr>
              <a:t>of Earthquake Engineering, Indian Institute of Technology Roorkee-247667, U K India);  </a:t>
            </a:r>
            <a:r>
              <a:rPr lang="en-US" sz="800" dirty="0" smtClean="0">
                <a:solidFill>
                  <a:schemeClr val="bg1"/>
                </a:solidFill>
                <a:latin typeface="Arial" panose="020B0604020202020204" pitchFamily="34" charset="0"/>
                <a:ea typeface="Avenir Book" charset="0"/>
              </a:rPr>
              <a:t>d.shanker@eq.iitr.ac.</a:t>
            </a:r>
            <a:endParaRPr lang="en-US" sz="800" dirty="0">
              <a:solidFill>
                <a:schemeClr val="bg1"/>
              </a:solidFill>
              <a:latin typeface="Avenir Book" charset="0"/>
              <a:ea typeface="Avenir Book" charset="0"/>
              <a:cs typeface="Avenir Book" charset="0"/>
            </a:endParaRP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P1.2-060</a:t>
            </a:r>
            <a:endParaRPr lang="en-AT" sz="700" dirty="0">
              <a:latin typeface="Arial" panose="020B0604020202020204" pitchFamily="34" charset="0"/>
              <a:cs typeface="Arial" panose="020B0604020202020204" pitchFamily="34" charset="0"/>
            </a:endParaRPr>
          </a:p>
        </p:txBody>
      </p:sp>
      <p:sp>
        <p:nvSpPr>
          <p:cNvPr id="4" name="TextBox 3"/>
          <p:cNvSpPr txBox="1"/>
          <p:nvPr/>
        </p:nvSpPr>
        <p:spPr>
          <a:xfrm>
            <a:off x="0" y="900440"/>
            <a:ext cx="4718583" cy="3785652"/>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ABSTRACT</a:t>
            </a:r>
          </a:p>
          <a:p>
            <a:pPr algn="just"/>
            <a:r>
              <a:rPr lang="en-US" sz="1200" dirty="0" smtClean="0">
                <a:latin typeface="Arial" panose="020B0604020202020204" pitchFamily="34" charset="0"/>
                <a:cs typeface="Arial" panose="020B0604020202020204" pitchFamily="34" charset="0"/>
              </a:rPr>
              <a:t>Probabilistic </a:t>
            </a:r>
            <a:r>
              <a:rPr lang="en-US" sz="1200" dirty="0">
                <a:latin typeface="Arial" panose="020B0604020202020204" pitchFamily="34" charset="0"/>
                <a:cs typeface="Arial" panose="020B0604020202020204" pitchFamily="34" charset="0"/>
              </a:rPr>
              <a:t>Seismic Hazard Assessment (PSHA) for the state of </a:t>
            </a:r>
            <a:r>
              <a:rPr lang="en-US" sz="1200" dirty="0" err="1">
                <a:latin typeface="Arial" panose="020B0604020202020204" pitchFamily="34" charset="0"/>
                <a:cs typeface="Arial" panose="020B0604020202020204" pitchFamily="34" charset="0"/>
              </a:rPr>
              <a:t>Uttarakhand</a:t>
            </a:r>
            <a:r>
              <a:rPr lang="en-US" sz="1200" dirty="0">
                <a:latin typeface="Arial" panose="020B0604020202020204" pitchFamily="34" charset="0"/>
                <a:cs typeface="Arial" panose="020B0604020202020204" pitchFamily="34" charset="0"/>
              </a:rPr>
              <a:t> (280-320 N and 770-810 E) </a:t>
            </a:r>
            <a:r>
              <a:rPr lang="en-US" sz="1200" dirty="0" smtClean="0">
                <a:latin typeface="Arial" panose="020B0604020202020204" pitchFamily="34" charset="0"/>
                <a:cs typeface="Arial" panose="020B0604020202020204" pitchFamily="34" charset="0"/>
              </a:rPr>
              <a:t>has been </a:t>
            </a:r>
            <a:r>
              <a:rPr lang="en-US" sz="1200" dirty="0">
                <a:latin typeface="Arial" panose="020B0604020202020204" pitchFamily="34" charset="0"/>
                <a:cs typeface="Arial" panose="020B0604020202020204" pitchFamily="34" charset="0"/>
              </a:rPr>
              <a:t>investigated considering two Next Generation Attenuation (NGA) models. Results are presented </a:t>
            </a:r>
            <a:r>
              <a:rPr lang="en-US" sz="1200" dirty="0" smtClean="0">
                <a:latin typeface="Arial" panose="020B0604020202020204" pitchFamily="34" charset="0"/>
                <a:cs typeface="Arial" panose="020B0604020202020204" pitchFamily="34" charset="0"/>
              </a:rPr>
              <a:t>in terms </a:t>
            </a:r>
            <a:r>
              <a:rPr lang="en-US" sz="1200" dirty="0">
                <a:latin typeface="Arial" panose="020B0604020202020204" pitchFamily="34" charset="0"/>
                <a:cs typeface="Arial" panose="020B0604020202020204" pitchFamily="34" charset="0"/>
              </a:rPr>
              <a:t>of PGA for various return periods for each district. Initially, based on seismicity and </a:t>
            </a:r>
            <a:r>
              <a:rPr lang="en-US" sz="1200" dirty="0" err="1" smtClean="0">
                <a:latin typeface="Arial" panose="020B0604020202020204" pitchFamily="34" charset="0"/>
                <a:cs typeface="Arial" panose="020B0604020202020204" pitchFamily="34" charset="0"/>
              </a:rPr>
              <a:t>seismtectonic</a:t>
            </a:r>
            <a:r>
              <a:rPr lang="en-US" sz="1200" dirty="0" smtClean="0">
                <a:latin typeface="Arial" panose="020B0604020202020204" pitchFamily="34" charset="0"/>
                <a:cs typeface="Arial" panose="020B0604020202020204" pitchFamily="34" charset="0"/>
              </a:rPr>
              <a:t> characteristics </a:t>
            </a:r>
            <a:r>
              <a:rPr lang="en-US" sz="1200" dirty="0">
                <a:latin typeface="Arial" panose="020B0604020202020204" pitchFamily="34" charset="0"/>
                <a:cs typeface="Arial" panose="020B0604020202020204" pitchFamily="34" charset="0"/>
              </a:rPr>
              <a:t>the whole region has been defined into four </a:t>
            </a:r>
            <a:r>
              <a:rPr lang="en-US" sz="1200" dirty="0" err="1">
                <a:latin typeface="Arial" panose="020B0604020202020204" pitchFamily="34" charset="0"/>
                <a:cs typeface="Arial" panose="020B0604020202020204" pitchFamily="34" charset="0"/>
              </a:rPr>
              <a:t>seimogenic</a:t>
            </a:r>
            <a:r>
              <a:rPr lang="en-US" sz="1200" dirty="0">
                <a:latin typeface="Arial" panose="020B0604020202020204" pitchFamily="34" charset="0"/>
                <a:cs typeface="Arial" panose="020B0604020202020204" pitchFamily="34" charset="0"/>
              </a:rPr>
              <a:t> zones (UK-I, UK-II, UK-III and </a:t>
            </a:r>
            <a:r>
              <a:rPr lang="en-US" sz="1200" dirty="0" smtClean="0">
                <a:latin typeface="Arial" panose="020B0604020202020204" pitchFamily="34" charset="0"/>
                <a:cs typeface="Arial" panose="020B0604020202020204" pitchFamily="34" charset="0"/>
              </a:rPr>
              <a:t>UK-IV. Seismic </a:t>
            </a:r>
            <a:r>
              <a:rPr lang="en-US" sz="1200" dirty="0">
                <a:latin typeface="Arial" panose="020B0604020202020204" pitchFamily="34" charset="0"/>
                <a:cs typeface="Arial" panose="020B0604020202020204" pitchFamily="34" charset="0"/>
              </a:rPr>
              <a:t>hazard computation is performed using CRISIS 2015. The study area has been divided into grid size </a:t>
            </a:r>
            <a:r>
              <a:rPr lang="en-US" sz="1200" dirty="0" smtClean="0">
                <a:latin typeface="Arial" panose="020B0604020202020204" pitchFamily="34" charset="0"/>
                <a:cs typeface="Arial" panose="020B0604020202020204" pitchFamily="34" charset="0"/>
              </a:rPr>
              <a:t>of 0.2</a:t>
            </a:r>
            <a:r>
              <a:rPr lang="en-US" sz="1200" dirty="0">
                <a:latin typeface="Arial" panose="020B0604020202020204" pitchFamily="34" charset="0"/>
                <a:cs typeface="Arial" panose="020B0604020202020204" pitchFamily="34" charset="0"/>
              </a:rPr>
              <a:t>° x 0.2°. The input parameters are seismicity parameters and attenuation models. The estimated </a:t>
            </a:r>
            <a:r>
              <a:rPr lang="en-US" sz="1200" dirty="0" smtClean="0">
                <a:latin typeface="Arial" panose="020B0604020202020204" pitchFamily="34" charset="0"/>
                <a:cs typeface="Arial" panose="020B0604020202020204" pitchFamily="34" charset="0"/>
              </a:rPr>
              <a:t>seismicity parameters </a:t>
            </a:r>
            <a:r>
              <a:rPr lang="en-US" sz="1200" dirty="0">
                <a:latin typeface="Arial" panose="020B0604020202020204" pitchFamily="34" charset="0"/>
                <a:cs typeface="Arial" panose="020B0604020202020204" pitchFamily="34" charset="0"/>
              </a:rPr>
              <a:t>and (NGA) models have been used to produced seismic hazard in terms of PGA for 20%, 10% </a:t>
            </a:r>
            <a:r>
              <a:rPr lang="en-US" sz="1200" dirty="0" smtClean="0">
                <a:latin typeface="Arial" panose="020B0604020202020204" pitchFamily="34" charset="0"/>
                <a:cs typeface="Arial" panose="020B0604020202020204" pitchFamily="34" charset="0"/>
              </a:rPr>
              <a:t>and 2</a:t>
            </a:r>
            <a:r>
              <a:rPr lang="en-US" sz="1200" dirty="0">
                <a:latin typeface="Arial" panose="020B0604020202020204" pitchFamily="34" charset="0"/>
                <a:cs typeface="Arial" panose="020B0604020202020204" pitchFamily="34" charset="0"/>
              </a:rPr>
              <a:t>% probability </a:t>
            </a:r>
            <a:r>
              <a:rPr lang="en-US" sz="1200" dirty="0" smtClean="0">
                <a:latin typeface="Arial" panose="020B0604020202020204" pitchFamily="34" charset="0"/>
                <a:cs typeface="Arial" panose="020B0604020202020204" pitchFamily="34" charset="0"/>
              </a:rPr>
              <a:t>of exceedance </a:t>
            </a:r>
            <a:r>
              <a:rPr lang="en-US" sz="1200" dirty="0">
                <a:latin typeface="Arial" panose="020B0604020202020204" pitchFamily="34" charset="0"/>
                <a:cs typeface="Arial" panose="020B0604020202020204" pitchFamily="34" charset="0"/>
              </a:rPr>
              <a:t>in 50 years which are equivalent to return periods of 225, 475 and 2475 </a:t>
            </a:r>
            <a:r>
              <a:rPr lang="en-US" sz="1200" dirty="0" smtClean="0">
                <a:latin typeface="Arial" panose="020B0604020202020204" pitchFamily="34" charset="0"/>
                <a:cs typeface="Arial" panose="020B0604020202020204" pitchFamily="34" charset="0"/>
              </a:rPr>
              <a:t>years respectively</a:t>
            </a:r>
            <a:r>
              <a:rPr lang="en-US" sz="1200" dirty="0">
                <a:latin typeface="Arial" panose="020B0604020202020204" pitchFamily="34" charset="0"/>
                <a:cs typeface="Arial" panose="020B0604020202020204" pitchFamily="34" charset="0"/>
              </a:rPr>
              <a:t>. The hazard Contour maps have been produced for mean PGA for 2%, 10% and 20% probability </a:t>
            </a:r>
            <a:r>
              <a:rPr lang="en-US" sz="1200" dirty="0" smtClean="0">
                <a:latin typeface="Arial" panose="020B0604020202020204" pitchFamily="34" charset="0"/>
                <a:cs typeface="Arial" panose="020B0604020202020204" pitchFamily="34" charset="0"/>
              </a:rPr>
              <a:t>of exceedance </a:t>
            </a:r>
            <a:r>
              <a:rPr lang="en-US" sz="1200" dirty="0">
                <a:latin typeface="Arial" panose="020B0604020202020204" pitchFamily="34" charset="0"/>
                <a:cs typeface="Arial" panose="020B0604020202020204" pitchFamily="34" charset="0"/>
              </a:rPr>
              <a:t>in 50 years as well as Uniform hazard spectra (UHS) at various sites for return periods of 225, </a:t>
            </a:r>
            <a:r>
              <a:rPr lang="en-US" sz="1200" dirty="0" smtClean="0">
                <a:latin typeface="Arial" panose="020B0604020202020204" pitchFamily="34" charset="0"/>
                <a:cs typeface="Arial" panose="020B0604020202020204" pitchFamily="34" charset="0"/>
              </a:rPr>
              <a:t>475 and </a:t>
            </a:r>
            <a:r>
              <a:rPr lang="en-US" sz="1200" dirty="0">
                <a:latin typeface="Arial" panose="020B0604020202020204" pitchFamily="34" charset="0"/>
                <a:cs typeface="Arial" panose="020B0604020202020204" pitchFamily="34" charset="0"/>
              </a:rPr>
              <a:t>2475 years have been plotted and the rate of occurrence of earthquakes and PGA are compared in </a:t>
            </a:r>
            <a:r>
              <a:rPr lang="en-US" sz="1200" dirty="0" smtClean="0">
                <a:latin typeface="Arial" panose="020B0604020202020204" pitchFamily="34" charset="0"/>
                <a:cs typeface="Arial" panose="020B0604020202020204" pitchFamily="34" charset="0"/>
              </a:rPr>
              <a:t>each source </a:t>
            </a:r>
            <a:r>
              <a:rPr lang="en-US" sz="1200" dirty="0">
                <a:latin typeface="Arial" panose="020B0604020202020204" pitchFamily="34" charset="0"/>
                <a:cs typeface="Arial" panose="020B0604020202020204" pitchFamily="34" charset="0"/>
              </a:rPr>
              <a:t>zone.</a:t>
            </a:r>
            <a:endParaRPr lang="en-IN" sz="1200" dirty="0">
              <a:latin typeface="Arial" panose="020B0604020202020204" pitchFamily="34" charset="0"/>
              <a:cs typeface="Arial" panose="020B0604020202020204" pitchFamily="34" charset="0"/>
            </a:endParaRPr>
          </a:p>
        </p:txBody>
      </p:sp>
      <p:grpSp>
        <p:nvGrpSpPr>
          <p:cNvPr id="8" name="Group 7"/>
          <p:cNvGrpSpPr/>
          <p:nvPr/>
        </p:nvGrpSpPr>
        <p:grpSpPr>
          <a:xfrm>
            <a:off x="4895219" y="991179"/>
            <a:ext cx="4004476" cy="3413297"/>
            <a:chOff x="43592" y="1507708"/>
            <a:chExt cx="5127637" cy="4704873"/>
          </a:xfrm>
        </p:grpSpPr>
        <p:grpSp>
          <p:nvGrpSpPr>
            <p:cNvPr id="9" name="Group 8"/>
            <p:cNvGrpSpPr/>
            <p:nvPr/>
          </p:nvGrpSpPr>
          <p:grpSpPr>
            <a:xfrm>
              <a:off x="43592" y="1507708"/>
              <a:ext cx="5127637" cy="4704873"/>
              <a:chOff x="43592" y="1507710"/>
              <a:chExt cx="5127635" cy="4704879"/>
            </a:xfrm>
          </p:grpSpPr>
          <p:pic>
            <p:nvPicPr>
              <p:cNvPr id="11" name="Picture 10"/>
              <p:cNvPicPr>
                <a:picLocks noChangeAspect="1"/>
              </p:cNvPicPr>
              <p:nvPr/>
            </p:nvPicPr>
            <p:blipFill>
              <a:blip r:embed="rId2"/>
              <a:stretch>
                <a:fillRect/>
              </a:stretch>
            </p:blipFill>
            <p:spPr>
              <a:xfrm>
                <a:off x="43592" y="1507710"/>
                <a:ext cx="5127635" cy="4704879"/>
              </a:xfrm>
              <a:prstGeom prst="rect">
                <a:avLst/>
              </a:prstGeom>
            </p:spPr>
          </p:pic>
          <p:sp>
            <p:nvSpPr>
              <p:cNvPr id="12" name="TextBox 11"/>
              <p:cNvSpPr txBox="1"/>
              <p:nvPr/>
            </p:nvSpPr>
            <p:spPr>
              <a:xfrm rot="18259529">
                <a:off x="2469" y="4901666"/>
                <a:ext cx="713144" cy="276999"/>
              </a:xfrm>
              <a:prstGeom prst="rect">
                <a:avLst/>
              </a:prstGeom>
              <a:noFill/>
              <a:ln>
                <a:noFill/>
              </a:ln>
            </p:spPr>
            <p:txBody>
              <a:bodyPr wrap="none" rtlCol="0">
                <a:spAutoFit/>
              </a:bodyPr>
              <a:lstStyle/>
              <a:p>
                <a:r>
                  <a:rPr lang="en-US" sz="1200" b="1" dirty="0" err="1" smtClean="0">
                    <a:solidFill>
                      <a:srgbClr val="FF0000"/>
                    </a:solidFill>
                  </a:rPr>
                  <a:t>Roorkee</a:t>
                </a:r>
                <a:endParaRPr lang="en-US" sz="1200" b="1" dirty="0">
                  <a:solidFill>
                    <a:srgbClr val="FF0000"/>
                  </a:solidFill>
                </a:endParaRPr>
              </a:p>
            </p:txBody>
          </p:sp>
        </p:grpSp>
        <p:cxnSp>
          <p:nvCxnSpPr>
            <p:cNvPr id="10" name="Straight Arrow Connector 9"/>
            <p:cNvCxnSpPr/>
            <p:nvPr/>
          </p:nvCxnSpPr>
          <p:spPr>
            <a:xfrm flipH="1">
              <a:off x="523787" y="4389118"/>
              <a:ext cx="468470" cy="36576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grpSp>
      <p:sp>
        <p:nvSpPr>
          <p:cNvPr id="15" name="Rectangle 14"/>
          <p:cNvSpPr/>
          <p:nvPr/>
        </p:nvSpPr>
        <p:spPr>
          <a:xfrm>
            <a:off x="4185382" y="4527616"/>
            <a:ext cx="4714313" cy="276999"/>
          </a:xfrm>
          <a:prstGeom prst="rect">
            <a:avLst/>
          </a:prstGeom>
        </p:spPr>
        <p:txBody>
          <a:bodyPr wrap="square">
            <a:spAutoFit/>
          </a:bodyPr>
          <a:lstStyle/>
          <a:p>
            <a:pPr algn="ctr" eaLnBrk="0" fontAlgn="base" hangingPunct="0">
              <a:spcBef>
                <a:spcPct val="0"/>
              </a:spcBef>
              <a:spcAft>
                <a:spcPct val="0"/>
              </a:spcAft>
            </a:pPr>
            <a:r>
              <a:rPr lang="en-GB" sz="1200" b="1" dirty="0" smtClean="0">
                <a:solidFill>
                  <a:prstClr val="black"/>
                </a:solidFill>
                <a:latin typeface="Times New Roman" panose="02020603050405020304" pitchFamily="18" charset="0"/>
                <a:cs typeface="Times New Roman" panose="02020603050405020304" pitchFamily="18" charset="0"/>
              </a:rPr>
              <a:t>Fig 1</a:t>
            </a:r>
            <a:r>
              <a:rPr lang="en-GB" sz="1200" dirty="0" smtClean="0">
                <a:solidFill>
                  <a:prstClr val="black"/>
                </a:solidFill>
                <a:latin typeface="Times New Roman" panose="02020603050405020304" pitchFamily="18" charset="0"/>
                <a:cs typeface="Times New Roman" panose="02020603050405020304" pitchFamily="18" charset="0"/>
              </a:rPr>
              <a:t>. Map of </a:t>
            </a:r>
            <a:r>
              <a:rPr lang="en-GB" sz="1200" dirty="0" err="1" smtClean="0">
                <a:solidFill>
                  <a:prstClr val="black"/>
                </a:solidFill>
                <a:latin typeface="Times New Roman" panose="02020603050405020304" pitchFamily="18" charset="0"/>
                <a:cs typeface="Times New Roman" panose="02020603050405020304" pitchFamily="18" charset="0"/>
              </a:rPr>
              <a:t>Uttarakhand</a:t>
            </a:r>
            <a:r>
              <a:rPr lang="en-GB" sz="1200" dirty="0" smtClean="0">
                <a:solidFill>
                  <a:prstClr val="black"/>
                </a:solidFill>
                <a:latin typeface="Times New Roman" panose="02020603050405020304" pitchFamily="18" charset="0"/>
                <a:cs typeface="Times New Roman" panose="02020603050405020304" pitchFamily="18" charset="0"/>
              </a:rPr>
              <a:t> </a:t>
            </a:r>
            <a:r>
              <a:rPr lang="en-GB" sz="1200" dirty="0">
                <a:solidFill>
                  <a:prstClr val="black"/>
                </a:solidFill>
                <a:latin typeface="Times New Roman" panose="02020603050405020304" pitchFamily="18" charset="0"/>
                <a:cs typeface="Times New Roman" panose="02020603050405020304" pitchFamily="18" charset="0"/>
              </a:rPr>
              <a:t>(</a:t>
            </a:r>
            <a:r>
              <a:rPr lang="en-GB" sz="1200" dirty="0" smtClean="0">
                <a:solidFill>
                  <a:prstClr val="black"/>
                </a:solidFill>
                <a:latin typeface="Times New Roman" panose="02020603050405020304" pitchFamily="18" charset="0"/>
                <a:cs typeface="Times New Roman" panose="02020603050405020304" pitchFamily="18" charset="0"/>
              </a:rPr>
              <a:t>2017)</a:t>
            </a:r>
            <a:endParaRPr lang="en-GB" sz="1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9932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675237" y="69041"/>
            <a:ext cx="5542241" cy="757514"/>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smtClean="0">
                <a:solidFill>
                  <a:schemeClr val="bg1"/>
                </a:solidFill>
                <a:latin typeface="Arial" panose="020B0604020202020204" pitchFamily="34" charset="0"/>
              </a:rPr>
              <a:t>Seismic </a:t>
            </a:r>
            <a:r>
              <a:rPr lang="en-US" sz="1200" b="1" dirty="0">
                <a:solidFill>
                  <a:schemeClr val="bg1"/>
                </a:solidFill>
                <a:latin typeface="Arial" panose="020B0604020202020204" pitchFamily="34" charset="0"/>
              </a:rPr>
              <a:t>Hazard Estimates for State of </a:t>
            </a:r>
            <a:r>
              <a:rPr lang="en-US" sz="1200" b="1" dirty="0" err="1">
                <a:solidFill>
                  <a:schemeClr val="bg1"/>
                </a:solidFill>
                <a:latin typeface="Arial" panose="020B0604020202020204" pitchFamily="34" charset="0"/>
              </a:rPr>
              <a:t>Uttarakhand</a:t>
            </a:r>
            <a:endParaRPr lang="en-US" sz="1200" b="1" dirty="0">
              <a:solidFill>
                <a:schemeClr val="bg1"/>
              </a:solidFill>
              <a:latin typeface="Arial" panose="020B0604020202020204" pitchFamily="34" charset="0"/>
            </a:endParaRPr>
          </a:p>
          <a:p>
            <a:pPr algn="ctr" eaLnBrk="0" hangingPunct="0"/>
            <a:r>
              <a:rPr lang="en-US" sz="1200" b="1" dirty="0">
                <a:solidFill>
                  <a:schemeClr val="bg1"/>
                </a:solidFill>
                <a:latin typeface="Arial" panose="020B0604020202020204" pitchFamily="34" charset="0"/>
              </a:rPr>
              <a:t>Himalaya in terms of Peak Ground </a:t>
            </a:r>
            <a:r>
              <a:rPr lang="en-US" sz="1200" b="1" dirty="0" smtClean="0">
                <a:solidFill>
                  <a:schemeClr val="bg1"/>
                </a:solidFill>
                <a:latin typeface="Arial" panose="020B0604020202020204" pitchFamily="34" charset="0"/>
              </a:rPr>
              <a:t>Acceleration (PGA)</a:t>
            </a:r>
          </a:p>
          <a:p>
            <a:pPr algn="ctr" eaLnBrk="0" hangingPunct="0"/>
            <a:endParaRPr lang="en-US" sz="800" b="1" dirty="0">
              <a:solidFill>
                <a:schemeClr val="bg1"/>
              </a:solidFill>
              <a:latin typeface="Arial" panose="020B0604020202020204" pitchFamily="34" charset="0"/>
            </a:endParaRPr>
          </a:p>
          <a:p>
            <a:pPr algn="ctr" eaLnBrk="0" hangingPunct="0"/>
            <a:r>
              <a:rPr lang="en-US" sz="800" dirty="0" smtClean="0">
                <a:solidFill>
                  <a:schemeClr val="bg1"/>
                </a:solidFill>
                <a:latin typeface="Arial" panose="020B0604020202020204" pitchFamily="34" charset="0"/>
                <a:ea typeface="Avenir Book" charset="0"/>
              </a:rPr>
              <a:t>Prof</a:t>
            </a:r>
            <a:r>
              <a:rPr lang="en-US" sz="800" dirty="0">
                <a:solidFill>
                  <a:schemeClr val="bg1"/>
                </a:solidFill>
                <a:latin typeface="Arial" panose="020B0604020202020204" pitchFamily="34" charset="0"/>
                <a:ea typeface="Avenir Book" charset="0"/>
              </a:rPr>
              <a:t>. SHANKER, Daya and </a:t>
            </a:r>
            <a:r>
              <a:rPr lang="en-US" sz="800" dirty="0" smtClean="0">
                <a:solidFill>
                  <a:schemeClr val="bg1"/>
                </a:solidFill>
                <a:latin typeface="Arial" panose="020B0604020202020204" pitchFamily="34" charset="0"/>
                <a:ea typeface="Avenir Book" charset="0"/>
              </a:rPr>
              <a:t>SHUBHAM (</a:t>
            </a:r>
            <a:r>
              <a:rPr lang="en-US" sz="800" dirty="0" smtClean="0">
                <a:solidFill>
                  <a:schemeClr val="bg1"/>
                </a:solidFill>
                <a:latin typeface="Arial" panose="020B0604020202020204" pitchFamily="34" charset="0"/>
                <a:cs typeface="Arial" panose="020B0604020202020204" pitchFamily="34" charset="0"/>
              </a:rPr>
              <a:t>Department </a:t>
            </a:r>
            <a:r>
              <a:rPr lang="en-US" sz="800" dirty="0">
                <a:solidFill>
                  <a:schemeClr val="bg1"/>
                </a:solidFill>
                <a:latin typeface="Arial" panose="020B0604020202020204" pitchFamily="34" charset="0"/>
                <a:cs typeface="Arial" panose="020B0604020202020204" pitchFamily="34" charset="0"/>
              </a:rPr>
              <a:t>of Earthquake Engineering, Indian Institute of Technology Roorkee-247667, U K India);  </a:t>
            </a:r>
            <a:r>
              <a:rPr lang="en-US" sz="800" dirty="0" smtClean="0">
                <a:solidFill>
                  <a:schemeClr val="bg1"/>
                </a:solidFill>
                <a:latin typeface="Arial" panose="020B0604020202020204" pitchFamily="34" charset="0"/>
                <a:ea typeface="Avenir Book" charset="0"/>
              </a:rPr>
              <a:t>d.shanker@eq.iitr.ac.</a:t>
            </a:r>
            <a:endParaRPr lang="en-US" sz="800" dirty="0">
              <a:solidFill>
                <a:schemeClr val="bg1"/>
              </a:solidFill>
              <a:latin typeface="Avenir Book" charset="0"/>
              <a:ea typeface="Avenir Book" charset="0"/>
              <a:cs typeface="Avenir Book" charset="0"/>
            </a:endParaRP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P1.2-060</a:t>
            </a:r>
            <a:endParaRPr lang="en-AT" sz="700" dirty="0">
              <a:latin typeface="Arial" panose="020B0604020202020204" pitchFamily="34" charset="0"/>
              <a:cs typeface="Arial" panose="020B0604020202020204" pitchFamily="34" charset="0"/>
            </a:endParaRPr>
          </a:p>
        </p:txBody>
      </p:sp>
      <p:sp>
        <p:nvSpPr>
          <p:cNvPr id="6" name="Rectangle 5"/>
          <p:cNvSpPr/>
          <p:nvPr/>
        </p:nvSpPr>
        <p:spPr>
          <a:xfrm>
            <a:off x="262480" y="7727282"/>
            <a:ext cx="4714313" cy="369332"/>
          </a:xfrm>
          <a:prstGeom prst="rect">
            <a:avLst/>
          </a:prstGeom>
        </p:spPr>
        <p:txBody>
          <a:bodyPr wrap="square">
            <a:spAutoFit/>
          </a:bodyPr>
          <a:lstStyle/>
          <a:p>
            <a:pPr algn="ctr" eaLnBrk="0" fontAlgn="base" hangingPunct="0">
              <a:spcBef>
                <a:spcPct val="0"/>
              </a:spcBef>
              <a:spcAft>
                <a:spcPct val="0"/>
              </a:spcAft>
            </a:pPr>
            <a:r>
              <a:rPr lang="en-GB" dirty="0" smtClean="0">
                <a:solidFill>
                  <a:prstClr val="black"/>
                </a:solidFill>
                <a:latin typeface="Times New Roman" panose="02020603050405020304" pitchFamily="18" charset="0"/>
                <a:cs typeface="Times New Roman" panose="02020603050405020304" pitchFamily="18" charset="0"/>
              </a:rPr>
              <a:t>Map of </a:t>
            </a:r>
            <a:r>
              <a:rPr lang="en-GB" dirty="0" err="1">
                <a:solidFill>
                  <a:prstClr val="black"/>
                </a:solidFill>
                <a:latin typeface="Times New Roman" panose="02020603050405020304" pitchFamily="18" charset="0"/>
                <a:cs typeface="Times New Roman" panose="02020603050405020304" pitchFamily="18" charset="0"/>
              </a:rPr>
              <a:t>Uttarakhand</a:t>
            </a:r>
            <a:r>
              <a:rPr lang="en-GB" dirty="0">
                <a:solidFill>
                  <a:prstClr val="black"/>
                </a:solidFill>
                <a:latin typeface="Times New Roman" panose="02020603050405020304" pitchFamily="18" charset="0"/>
                <a:cs typeface="Times New Roman" panose="02020603050405020304" pitchFamily="18" charset="0"/>
              </a:rPr>
              <a:t> </a:t>
            </a:r>
            <a:r>
              <a:rPr lang="en-GB" dirty="0" smtClean="0">
                <a:solidFill>
                  <a:prstClr val="black"/>
                </a:solidFill>
                <a:latin typeface="Times New Roman" panose="02020603050405020304" pitchFamily="18" charset="0"/>
                <a:cs typeface="Times New Roman" panose="02020603050405020304" pitchFamily="18" charset="0"/>
              </a:rPr>
              <a:t>(</a:t>
            </a:r>
            <a:r>
              <a:rPr lang="en-GB" dirty="0">
                <a:solidFill>
                  <a:prstClr val="black"/>
                </a:solidFill>
                <a:latin typeface="Times New Roman" panose="02020603050405020304" pitchFamily="18" charset="0"/>
                <a:cs typeface="Times New Roman" panose="02020603050405020304" pitchFamily="18" charset="0"/>
              </a:rPr>
              <a:t>Map of </a:t>
            </a:r>
            <a:r>
              <a:rPr lang="en-GB" dirty="0" smtClean="0">
                <a:solidFill>
                  <a:prstClr val="black"/>
                </a:solidFill>
                <a:latin typeface="Times New Roman" panose="02020603050405020304" pitchFamily="18" charset="0"/>
                <a:cs typeface="Times New Roman" panose="02020603050405020304" pitchFamily="18" charset="0"/>
              </a:rPr>
              <a:t>U.K. </a:t>
            </a:r>
            <a:r>
              <a:rPr lang="en-GB" dirty="0">
                <a:solidFill>
                  <a:prstClr val="black"/>
                </a:solidFill>
                <a:latin typeface="Times New Roman" panose="02020603050405020304" pitchFamily="18" charset="0"/>
                <a:cs typeface="Times New Roman" panose="02020603050405020304" pitchFamily="18" charset="0"/>
              </a:rPr>
              <a:t>(2017))</a:t>
            </a:r>
          </a:p>
        </p:txBody>
      </p:sp>
      <p:sp>
        <p:nvSpPr>
          <p:cNvPr id="7" name="TextBox 6"/>
          <p:cNvSpPr txBox="1"/>
          <p:nvPr/>
        </p:nvSpPr>
        <p:spPr>
          <a:xfrm>
            <a:off x="4788639" y="1119908"/>
            <a:ext cx="3885792" cy="3785652"/>
          </a:xfrm>
          <a:prstGeom prst="rect">
            <a:avLst/>
          </a:prstGeom>
          <a:noFill/>
        </p:spPr>
        <p:txBody>
          <a:bodyPr wrap="square" rtlCol="0">
            <a:spAutoFit/>
          </a:bodyPr>
          <a:lstStyle/>
          <a:p>
            <a:pPr algn="just" eaLnBrk="0" fontAlgn="base" hangingPunct="0">
              <a:spcBef>
                <a:spcPct val="0"/>
              </a:spcBef>
              <a:spcAft>
                <a:spcPct val="0"/>
              </a:spcAft>
            </a:pPr>
            <a:r>
              <a:rPr lang="en-IN" sz="1200" dirty="0" err="1">
                <a:latin typeface="Times New Roman" panose="02020603050405020304" pitchFamily="18" charset="0"/>
                <a:ea typeface="Times New Roman" panose="02020603050405020304" pitchFamily="18" charset="0"/>
              </a:rPr>
              <a:t>Uttarakhand</a:t>
            </a:r>
            <a:r>
              <a:rPr lang="en-IN" sz="1200" dirty="0">
                <a:latin typeface="Times New Roman" panose="02020603050405020304" pitchFamily="18" charset="0"/>
                <a:ea typeface="Times New Roman" panose="02020603050405020304" pitchFamily="18" charset="0"/>
              </a:rPr>
              <a:t> is one of the northern state of India located in the foot hill of Himalayan region which is seismically most active because of the earthquake occurrence associated with major as well as minor faults. This state consisting of thirteen district, most of which occupies a part of Himalaya stretching about 320 km between Himachal Pradesh in the west and Kali River in the east, forming the Indo-Nepal border (Fig 2</a:t>
            </a:r>
            <a:r>
              <a:rPr lang="en-IN" sz="1200" dirty="0" smtClean="0">
                <a:latin typeface="Times New Roman" panose="02020603050405020304" pitchFamily="18" charset="0"/>
                <a:ea typeface="Times New Roman" panose="02020603050405020304" pitchFamily="18" charset="0"/>
              </a:rPr>
              <a:t>.)</a:t>
            </a:r>
            <a:endParaRPr lang="en-US" sz="1200" dirty="0" smtClean="0">
              <a:solidFill>
                <a:srgbClr val="C0504D">
                  <a:lumMod val="75000"/>
                </a:srgbClr>
              </a:solidFill>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endParaRPr lang="en-US" sz="1200" dirty="0">
              <a:solidFill>
                <a:prstClr val="black"/>
              </a:solidFill>
              <a:latin typeface="Times New Roman" panose="02020603050405020304" pitchFamily="18" charset="0"/>
              <a:cs typeface="Times New Roman" panose="02020603050405020304" pitchFamily="18" charset="0"/>
            </a:endParaRPr>
          </a:p>
          <a:p>
            <a:pPr marL="171450" indent="-171450" algn="just" eaLnBrk="0" fontAlgn="base" hangingPunct="0">
              <a:spcBef>
                <a:spcPct val="0"/>
              </a:spcBef>
              <a:spcAft>
                <a:spcPct val="0"/>
              </a:spcAft>
              <a:buFont typeface="Wingdings" panose="05000000000000000000" pitchFamily="2" charset="2"/>
              <a:buChar char="v"/>
            </a:pPr>
            <a:r>
              <a:rPr lang="en-US" sz="1200" dirty="0" smtClean="0">
                <a:solidFill>
                  <a:prstClr val="black"/>
                </a:solidFill>
                <a:latin typeface="Times New Roman" panose="02020603050405020304" pitchFamily="18" charset="0"/>
                <a:cs typeface="Times New Roman" panose="02020603050405020304" pitchFamily="18" charset="0"/>
              </a:rPr>
              <a:t>UK Falls at foothills of Himalayan with </a:t>
            </a:r>
            <a:r>
              <a:rPr lang="en-US" sz="1200" dirty="0" smtClean="0">
                <a:solidFill>
                  <a:srgbClr val="C0504D">
                    <a:lumMod val="75000"/>
                  </a:srgbClr>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28.7°N </a:t>
            </a:r>
            <a:r>
              <a:rPr lang="en-US" sz="1200" dirty="0">
                <a:solidFill>
                  <a:srgbClr val="C0504D">
                    <a:lumMod val="75000"/>
                  </a:srgbClr>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- 31.1°N latitude and 77.6°E - 81°E </a:t>
            </a:r>
            <a:r>
              <a:rPr lang="en-US" sz="1200" dirty="0" smtClean="0">
                <a:solidFill>
                  <a:srgbClr val="C0504D">
                    <a:lumMod val="75000"/>
                  </a:srgbClr>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longitude.</a:t>
            </a:r>
            <a:endParaRPr lang="en-US" sz="1200" dirty="0" smtClean="0">
              <a:solidFill>
                <a:srgbClr val="C0504D">
                  <a:lumMod val="75000"/>
                </a:srgbClr>
              </a:solidFill>
              <a:latin typeface="Times New Roman" panose="02020603050405020304" pitchFamily="18" charset="0"/>
              <a:cs typeface="Times New Roman" panose="02020603050405020304" pitchFamily="18" charset="0"/>
            </a:endParaRPr>
          </a:p>
          <a:p>
            <a:pPr marL="342900" indent="-342900" algn="just" eaLnBrk="0" fontAlgn="base" hangingPunct="0">
              <a:spcBef>
                <a:spcPct val="0"/>
              </a:spcBef>
              <a:spcAft>
                <a:spcPct val="0"/>
              </a:spcAft>
              <a:buFont typeface="Wingdings" panose="05000000000000000000" pitchFamily="2" charset="2"/>
              <a:buChar char="v"/>
            </a:pPr>
            <a:endParaRPr lang="en-US" sz="1200" dirty="0">
              <a:solidFill>
                <a:prstClr val="black"/>
              </a:solidFill>
              <a:latin typeface="Times New Roman" panose="02020603050405020304" pitchFamily="18" charset="0"/>
              <a:cs typeface="Times New Roman" panose="02020603050405020304" pitchFamily="18" charset="0"/>
            </a:endParaRPr>
          </a:p>
          <a:p>
            <a:pPr marL="171450" indent="-171450" algn="just" eaLnBrk="0" fontAlgn="base" hangingPunct="0">
              <a:spcBef>
                <a:spcPct val="0"/>
              </a:spcBef>
              <a:spcAft>
                <a:spcPct val="0"/>
              </a:spcAft>
              <a:buFont typeface="Wingdings" panose="05000000000000000000" pitchFamily="2" charset="2"/>
              <a:buChar char="v"/>
            </a:pPr>
            <a:r>
              <a:rPr lang="en-US" sz="1200" dirty="0" smtClean="0">
                <a:solidFill>
                  <a:prstClr val="black"/>
                </a:solidFill>
                <a:latin typeface="Times New Roman" panose="02020603050405020304" pitchFamily="18" charset="0"/>
                <a:cs typeface="Times New Roman" panose="02020603050405020304" pitchFamily="18" charset="0"/>
              </a:rPr>
              <a:t>13 Districts divided into </a:t>
            </a:r>
            <a:r>
              <a:rPr lang="en-GB" sz="1200" dirty="0">
                <a:solidFill>
                  <a:prstClr val="black"/>
                </a:solidFill>
                <a:latin typeface="Times New Roman" panose="02020603050405020304" pitchFamily="18" charset="0"/>
                <a:cs typeface="Times New Roman" panose="02020603050405020304" pitchFamily="18" charset="0"/>
              </a:rPr>
              <a:t>Two </a:t>
            </a:r>
            <a:r>
              <a:rPr lang="en-GB" sz="1200" dirty="0" smtClean="0">
                <a:solidFill>
                  <a:prstClr val="black"/>
                </a:solidFill>
                <a:latin typeface="Times New Roman" panose="02020603050405020304" pitchFamily="18" charset="0"/>
                <a:cs typeface="Times New Roman" panose="02020603050405020304" pitchFamily="18" charset="0"/>
              </a:rPr>
              <a:t>region</a:t>
            </a:r>
            <a:r>
              <a:rPr lang="en-US" sz="1200" dirty="0" smtClean="0">
                <a:solidFill>
                  <a:prstClr val="black"/>
                </a:solidFill>
                <a:latin typeface="Times New Roman" panose="02020603050405020304" pitchFamily="18" charset="0"/>
                <a:cs typeface="Times New Roman" panose="02020603050405020304" pitchFamily="18" charset="0"/>
              </a:rPr>
              <a:t>, </a:t>
            </a:r>
            <a:r>
              <a:rPr lang="en-GB" sz="1200" dirty="0" smtClean="0">
                <a:solidFill>
                  <a:prstClr val="black"/>
                </a:solidFill>
                <a:latin typeface="Times New Roman" panose="02020603050405020304" pitchFamily="18" charset="0"/>
                <a:cs typeface="Times New Roman" panose="02020603050405020304" pitchFamily="18" charset="0"/>
              </a:rPr>
              <a:t>Garhwal </a:t>
            </a:r>
            <a:r>
              <a:rPr lang="en-GB" sz="1200" dirty="0">
                <a:solidFill>
                  <a:prstClr val="black"/>
                </a:solidFill>
                <a:latin typeface="Times New Roman" panose="02020603050405020304" pitchFamily="18" charset="0"/>
                <a:cs typeface="Times New Roman" panose="02020603050405020304" pitchFamily="18" charset="0"/>
              </a:rPr>
              <a:t>and </a:t>
            </a:r>
            <a:r>
              <a:rPr lang="en-GB" sz="1200" dirty="0" err="1">
                <a:solidFill>
                  <a:prstClr val="black"/>
                </a:solidFill>
                <a:latin typeface="Times New Roman" panose="02020603050405020304" pitchFamily="18" charset="0"/>
                <a:cs typeface="Times New Roman" panose="02020603050405020304" pitchFamily="18" charset="0"/>
              </a:rPr>
              <a:t>Kumaon</a:t>
            </a:r>
            <a:r>
              <a:rPr lang="en-GB" sz="1200" dirty="0">
                <a:solidFill>
                  <a:prstClr val="black"/>
                </a:solidFill>
                <a:latin typeface="Times New Roman" panose="02020603050405020304" pitchFamily="18" charset="0"/>
                <a:cs typeface="Times New Roman" panose="02020603050405020304" pitchFamily="18" charset="0"/>
              </a:rPr>
              <a:t> </a:t>
            </a:r>
            <a:r>
              <a:rPr lang="en-US" sz="1200" dirty="0" smtClean="0">
                <a:solidFill>
                  <a:prstClr val="black"/>
                </a:solidFill>
                <a:latin typeface="Times New Roman" panose="02020603050405020304" pitchFamily="18" charset="0"/>
                <a:cs typeface="Times New Roman" panose="02020603050405020304" pitchFamily="18" charset="0"/>
              </a:rPr>
              <a:t>with an </a:t>
            </a:r>
            <a:r>
              <a:rPr lang="en-US" sz="1200" dirty="0" smtClean="0">
                <a:solidFill>
                  <a:srgbClr val="C0504D">
                    <a:lumMod val="75000"/>
                  </a:srgbClr>
                </a:solidFill>
                <a:latin typeface="Times New Roman" panose="02020603050405020304" pitchFamily="18" charset="0"/>
                <a:cs typeface="Times New Roman" panose="02020603050405020304" pitchFamily="18" charset="0"/>
              </a:rPr>
              <a:t>area of 53,483 km</a:t>
            </a:r>
            <a:r>
              <a:rPr lang="en-US" sz="1200" baseline="30000" dirty="0" smtClean="0">
                <a:solidFill>
                  <a:srgbClr val="C0504D">
                    <a:lumMod val="75000"/>
                  </a:srgbClr>
                </a:solidFill>
                <a:latin typeface="Times New Roman" panose="02020603050405020304" pitchFamily="18" charset="0"/>
                <a:cs typeface="Times New Roman" panose="02020603050405020304" pitchFamily="18" charset="0"/>
              </a:rPr>
              <a:t>2</a:t>
            </a:r>
            <a:endParaRPr lang="en-US" sz="1400" baseline="30000" dirty="0" smtClean="0">
              <a:solidFill>
                <a:srgbClr val="C0504D">
                  <a:lumMod val="75000"/>
                </a:srgbClr>
              </a:solidFill>
              <a:latin typeface="Times New Roman" panose="02020603050405020304" pitchFamily="18" charset="0"/>
              <a:cs typeface="Times New Roman" panose="02020603050405020304" pitchFamily="18" charset="0"/>
            </a:endParaRPr>
          </a:p>
          <a:p>
            <a:pPr marL="171450" indent="-171450" algn="just" eaLnBrk="0" fontAlgn="base" hangingPunct="0">
              <a:spcBef>
                <a:spcPct val="0"/>
              </a:spcBef>
              <a:spcAft>
                <a:spcPct val="0"/>
              </a:spcAft>
              <a:buFont typeface="Wingdings" panose="05000000000000000000" pitchFamily="2" charset="2"/>
              <a:buChar char="v"/>
            </a:pPr>
            <a:endParaRPr lang="en-US" sz="1200" dirty="0" smtClean="0">
              <a:solidFill>
                <a:srgbClr val="C0504D">
                  <a:lumMod val="75000"/>
                </a:srgbClr>
              </a:solidFill>
              <a:latin typeface="Times New Roman" panose="02020603050405020304" pitchFamily="18" charset="0"/>
              <a:cs typeface="Times New Roman" panose="02020603050405020304" pitchFamily="18" charset="0"/>
            </a:endParaRPr>
          </a:p>
          <a:p>
            <a:pPr marL="171450" indent="-171450" algn="just" eaLnBrk="0" fontAlgn="base" hangingPunct="0">
              <a:spcBef>
                <a:spcPct val="0"/>
              </a:spcBef>
              <a:spcAft>
                <a:spcPct val="0"/>
              </a:spcAft>
              <a:buFont typeface="Wingdings" panose="05000000000000000000" pitchFamily="2" charset="2"/>
              <a:buChar char="v"/>
            </a:pPr>
            <a:r>
              <a:rPr lang="en-US" sz="1200" dirty="0" smtClean="0">
                <a:solidFill>
                  <a:prstClr val="black"/>
                </a:solidFill>
                <a:latin typeface="Times New Roman" panose="02020603050405020304" pitchFamily="18" charset="0"/>
                <a:cs typeface="Times New Roman" panose="02020603050405020304" pitchFamily="18" charset="0"/>
              </a:rPr>
              <a:t>Zone </a:t>
            </a:r>
            <a:r>
              <a:rPr lang="en-US" sz="1200" dirty="0">
                <a:solidFill>
                  <a:prstClr val="black"/>
                </a:solidFill>
                <a:latin typeface="Times New Roman" panose="02020603050405020304" pitchFamily="18" charset="0"/>
                <a:cs typeface="Times New Roman" panose="02020603050405020304" pitchFamily="18" charset="0"/>
              </a:rPr>
              <a:t>IV (severe) and Zone V (very severe) (IS: 1893-2016</a:t>
            </a:r>
            <a:r>
              <a:rPr lang="en-US" sz="1200" dirty="0" smtClean="0">
                <a:solidFill>
                  <a:prstClr val="black"/>
                </a:solidFill>
                <a:latin typeface="Times New Roman" panose="02020603050405020304" pitchFamily="18" charset="0"/>
                <a:cs typeface="Times New Roman" panose="02020603050405020304" pitchFamily="18" charset="0"/>
              </a:rPr>
              <a:t>).</a:t>
            </a:r>
          </a:p>
          <a:p>
            <a:pPr marL="342900" indent="-342900" algn="just" eaLnBrk="0" fontAlgn="base" hangingPunct="0">
              <a:spcBef>
                <a:spcPct val="0"/>
              </a:spcBef>
              <a:spcAft>
                <a:spcPct val="0"/>
              </a:spcAft>
              <a:buFont typeface="Wingdings" panose="05000000000000000000" pitchFamily="2" charset="2"/>
              <a:buChar char="v"/>
            </a:pPr>
            <a:endParaRPr lang="en-US" sz="1200" dirty="0" smtClean="0">
              <a:solidFill>
                <a:prstClr val="black"/>
              </a:solidFill>
              <a:latin typeface="Times New Roman" panose="02020603050405020304" pitchFamily="18" charset="0"/>
              <a:cs typeface="Times New Roman" panose="02020603050405020304" pitchFamily="18" charset="0"/>
            </a:endParaRPr>
          </a:p>
          <a:p>
            <a:pPr marL="171450" indent="-171450" algn="just" eaLnBrk="0" fontAlgn="base" hangingPunct="0">
              <a:spcBef>
                <a:spcPct val="0"/>
              </a:spcBef>
              <a:spcAft>
                <a:spcPct val="0"/>
              </a:spcAft>
              <a:buFont typeface="Wingdings" panose="05000000000000000000" pitchFamily="2" charset="2"/>
              <a:buChar char="v"/>
            </a:pPr>
            <a:r>
              <a:rPr lang="en-US" sz="1200" dirty="0" smtClean="0">
                <a:solidFill>
                  <a:prstClr val="black"/>
                </a:solidFill>
                <a:latin typeface="Times New Roman" panose="02020603050405020304" pitchFamily="18" charset="0"/>
                <a:cs typeface="Times New Roman" panose="02020603050405020304" pitchFamily="18" charset="0"/>
              </a:rPr>
              <a:t>Seismically active due to </a:t>
            </a:r>
            <a:r>
              <a:rPr lang="en-US" sz="1200" dirty="0">
                <a:solidFill>
                  <a:prstClr val="black"/>
                </a:solidFill>
                <a:latin typeface="Times New Roman" panose="02020603050405020304" pitchFamily="18" charset="0"/>
                <a:cs typeface="Times New Roman" panose="02020603050405020304" pitchFamily="18" charset="0"/>
              </a:rPr>
              <a:t>t</a:t>
            </a:r>
            <a:r>
              <a:rPr lang="en-US" sz="1200" dirty="0" smtClean="0">
                <a:solidFill>
                  <a:prstClr val="black"/>
                </a:solidFill>
                <a:latin typeface="Times New Roman" panose="02020603050405020304" pitchFamily="18" charset="0"/>
                <a:cs typeface="Times New Roman" panose="02020603050405020304" pitchFamily="18" charset="0"/>
              </a:rPr>
              <a:t>hrusting of the</a:t>
            </a:r>
            <a:r>
              <a:rPr lang="en-US" sz="1200" dirty="0" smtClean="0">
                <a:solidFill>
                  <a:srgbClr val="4F81BD">
                    <a:lumMod val="50000"/>
                  </a:srgbClr>
                </a:solidFill>
                <a:latin typeface="Times New Roman" panose="02020603050405020304" pitchFamily="18" charset="0"/>
                <a:cs typeface="Times New Roman" panose="02020603050405020304" pitchFamily="18" charset="0"/>
              </a:rPr>
              <a:t> </a:t>
            </a:r>
            <a:r>
              <a:rPr lang="en-US" sz="1200" dirty="0" smtClean="0">
                <a:solidFill>
                  <a:srgbClr val="C0504D">
                    <a:lumMod val="75000"/>
                  </a:srgbClr>
                </a:solidFill>
                <a:latin typeface="Times New Roman" panose="02020603050405020304" pitchFamily="18" charset="0"/>
                <a:cs typeface="Times New Roman" panose="02020603050405020304" pitchFamily="18" charset="0"/>
              </a:rPr>
              <a:t>Indian and Eurasian plate.</a:t>
            </a:r>
          </a:p>
        </p:txBody>
      </p:sp>
      <p:sp>
        <p:nvSpPr>
          <p:cNvPr id="12" name="Rectangle 11"/>
          <p:cNvSpPr/>
          <p:nvPr/>
        </p:nvSpPr>
        <p:spPr>
          <a:xfrm>
            <a:off x="0" y="935242"/>
            <a:ext cx="2053767" cy="369332"/>
          </a:xfrm>
          <a:prstGeom prst="rect">
            <a:avLst/>
          </a:prstGeom>
        </p:spPr>
        <p:txBody>
          <a:bodyPr wrap="none">
            <a:spAutoFit/>
          </a:bodyPr>
          <a:lstStyle/>
          <a:p>
            <a:r>
              <a:rPr lang="en-IN" sz="1800" b="1" dirty="0" smtClean="0">
                <a:latin typeface="Times New Roman" panose="02020603050405020304" pitchFamily="18" charset="0"/>
                <a:cs typeface="Times New Roman" panose="02020603050405020304" pitchFamily="18" charset="0"/>
              </a:rPr>
              <a:t>1. </a:t>
            </a:r>
            <a:r>
              <a:rPr lang="en-IN" sz="1600" b="1" dirty="0" smtClean="0">
                <a:latin typeface="Times New Roman" panose="02020603050405020304" pitchFamily="18" charset="0"/>
                <a:cs typeface="Times New Roman" panose="02020603050405020304" pitchFamily="18" charset="0"/>
              </a:rPr>
              <a:t>INTRODUCTION</a:t>
            </a:r>
            <a:endParaRPr lang="en-IN" sz="1600" dirty="0"/>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73720"/>
            <a:ext cx="4788385" cy="2957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4340119"/>
            <a:ext cx="4090369" cy="461665"/>
          </a:xfrm>
          <a:prstGeom prst="rect">
            <a:avLst/>
          </a:prstGeom>
        </p:spPr>
        <p:txBody>
          <a:bodyPr wrap="square">
            <a:spAutoFit/>
          </a:bodyPr>
          <a:lstStyle/>
          <a:p>
            <a:r>
              <a:rPr lang="en-US" sz="1200" b="1" dirty="0" smtClean="0">
                <a:latin typeface="Times New Roman" panose="02020603050405020304" pitchFamily="18" charset="0"/>
                <a:ea typeface="Times New Roman" panose="02020603050405020304" pitchFamily="18" charset="0"/>
              </a:rPr>
              <a:t>Fig 2</a:t>
            </a:r>
            <a:r>
              <a:rPr lang="en-US" sz="1200" dirty="0" smtClean="0">
                <a:latin typeface="Times New Roman" panose="02020603050405020304" pitchFamily="18" charset="0"/>
                <a:ea typeface="Times New Roman" panose="02020603050405020304" pitchFamily="18" charset="0"/>
              </a:rPr>
              <a:t>. Tectonic </a:t>
            </a:r>
            <a:r>
              <a:rPr lang="en-US" sz="1200" dirty="0">
                <a:latin typeface="Times New Roman" panose="02020603050405020304" pitchFamily="18" charset="0"/>
                <a:ea typeface="Times New Roman" panose="02020603050405020304" pitchFamily="18" charset="0"/>
              </a:rPr>
              <a:t>map of </a:t>
            </a:r>
            <a:r>
              <a:rPr lang="en-US" sz="1200" dirty="0" err="1">
                <a:latin typeface="Times New Roman" panose="02020603050405020304" pitchFamily="18" charset="0"/>
                <a:ea typeface="Times New Roman" panose="02020603050405020304" pitchFamily="18" charset="0"/>
              </a:rPr>
              <a:t>Uttarakhand</a:t>
            </a:r>
            <a:r>
              <a:rPr lang="en-US" sz="1200" dirty="0">
                <a:latin typeface="Times New Roman" panose="02020603050405020304" pitchFamily="18" charset="0"/>
                <a:ea typeface="Times New Roman" panose="02020603050405020304" pitchFamily="18" charset="0"/>
              </a:rPr>
              <a:t> with major Thrust and Faults  </a:t>
            </a:r>
            <a:r>
              <a:rPr lang="en-US" sz="1200" dirty="0" smtClean="0">
                <a:latin typeface="Times New Roman" panose="02020603050405020304" pitchFamily="18" charset="0"/>
                <a:ea typeface="Times New Roman" panose="02020603050405020304" pitchFamily="18" charset="0"/>
              </a:rPr>
              <a:t>(</a:t>
            </a:r>
            <a:r>
              <a:rPr lang="en-US" sz="1200" dirty="0" err="1">
                <a:latin typeface="Times New Roman" panose="02020603050405020304" pitchFamily="18" charset="0"/>
                <a:ea typeface="Times New Roman" panose="02020603050405020304" pitchFamily="18" charset="0"/>
              </a:rPr>
              <a:t>Soni</a:t>
            </a:r>
            <a:r>
              <a:rPr lang="en-US" sz="1200" dirty="0">
                <a:latin typeface="Times New Roman" panose="02020603050405020304" pitchFamily="18" charset="0"/>
                <a:ea typeface="Times New Roman" panose="02020603050405020304" pitchFamily="18" charset="0"/>
              </a:rPr>
              <a:t> et. al., 2019).</a:t>
            </a:r>
            <a:endParaRPr lang="en-IN" dirty="0"/>
          </a:p>
        </p:txBody>
      </p:sp>
    </p:spTree>
    <p:extLst>
      <p:ext uri="{BB962C8B-B14F-4D97-AF65-F5344CB8AC3E}">
        <p14:creationId xmlns:p14="http://schemas.microsoft.com/office/powerpoint/2010/main" val="3187909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675237" y="69041"/>
            <a:ext cx="5542241" cy="757514"/>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smtClean="0">
                <a:solidFill>
                  <a:schemeClr val="bg1"/>
                </a:solidFill>
                <a:latin typeface="Arial" panose="020B0604020202020204" pitchFamily="34" charset="0"/>
              </a:rPr>
              <a:t>Seismic </a:t>
            </a:r>
            <a:r>
              <a:rPr lang="en-US" sz="1200" b="1" dirty="0">
                <a:solidFill>
                  <a:schemeClr val="bg1"/>
                </a:solidFill>
                <a:latin typeface="Arial" panose="020B0604020202020204" pitchFamily="34" charset="0"/>
              </a:rPr>
              <a:t>Hazard Estimates for State of </a:t>
            </a:r>
            <a:r>
              <a:rPr lang="en-US" sz="1200" b="1" dirty="0" err="1">
                <a:solidFill>
                  <a:schemeClr val="bg1"/>
                </a:solidFill>
                <a:latin typeface="Arial" panose="020B0604020202020204" pitchFamily="34" charset="0"/>
              </a:rPr>
              <a:t>Uttarakhand</a:t>
            </a:r>
            <a:endParaRPr lang="en-US" sz="1200" b="1" dirty="0">
              <a:solidFill>
                <a:schemeClr val="bg1"/>
              </a:solidFill>
              <a:latin typeface="Arial" panose="020B0604020202020204" pitchFamily="34" charset="0"/>
            </a:endParaRPr>
          </a:p>
          <a:p>
            <a:pPr algn="ctr" eaLnBrk="0" hangingPunct="0"/>
            <a:r>
              <a:rPr lang="en-US" sz="1200" b="1" dirty="0">
                <a:solidFill>
                  <a:schemeClr val="bg1"/>
                </a:solidFill>
                <a:latin typeface="Arial" panose="020B0604020202020204" pitchFamily="34" charset="0"/>
              </a:rPr>
              <a:t>Himalaya in terms of Peak Ground </a:t>
            </a:r>
            <a:r>
              <a:rPr lang="en-US" sz="1200" b="1" dirty="0" smtClean="0">
                <a:solidFill>
                  <a:schemeClr val="bg1"/>
                </a:solidFill>
                <a:latin typeface="Arial" panose="020B0604020202020204" pitchFamily="34" charset="0"/>
              </a:rPr>
              <a:t>Acceleration (PGA)</a:t>
            </a:r>
          </a:p>
          <a:p>
            <a:pPr algn="ctr" eaLnBrk="0" hangingPunct="0"/>
            <a:endParaRPr lang="en-US" sz="800" b="1" dirty="0">
              <a:solidFill>
                <a:schemeClr val="bg1"/>
              </a:solidFill>
              <a:latin typeface="Arial" panose="020B0604020202020204" pitchFamily="34" charset="0"/>
            </a:endParaRPr>
          </a:p>
          <a:p>
            <a:pPr algn="ctr" eaLnBrk="0" hangingPunct="0"/>
            <a:r>
              <a:rPr lang="en-US" sz="800" dirty="0" smtClean="0">
                <a:solidFill>
                  <a:schemeClr val="bg1"/>
                </a:solidFill>
                <a:latin typeface="Arial" panose="020B0604020202020204" pitchFamily="34" charset="0"/>
                <a:ea typeface="Avenir Book" charset="0"/>
              </a:rPr>
              <a:t>Prof</a:t>
            </a:r>
            <a:r>
              <a:rPr lang="en-US" sz="800" dirty="0">
                <a:solidFill>
                  <a:schemeClr val="bg1"/>
                </a:solidFill>
                <a:latin typeface="Arial" panose="020B0604020202020204" pitchFamily="34" charset="0"/>
                <a:ea typeface="Avenir Book" charset="0"/>
              </a:rPr>
              <a:t>. SHANKER, Daya and </a:t>
            </a:r>
            <a:r>
              <a:rPr lang="en-US" sz="800" dirty="0" smtClean="0">
                <a:solidFill>
                  <a:schemeClr val="bg1"/>
                </a:solidFill>
                <a:latin typeface="Arial" panose="020B0604020202020204" pitchFamily="34" charset="0"/>
                <a:ea typeface="Avenir Book" charset="0"/>
              </a:rPr>
              <a:t>SHUBHAM (</a:t>
            </a:r>
            <a:r>
              <a:rPr lang="en-US" sz="800" dirty="0" smtClean="0">
                <a:solidFill>
                  <a:schemeClr val="bg1"/>
                </a:solidFill>
                <a:latin typeface="Arial" panose="020B0604020202020204" pitchFamily="34" charset="0"/>
                <a:cs typeface="Arial" panose="020B0604020202020204" pitchFamily="34" charset="0"/>
              </a:rPr>
              <a:t>Department </a:t>
            </a:r>
            <a:r>
              <a:rPr lang="en-US" sz="800" dirty="0">
                <a:solidFill>
                  <a:schemeClr val="bg1"/>
                </a:solidFill>
                <a:latin typeface="Arial" panose="020B0604020202020204" pitchFamily="34" charset="0"/>
                <a:cs typeface="Arial" panose="020B0604020202020204" pitchFamily="34" charset="0"/>
              </a:rPr>
              <a:t>of Earthquake Engineering, Indian Institute of Technology Roorkee-247667, U K India);  </a:t>
            </a:r>
            <a:r>
              <a:rPr lang="en-US" sz="800" dirty="0" smtClean="0">
                <a:solidFill>
                  <a:schemeClr val="bg1"/>
                </a:solidFill>
                <a:latin typeface="Arial" panose="020B0604020202020204" pitchFamily="34" charset="0"/>
                <a:ea typeface="Avenir Book" charset="0"/>
              </a:rPr>
              <a:t>d.shanker@eq.iitr.ac.</a:t>
            </a:r>
            <a:endParaRPr lang="en-US" sz="800" dirty="0">
              <a:solidFill>
                <a:schemeClr val="bg1"/>
              </a:solidFill>
              <a:latin typeface="Avenir Book" charset="0"/>
              <a:ea typeface="Avenir Book" charset="0"/>
              <a:cs typeface="Avenir Book" charset="0"/>
            </a:endParaRP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P1.2-060</a:t>
            </a:r>
            <a:endParaRPr lang="en-AT" sz="700" dirty="0">
              <a:latin typeface="Arial" panose="020B0604020202020204" pitchFamily="34" charset="0"/>
              <a:cs typeface="Arial" panose="020B0604020202020204" pitchFamily="34" charset="0"/>
            </a:endParaRPr>
          </a:p>
        </p:txBody>
      </p:sp>
      <p:sp>
        <p:nvSpPr>
          <p:cNvPr id="6" name="Rectangle 5"/>
          <p:cNvSpPr/>
          <p:nvPr/>
        </p:nvSpPr>
        <p:spPr>
          <a:xfrm>
            <a:off x="262480" y="7727282"/>
            <a:ext cx="4714313" cy="369332"/>
          </a:xfrm>
          <a:prstGeom prst="rect">
            <a:avLst/>
          </a:prstGeom>
        </p:spPr>
        <p:txBody>
          <a:bodyPr wrap="square">
            <a:spAutoFit/>
          </a:bodyPr>
          <a:lstStyle/>
          <a:p>
            <a:pPr algn="ctr" eaLnBrk="0" fontAlgn="base" hangingPunct="0">
              <a:spcBef>
                <a:spcPct val="0"/>
              </a:spcBef>
              <a:spcAft>
                <a:spcPct val="0"/>
              </a:spcAft>
            </a:pPr>
            <a:r>
              <a:rPr lang="en-GB" dirty="0" smtClean="0">
                <a:solidFill>
                  <a:prstClr val="black"/>
                </a:solidFill>
                <a:latin typeface="Times New Roman" panose="02020603050405020304" pitchFamily="18" charset="0"/>
                <a:cs typeface="Times New Roman" panose="02020603050405020304" pitchFamily="18" charset="0"/>
              </a:rPr>
              <a:t>Map of </a:t>
            </a:r>
            <a:r>
              <a:rPr lang="en-GB" dirty="0" err="1">
                <a:solidFill>
                  <a:prstClr val="black"/>
                </a:solidFill>
                <a:latin typeface="Times New Roman" panose="02020603050405020304" pitchFamily="18" charset="0"/>
                <a:cs typeface="Times New Roman" panose="02020603050405020304" pitchFamily="18" charset="0"/>
              </a:rPr>
              <a:t>Uttarakhand</a:t>
            </a:r>
            <a:r>
              <a:rPr lang="en-GB" dirty="0">
                <a:solidFill>
                  <a:prstClr val="black"/>
                </a:solidFill>
                <a:latin typeface="Times New Roman" panose="02020603050405020304" pitchFamily="18" charset="0"/>
                <a:cs typeface="Times New Roman" panose="02020603050405020304" pitchFamily="18" charset="0"/>
              </a:rPr>
              <a:t> </a:t>
            </a:r>
            <a:r>
              <a:rPr lang="en-GB" dirty="0" smtClean="0">
                <a:solidFill>
                  <a:prstClr val="black"/>
                </a:solidFill>
                <a:latin typeface="Times New Roman" panose="02020603050405020304" pitchFamily="18" charset="0"/>
                <a:cs typeface="Times New Roman" panose="02020603050405020304" pitchFamily="18" charset="0"/>
              </a:rPr>
              <a:t>(</a:t>
            </a:r>
            <a:r>
              <a:rPr lang="en-GB" dirty="0">
                <a:solidFill>
                  <a:prstClr val="black"/>
                </a:solidFill>
                <a:latin typeface="Times New Roman" panose="02020603050405020304" pitchFamily="18" charset="0"/>
                <a:cs typeface="Times New Roman" panose="02020603050405020304" pitchFamily="18" charset="0"/>
              </a:rPr>
              <a:t>Map of </a:t>
            </a:r>
            <a:r>
              <a:rPr lang="en-GB" dirty="0" smtClean="0">
                <a:solidFill>
                  <a:prstClr val="black"/>
                </a:solidFill>
                <a:latin typeface="Times New Roman" panose="02020603050405020304" pitchFamily="18" charset="0"/>
                <a:cs typeface="Times New Roman" panose="02020603050405020304" pitchFamily="18" charset="0"/>
              </a:rPr>
              <a:t>U.K. </a:t>
            </a:r>
            <a:r>
              <a:rPr lang="en-GB" dirty="0">
                <a:solidFill>
                  <a:prstClr val="black"/>
                </a:solidFill>
                <a:latin typeface="Times New Roman" panose="02020603050405020304" pitchFamily="18" charset="0"/>
                <a:cs typeface="Times New Roman" panose="02020603050405020304" pitchFamily="18" charset="0"/>
              </a:rPr>
              <a:t>(2017))</a:t>
            </a:r>
          </a:p>
        </p:txBody>
      </p:sp>
      <p:sp>
        <p:nvSpPr>
          <p:cNvPr id="7" name="TextBox 6"/>
          <p:cNvSpPr txBox="1"/>
          <p:nvPr/>
        </p:nvSpPr>
        <p:spPr>
          <a:xfrm>
            <a:off x="5331854" y="993970"/>
            <a:ext cx="3812146" cy="2616101"/>
          </a:xfrm>
          <a:prstGeom prst="rect">
            <a:avLst/>
          </a:prstGeom>
          <a:noFill/>
        </p:spPr>
        <p:txBody>
          <a:bodyPr wrap="square" rtlCol="0">
            <a:spAutoFit/>
          </a:bodyPr>
          <a:lstStyle/>
          <a:p>
            <a:pPr algn="just" eaLnBrk="0" fontAlgn="base" hangingPunct="0">
              <a:spcBef>
                <a:spcPct val="0"/>
              </a:spcBef>
              <a:spcAft>
                <a:spcPct val="0"/>
              </a:spcAft>
            </a:pPr>
            <a:r>
              <a:rPr lang="en-US" sz="1600" b="1"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a:t>
            </a:r>
            <a:r>
              <a:rPr lang="en-US" sz="1600" b="1" dirty="0">
                <a:solidFill>
                  <a:schemeClr val="tx1">
                    <a:lumMod val="95000"/>
                    <a:lumOff val="5000"/>
                  </a:schemeClr>
                </a:solidFill>
                <a:latin typeface="Times New Roman" panose="02020603050405020304" pitchFamily="18" charset="0"/>
                <a:cs typeface="Times New Roman" panose="02020603050405020304" pitchFamily="18" charset="0"/>
              </a:rPr>
              <a:t>SEPARATION OF SEISMOGENIC SOURCE ZONES</a:t>
            </a:r>
          </a:p>
          <a:p>
            <a:pPr algn="just" eaLnBrk="0" fontAlgn="base" hangingPunct="0">
              <a:spcBef>
                <a:spcPct val="0"/>
              </a:spcBef>
              <a:spcAft>
                <a:spcPct val="0"/>
              </a:spcAft>
            </a:pPr>
            <a:endParaRPr lang="en-GB" sz="1200" dirty="0" smtClean="0">
              <a:latin typeface="Times New Roman" panose="02020603050405020304" pitchFamily="18" charset="0"/>
              <a:ea typeface="Times New Roman" panose="02020603050405020304" pitchFamily="18" charset="0"/>
            </a:endParaRPr>
          </a:p>
          <a:p>
            <a:pPr algn="just" eaLnBrk="0" fontAlgn="base" hangingPunct="0">
              <a:spcBef>
                <a:spcPct val="0"/>
              </a:spcBef>
              <a:spcAft>
                <a:spcPct val="0"/>
              </a:spcAft>
            </a:pPr>
            <a:r>
              <a:rPr lang="en-GB" sz="1200" dirty="0" smtClean="0">
                <a:latin typeface="Times New Roman" panose="02020603050405020304" pitchFamily="18" charset="0"/>
                <a:ea typeface="Times New Roman" panose="02020603050405020304" pitchFamily="18" charset="0"/>
              </a:rPr>
              <a:t>For </a:t>
            </a:r>
            <a:r>
              <a:rPr lang="en-GB" sz="1200" dirty="0">
                <a:latin typeface="Times New Roman" panose="02020603050405020304" pitchFamily="18" charset="0"/>
                <a:ea typeface="Times New Roman" panose="02020603050405020304" pitchFamily="18" charset="0"/>
              </a:rPr>
              <a:t>the purpose of PSHA, </a:t>
            </a:r>
            <a:r>
              <a:rPr lang="en-GB" sz="1200" dirty="0" err="1">
                <a:latin typeface="Times New Roman" panose="02020603050405020304" pitchFamily="18" charset="0"/>
                <a:ea typeface="Times New Roman" panose="02020603050405020304" pitchFamily="18" charset="0"/>
              </a:rPr>
              <a:t>Uttrakhand</a:t>
            </a:r>
            <a:r>
              <a:rPr lang="en-GB" sz="1200" dirty="0">
                <a:latin typeface="Times New Roman" panose="02020603050405020304" pitchFamily="18" charset="0"/>
                <a:ea typeface="Times New Roman" panose="02020603050405020304" pitchFamily="18" charset="0"/>
              </a:rPr>
              <a:t>, region has been divided into four </a:t>
            </a:r>
            <a:r>
              <a:rPr lang="en-GB" sz="1200" dirty="0" err="1">
                <a:latin typeface="Times New Roman" panose="02020603050405020304" pitchFamily="18" charset="0"/>
                <a:ea typeface="Times New Roman" panose="02020603050405020304" pitchFamily="18" charset="0"/>
              </a:rPr>
              <a:t>Seismotectonic</a:t>
            </a:r>
            <a:r>
              <a:rPr lang="en-GB" sz="1200" dirty="0">
                <a:latin typeface="Times New Roman" panose="02020603050405020304" pitchFamily="18" charset="0"/>
                <a:ea typeface="Times New Roman" panose="02020603050405020304" pitchFamily="18" charset="0"/>
              </a:rPr>
              <a:t> source zones as shown in </a:t>
            </a:r>
            <a:r>
              <a:rPr lang="en-GB" sz="1200" b="1" dirty="0">
                <a:latin typeface="Times New Roman" panose="02020603050405020304" pitchFamily="18" charset="0"/>
                <a:ea typeface="Times New Roman" panose="02020603050405020304" pitchFamily="18" charset="0"/>
              </a:rPr>
              <a:t>Figure </a:t>
            </a:r>
            <a:r>
              <a:rPr lang="en-GB" sz="1200" b="1" dirty="0" smtClean="0">
                <a:latin typeface="Times New Roman" panose="02020603050405020304" pitchFamily="18" charset="0"/>
                <a:ea typeface="Times New Roman" panose="02020603050405020304" pitchFamily="18" charset="0"/>
              </a:rPr>
              <a:t>3.  </a:t>
            </a:r>
            <a:r>
              <a:rPr lang="en-GB" sz="1200" dirty="0">
                <a:latin typeface="Times New Roman" panose="02020603050405020304" pitchFamily="18" charset="0"/>
                <a:ea typeface="Times New Roman" panose="02020603050405020304" pitchFamily="18" charset="0"/>
              </a:rPr>
              <a:t>The</a:t>
            </a:r>
            <a:r>
              <a:rPr lang="en-GB" sz="1200" b="1" dirty="0">
                <a:latin typeface="Times New Roman" panose="02020603050405020304" pitchFamily="18" charset="0"/>
                <a:ea typeface="Times New Roman" panose="02020603050405020304" pitchFamily="18" charset="0"/>
              </a:rPr>
              <a:t> </a:t>
            </a:r>
            <a:r>
              <a:rPr lang="en-GB" sz="1200" dirty="0">
                <a:latin typeface="Times New Roman" panose="02020603050405020304" pitchFamily="18" charset="0"/>
                <a:ea typeface="Times New Roman" panose="02020603050405020304" pitchFamily="18" charset="0"/>
              </a:rPr>
              <a:t>earthquakes data (1974 - 2018) </a:t>
            </a:r>
            <a:r>
              <a:rPr lang="en-GB" sz="1200" dirty="0">
                <a:latin typeface="Times New Roman" panose="02020603050405020304" pitchFamily="18" charset="0"/>
                <a:ea typeface="TimesNewRomanPSMT"/>
              </a:rPr>
              <a:t>taken from the</a:t>
            </a:r>
            <a:r>
              <a:rPr lang="en-GB" sz="1200" dirty="0">
                <a:latin typeface="Times New Roman" panose="02020603050405020304" pitchFamily="18" charset="0"/>
                <a:ea typeface="Times New Roman" panose="02020603050405020304" pitchFamily="18" charset="0"/>
              </a:rPr>
              <a:t> </a:t>
            </a:r>
            <a:r>
              <a:rPr lang="en-GB" sz="1200" dirty="0">
                <a:latin typeface="Times New Roman" panose="02020603050405020304" pitchFamily="18" charset="0"/>
                <a:ea typeface="TimesNewRomanPSMT"/>
              </a:rPr>
              <a:t>catalogue of USGS and ISC</a:t>
            </a:r>
            <a:r>
              <a:rPr lang="en-GB" sz="1200" dirty="0">
                <a:latin typeface="Times New Roman" panose="02020603050405020304" pitchFamily="18" charset="0"/>
                <a:ea typeface="Times New Roman" panose="02020603050405020304" pitchFamily="18" charset="0"/>
              </a:rPr>
              <a:t> and its epicentre distribution are also shown in this map. </a:t>
            </a:r>
            <a:r>
              <a:rPr lang="en-GB" sz="1200" dirty="0" err="1">
                <a:latin typeface="Times New Roman" panose="02020603050405020304" pitchFamily="18" charset="0"/>
                <a:ea typeface="Times New Roman" panose="02020603050405020304" pitchFamily="18" charset="0"/>
              </a:rPr>
              <a:t>Seismotectonic</a:t>
            </a:r>
            <a:r>
              <a:rPr lang="en-GB" sz="1200" dirty="0">
                <a:latin typeface="Times New Roman" panose="02020603050405020304" pitchFamily="18" charset="0"/>
                <a:ea typeface="Times New Roman" panose="02020603050405020304" pitchFamily="18" charset="0"/>
              </a:rPr>
              <a:t> sources zones are manifest on the basis of utilising information on tectonics and seismicity patters of the region, as well as geology of the area (</a:t>
            </a:r>
            <a:r>
              <a:rPr lang="en-GB" sz="1200" dirty="0" err="1">
                <a:latin typeface="Times New Roman" panose="02020603050405020304" pitchFamily="18" charset="0"/>
                <a:ea typeface="Times New Roman" panose="02020603050405020304" pitchFamily="18" charset="0"/>
              </a:rPr>
              <a:t>Khattri</a:t>
            </a:r>
            <a:r>
              <a:rPr lang="en-GB" sz="1200" dirty="0">
                <a:latin typeface="Times New Roman" panose="02020603050405020304" pitchFamily="18" charset="0"/>
                <a:ea typeface="Times New Roman" panose="02020603050405020304" pitchFamily="18" charset="0"/>
              </a:rPr>
              <a:t> et al., 1984).</a:t>
            </a:r>
            <a:endParaRPr lang="en-GB" sz="1200" dirty="0" smtClean="0">
              <a:latin typeface="Times New Roman" panose="02020603050405020304" pitchFamily="18" charset="0"/>
              <a:ea typeface="Times New Roman" panose="02020603050405020304" pitchFamily="18" charset="0"/>
            </a:endParaRPr>
          </a:p>
          <a:p>
            <a:pPr algn="just" eaLnBrk="0" fontAlgn="base" hangingPunct="0">
              <a:spcBef>
                <a:spcPct val="0"/>
              </a:spcBef>
              <a:spcAft>
                <a:spcPct val="0"/>
              </a:spcAft>
            </a:pPr>
            <a:r>
              <a:rPr lang="en-GB" sz="1200" dirty="0">
                <a:latin typeface="Times New Roman" panose="02020603050405020304" pitchFamily="18" charset="0"/>
                <a:ea typeface="Times New Roman" panose="02020603050405020304" pitchFamily="18" charset="0"/>
              </a:rPr>
              <a:t>To achieve this ARCGIS 10 software is used for source zone demarcation (</a:t>
            </a:r>
            <a:r>
              <a:rPr lang="en-GB" sz="1200" i="1" dirty="0">
                <a:latin typeface="Times New Roman" panose="02020603050405020304" pitchFamily="18" charset="0"/>
                <a:ea typeface="Times New Roman" panose="02020603050405020304" pitchFamily="18" charset="0"/>
              </a:rPr>
              <a:t>UK-I, UK-II, UK-III and UK-IV</a:t>
            </a:r>
            <a:r>
              <a:rPr lang="en-GB" sz="1200" dirty="0" smtClean="0">
                <a:latin typeface="Times New Roman" panose="02020603050405020304" pitchFamily="18" charset="0"/>
                <a:ea typeface="Times New Roman" panose="02020603050405020304" pitchFamily="18" charset="0"/>
              </a:rPr>
              <a:t>).</a:t>
            </a:r>
          </a:p>
        </p:txBody>
      </p:sp>
      <p:sp>
        <p:nvSpPr>
          <p:cNvPr id="12" name="Rectangle 11"/>
          <p:cNvSpPr/>
          <p:nvPr/>
        </p:nvSpPr>
        <p:spPr>
          <a:xfrm>
            <a:off x="0" y="935242"/>
            <a:ext cx="2031325" cy="369332"/>
          </a:xfrm>
          <a:prstGeom prst="rect">
            <a:avLst/>
          </a:prstGeom>
        </p:spPr>
        <p:txBody>
          <a:bodyPr wrap="none">
            <a:spAutoFit/>
          </a:bodyPr>
          <a:lstStyle/>
          <a:p>
            <a:r>
              <a:rPr lang="en-IN" sz="1800" b="1" dirty="0" smtClean="0">
                <a:latin typeface="Times New Roman" panose="02020603050405020304" pitchFamily="18" charset="0"/>
                <a:cs typeface="Times New Roman" panose="02020603050405020304" pitchFamily="18" charset="0"/>
              </a:rPr>
              <a:t>INTRODUCTION</a:t>
            </a:r>
            <a:endParaRPr lang="en-IN" sz="1800" dirty="0"/>
          </a:p>
        </p:txBody>
      </p:sp>
      <p:pic>
        <p:nvPicPr>
          <p:cNvPr id="20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70"/>
            <a:ext cx="5276850"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4256289"/>
            <a:ext cx="4056845" cy="481670"/>
          </a:xfrm>
          <a:prstGeom prst="rect">
            <a:avLst/>
          </a:prstGeom>
        </p:spPr>
        <p:txBody>
          <a:bodyPr wrap="square">
            <a:spAutoFit/>
          </a:bodyPr>
          <a:lstStyle/>
          <a:p>
            <a:pPr algn="ctr">
              <a:lnSpc>
                <a:spcPct val="115000"/>
              </a:lnSpc>
              <a:spcAft>
                <a:spcPts val="0"/>
              </a:spcAft>
            </a:pPr>
            <a:r>
              <a:rPr lang="en-GB" sz="1100" b="1" dirty="0">
                <a:latin typeface="Times New Roman" panose="02020603050405020304" pitchFamily="18" charset="0"/>
                <a:ea typeface="Times New Roman" panose="02020603050405020304" pitchFamily="18" charset="0"/>
              </a:rPr>
              <a:t>Figure </a:t>
            </a:r>
            <a:r>
              <a:rPr lang="en-GB" sz="1100" b="1" dirty="0" smtClean="0">
                <a:latin typeface="Times New Roman" panose="02020603050405020304" pitchFamily="18" charset="0"/>
                <a:ea typeface="Times New Roman" panose="02020603050405020304" pitchFamily="18" charset="0"/>
              </a:rPr>
              <a:t>3: </a:t>
            </a:r>
            <a:r>
              <a:rPr lang="en-GB" sz="1100" dirty="0">
                <a:latin typeface="Times New Roman" panose="02020603050405020304" pitchFamily="18" charset="0"/>
                <a:ea typeface="Times New Roman" panose="02020603050405020304" pitchFamily="18" charset="0"/>
              </a:rPr>
              <a:t>Seismicity</a:t>
            </a:r>
            <a:r>
              <a:rPr lang="en-GB" sz="1100" b="1" dirty="0">
                <a:latin typeface="Times New Roman" panose="02020603050405020304" pitchFamily="18" charset="0"/>
                <a:ea typeface="Times New Roman" panose="02020603050405020304" pitchFamily="18" charset="0"/>
              </a:rPr>
              <a:t> </a:t>
            </a:r>
            <a:r>
              <a:rPr lang="en-GB" sz="1100" dirty="0">
                <a:latin typeface="Times New Roman" panose="02020603050405020304" pitchFamily="18" charset="0"/>
                <a:ea typeface="Times New Roman" panose="02020603050405020304" pitchFamily="18" charset="0"/>
              </a:rPr>
              <a:t>map of the region.</a:t>
            </a:r>
            <a:r>
              <a:rPr lang="en-GB" sz="1100" b="1" dirty="0">
                <a:latin typeface="Times New Roman" panose="02020603050405020304" pitchFamily="18" charset="0"/>
                <a:ea typeface="Times New Roman" panose="02020603050405020304" pitchFamily="18" charset="0"/>
              </a:rPr>
              <a:t> </a:t>
            </a:r>
            <a:r>
              <a:rPr lang="en-GB" sz="1100" dirty="0">
                <a:latin typeface="Times New Roman" panose="02020603050405020304" pitchFamily="18" charset="0"/>
                <a:ea typeface="Times New Roman" panose="02020603050405020304" pitchFamily="18" charset="0"/>
              </a:rPr>
              <a:t>Demarcated source zone (</a:t>
            </a:r>
            <a:r>
              <a:rPr lang="en-GB" sz="1100" i="1" dirty="0">
                <a:latin typeface="Times New Roman" panose="02020603050405020304" pitchFamily="18" charset="0"/>
                <a:ea typeface="Times New Roman" panose="02020603050405020304" pitchFamily="18" charset="0"/>
              </a:rPr>
              <a:t>UK-I, UK-II, UK-III and UK-IV</a:t>
            </a:r>
            <a:r>
              <a:rPr lang="en-GB" sz="1100" dirty="0">
                <a:latin typeface="Times New Roman" panose="02020603050405020304" pitchFamily="18" charset="0"/>
                <a:ea typeface="Times New Roman" panose="02020603050405020304" pitchFamily="18" charset="0"/>
              </a:rPr>
              <a:t>) are also shown.</a:t>
            </a:r>
            <a:endParaRPr lang="en-IN" sz="11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5183107" y="3609159"/>
            <a:ext cx="3890360" cy="584775"/>
          </a:xfrm>
          <a:prstGeom prst="rect">
            <a:avLst/>
          </a:prstGeom>
        </p:spPr>
        <p:txBody>
          <a:bodyPr wrap="none">
            <a:spAutoFit/>
          </a:bodyPr>
          <a:lstStyle/>
          <a:p>
            <a:pPr lvl="0" algn="just">
              <a:spcAft>
                <a:spcPts val="0"/>
              </a:spcAft>
              <a:tabLst>
                <a:tab pos="342900" algn="l"/>
                <a:tab pos="457200" algn="l"/>
              </a:tabLst>
            </a:pPr>
            <a:r>
              <a:rPr lang="en-GB" sz="1600" b="1" dirty="0" smtClean="0">
                <a:latin typeface="Times New Roman" panose="02020603050405020304" pitchFamily="18" charset="0"/>
                <a:ea typeface="Times New Roman" panose="02020603050405020304" pitchFamily="18" charset="0"/>
              </a:rPr>
              <a:t>3. ESTIMATION </a:t>
            </a:r>
            <a:r>
              <a:rPr lang="en-GB" sz="1600" b="1" dirty="0">
                <a:latin typeface="Times New Roman" panose="02020603050405020304" pitchFamily="18" charset="0"/>
                <a:ea typeface="Times New Roman" panose="02020603050405020304" pitchFamily="18" charset="0"/>
              </a:rPr>
              <a:t>OF SEISMIC </a:t>
            </a:r>
            <a:r>
              <a:rPr lang="en-GB" sz="1600" b="1" dirty="0" smtClean="0">
                <a:latin typeface="Times New Roman" panose="02020603050405020304" pitchFamily="18" charset="0"/>
                <a:ea typeface="Times New Roman" panose="02020603050405020304" pitchFamily="18" charset="0"/>
              </a:rPr>
              <a:t>HAZARD</a:t>
            </a:r>
          </a:p>
          <a:p>
            <a:pPr lvl="0" algn="just">
              <a:spcAft>
                <a:spcPts val="0"/>
              </a:spcAft>
              <a:tabLst>
                <a:tab pos="342900" algn="l"/>
                <a:tab pos="457200" algn="l"/>
              </a:tabLst>
            </a:pPr>
            <a:r>
              <a:rPr lang="en-GB" sz="1600" b="1" dirty="0" smtClean="0">
                <a:latin typeface="Times New Roman" panose="02020603050405020304" pitchFamily="18" charset="0"/>
                <a:ea typeface="Times New Roman" panose="02020603050405020304" pitchFamily="18" charset="0"/>
              </a:rPr>
              <a:t> </a:t>
            </a:r>
            <a:r>
              <a:rPr lang="en-GB" sz="1600" b="1" dirty="0">
                <a:latin typeface="Times New Roman" panose="02020603050405020304" pitchFamily="18" charset="0"/>
                <a:ea typeface="Times New Roman" panose="02020603050405020304" pitchFamily="18" charset="0"/>
              </a:rPr>
              <a:t>PARAMETERS</a:t>
            </a:r>
            <a:endParaRPr lang="en-IN" sz="16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5349143" y="4193934"/>
            <a:ext cx="3794857" cy="515975"/>
          </a:xfrm>
          <a:prstGeom prst="rect">
            <a:avLst/>
          </a:prstGeom>
        </p:spPr>
        <p:txBody>
          <a:bodyPr wrap="square">
            <a:spAutoFit/>
          </a:bodyPr>
          <a:lstStyle/>
          <a:p>
            <a:r>
              <a:rPr lang="en-US" sz="1200" dirty="0" err="1">
                <a:latin typeface="Times New Roman" panose="02020603050405020304" pitchFamily="18" charset="0"/>
                <a:ea typeface="Times New Roman" panose="02020603050405020304" pitchFamily="18" charset="0"/>
              </a:rPr>
              <a:t>Shanker</a:t>
            </a:r>
            <a:r>
              <a:rPr lang="en-US" sz="1200" dirty="0">
                <a:latin typeface="Times New Roman" panose="02020603050405020304" pitchFamily="18" charset="0"/>
                <a:ea typeface="Times New Roman" panose="02020603050405020304" pitchFamily="18" charset="0"/>
              </a:rPr>
              <a:t> and </a:t>
            </a:r>
            <a:r>
              <a:rPr lang="en-US" sz="1200" dirty="0" err="1">
                <a:latin typeface="Times New Roman" panose="02020603050405020304" pitchFamily="18" charset="0"/>
                <a:ea typeface="Times New Roman" panose="02020603050405020304" pitchFamily="18" charset="0"/>
              </a:rPr>
              <a:t>Shubham</a:t>
            </a:r>
            <a:r>
              <a:rPr lang="en-US" sz="1200" dirty="0">
                <a:latin typeface="Times New Roman" panose="02020603050405020304" pitchFamily="18" charset="0"/>
                <a:ea typeface="Times New Roman" panose="02020603050405020304" pitchFamily="18" charset="0"/>
              </a:rPr>
              <a:t>, (2018), interpreted the parameter 'a' represents the seismicity of the region (productivity) </a:t>
            </a:r>
            <a:endParaRPr lang="en-US" sz="1200" dirty="0" smtClean="0">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25206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675237" y="69041"/>
            <a:ext cx="5542241" cy="757514"/>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smtClean="0">
                <a:solidFill>
                  <a:schemeClr val="bg1"/>
                </a:solidFill>
                <a:latin typeface="Arial" panose="020B0604020202020204" pitchFamily="34" charset="0"/>
              </a:rPr>
              <a:t>Seismic </a:t>
            </a:r>
            <a:r>
              <a:rPr lang="en-US" sz="1200" b="1" dirty="0">
                <a:solidFill>
                  <a:schemeClr val="bg1"/>
                </a:solidFill>
                <a:latin typeface="Arial" panose="020B0604020202020204" pitchFamily="34" charset="0"/>
              </a:rPr>
              <a:t>Hazard Estimates for State of </a:t>
            </a:r>
            <a:r>
              <a:rPr lang="en-US" sz="1200" b="1" dirty="0" err="1">
                <a:solidFill>
                  <a:schemeClr val="bg1"/>
                </a:solidFill>
                <a:latin typeface="Arial" panose="020B0604020202020204" pitchFamily="34" charset="0"/>
              </a:rPr>
              <a:t>Uttarakhand</a:t>
            </a:r>
            <a:endParaRPr lang="en-US" sz="1200" b="1" dirty="0">
              <a:solidFill>
                <a:schemeClr val="bg1"/>
              </a:solidFill>
              <a:latin typeface="Arial" panose="020B0604020202020204" pitchFamily="34" charset="0"/>
            </a:endParaRPr>
          </a:p>
          <a:p>
            <a:pPr algn="ctr" eaLnBrk="0" hangingPunct="0"/>
            <a:r>
              <a:rPr lang="en-US" sz="1200" b="1" dirty="0">
                <a:solidFill>
                  <a:schemeClr val="bg1"/>
                </a:solidFill>
                <a:latin typeface="Arial" panose="020B0604020202020204" pitchFamily="34" charset="0"/>
              </a:rPr>
              <a:t>Himalaya in terms of Peak Ground </a:t>
            </a:r>
            <a:r>
              <a:rPr lang="en-US" sz="1200" b="1" dirty="0" smtClean="0">
                <a:solidFill>
                  <a:schemeClr val="bg1"/>
                </a:solidFill>
                <a:latin typeface="Arial" panose="020B0604020202020204" pitchFamily="34" charset="0"/>
              </a:rPr>
              <a:t>Acceleration (PGA)</a:t>
            </a:r>
          </a:p>
          <a:p>
            <a:pPr algn="ctr" eaLnBrk="0" hangingPunct="0"/>
            <a:endParaRPr lang="en-US" sz="800" b="1" dirty="0">
              <a:solidFill>
                <a:schemeClr val="bg1"/>
              </a:solidFill>
              <a:latin typeface="Arial" panose="020B0604020202020204" pitchFamily="34" charset="0"/>
            </a:endParaRPr>
          </a:p>
          <a:p>
            <a:pPr algn="ctr" eaLnBrk="0" hangingPunct="0"/>
            <a:r>
              <a:rPr lang="en-US" sz="800" dirty="0" smtClean="0">
                <a:solidFill>
                  <a:schemeClr val="bg1"/>
                </a:solidFill>
                <a:latin typeface="Arial" panose="020B0604020202020204" pitchFamily="34" charset="0"/>
                <a:ea typeface="Avenir Book" charset="0"/>
              </a:rPr>
              <a:t>Prof</a:t>
            </a:r>
            <a:r>
              <a:rPr lang="en-US" sz="800" dirty="0">
                <a:solidFill>
                  <a:schemeClr val="bg1"/>
                </a:solidFill>
                <a:latin typeface="Arial" panose="020B0604020202020204" pitchFamily="34" charset="0"/>
                <a:ea typeface="Avenir Book" charset="0"/>
              </a:rPr>
              <a:t>. SHANKER, Daya and </a:t>
            </a:r>
            <a:r>
              <a:rPr lang="en-US" sz="800" dirty="0" smtClean="0">
                <a:solidFill>
                  <a:schemeClr val="bg1"/>
                </a:solidFill>
                <a:latin typeface="Arial" panose="020B0604020202020204" pitchFamily="34" charset="0"/>
                <a:ea typeface="Avenir Book" charset="0"/>
              </a:rPr>
              <a:t>SHUBHAM (</a:t>
            </a:r>
            <a:r>
              <a:rPr lang="en-US" sz="800" dirty="0" smtClean="0">
                <a:solidFill>
                  <a:schemeClr val="bg1"/>
                </a:solidFill>
                <a:latin typeface="Arial" panose="020B0604020202020204" pitchFamily="34" charset="0"/>
                <a:cs typeface="Arial" panose="020B0604020202020204" pitchFamily="34" charset="0"/>
              </a:rPr>
              <a:t>Department </a:t>
            </a:r>
            <a:r>
              <a:rPr lang="en-US" sz="800" dirty="0">
                <a:solidFill>
                  <a:schemeClr val="bg1"/>
                </a:solidFill>
                <a:latin typeface="Arial" panose="020B0604020202020204" pitchFamily="34" charset="0"/>
                <a:cs typeface="Arial" panose="020B0604020202020204" pitchFamily="34" charset="0"/>
              </a:rPr>
              <a:t>of Earthquake Engineering, Indian Institute of Technology Roorkee-247667, U K India);  </a:t>
            </a:r>
            <a:r>
              <a:rPr lang="en-US" sz="800" dirty="0" smtClean="0">
                <a:solidFill>
                  <a:schemeClr val="bg1"/>
                </a:solidFill>
                <a:latin typeface="Arial" panose="020B0604020202020204" pitchFamily="34" charset="0"/>
                <a:ea typeface="Avenir Book" charset="0"/>
              </a:rPr>
              <a:t>d.shanker@eq.iitr.ac.</a:t>
            </a:r>
            <a:endParaRPr lang="en-US" sz="800" dirty="0">
              <a:solidFill>
                <a:schemeClr val="bg1"/>
              </a:solidFill>
              <a:latin typeface="Avenir Book" charset="0"/>
              <a:ea typeface="Avenir Book" charset="0"/>
              <a:cs typeface="Avenir Book" charset="0"/>
            </a:endParaRP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P1.2-060</a:t>
            </a:r>
            <a:endParaRPr lang="en-AT" sz="700" dirty="0">
              <a:latin typeface="Arial" panose="020B0604020202020204" pitchFamily="34" charset="0"/>
              <a:cs typeface="Arial" panose="020B0604020202020204" pitchFamily="34" charset="0"/>
            </a:endParaRPr>
          </a:p>
        </p:txBody>
      </p:sp>
      <p:sp>
        <p:nvSpPr>
          <p:cNvPr id="6" name="Rectangle 5"/>
          <p:cNvSpPr/>
          <p:nvPr/>
        </p:nvSpPr>
        <p:spPr>
          <a:xfrm>
            <a:off x="262480" y="7727282"/>
            <a:ext cx="4714313" cy="369332"/>
          </a:xfrm>
          <a:prstGeom prst="rect">
            <a:avLst/>
          </a:prstGeom>
        </p:spPr>
        <p:txBody>
          <a:bodyPr wrap="square">
            <a:spAutoFit/>
          </a:bodyPr>
          <a:lstStyle/>
          <a:p>
            <a:pPr algn="ctr" eaLnBrk="0" fontAlgn="base" hangingPunct="0">
              <a:spcBef>
                <a:spcPct val="0"/>
              </a:spcBef>
              <a:spcAft>
                <a:spcPct val="0"/>
              </a:spcAft>
            </a:pPr>
            <a:r>
              <a:rPr lang="en-GB" dirty="0" smtClean="0">
                <a:solidFill>
                  <a:prstClr val="black"/>
                </a:solidFill>
                <a:latin typeface="Times New Roman" panose="02020603050405020304" pitchFamily="18" charset="0"/>
                <a:cs typeface="Times New Roman" panose="02020603050405020304" pitchFamily="18" charset="0"/>
              </a:rPr>
              <a:t>Map of </a:t>
            </a:r>
            <a:r>
              <a:rPr lang="en-GB" dirty="0" err="1">
                <a:solidFill>
                  <a:prstClr val="black"/>
                </a:solidFill>
                <a:latin typeface="Times New Roman" panose="02020603050405020304" pitchFamily="18" charset="0"/>
                <a:cs typeface="Times New Roman" panose="02020603050405020304" pitchFamily="18" charset="0"/>
              </a:rPr>
              <a:t>Uttarakhand</a:t>
            </a:r>
            <a:r>
              <a:rPr lang="en-GB" dirty="0">
                <a:solidFill>
                  <a:prstClr val="black"/>
                </a:solidFill>
                <a:latin typeface="Times New Roman" panose="02020603050405020304" pitchFamily="18" charset="0"/>
                <a:cs typeface="Times New Roman" panose="02020603050405020304" pitchFamily="18" charset="0"/>
              </a:rPr>
              <a:t> </a:t>
            </a:r>
            <a:r>
              <a:rPr lang="en-GB" dirty="0" smtClean="0">
                <a:solidFill>
                  <a:prstClr val="black"/>
                </a:solidFill>
                <a:latin typeface="Times New Roman" panose="02020603050405020304" pitchFamily="18" charset="0"/>
                <a:cs typeface="Times New Roman" panose="02020603050405020304" pitchFamily="18" charset="0"/>
              </a:rPr>
              <a:t>(</a:t>
            </a:r>
            <a:r>
              <a:rPr lang="en-GB" dirty="0">
                <a:solidFill>
                  <a:prstClr val="black"/>
                </a:solidFill>
                <a:latin typeface="Times New Roman" panose="02020603050405020304" pitchFamily="18" charset="0"/>
                <a:cs typeface="Times New Roman" panose="02020603050405020304" pitchFamily="18" charset="0"/>
              </a:rPr>
              <a:t>Map of </a:t>
            </a:r>
            <a:r>
              <a:rPr lang="en-GB" dirty="0" smtClean="0">
                <a:solidFill>
                  <a:prstClr val="black"/>
                </a:solidFill>
                <a:latin typeface="Times New Roman" panose="02020603050405020304" pitchFamily="18" charset="0"/>
                <a:cs typeface="Times New Roman" panose="02020603050405020304" pitchFamily="18" charset="0"/>
              </a:rPr>
              <a:t>U.K. </a:t>
            </a:r>
            <a:r>
              <a:rPr lang="en-GB" dirty="0">
                <a:solidFill>
                  <a:prstClr val="black"/>
                </a:solidFill>
                <a:latin typeface="Times New Roman" panose="02020603050405020304" pitchFamily="18" charset="0"/>
                <a:cs typeface="Times New Roman" panose="02020603050405020304" pitchFamily="18" charset="0"/>
              </a:rPr>
              <a:t>(2017))</a:t>
            </a:r>
          </a:p>
        </p:txBody>
      </p:sp>
      <p:sp>
        <p:nvSpPr>
          <p:cNvPr id="7" name="TextBox 6"/>
          <p:cNvSpPr txBox="1"/>
          <p:nvPr/>
        </p:nvSpPr>
        <p:spPr>
          <a:xfrm>
            <a:off x="0" y="891024"/>
            <a:ext cx="3812146" cy="3785652"/>
          </a:xfrm>
          <a:prstGeom prst="rect">
            <a:avLst/>
          </a:prstGeom>
          <a:noFill/>
        </p:spPr>
        <p:txBody>
          <a:bodyPr wrap="square" rtlCol="0">
            <a:spAutoFit/>
          </a:bodyPr>
          <a:lstStyle/>
          <a:p>
            <a:pPr algn="just" eaLnBrk="0" fontAlgn="base" hangingPunct="0">
              <a:spcBef>
                <a:spcPct val="0"/>
              </a:spcBef>
              <a:spcAft>
                <a:spcPct val="0"/>
              </a:spcAft>
            </a:pPr>
            <a:r>
              <a:rPr lang="en-US" sz="1200" dirty="0" smtClean="0">
                <a:latin typeface="Times New Roman" panose="02020603050405020304" pitchFamily="18" charset="0"/>
                <a:ea typeface="Times New Roman" panose="02020603050405020304" pitchFamily="18" charset="0"/>
              </a:rPr>
              <a:t>whereas </a:t>
            </a:r>
            <a:r>
              <a:rPr lang="en-US" sz="1200" dirty="0">
                <a:latin typeface="Times New Roman" panose="02020603050405020304" pitchFamily="18" charset="0"/>
                <a:ea typeface="Times New Roman" panose="02020603050405020304" pitchFamily="18" charset="0"/>
              </a:rPr>
              <a:t>'b' gives the relative proportion of the large to small earthquakes and </a:t>
            </a:r>
            <a:r>
              <a:rPr lang="en-US" sz="1200" i="1" dirty="0">
                <a:latin typeface="Times New Roman" panose="02020603050405020304" pitchFamily="18" charset="0"/>
                <a:ea typeface="Times New Roman" panose="02020603050405020304" pitchFamily="18" charset="0"/>
              </a:rPr>
              <a:t>m</a:t>
            </a:r>
            <a:r>
              <a:rPr lang="en-US" sz="1200" i="1" baseline="-25000" dirty="0">
                <a:latin typeface="Times New Roman" panose="02020603050405020304" pitchFamily="18" charset="0"/>
                <a:ea typeface="Times New Roman" panose="02020603050405020304" pitchFamily="18" charset="0"/>
              </a:rPr>
              <a:t>c</a:t>
            </a:r>
            <a:r>
              <a:rPr lang="en-US" sz="1200" i="1" dirty="0">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rPr>
              <a:t>is the magnitude of completeness or threshold magnitude. For present study, the Entire Magnitude Range Method (EMR) modified by </a:t>
            </a:r>
            <a:r>
              <a:rPr lang="en-US" sz="1200" dirty="0" err="1">
                <a:latin typeface="Times New Roman" panose="02020603050405020304" pitchFamily="18" charset="0"/>
                <a:ea typeface="Times New Roman" panose="02020603050405020304" pitchFamily="18" charset="0"/>
              </a:rPr>
              <a:t>Woessner</a:t>
            </a:r>
            <a:r>
              <a:rPr lang="en-US" sz="1200" dirty="0">
                <a:latin typeface="Times New Roman" panose="02020603050405020304" pitchFamily="18" charset="0"/>
                <a:ea typeface="Times New Roman" panose="02020603050405020304" pitchFamily="18" charset="0"/>
              </a:rPr>
              <a:t> and </a:t>
            </a:r>
            <a:r>
              <a:rPr lang="en-US" sz="1200" dirty="0" err="1">
                <a:latin typeface="Times New Roman" panose="02020603050405020304" pitchFamily="18" charset="0"/>
                <a:ea typeface="Times New Roman" panose="02020603050405020304" pitchFamily="18" charset="0"/>
              </a:rPr>
              <a:t>Wiemer</a:t>
            </a:r>
            <a:r>
              <a:rPr lang="en-US" sz="1200" dirty="0">
                <a:latin typeface="Times New Roman" panose="02020603050405020304" pitchFamily="18" charset="0"/>
                <a:ea typeface="Times New Roman" panose="02020603050405020304" pitchFamily="18" charset="0"/>
              </a:rPr>
              <a:t> (2005) and maximum curvature method is adopted to estimate the magnitude of completeness (</a:t>
            </a:r>
            <a:r>
              <a:rPr lang="en-US" sz="1200" i="1" dirty="0">
                <a:latin typeface="Times New Roman" panose="02020603050405020304" pitchFamily="18" charset="0"/>
                <a:ea typeface="Times New Roman" panose="02020603050405020304" pitchFamily="18" charset="0"/>
              </a:rPr>
              <a:t>m</a:t>
            </a:r>
            <a:r>
              <a:rPr lang="en-US" sz="1200" i="1" baseline="-25000" dirty="0">
                <a:latin typeface="Times New Roman" panose="02020603050405020304" pitchFamily="18" charset="0"/>
                <a:ea typeface="Times New Roman" panose="02020603050405020304" pitchFamily="18" charset="0"/>
              </a:rPr>
              <a:t>c</a:t>
            </a:r>
            <a:r>
              <a:rPr lang="en-US" sz="1200" dirty="0">
                <a:latin typeface="Times New Roman" panose="02020603050405020304" pitchFamily="18" charset="0"/>
                <a:ea typeface="Times New Roman" panose="02020603050405020304" pitchFamily="18" charset="0"/>
              </a:rPr>
              <a:t>) as this method is stable under most conditions and provides a comprehensive seismicity model. In </a:t>
            </a:r>
            <a:r>
              <a:rPr lang="en-US" sz="1200" dirty="0" err="1">
                <a:latin typeface="Times New Roman" panose="02020603050405020304" pitchFamily="18" charset="0"/>
                <a:ea typeface="Times New Roman" panose="02020603050405020304" pitchFamily="18" charset="0"/>
              </a:rPr>
              <a:t>seimotectonic</a:t>
            </a:r>
            <a:r>
              <a:rPr lang="en-US" sz="1200" dirty="0">
                <a:latin typeface="Times New Roman" panose="02020603050405020304" pitchFamily="18" charset="0"/>
                <a:ea typeface="Times New Roman" panose="02020603050405020304" pitchFamily="18" charset="0"/>
              </a:rPr>
              <a:t> zone UK-II the EMR is not workable due to less earthquake events, that’s why Maximum Curvature method is used</a:t>
            </a:r>
            <a:r>
              <a:rPr lang="en-US" sz="1200" dirty="0" smtClean="0">
                <a:latin typeface="Times New Roman" panose="02020603050405020304" pitchFamily="18" charset="0"/>
                <a:ea typeface="Times New Roman" panose="02020603050405020304" pitchFamily="18" charset="0"/>
              </a:rPr>
              <a:t>.</a:t>
            </a:r>
          </a:p>
          <a:p>
            <a:pPr indent="457200" algn="just">
              <a:spcAft>
                <a:spcPts val="0"/>
              </a:spcAft>
            </a:pPr>
            <a:r>
              <a:rPr lang="en-IN" sz="1200" dirty="0">
                <a:latin typeface="Times New Roman" panose="02020603050405020304" pitchFamily="18" charset="0"/>
                <a:ea typeface="Times New Roman" panose="02020603050405020304" pitchFamily="18" charset="0"/>
              </a:rPr>
              <a:t>The instrumental and historical earthquake </a:t>
            </a:r>
            <a:r>
              <a:rPr lang="en-IN" sz="1200" dirty="0" err="1">
                <a:latin typeface="Times New Roman" panose="02020603050405020304" pitchFamily="18" charset="0"/>
                <a:ea typeface="Times New Roman" panose="02020603050405020304" pitchFamily="18" charset="0"/>
              </a:rPr>
              <a:t>catalog</a:t>
            </a:r>
            <a:r>
              <a:rPr lang="en-IN" sz="1200" dirty="0">
                <a:latin typeface="Times New Roman" panose="02020603050405020304" pitchFamily="18" charset="0"/>
                <a:ea typeface="Times New Roman" panose="02020603050405020304" pitchFamily="18" charset="0"/>
              </a:rPr>
              <a:t> is often short to reflect the full potential of long </a:t>
            </a:r>
            <a:r>
              <a:rPr lang="en-IN" sz="1200" dirty="0" err="1">
                <a:latin typeface="Times New Roman" panose="02020603050405020304" pitchFamily="18" charset="0"/>
                <a:ea typeface="Times New Roman" panose="02020603050405020304" pitchFamily="18" charset="0"/>
              </a:rPr>
              <a:t>seismogenic</a:t>
            </a:r>
            <a:r>
              <a:rPr lang="en-IN" sz="1200" dirty="0">
                <a:latin typeface="Times New Roman" panose="02020603050405020304" pitchFamily="18" charset="0"/>
                <a:ea typeface="Times New Roman" panose="02020603050405020304" pitchFamily="18" charset="0"/>
              </a:rPr>
              <a:t> fault. The maximum regional magnitude, </a:t>
            </a:r>
            <a:r>
              <a:rPr lang="en-IN" sz="1200" dirty="0" err="1">
                <a:latin typeface="Times New Roman" panose="02020603050405020304" pitchFamily="18" charset="0"/>
                <a:ea typeface="Times New Roman" panose="02020603050405020304" pitchFamily="18" charset="0"/>
              </a:rPr>
              <a:t>M</a:t>
            </a:r>
            <a:r>
              <a:rPr lang="en-IN" sz="1200" baseline="-25000" dirty="0" err="1">
                <a:latin typeface="Times New Roman" panose="02020603050405020304" pitchFamily="18" charset="0"/>
                <a:ea typeface="Times New Roman" panose="02020603050405020304" pitchFamily="18" charset="0"/>
              </a:rPr>
              <a:t>max</a:t>
            </a:r>
            <a:r>
              <a:rPr lang="en-IN" sz="1200" dirty="0">
                <a:latin typeface="Times New Roman" panose="02020603050405020304" pitchFamily="18" charset="0"/>
                <a:ea typeface="Times New Roman" panose="02020603050405020304" pitchFamily="18" charset="0"/>
              </a:rPr>
              <a:t> is the upper limit of magnitude for a given region or it is the magnitude of largest possible earthquake (</a:t>
            </a:r>
            <a:r>
              <a:rPr lang="en-IN" sz="1200" dirty="0" err="1">
                <a:latin typeface="Times New Roman" panose="02020603050405020304" pitchFamily="18" charset="0"/>
                <a:ea typeface="Times New Roman" panose="02020603050405020304" pitchFamily="18" charset="0"/>
              </a:rPr>
              <a:t>Kijko</a:t>
            </a:r>
            <a:r>
              <a:rPr lang="en-IN" sz="1200" dirty="0">
                <a:latin typeface="Times New Roman" panose="02020603050405020304" pitchFamily="18" charset="0"/>
                <a:ea typeface="Times New Roman" panose="02020603050405020304" pitchFamily="18" charset="0"/>
              </a:rPr>
              <a:t>, 2004</a:t>
            </a:r>
            <a:r>
              <a:rPr lang="en-IN" sz="1200" dirty="0" smtClean="0">
                <a:latin typeface="Times New Roman" panose="02020603050405020304" pitchFamily="18" charset="0"/>
                <a:ea typeface="Times New Roman" panose="02020603050405020304" pitchFamily="18" charset="0"/>
              </a:rPr>
              <a:t>). No </a:t>
            </a:r>
            <a:r>
              <a:rPr lang="en-IN" sz="1200" dirty="0">
                <a:latin typeface="Times New Roman" panose="02020603050405020304" pitchFamily="18" charset="0"/>
                <a:ea typeface="Times New Roman" panose="02020603050405020304" pitchFamily="18" charset="0"/>
              </a:rPr>
              <a:t>earthquakes are to be expected with a magnitude exceeding </a:t>
            </a:r>
            <a:r>
              <a:rPr lang="en-IN" sz="1200" dirty="0" err="1">
                <a:latin typeface="Times New Roman" panose="02020603050405020304" pitchFamily="18" charset="0"/>
                <a:ea typeface="Times New Roman" panose="02020603050405020304" pitchFamily="18" charset="0"/>
              </a:rPr>
              <a:t>M</a:t>
            </a:r>
            <a:r>
              <a:rPr lang="en-IN" sz="1200" baseline="-25000" dirty="0" err="1">
                <a:latin typeface="Times New Roman" panose="02020603050405020304" pitchFamily="18" charset="0"/>
                <a:ea typeface="Times New Roman" panose="02020603050405020304" pitchFamily="18" charset="0"/>
              </a:rPr>
              <a:t>max</a:t>
            </a:r>
            <a:r>
              <a:rPr lang="en-IN" sz="1200" baseline="-25000" dirty="0">
                <a:latin typeface="Times New Roman" panose="02020603050405020304" pitchFamily="18" charset="0"/>
                <a:ea typeface="Times New Roman" panose="02020603050405020304" pitchFamily="18" charset="0"/>
              </a:rPr>
              <a:t>.</a:t>
            </a:r>
            <a:r>
              <a:rPr lang="en-IN" sz="1200" dirty="0">
                <a:latin typeface="Times New Roman" panose="02020603050405020304" pitchFamily="18" charset="0"/>
                <a:ea typeface="Times New Roman" panose="02020603050405020304" pitchFamily="18" charset="0"/>
              </a:rPr>
              <a:t> For the present study, </a:t>
            </a:r>
            <a:r>
              <a:rPr lang="en-IN" sz="1200" dirty="0" err="1">
                <a:latin typeface="Times New Roman" panose="02020603050405020304" pitchFamily="18" charset="0"/>
                <a:ea typeface="Times New Roman" panose="02020603050405020304" pitchFamily="18" charset="0"/>
              </a:rPr>
              <a:t>M</a:t>
            </a:r>
            <a:r>
              <a:rPr lang="en-IN" sz="1200" baseline="-25000" dirty="0" err="1">
                <a:latin typeface="Times New Roman" panose="02020603050405020304" pitchFamily="18" charset="0"/>
                <a:ea typeface="Times New Roman" panose="02020603050405020304" pitchFamily="18" charset="0"/>
              </a:rPr>
              <a:t>max</a:t>
            </a:r>
            <a:r>
              <a:rPr lang="en-IN" sz="1200" dirty="0">
                <a:latin typeface="Times New Roman" panose="02020603050405020304" pitchFamily="18" charset="0"/>
                <a:ea typeface="Times New Roman" panose="02020603050405020304" pitchFamily="18" charset="0"/>
              </a:rPr>
              <a:t> has been computed by the equation given by </a:t>
            </a:r>
            <a:r>
              <a:rPr lang="en-IN" sz="1200" dirty="0" err="1">
                <a:latin typeface="Times New Roman" panose="02020603050405020304" pitchFamily="18" charset="0"/>
                <a:ea typeface="Times New Roman" panose="02020603050405020304" pitchFamily="18" charset="0"/>
              </a:rPr>
              <a:t>Kijko</a:t>
            </a:r>
            <a:r>
              <a:rPr lang="en-IN" sz="1200" dirty="0">
                <a:latin typeface="Times New Roman" panose="02020603050405020304" pitchFamily="18" charset="0"/>
                <a:ea typeface="Times New Roman" panose="02020603050405020304" pitchFamily="18" charset="0"/>
              </a:rPr>
              <a:t> and </a:t>
            </a:r>
            <a:r>
              <a:rPr lang="en-IN" sz="1200" dirty="0" err="1">
                <a:latin typeface="Times New Roman" panose="02020603050405020304" pitchFamily="18" charset="0"/>
                <a:ea typeface="Times New Roman" panose="02020603050405020304" pitchFamily="18" charset="0"/>
              </a:rPr>
              <a:t>Sellevoll</a:t>
            </a:r>
            <a:r>
              <a:rPr lang="en-IN" sz="1200" dirty="0">
                <a:latin typeface="Times New Roman" panose="02020603050405020304" pitchFamily="18" charset="0"/>
                <a:ea typeface="Times New Roman" panose="02020603050405020304" pitchFamily="18" charset="0"/>
              </a:rPr>
              <a:t> (1992) given as:</a:t>
            </a:r>
          </a:p>
          <a:p>
            <a:pPr algn="just" eaLnBrk="0" fontAlgn="base" hangingPunct="0">
              <a:spcBef>
                <a:spcPct val="0"/>
              </a:spcBef>
              <a:spcAft>
                <a:spcPct val="0"/>
              </a:spcAft>
            </a:pPr>
            <a:endParaRPr lang="en-GB" sz="1200" dirty="0" smtClean="0">
              <a:latin typeface="Times New Roman" panose="02020603050405020304" pitchFamily="18" charset="0"/>
              <a:ea typeface="Times New Roman" panose="02020603050405020304" pitchFamily="18" charset="0"/>
            </a:endParaRPr>
          </a:p>
        </p:txBody>
      </p:sp>
      <p:pic>
        <p:nvPicPr>
          <p:cNvPr id="35" name="Picture 34"/>
          <p:cNvPicPr>
            <a:picLocks noChangeAspect="1"/>
          </p:cNvPicPr>
          <p:nvPr/>
        </p:nvPicPr>
        <p:blipFill>
          <a:blip r:embed="rId2"/>
          <a:stretch>
            <a:fillRect/>
          </a:stretch>
        </p:blipFill>
        <p:spPr>
          <a:xfrm>
            <a:off x="3812146" y="960351"/>
            <a:ext cx="5277233" cy="1993883"/>
          </a:xfrm>
          <a:prstGeom prst="rect">
            <a:avLst/>
          </a:prstGeom>
        </p:spPr>
      </p:pic>
      <p:graphicFrame>
        <p:nvGraphicFramePr>
          <p:cNvPr id="37" name="Table 36"/>
          <p:cNvGraphicFramePr>
            <a:graphicFrameLocks noGrp="1"/>
          </p:cNvGraphicFramePr>
          <p:nvPr>
            <p:extLst>
              <p:ext uri="{D42A27DB-BD31-4B8C-83A1-F6EECF244321}">
                <p14:modId xmlns:p14="http://schemas.microsoft.com/office/powerpoint/2010/main" val="3030428695"/>
              </p:ext>
            </p:extLst>
          </p:nvPr>
        </p:nvGraphicFramePr>
        <p:xfrm>
          <a:off x="3907863" y="3490649"/>
          <a:ext cx="4951955" cy="1269399"/>
        </p:xfrm>
        <a:graphic>
          <a:graphicData uri="http://schemas.openxmlformats.org/drawingml/2006/table">
            <a:tbl>
              <a:tblPr firstRow="1" firstCol="1" lastRow="1" lastCol="1" bandRow="1" bandCol="1"/>
              <a:tblGrid>
                <a:gridCol w="608638">
                  <a:extLst>
                    <a:ext uri="{9D8B030D-6E8A-4147-A177-3AD203B41FA5}">
                      <a16:colId xmlns:a16="http://schemas.microsoft.com/office/drawing/2014/main" val="688526780"/>
                    </a:ext>
                  </a:extLst>
                </a:gridCol>
                <a:gridCol w="601443">
                  <a:extLst>
                    <a:ext uri="{9D8B030D-6E8A-4147-A177-3AD203B41FA5}">
                      <a16:colId xmlns:a16="http://schemas.microsoft.com/office/drawing/2014/main" val="65338680"/>
                    </a:ext>
                  </a:extLst>
                </a:gridCol>
                <a:gridCol w="311527">
                  <a:extLst>
                    <a:ext uri="{9D8B030D-6E8A-4147-A177-3AD203B41FA5}">
                      <a16:colId xmlns:a16="http://schemas.microsoft.com/office/drawing/2014/main" val="161739907"/>
                    </a:ext>
                  </a:extLst>
                </a:gridCol>
                <a:gridCol w="404630">
                  <a:extLst>
                    <a:ext uri="{9D8B030D-6E8A-4147-A177-3AD203B41FA5}">
                      <a16:colId xmlns:a16="http://schemas.microsoft.com/office/drawing/2014/main" val="2814983693"/>
                    </a:ext>
                  </a:extLst>
                </a:gridCol>
                <a:gridCol w="315589">
                  <a:extLst>
                    <a:ext uri="{9D8B030D-6E8A-4147-A177-3AD203B41FA5}">
                      <a16:colId xmlns:a16="http://schemas.microsoft.com/office/drawing/2014/main" val="1471521028"/>
                    </a:ext>
                  </a:extLst>
                </a:gridCol>
                <a:gridCol w="315589">
                  <a:extLst>
                    <a:ext uri="{9D8B030D-6E8A-4147-A177-3AD203B41FA5}">
                      <a16:colId xmlns:a16="http://schemas.microsoft.com/office/drawing/2014/main" val="1548838086"/>
                    </a:ext>
                  </a:extLst>
                </a:gridCol>
                <a:gridCol w="290230">
                  <a:extLst>
                    <a:ext uri="{9D8B030D-6E8A-4147-A177-3AD203B41FA5}">
                      <a16:colId xmlns:a16="http://schemas.microsoft.com/office/drawing/2014/main" val="761991914"/>
                    </a:ext>
                  </a:extLst>
                </a:gridCol>
                <a:gridCol w="364620">
                  <a:extLst>
                    <a:ext uri="{9D8B030D-6E8A-4147-A177-3AD203B41FA5}">
                      <a16:colId xmlns:a16="http://schemas.microsoft.com/office/drawing/2014/main" val="35447696"/>
                    </a:ext>
                  </a:extLst>
                </a:gridCol>
                <a:gridCol w="315589">
                  <a:extLst>
                    <a:ext uri="{9D8B030D-6E8A-4147-A177-3AD203B41FA5}">
                      <a16:colId xmlns:a16="http://schemas.microsoft.com/office/drawing/2014/main" val="1459075398"/>
                    </a:ext>
                  </a:extLst>
                </a:gridCol>
                <a:gridCol w="364620">
                  <a:extLst>
                    <a:ext uri="{9D8B030D-6E8A-4147-A177-3AD203B41FA5}">
                      <a16:colId xmlns:a16="http://schemas.microsoft.com/office/drawing/2014/main" val="1029244996"/>
                    </a:ext>
                  </a:extLst>
                </a:gridCol>
                <a:gridCol w="506635">
                  <a:extLst>
                    <a:ext uri="{9D8B030D-6E8A-4147-A177-3AD203B41FA5}">
                      <a16:colId xmlns:a16="http://schemas.microsoft.com/office/drawing/2014/main" val="2996047212"/>
                    </a:ext>
                  </a:extLst>
                </a:gridCol>
                <a:gridCol w="552845">
                  <a:extLst>
                    <a:ext uri="{9D8B030D-6E8A-4147-A177-3AD203B41FA5}">
                      <a16:colId xmlns:a16="http://schemas.microsoft.com/office/drawing/2014/main" val="2404508062"/>
                    </a:ext>
                  </a:extLst>
                </a:gridCol>
              </a:tblGrid>
              <a:tr h="653839">
                <a:tc>
                  <a:txBody>
                    <a:bodyPr/>
                    <a:lstStyle/>
                    <a:p>
                      <a:pPr marL="95250" marR="90170" algn="ctr">
                        <a:lnSpc>
                          <a:spcPts val="830"/>
                        </a:lnSpc>
                        <a:spcAft>
                          <a:spcPts val="0"/>
                        </a:spcAft>
                      </a:pPr>
                      <a:r>
                        <a:rPr lang="en-US" sz="800" b="1" smtClean="0">
                          <a:effectLst/>
                          <a:latin typeface="Times New Roman" panose="02020603050405020304" pitchFamily="18" charset="0"/>
                          <a:ea typeface="Times New Roman" panose="02020603050405020304" pitchFamily="18" charset="0"/>
                        </a:rPr>
                        <a:t>Source</a:t>
                      </a:r>
                      <a:endParaRPr lang="en-IN" sz="1100" b="1" smtClean="0">
                        <a:effectLst/>
                        <a:latin typeface="Times New Roman" panose="02020603050405020304" pitchFamily="18" charset="0"/>
                        <a:ea typeface="Times New Roman" panose="02020603050405020304" pitchFamily="18" charset="0"/>
                      </a:endParaRPr>
                    </a:p>
                    <a:p>
                      <a:pPr marL="95250" marR="90170" algn="ctr">
                        <a:lnSpc>
                          <a:spcPts val="1050"/>
                        </a:lnSpc>
                        <a:spcBef>
                          <a:spcPts val="25"/>
                        </a:spcBef>
                        <a:spcAft>
                          <a:spcPts val="0"/>
                        </a:spcAft>
                      </a:pPr>
                      <a:r>
                        <a:rPr lang="en-US" sz="800" b="1" smtClean="0">
                          <a:effectLst/>
                          <a:latin typeface="Times New Roman" panose="02020603050405020304" pitchFamily="18" charset="0"/>
                          <a:ea typeface="Times New Roman" panose="02020603050405020304" pitchFamily="18" charset="0"/>
                        </a:rPr>
                        <a:t>zone</a:t>
                      </a:r>
                      <a:endParaRPr lang="en-IN" sz="11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040" marR="60325" algn="ctr">
                        <a:lnSpc>
                          <a:spcPts val="830"/>
                        </a:lnSpc>
                        <a:spcAft>
                          <a:spcPts val="0"/>
                        </a:spcAft>
                      </a:pPr>
                      <a:r>
                        <a:rPr lang="en-US" sz="800" b="1" smtClean="0">
                          <a:effectLst/>
                          <a:latin typeface="Times New Roman" panose="02020603050405020304" pitchFamily="18" charset="0"/>
                          <a:ea typeface="Times New Roman" panose="02020603050405020304" pitchFamily="18" charset="0"/>
                        </a:rPr>
                        <a:t>Area(sq. km)</a:t>
                      </a:r>
                      <a:endParaRPr lang="en-IN" sz="11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76200" algn="ctr">
                        <a:lnSpc>
                          <a:spcPts val="885"/>
                        </a:lnSpc>
                        <a:spcAft>
                          <a:spcPts val="0"/>
                        </a:spcAft>
                      </a:pPr>
                      <a:r>
                        <a:rPr lang="en-US" sz="800" b="1" i="1" smtClean="0">
                          <a:effectLst/>
                          <a:latin typeface="Verdana" panose="020B0604030504040204" pitchFamily="34" charset="0"/>
                          <a:ea typeface="Times New Roman" panose="02020603050405020304" pitchFamily="18" charset="0"/>
                        </a:rPr>
                        <a:t>m</a:t>
                      </a:r>
                      <a:r>
                        <a:rPr lang="en-US" sz="600" b="1" i="1" smtClean="0">
                          <a:effectLst/>
                          <a:latin typeface="Verdana" panose="020B0604030504040204" pitchFamily="34" charset="0"/>
                          <a:ea typeface="Times New Roman" panose="02020603050405020304" pitchFamily="18" charset="0"/>
                        </a:rPr>
                        <a:t>c</a:t>
                      </a:r>
                      <a:endParaRPr lang="en-IN" sz="11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1595" marR="60960" algn="ctr">
                        <a:lnSpc>
                          <a:spcPts val="885"/>
                        </a:lnSpc>
                        <a:spcAft>
                          <a:spcPts val="0"/>
                        </a:spcAft>
                      </a:pPr>
                      <a:r>
                        <a:rPr lang="en-US" sz="800" b="1" i="1" smtClean="0">
                          <a:effectLst/>
                          <a:latin typeface="Verdana" panose="020B0604030504040204" pitchFamily="34" charset="0"/>
                          <a:ea typeface="Times New Roman" panose="02020603050405020304" pitchFamily="18" charset="0"/>
                        </a:rPr>
                        <a:t>m</a:t>
                      </a:r>
                      <a:r>
                        <a:rPr lang="en-US" sz="600" b="1" i="1" smtClean="0">
                          <a:effectLst/>
                          <a:latin typeface="Verdana" panose="020B0604030504040204" pitchFamily="34" charset="0"/>
                          <a:ea typeface="Times New Roman" panose="02020603050405020304" pitchFamily="18" charset="0"/>
                        </a:rPr>
                        <a:t>max</a:t>
                      </a:r>
                      <a:endParaRPr lang="en-IN" sz="11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algn="ctr">
                        <a:lnSpc>
                          <a:spcPts val="830"/>
                        </a:lnSpc>
                        <a:spcAft>
                          <a:spcPts val="0"/>
                        </a:spcAft>
                      </a:pPr>
                      <a:r>
                        <a:rPr lang="en-US" sz="800" b="1" dirty="0" smtClean="0">
                          <a:effectLst/>
                          <a:latin typeface="Times New Roman" panose="02020603050405020304" pitchFamily="18" charset="0"/>
                          <a:ea typeface="Times New Roman" panose="02020603050405020304" pitchFamily="18" charset="0"/>
                        </a:rPr>
                        <a:t>a</a:t>
                      </a:r>
                      <a:endParaRPr lang="en-IN" sz="11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 algn="ctr">
                        <a:lnSpc>
                          <a:spcPts val="830"/>
                        </a:lnSpc>
                        <a:spcAft>
                          <a:spcPts val="0"/>
                        </a:spcAft>
                      </a:pPr>
                      <a:r>
                        <a:rPr lang="en-US" sz="800" b="1" dirty="0" smtClean="0">
                          <a:effectLst/>
                          <a:latin typeface="Times New Roman" panose="02020603050405020304" pitchFamily="18" charset="0"/>
                          <a:ea typeface="Times New Roman" panose="02020603050405020304" pitchFamily="18" charset="0"/>
                        </a:rPr>
                        <a:t>b</a:t>
                      </a:r>
                      <a:endParaRPr lang="en-IN" sz="11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4140" algn="ctr">
                        <a:lnSpc>
                          <a:spcPts val="830"/>
                        </a:lnSpc>
                        <a:spcAft>
                          <a:spcPts val="0"/>
                        </a:spcAft>
                      </a:pPr>
                      <a:r>
                        <a:rPr lang="en-US" sz="550" b="1" smtClean="0">
                          <a:effectLst/>
                          <a:latin typeface="Verdana" panose="020B0604030504040204" pitchFamily="34" charset="0"/>
                          <a:ea typeface="Times New Roman" panose="02020603050405020304" pitchFamily="18" charset="0"/>
                        </a:rPr>
                        <a:t>±</a:t>
                      </a:r>
                      <a:r>
                        <a:rPr lang="en-US" sz="800" b="1" smtClean="0">
                          <a:effectLst/>
                          <a:latin typeface="Times New Roman" panose="02020603050405020304" pitchFamily="18" charset="0"/>
                          <a:ea typeface="Times New Roman" panose="02020603050405020304" pitchFamily="18" charset="0"/>
                        </a:rPr>
                        <a:t>b</a:t>
                      </a:r>
                      <a:endParaRPr lang="en-IN" sz="11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algn="ctr">
                        <a:lnSpc>
                          <a:spcPts val="825"/>
                        </a:lnSpc>
                        <a:spcAft>
                          <a:spcPts val="0"/>
                        </a:spcAft>
                      </a:pPr>
                      <a:r>
                        <a:rPr lang="en-US" sz="800" b="1" i="1" smtClean="0">
                          <a:effectLst/>
                          <a:latin typeface="Verdana" panose="020B0604030504040204" pitchFamily="34" charset="0"/>
                          <a:ea typeface="Times New Roman" panose="02020603050405020304" pitchFamily="18" charset="0"/>
                        </a:rPr>
                        <a:t>α</a:t>
                      </a:r>
                      <a:endParaRPr lang="en-IN" sz="11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algn="ctr">
                        <a:lnSpc>
                          <a:spcPts val="825"/>
                        </a:lnSpc>
                        <a:spcAft>
                          <a:spcPts val="0"/>
                        </a:spcAft>
                      </a:pPr>
                      <a:r>
                        <a:rPr lang="en-US" sz="800" b="1" i="1" smtClean="0">
                          <a:effectLst/>
                          <a:latin typeface="Verdana" panose="020B0604030504040204" pitchFamily="34" charset="0"/>
                          <a:ea typeface="Times New Roman" panose="02020603050405020304" pitchFamily="18" charset="0"/>
                        </a:rPr>
                        <a:t>β</a:t>
                      </a:r>
                      <a:endParaRPr lang="en-IN" sz="1100" b="1">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57150" algn="ctr">
                        <a:lnSpc>
                          <a:spcPts val="885"/>
                        </a:lnSpc>
                        <a:spcAft>
                          <a:spcPts val="0"/>
                        </a:spcAft>
                      </a:pPr>
                      <a:r>
                        <a:rPr lang="en-US" sz="800" b="1" i="1" smtClean="0">
                          <a:effectLst/>
                          <a:latin typeface="Verdana" panose="020B0604030504040204" pitchFamily="34" charset="0"/>
                          <a:ea typeface="Times New Roman" panose="02020603050405020304" pitchFamily="18" charset="0"/>
                        </a:rPr>
                        <a:t>λ</a:t>
                      </a:r>
                      <a:r>
                        <a:rPr lang="en-US" sz="600" b="1" i="1" smtClean="0">
                          <a:effectLst/>
                          <a:latin typeface="Verdana" panose="020B0604030504040204" pitchFamily="34" charset="0"/>
                          <a:ea typeface="Times New Roman" panose="02020603050405020304" pitchFamily="18" charset="0"/>
                        </a:rPr>
                        <a:t>m</a:t>
                      </a:r>
                      <a:endParaRPr lang="en-IN" sz="1100" b="1">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ts val="830"/>
                        </a:lnSpc>
                        <a:spcAft>
                          <a:spcPts val="0"/>
                        </a:spcAft>
                      </a:pPr>
                      <a:r>
                        <a:rPr lang="en-US" sz="800" b="1" smtClean="0">
                          <a:effectLst/>
                          <a:latin typeface="Times New Roman" panose="02020603050405020304" pitchFamily="18" charset="0"/>
                          <a:ea typeface="Times New Roman" panose="02020603050405020304" pitchFamily="18" charset="0"/>
                        </a:rPr>
                        <a:t>Return</a:t>
                      </a:r>
                      <a:endParaRPr lang="en-IN" sz="1100" b="1" smtClean="0">
                        <a:effectLst/>
                        <a:latin typeface="Times New Roman" panose="02020603050405020304" pitchFamily="18" charset="0"/>
                        <a:ea typeface="Times New Roman" panose="02020603050405020304" pitchFamily="18" charset="0"/>
                      </a:endParaRPr>
                    </a:p>
                    <a:p>
                      <a:pPr marL="111760" marR="92710" indent="22225" algn="ctr">
                        <a:lnSpc>
                          <a:spcPct val="96000"/>
                        </a:lnSpc>
                        <a:spcBef>
                          <a:spcPts val="45"/>
                        </a:spcBef>
                        <a:spcAft>
                          <a:spcPts val="0"/>
                        </a:spcAft>
                      </a:pPr>
                      <a:r>
                        <a:rPr lang="en-US" sz="800" b="1" smtClean="0">
                          <a:effectLst/>
                          <a:latin typeface="Times New Roman" panose="02020603050405020304" pitchFamily="18" charset="0"/>
                          <a:ea typeface="Times New Roman" panose="02020603050405020304" pitchFamily="18" charset="0"/>
                        </a:rPr>
                        <a:t>period </a:t>
                      </a:r>
                      <a:r>
                        <a:rPr lang="en-US" sz="800" b="1" spc="-5" smtClean="0">
                          <a:effectLst/>
                          <a:latin typeface="Times New Roman" panose="02020603050405020304" pitchFamily="18" charset="0"/>
                          <a:ea typeface="Times New Roman" panose="02020603050405020304" pitchFamily="18" charset="0"/>
                        </a:rPr>
                        <a:t>(1/</a:t>
                      </a:r>
                      <a:r>
                        <a:rPr lang="en-US" sz="800" b="1" i="1" spc="-5" smtClean="0">
                          <a:effectLst/>
                          <a:latin typeface="Verdana" panose="020B0604030504040204" pitchFamily="34" charset="0"/>
                          <a:ea typeface="Times New Roman" panose="02020603050405020304" pitchFamily="18" charset="0"/>
                        </a:rPr>
                        <a:t>λ</a:t>
                      </a:r>
                      <a:r>
                        <a:rPr lang="en-US" sz="600" b="1" i="1" spc="-5" smtClean="0">
                          <a:effectLst/>
                          <a:latin typeface="Verdana" panose="020B0604030504040204" pitchFamily="34" charset="0"/>
                          <a:ea typeface="Times New Roman" panose="02020603050405020304" pitchFamily="18" charset="0"/>
                        </a:rPr>
                        <a:t>m</a:t>
                      </a:r>
                      <a:r>
                        <a:rPr lang="en-US" sz="800" b="1" spc="-5" smtClean="0">
                          <a:effectLst/>
                          <a:latin typeface="Times New Roman" panose="02020603050405020304" pitchFamily="18" charset="0"/>
                          <a:ea typeface="Times New Roman" panose="02020603050405020304" pitchFamily="18" charset="0"/>
                        </a:rPr>
                        <a:t>)</a:t>
                      </a:r>
                      <a:endParaRPr lang="en-IN" sz="1100" b="1">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745" algn="ctr">
                        <a:lnSpc>
                          <a:spcPts val="830"/>
                        </a:lnSpc>
                        <a:spcAft>
                          <a:spcPts val="0"/>
                        </a:spcAft>
                      </a:pPr>
                      <a:r>
                        <a:rPr lang="en-US" sz="800" b="1" smtClean="0">
                          <a:effectLst/>
                          <a:latin typeface="Times New Roman" panose="02020603050405020304" pitchFamily="18" charset="0"/>
                          <a:ea typeface="Times New Roman" panose="02020603050405020304" pitchFamily="18" charset="0"/>
                        </a:rPr>
                        <a:t>Return</a:t>
                      </a:r>
                      <a:endParaRPr lang="en-IN" sz="1100" b="1" smtClean="0">
                        <a:effectLst/>
                        <a:latin typeface="Times New Roman" panose="02020603050405020304" pitchFamily="18" charset="0"/>
                        <a:ea typeface="Times New Roman" panose="02020603050405020304" pitchFamily="18" charset="0"/>
                      </a:endParaRPr>
                    </a:p>
                    <a:p>
                      <a:pPr marL="123825" marR="105410" algn="ctr">
                        <a:lnSpc>
                          <a:spcPct val="102000"/>
                        </a:lnSpc>
                        <a:spcBef>
                          <a:spcPts val="25"/>
                        </a:spcBef>
                        <a:spcAft>
                          <a:spcPts val="0"/>
                        </a:spcAft>
                      </a:pPr>
                      <a:r>
                        <a:rPr lang="en-US" sz="800" b="1" smtClean="0">
                          <a:effectLst/>
                          <a:latin typeface="Times New Roman" panose="02020603050405020304" pitchFamily="18" charset="0"/>
                          <a:ea typeface="Times New Roman" panose="02020603050405020304" pitchFamily="18" charset="0"/>
                        </a:rPr>
                        <a:t>period for m=6.0</a:t>
                      </a:r>
                      <a:endParaRPr lang="en-IN" sz="1100" b="1" smtClean="0">
                        <a:effectLst/>
                        <a:latin typeface="Times New Roman" panose="02020603050405020304" pitchFamily="18" charset="0"/>
                        <a:ea typeface="Times New Roman" panose="02020603050405020304" pitchFamily="18" charset="0"/>
                      </a:endParaRPr>
                    </a:p>
                    <a:p>
                      <a:pPr marL="123825" marR="106680" algn="ctr">
                        <a:lnSpc>
                          <a:spcPts val="915"/>
                        </a:lnSpc>
                        <a:spcAft>
                          <a:spcPts val="0"/>
                        </a:spcAft>
                      </a:pPr>
                      <a:r>
                        <a:rPr lang="en-US" sz="800" b="1" smtClean="0">
                          <a:effectLst/>
                          <a:latin typeface="Times New Roman" panose="02020603050405020304" pitchFamily="18" charset="0"/>
                          <a:ea typeface="Times New Roman" panose="02020603050405020304" pitchFamily="18" charset="0"/>
                        </a:rPr>
                        <a:t>(year)</a:t>
                      </a:r>
                      <a:endParaRPr lang="en-IN" sz="1100" b="1">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7108664"/>
                  </a:ext>
                </a:extLst>
              </a:tr>
              <a:tr h="244305">
                <a:tc>
                  <a:txBody>
                    <a:bodyPr/>
                    <a:lstStyle/>
                    <a:p>
                      <a:pPr marL="316230" algn="ctr">
                        <a:lnSpc>
                          <a:spcPts val="900"/>
                        </a:lnSpc>
                        <a:spcAft>
                          <a:spcPts val="0"/>
                        </a:spcAft>
                      </a:pPr>
                      <a:r>
                        <a:rPr lang="en-US" sz="800" b="1" dirty="0" smtClean="0">
                          <a:effectLst/>
                          <a:latin typeface="Times New Roman" panose="02020603050405020304" pitchFamily="18" charset="0"/>
                          <a:ea typeface="Times New Roman" panose="02020603050405020304" pitchFamily="18" charset="0"/>
                        </a:rPr>
                        <a:t>UK-I</a:t>
                      </a:r>
                      <a:endParaRPr lang="en-IN" sz="11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040" marR="60325" algn="ctr">
                        <a:lnSpc>
                          <a:spcPts val="900"/>
                        </a:lnSpc>
                        <a:spcAft>
                          <a:spcPts val="0"/>
                        </a:spcAft>
                      </a:pPr>
                      <a:r>
                        <a:rPr lang="en-US" sz="800" b="1" smtClean="0">
                          <a:effectLst/>
                          <a:latin typeface="Times New Roman" panose="02020603050405020304" pitchFamily="18" charset="0"/>
                          <a:ea typeface="Times New Roman" panose="02020603050405020304" pitchFamily="18" charset="0"/>
                        </a:rPr>
                        <a:t>13183.767</a:t>
                      </a:r>
                      <a:endParaRPr lang="en-IN" sz="1100" b="1">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73660" algn="ctr">
                        <a:lnSpc>
                          <a:spcPts val="900"/>
                        </a:lnSpc>
                        <a:spcAft>
                          <a:spcPts val="0"/>
                        </a:spcAft>
                      </a:pPr>
                      <a:r>
                        <a:rPr lang="en-US" sz="800" b="1" smtClean="0">
                          <a:effectLst/>
                          <a:latin typeface="Times New Roman" panose="02020603050405020304" pitchFamily="18" charset="0"/>
                          <a:ea typeface="Times New Roman" panose="02020603050405020304" pitchFamily="18" charset="0"/>
                        </a:rPr>
                        <a:t>4.4</a:t>
                      </a:r>
                      <a:endParaRPr lang="en-IN" sz="1100" b="1">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1595" marR="54610" algn="ctr">
                        <a:lnSpc>
                          <a:spcPts val="900"/>
                        </a:lnSpc>
                        <a:spcAft>
                          <a:spcPts val="0"/>
                        </a:spcAft>
                      </a:pPr>
                      <a:r>
                        <a:rPr lang="en-US" sz="800" b="1" dirty="0" smtClean="0">
                          <a:effectLst/>
                          <a:latin typeface="Times New Roman" panose="02020603050405020304" pitchFamily="18" charset="0"/>
                          <a:ea typeface="Times New Roman" panose="02020603050405020304" pitchFamily="18" charset="0"/>
                        </a:rPr>
                        <a:t>6.2</a:t>
                      </a:r>
                      <a:endParaRPr lang="en-IN" sz="11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1595" marR="53340" algn="ctr">
                        <a:lnSpc>
                          <a:spcPts val="900"/>
                        </a:lnSpc>
                        <a:spcAft>
                          <a:spcPts val="0"/>
                        </a:spcAft>
                      </a:pPr>
                      <a:r>
                        <a:rPr lang="en-US" sz="800" b="1" smtClean="0">
                          <a:effectLst/>
                          <a:latin typeface="Times New Roman" panose="02020603050405020304" pitchFamily="18" charset="0"/>
                          <a:ea typeface="Times New Roman" panose="02020603050405020304" pitchFamily="18" charset="0"/>
                        </a:rPr>
                        <a:t>4.52</a:t>
                      </a:r>
                      <a:endParaRPr lang="en-IN" sz="1100" b="1">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3340" algn="ctr">
                        <a:lnSpc>
                          <a:spcPts val="900"/>
                        </a:lnSpc>
                        <a:spcAft>
                          <a:spcPts val="0"/>
                        </a:spcAft>
                      </a:pPr>
                      <a:r>
                        <a:rPr lang="en-US" sz="800" b="1" smtClean="0">
                          <a:effectLst/>
                          <a:latin typeface="Times New Roman" panose="02020603050405020304" pitchFamily="18" charset="0"/>
                          <a:ea typeface="Times New Roman" panose="02020603050405020304" pitchFamily="18" charset="0"/>
                        </a:rPr>
                        <a:t>1.05</a:t>
                      </a:r>
                      <a:endParaRPr lang="en-IN" sz="1100" b="1">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645" algn="ctr">
                        <a:lnSpc>
                          <a:spcPts val="900"/>
                        </a:lnSpc>
                        <a:spcAft>
                          <a:spcPts val="0"/>
                        </a:spcAft>
                      </a:pPr>
                      <a:r>
                        <a:rPr lang="en-US" sz="800" b="1" smtClean="0">
                          <a:effectLst/>
                          <a:latin typeface="Times New Roman" panose="02020603050405020304" pitchFamily="18" charset="0"/>
                          <a:ea typeface="Times New Roman" panose="02020603050405020304" pitchFamily="18" charset="0"/>
                        </a:rPr>
                        <a:t>0.00</a:t>
                      </a:r>
                      <a:endParaRPr lang="en-IN" sz="1100" b="1">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215" marR="57150" algn="ctr">
                        <a:lnSpc>
                          <a:spcPts val="900"/>
                        </a:lnSpc>
                        <a:spcAft>
                          <a:spcPts val="0"/>
                        </a:spcAft>
                      </a:pPr>
                      <a:r>
                        <a:rPr lang="en-US" sz="800" b="1" smtClean="0">
                          <a:effectLst/>
                          <a:latin typeface="Times New Roman" panose="02020603050405020304" pitchFamily="18" charset="0"/>
                          <a:ea typeface="Times New Roman" panose="02020603050405020304" pitchFamily="18" charset="0"/>
                        </a:rPr>
                        <a:t>10.41</a:t>
                      </a:r>
                      <a:endParaRPr lang="en-IN" sz="11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0800" algn="ctr">
                        <a:lnSpc>
                          <a:spcPts val="900"/>
                        </a:lnSpc>
                        <a:spcAft>
                          <a:spcPts val="0"/>
                        </a:spcAft>
                      </a:pPr>
                      <a:r>
                        <a:rPr lang="en-US" sz="800" b="1" smtClean="0">
                          <a:effectLst/>
                          <a:latin typeface="Times New Roman" panose="02020603050405020304" pitchFamily="18" charset="0"/>
                          <a:ea typeface="Times New Roman" panose="02020603050405020304" pitchFamily="18" charset="0"/>
                        </a:rPr>
                        <a:t>2.42</a:t>
                      </a:r>
                      <a:endParaRPr lang="en-IN" sz="11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0485" marR="55880" algn="ctr">
                        <a:lnSpc>
                          <a:spcPts val="900"/>
                        </a:lnSpc>
                        <a:spcAft>
                          <a:spcPts val="0"/>
                        </a:spcAft>
                      </a:pPr>
                      <a:r>
                        <a:rPr lang="en-US" sz="800" b="1" smtClean="0">
                          <a:effectLst/>
                          <a:latin typeface="Times New Roman" panose="02020603050405020304" pitchFamily="18" charset="0"/>
                          <a:ea typeface="Times New Roman" panose="02020603050405020304" pitchFamily="18" charset="0"/>
                        </a:rPr>
                        <a:t>0.794</a:t>
                      </a:r>
                      <a:endParaRPr lang="en-IN" sz="1100" b="1">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3825" marR="107950" algn="ctr">
                        <a:lnSpc>
                          <a:spcPts val="900"/>
                        </a:lnSpc>
                        <a:spcAft>
                          <a:spcPts val="0"/>
                        </a:spcAft>
                      </a:pPr>
                      <a:r>
                        <a:rPr lang="en-US" sz="800" b="1" dirty="0" smtClean="0">
                          <a:effectLst/>
                          <a:latin typeface="Times New Roman" panose="02020603050405020304" pitchFamily="18" charset="0"/>
                          <a:ea typeface="Times New Roman" panose="02020603050405020304" pitchFamily="18" charset="0"/>
                        </a:rPr>
                        <a:t>1.259</a:t>
                      </a:r>
                      <a:endParaRPr lang="en-IN" sz="11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116205" algn="ctr">
                        <a:lnSpc>
                          <a:spcPts val="900"/>
                        </a:lnSpc>
                        <a:spcAft>
                          <a:spcPts val="0"/>
                        </a:spcAft>
                      </a:pPr>
                      <a:r>
                        <a:rPr lang="en-US" sz="800" b="1" smtClean="0">
                          <a:effectLst/>
                          <a:latin typeface="Times New Roman" panose="02020603050405020304" pitchFamily="18" charset="0"/>
                          <a:ea typeface="Times New Roman" panose="02020603050405020304" pitchFamily="18" charset="0"/>
                        </a:rPr>
                        <a:t>60.256</a:t>
                      </a:r>
                      <a:endParaRPr lang="en-IN" sz="1100" b="1">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4628630"/>
                  </a:ext>
                </a:extLst>
              </a:tr>
              <a:tr h="244305">
                <a:tc>
                  <a:txBody>
                    <a:bodyPr/>
                    <a:lstStyle/>
                    <a:p>
                      <a:pPr marL="295275" algn="ctr">
                        <a:lnSpc>
                          <a:spcPts val="830"/>
                        </a:lnSpc>
                        <a:spcAft>
                          <a:spcPts val="0"/>
                        </a:spcAft>
                      </a:pPr>
                      <a:r>
                        <a:rPr lang="en-US" sz="800" b="1" smtClean="0">
                          <a:effectLst/>
                          <a:latin typeface="Times New Roman" panose="02020603050405020304" pitchFamily="18" charset="0"/>
                          <a:ea typeface="Times New Roman" panose="02020603050405020304" pitchFamily="18" charset="0"/>
                        </a:rPr>
                        <a:t>UK-II</a:t>
                      </a:r>
                      <a:endParaRPr lang="en-IN" sz="1100" b="1">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040" marR="60325" algn="ctr">
                        <a:lnSpc>
                          <a:spcPts val="830"/>
                        </a:lnSpc>
                        <a:spcAft>
                          <a:spcPts val="0"/>
                        </a:spcAft>
                      </a:pPr>
                      <a:r>
                        <a:rPr lang="en-US" sz="800" b="1" smtClean="0">
                          <a:effectLst/>
                          <a:latin typeface="Times New Roman" panose="02020603050405020304" pitchFamily="18" charset="0"/>
                          <a:ea typeface="Times New Roman" panose="02020603050405020304" pitchFamily="18" charset="0"/>
                        </a:rPr>
                        <a:t>11682.674</a:t>
                      </a:r>
                      <a:endParaRPr lang="en-IN" sz="1100" b="1">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73660" algn="ctr">
                        <a:lnSpc>
                          <a:spcPts val="830"/>
                        </a:lnSpc>
                        <a:spcAft>
                          <a:spcPts val="0"/>
                        </a:spcAft>
                      </a:pPr>
                      <a:r>
                        <a:rPr lang="en-US" sz="800" b="1" smtClean="0">
                          <a:effectLst/>
                          <a:latin typeface="Times New Roman" panose="02020603050405020304" pitchFamily="18" charset="0"/>
                          <a:ea typeface="Times New Roman" panose="02020603050405020304" pitchFamily="18" charset="0"/>
                        </a:rPr>
                        <a:t>4.6</a:t>
                      </a:r>
                      <a:endParaRPr lang="en-IN" sz="1100" b="1">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1595" marR="54610" algn="ctr">
                        <a:lnSpc>
                          <a:spcPts val="830"/>
                        </a:lnSpc>
                        <a:spcAft>
                          <a:spcPts val="0"/>
                        </a:spcAft>
                      </a:pPr>
                      <a:r>
                        <a:rPr lang="en-US" sz="800" b="1" smtClean="0">
                          <a:effectLst/>
                          <a:latin typeface="Times New Roman" panose="02020603050405020304" pitchFamily="18" charset="0"/>
                          <a:ea typeface="Times New Roman" panose="02020603050405020304" pitchFamily="18" charset="0"/>
                        </a:rPr>
                        <a:t>6.7</a:t>
                      </a:r>
                      <a:endParaRPr lang="en-IN" sz="1100" b="1">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1595" marR="53340" algn="ctr">
                        <a:lnSpc>
                          <a:spcPts val="830"/>
                        </a:lnSpc>
                        <a:spcAft>
                          <a:spcPts val="0"/>
                        </a:spcAft>
                      </a:pPr>
                      <a:r>
                        <a:rPr lang="en-US" sz="800" b="1" dirty="0" smtClean="0">
                          <a:effectLst/>
                          <a:latin typeface="Times New Roman" panose="02020603050405020304" pitchFamily="18" charset="0"/>
                          <a:ea typeface="Times New Roman" panose="02020603050405020304" pitchFamily="18" charset="0"/>
                        </a:rPr>
                        <a:t>4.64</a:t>
                      </a:r>
                      <a:endParaRPr lang="en-IN" sz="11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3340" algn="ctr">
                        <a:lnSpc>
                          <a:spcPts val="830"/>
                        </a:lnSpc>
                        <a:spcAft>
                          <a:spcPts val="0"/>
                        </a:spcAft>
                      </a:pPr>
                      <a:r>
                        <a:rPr lang="en-US" sz="800" b="1" smtClean="0">
                          <a:effectLst/>
                          <a:latin typeface="Times New Roman" panose="02020603050405020304" pitchFamily="18" charset="0"/>
                          <a:ea typeface="Times New Roman" panose="02020603050405020304" pitchFamily="18" charset="0"/>
                        </a:rPr>
                        <a:t>1.08</a:t>
                      </a:r>
                      <a:endParaRPr lang="en-IN" sz="1100" b="1">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645" algn="ctr">
                        <a:lnSpc>
                          <a:spcPts val="830"/>
                        </a:lnSpc>
                        <a:spcAft>
                          <a:spcPts val="0"/>
                        </a:spcAft>
                      </a:pPr>
                      <a:r>
                        <a:rPr lang="en-US" sz="800" b="1" smtClean="0">
                          <a:effectLst/>
                          <a:latin typeface="Times New Roman" panose="02020603050405020304" pitchFamily="18" charset="0"/>
                          <a:ea typeface="Times New Roman" panose="02020603050405020304" pitchFamily="18" charset="0"/>
                        </a:rPr>
                        <a:t>0.19</a:t>
                      </a:r>
                      <a:endParaRPr lang="en-IN" sz="1100" b="1">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215" marR="57150" algn="ctr">
                        <a:lnSpc>
                          <a:spcPts val="830"/>
                        </a:lnSpc>
                        <a:spcAft>
                          <a:spcPts val="0"/>
                        </a:spcAft>
                      </a:pPr>
                      <a:r>
                        <a:rPr lang="en-US" sz="800" b="1" smtClean="0">
                          <a:effectLst/>
                          <a:latin typeface="Times New Roman" panose="02020603050405020304" pitchFamily="18" charset="0"/>
                          <a:ea typeface="Times New Roman" panose="02020603050405020304" pitchFamily="18" charset="0"/>
                        </a:rPr>
                        <a:t>10.68</a:t>
                      </a:r>
                      <a:endParaRPr lang="en-IN" sz="1100" b="1">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0800" algn="ctr">
                        <a:lnSpc>
                          <a:spcPts val="830"/>
                        </a:lnSpc>
                        <a:spcAft>
                          <a:spcPts val="0"/>
                        </a:spcAft>
                      </a:pPr>
                      <a:r>
                        <a:rPr lang="en-US" sz="800" b="1" smtClean="0">
                          <a:effectLst/>
                          <a:latin typeface="Times New Roman" panose="02020603050405020304" pitchFamily="18" charset="0"/>
                          <a:ea typeface="Times New Roman" panose="02020603050405020304" pitchFamily="18" charset="0"/>
                        </a:rPr>
                        <a:t>2.49</a:t>
                      </a:r>
                      <a:endParaRPr lang="en-IN" sz="11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0485" marR="55880" algn="ctr">
                        <a:lnSpc>
                          <a:spcPts val="830"/>
                        </a:lnSpc>
                        <a:spcAft>
                          <a:spcPts val="0"/>
                        </a:spcAft>
                      </a:pPr>
                      <a:r>
                        <a:rPr lang="en-US" sz="800" b="1" smtClean="0">
                          <a:effectLst/>
                          <a:latin typeface="Times New Roman" panose="02020603050405020304" pitchFamily="18" charset="0"/>
                          <a:ea typeface="Times New Roman" panose="02020603050405020304" pitchFamily="18" charset="0"/>
                        </a:rPr>
                        <a:t>0.470</a:t>
                      </a:r>
                      <a:endParaRPr lang="en-IN" sz="11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3825" marR="107950" algn="ctr">
                        <a:lnSpc>
                          <a:spcPts val="830"/>
                        </a:lnSpc>
                        <a:spcAft>
                          <a:spcPts val="0"/>
                        </a:spcAft>
                      </a:pPr>
                      <a:r>
                        <a:rPr lang="en-US" sz="800" b="1" smtClean="0">
                          <a:effectLst/>
                          <a:latin typeface="Times New Roman" panose="02020603050405020304" pitchFamily="18" charset="0"/>
                          <a:ea typeface="Times New Roman" panose="02020603050405020304" pitchFamily="18" charset="0"/>
                        </a:rPr>
                        <a:t>2.128</a:t>
                      </a:r>
                      <a:endParaRPr lang="en-IN" sz="1100" b="1">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116205" algn="ctr">
                        <a:lnSpc>
                          <a:spcPts val="830"/>
                        </a:lnSpc>
                        <a:spcAft>
                          <a:spcPts val="0"/>
                        </a:spcAft>
                      </a:pPr>
                      <a:r>
                        <a:rPr lang="en-US" sz="800" b="1" smtClean="0">
                          <a:effectLst/>
                          <a:latin typeface="Times New Roman" panose="02020603050405020304" pitchFamily="18" charset="0"/>
                          <a:ea typeface="Times New Roman" panose="02020603050405020304" pitchFamily="18" charset="0"/>
                        </a:rPr>
                        <a:t>69.183</a:t>
                      </a:r>
                      <a:endParaRPr lang="en-IN" sz="11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2903600"/>
                  </a:ext>
                </a:extLst>
              </a:tr>
              <a:tr h="126950">
                <a:tc>
                  <a:txBody>
                    <a:bodyPr/>
                    <a:lstStyle/>
                    <a:p>
                      <a:pPr marL="274320" algn="ctr">
                        <a:lnSpc>
                          <a:spcPts val="830"/>
                        </a:lnSpc>
                        <a:spcAft>
                          <a:spcPts val="0"/>
                        </a:spcAft>
                      </a:pPr>
                      <a:r>
                        <a:rPr lang="en-US" sz="800" b="1" smtClean="0">
                          <a:effectLst/>
                          <a:latin typeface="Times New Roman" panose="02020603050405020304" pitchFamily="18" charset="0"/>
                          <a:ea typeface="Times New Roman" panose="02020603050405020304" pitchFamily="18" charset="0"/>
                        </a:rPr>
                        <a:t>UK-III</a:t>
                      </a:r>
                      <a:endParaRPr lang="en-IN" sz="1100" b="1">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040" marR="60325" algn="ctr">
                        <a:lnSpc>
                          <a:spcPts val="830"/>
                        </a:lnSpc>
                        <a:spcAft>
                          <a:spcPts val="0"/>
                        </a:spcAft>
                      </a:pPr>
                      <a:r>
                        <a:rPr lang="en-US" sz="800" b="1" smtClean="0">
                          <a:effectLst/>
                          <a:latin typeface="Times New Roman" panose="02020603050405020304" pitchFamily="18" charset="0"/>
                          <a:ea typeface="Times New Roman" panose="02020603050405020304" pitchFamily="18" charset="0"/>
                        </a:rPr>
                        <a:t>13262.387</a:t>
                      </a:r>
                      <a:endParaRPr lang="en-IN" sz="1100" b="1">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73660" algn="ctr">
                        <a:lnSpc>
                          <a:spcPts val="830"/>
                        </a:lnSpc>
                        <a:spcAft>
                          <a:spcPts val="0"/>
                        </a:spcAft>
                      </a:pPr>
                      <a:r>
                        <a:rPr lang="en-US" sz="800" b="1" smtClean="0">
                          <a:effectLst/>
                          <a:latin typeface="Times New Roman" panose="02020603050405020304" pitchFamily="18" charset="0"/>
                          <a:ea typeface="Times New Roman" panose="02020603050405020304" pitchFamily="18" charset="0"/>
                        </a:rPr>
                        <a:t>4.2</a:t>
                      </a:r>
                      <a:endParaRPr lang="en-IN" sz="1100" b="1">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1595" marR="54610" algn="ctr">
                        <a:lnSpc>
                          <a:spcPts val="830"/>
                        </a:lnSpc>
                        <a:spcAft>
                          <a:spcPts val="0"/>
                        </a:spcAft>
                      </a:pPr>
                      <a:r>
                        <a:rPr lang="en-US" sz="800" b="1" smtClean="0">
                          <a:effectLst/>
                          <a:latin typeface="Times New Roman" panose="02020603050405020304" pitchFamily="18" charset="0"/>
                          <a:ea typeface="Times New Roman" panose="02020603050405020304" pitchFamily="18" charset="0"/>
                        </a:rPr>
                        <a:t>6.9</a:t>
                      </a:r>
                      <a:endParaRPr lang="en-IN" sz="1100" b="1">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1595" marR="53340" algn="ctr">
                        <a:lnSpc>
                          <a:spcPts val="830"/>
                        </a:lnSpc>
                        <a:spcAft>
                          <a:spcPts val="0"/>
                        </a:spcAft>
                      </a:pPr>
                      <a:r>
                        <a:rPr lang="en-US" sz="800" b="1" smtClean="0">
                          <a:effectLst/>
                          <a:latin typeface="Times New Roman" panose="02020603050405020304" pitchFamily="18" charset="0"/>
                          <a:ea typeface="Times New Roman" panose="02020603050405020304" pitchFamily="18" charset="0"/>
                        </a:rPr>
                        <a:t>3.30</a:t>
                      </a:r>
                      <a:endParaRPr lang="en-IN" sz="1100" b="1">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3340" algn="ctr">
                        <a:lnSpc>
                          <a:spcPts val="830"/>
                        </a:lnSpc>
                        <a:spcAft>
                          <a:spcPts val="0"/>
                        </a:spcAft>
                      </a:pPr>
                      <a:r>
                        <a:rPr lang="en-US" sz="800" b="1" smtClean="0">
                          <a:effectLst/>
                          <a:latin typeface="Times New Roman" panose="02020603050405020304" pitchFamily="18" charset="0"/>
                          <a:ea typeface="Times New Roman" panose="02020603050405020304" pitchFamily="18" charset="0"/>
                        </a:rPr>
                        <a:t>0.84</a:t>
                      </a:r>
                      <a:endParaRPr lang="en-IN" sz="1100" b="1">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645" algn="ctr">
                        <a:lnSpc>
                          <a:spcPts val="830"/>
                        </a:lnSpc>
                        <a:spcAft>
                          <a:spcPts val="0"/>
                        </a:spcAft>
                      </a:pPr>
                      <a:r>
                        <a:rPr lang="en-US" sz="800" b="1" smtClean="0">
                          <a:effectLst/>
                          <a:latin typeface="Times New Roman" panose="02020603050405020304" pitchFamily="18" charset="0"/>
                          <a:ea typeface="Times New Roman" panose="02020603050405020304" pitchFamily="18" charset="0"/>
                        </a:rPr>
                        <a:t>0.00</a:t>
                      </a:r>
                      <a:endParaRPr lang="en-IN" sz="1100" b="1">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215" marR="57150" algn="ctr">
                        <a:lnSpc>
                          <a:spcPts val="830"/>
                        </a:lnSpc>
                        <a:spcAft>
                          <a:spcPts val="0"/>
                        </a:spcAft>
                      </a:pPr>
                      <a:r>
                        <a:rPr lang="en-US" sz="800" b="1" smtClean="0">
                          <a:effectLst/>
                          <a:latin typeface="Times New Roman" panose="02020603050405020304" pitchFamily="18" charset="0"/>
                          <a:ea typeface="Times New Roman" panose="02020603050405020304" pitchFamily="18" charset="0"/>
                        </a:rPr>
                        <a:t>7.60</a:t>
                      </a:r>
                      <a:endParaRPr lang="en-IN" sz="1100" b="1">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0800" algn="ctr">
                        <a:lnSpc>
                          <a:spcPts val="830"/>
                        </a:lnSpc>
                        <a:spcAft>
                          <a:spcPts val="0"/>
                        </a:spcAft>
                      </a:pPr>
                      <a:r>
                        <a:rPr lang="en-US" sz="800" b="1" smtClean="0">
                          <a:effectLst/>
                          <a:latin typeface="Times New Roman" panose="02020603050405020304" pitchFamily="18" charset="0"/>
                          <a:ea typeface="Times New Roman" panose="02020603050405020304" pitchFamily="18" charset="0"/>
                        </a:rPr>
                        <a:t>1.93</a:t>
                      </a:r>
                      <a:endParaRPr lang="en-IN" sz="1100" b="1">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0485" marR="55880" algn="ctr">
                        <a:lnSpc>
                          <a:spcPts val="830"/>
                        </a:lnSpc>
                        <a:spcAft>
                          <a:spcPts val="0"/>
                        </a:spcAft>
                      </a:pPr>
                      <a:r>
                        <a:rPr lang="en-US" sz="800" b="1" smtClean="0">
                          <a:effectLst/>
                          <a:latin typeface="Times New Roman" panose="02020603050405020304" pitchFamily="18" charset="0"/>
                          <a:ea typeface="Times New Roman" panose="02020603050405020304" pitchFamily="18" charset="0"/>
                        </a:rPr>
                        <a:t>0.592</a:t>
                      </a:r>
                      <a:endParaRPr lang="en-IN" sz="11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3825" marR="107950" algn="ctr">
                        <a:lnSpc>
                          <a:spcPts val="830"/>
                        </a:lnSpc>
                        <a:spcAft>
                          <a:spcPts val="0"/>
                        </a:spcAft>
                      </a:pPr>
                      <a:r>
                        <a:rPr lang="en-US" sz="800" b="1" smtClean="0">
                          <a:effectLst/>
                          <a:latin typeface="Times New Roman" panose="02020603050405020304" pitchFamily="18" charset="0"/>
                          <a:ea typeface="Times New Roman" panose="02020603050405020304" pitchFamily="18" charset="0"/>
                        </a:rPr>
                        <a:t>1.689</a:t>
                      </a:r>
                      <a:endParaRPr lang="en-IN" sz="11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116205" algn="ctr">
                        <a:lnSpc>
                          <a:spcPts val="830"/>
                        </a:lnSpc>
                        <a:spcAft>
                          <a:spcPts val="0"/>
                        </a:spcAft>
                      </a:pPr>
                      <a:r>
                        <a:rPr lang="en-US" sz="800" b="1" dirty="0" smtClean="0">
                          <a:effectLst/>
                          <a:latin typeface="Times New Roman" panose="02020603050405020304" pitchFamily="18" charset="0"/>
                          <a:ea typeface="Times New Roman" panose="02020603050405020304" pitchFamily="18" charset="0"/>
                        </a:rPr>
                        <a:t>59.954</a:t>
                      </a:r>
                      <a:endParaRPr lang="en-IN" sz="11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2973271"/>
                  </a:ext>
                </a:extLst>
              </a:tr>
            </a:tbl>
          </a:graphicData>
        </a:graphic>
      </p:graphicFrame>
      <p:sp>
        <p:nvSpPr>
          <p:cNvPr id="39" name="Rectangle 38"/>
          <p:cNvSpPr/>
          <p:nvPr/>
        </p:nvSpPr>
        <p:spPr>
          <a:xfrm>
            <a:off x="3812145" y="2991807"/>
            <a:ext cx="5143390" cy="461665"/>
          </a:xfrm>
          <a:prstGeom prst="rect">
            <a:avLst/>
          </a:prstGeom>
        </p:spPr>
        <p:txBody>
          <a:bodyPr wrap="square">
            <a:spAutoFit/>
          </a:bodyPr>
          <a:lstStyle/>
          <a:p>
            <a:r>
              <a:rPr lang="en-US" sz="1200" b="1" dirty="0"/>
              <a:t>Table 1: </a:t>
            </a:r>
            <a:r>
              <a:rPr lang="en-US" sz="1200" dirty="0"/>
              <a:t>Seismic hazard parameters considering entire earthquake </a:t>
            </a:r>
            <a:endParaRPr lang="en-US" sz="1200" dirty="0" smtClean="0"/>
          </a:p>
          <a:p>
            <a:r>
              <a:rPr lang="en-US" sz="1200" dirty="0" smtClean="0"/>
              <a:t>data-set </a:t>
            </a:r>
            <a:r>
              <a:rPr lang="en-US" sz="1200" dirty="0"/>
              <a:t>from 1974-2018</a:t>
            </a:r>
            <a:endParaRPr lang="en-IN" sz="1200" dirty="0"/>
          </a:p>
        </p:txBody>
      </p:sp>
      <p:sp>
        <p:nvSpPr>
          <p:cNvPr id="40" name="Rectangle 39"/>
          <p:cNvSpPr/>
          <p:nvPr/>
        </p:nvSpPr>
        <p:spPr>
          <a:xfrm>
            <a:off x="5248841" y="2714808"/>
            <a:ext cx="2732736" cy="276999"/>
          </a:xfrm>
          <a:prstGeom prst="rect">
            <a:avLst/>
          </a:prstGeom>
        </p:spPr>
        <p:txBody>
          <a:bodyPr wrap="none">
            <a:spAutoFit/>
          </a:bodyPr>
          <a:lstStyle/>
          <a:p>
            <a:r>
              <a:rPr lang="en-US" sz="1200" dirty="0">
                <a:latin typeface="Times New Roman" panose="02020603050405020304" pitchFamily="18" charset="0"/>
                <a:ea typeface="Times New Roman" panose="02020603050405020304" pitchFamily="18" charset="0"/>
              </a:rPr>
              <a:t>The results obtained is Shown in Table 1.</a:t>
            </a:r>
            <a:endParaRPr lang="en-IN" sz="1200" dirty="0"/>
          </a:p>
        </p:txBody>
      </p:sp>
    </p:spTree>
    <p:extLst>
      <p:ext uri="{BB962C8B-B14F-4D97-AF65-F5344CB8AC3E}">
        <p14:creationId xmlns:p14="http://schemas.microsoft.com/office/powerpoint/2010/main" val="3554364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675237" y="69041"/>
            <a:ext cx="5542241" cy="757514"/>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smtClean="0">
                <a:solidFill>
                  <a:schemeClr val="bg1"/>
                </a:solidFill>
                <a:latin typeface="Arial" panose="020B0604020202020204" pitchFamily="34" charset="0"/>
              </a:rPr>
              <a:t>Seismic </a:t>
            </a:r>
            <a:r>
              <a:rPr lang="en-US" sz="1200" b="1" dirty="0">
                <a:solidFill>
                  <a:schemeClr val="bg1"/>
                </a:solidFill>
                <a:latin typeface="Arial" panose="020B0604020202020204" pitchFamily="34" charset="0"/>
              </a:rPr>
              <a:t>Hazard Estimates for State of </a:t>
            </a:r>
            <a:r>
              <a:rPr lang="en-US" sz="1200" b="1" dirty="0" err="1">
                <a:solidFill>
                  <a:schemeClr val="bg1"/>
                </a:solidFill>
                <a:latin typeface="Arial" panose="020B0604020202020204" pitchFamily="34" charset="0"/>
              </a:rPr>
              <a:t>Uttarakhand</a:t>
            </a:r>
            <a:endParaRPr lang="en-US" sz="1200" b="1" dirty="0">
              <a:solidFill>
                <a:schemeClr val="bg1"/>
              </a:solidFill>
              <a:latin typeface="Arial" panose="020B0604020202020204" pitchFamily="34" charset="0"/>
            </a:endParaRPr>
          </a:p>
          <a:p>
            <a:pPr algn="ctr" eaLnBrk="0" hangingPunct="0"/>
            <a:r>
              <a:rPr lang="en-US" sz="1200" b="1" dirty="0">
                <a:solidFill>
                  <a:schemeClr val="bg1"/>
                </a:solidFill>
                <a:latin typeface="Arial" panose="020B0604020202020204" pitchFamily="34" charset="0"/>
              </a:rPr>
              <a:t>Himalaya in terms of Peak Ground </a:t>
            </a:r>
            <a:r>
              <a:rPr lang="en-US" sz="1200" b="1" dirty="0" smtClean="0">
                <a:solidFill>
                  <a:schemeClr val="bg1"/>
                </a:solidFill>
                <a:latin typeface="Arial" panose="020B0604020202020204" pitchFamily="34" charset="0"/>
              </a:rPr>
              <a:t>Acceleration (PGA)</a:t>
            </a:r>
          </a:p>
          <a:p>
            <a:pPr algn="ctr" eaLnBrk="0" hangingPunct="0"/>
            <a:endParaRPr lang="en-US" sz="800" b="1" dirty="0">
              <a:solidFill>
                <a:schemeClr val="bg1"/>
              </a:solidFill>
              <a:latin typeface="Arial" panose="020B0604020202020204" pitchFamily="34" charset="0"/>
            </a:endParaRPr>
          </a:p>
          <a:p>
            <a:pPr algn="ctr" eaLnBrk="0" hangingPunct="0"/>
            <a:r>
              <a:rPr lang="en-US" sz="800" dirty="0" smtClean="0">
                <a:solidFill>
                  <a:schemeClr val="bg1"/>
                </a:solidFill>
                <a:latin typeface="Arial" panose="020B0604020202020204" pitchFamily="34" charset="0"/>
                <a:ea typeface="Avenir Book" charset="0"/>
              </a:rPr>
              <a:t>Prof</a:t>
            </a:r>
            <a:r>
              <a:rPr lang="en-US" sz="800" dirty="0">
                <a:solidFill>
                  <a:schemeClr val="bg1"/>
                </a:solidFill>
                <a:latin typeface="Arial" panose="020B0604020202020204" pitchFamily="34" charset="0"/>
                <a:ea typeface="Avenir Book" charset="0"/>
              </a:rPr>
              <a:t>. SHANKER, Daya and </a:t>
            </a:r>
            <a:r>
              <a:rPr lang="en-US" sz="800" dirty="0" smtClean="0">
                <a:solidFill>
                  <a:schemeClr val="bg1"/>
                </a:solidFill>
                <a:latin typeface="Arial" panose="020B0604020202020204" pitchFamily="34" charset="0"/>
                <a:ea typeface="Avenir Book" charset="0"/>
              </a:rPr>
              <a:t>SHUBHAM (</a:t>
            </a:r>
            <a:r>
              <a:rPr lang="en-US" sz="800" dirty="0" smtClean="0">
                <a:solidFill>
                  <a:schemeClr val="bg1"/>
                </a:solidFill>
                <a:latin typeface="Arial" panose="020B0604020202020204" pitchFamily="34" charset="0"/>
                <a:cs typeface="Arial" panose="020B0604020202020204" pitchFamily="34" charset="0"/>
              </a:rPr>
              <a:t>Department </a:t>
            </a:r>
            <a:r>
              <a:rPr lang="en-US" sz="800" dirty="0">
                <a:solidFill>
                  <a:schemeClr val="bg1"/>
                </a:solidFill>
                <a:latin typeface="Arial" panose="020B0604020202020204" pitchFamily="34" charset="0"/>
                <a:cs typeface="Arial" panose="020B0604020202020204" pitchFamily="34" charset="0"/>
              </a:rPr>
              <a:t>of Earthquake Engineering, Indian Institute of Technology Roorkee-247667, U K India);  </a:t>
            </a:r>
            <a:r>
              <a:rPr lang="en-US" sz="800" dirty="0" smtClean="0">
                <a:solidFill>
                  <a:schemeClr val="bg1"/>
                </a:solidFill>
                <a:latin typeface="Arial" panose="020B0604020202020204" pitchFamily="34" charset="0"/>
                <a:ea typeface="Avenir Book" charset="0"/>
              </a:rPr>
              <a:t>d.shanker@eq.iitr.ac.</a:t>
            </a:r>
            <a:endParaRPr lang="en-US" sz="800" dirty="0">
              <a:solidFill>
                <a:schemeClr val="bg1"/>
              </a:solidFill>
              <a:latin typeface="Avenir Book" charset="0"/>
              <a:ea typeface="Avenir Book" charset="0"/>
              <a:cs typeface="Avenir Book" charset="0"/>
            </a:endParaRP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P1.2-060</a:t>
            </a:r>
            <a:endParaRPr lang="en-AT" sz="700" dirty="0">
              <a:latin typeface="Arial" panose="020B0604020202020204" pitchFamily="34" charset="0"/>
              <a:cs typeface="Arial" panose="020B0604020202020204" pitchFamily="34" charset="0"/>
            </a:endParaRPr>
          </a:p>
        </p:txBody>
      </p:sp>
      <p:sp>
        <p:nvSpPr>
          <p:cNvPr id="6" name="Rectangle 5"/>
          <p:cNvSpPr/>
          <p:nvPr/>
        </p:nvSpPr>
        <p:spPr>
          <a:xfrm>
            <a:off x="262480" y="7727282"/>
            <a:ext cx="4714313" cy="369332"/>
          </a:xfrm>
          <a:prstGeom prst="rect">
            <a:avLst/>
          </a:prstGeom>
        </p:spPr>
        <p:txBody>
          <a:bodyPr wrap="square">
            <a:spAutoFit/>
          </a:bodyPr>
          <a:lstStyle/>
          <a:p>
            <a:pPr algn="ctr" eaLnBrk="0" fontAlgn="base" hangingPunct="0">
              <a:spcBef>
                <a:spcPct val="0"/>
              </a:spcBef>
              <a:spcAft>
                <a:spcPct val="0"/>
              </a:spcAft>
            </a:pPr>
            <a:r>
              <a:rPr lang="en-GB" dirty="0" smtClean="0">
                <a:solidFill>
                  <a:prstClr val="black"/>
                </a:solidFill>
                <a:latin typeface="Times New Roman" panose="02020603050405020304" pitchFamily="18" charset="0"/>
                <a:cs typeface="Times New Roman" panose="02020603050405020304" pitchFamily="18" charset="0"/>
              </a:rPr>
              <a:t>Map of </a:t>
            </a:r>
            <a:r>
              <a:rPr lang="en-GB" dirty="0" err="1">
                <a:solidFill>
                  <a:prstClr val="black"/>
                </a:solidFill>
                <a:latin typeface="Times New Roman" panose="02020603050405020304" pitchFamily="18" charset="0"/>
                <a:cs typeface="Times New Roman" panose="02020603050405020304" pitchFamily="18" charset="0"/>
              </a:rPr>
              <a:t>Uttarakhand</a:t>
            </a:r>
            <a:r>
              <a:rPr lang="en-GB" dirty="0">
                <a:solidFill>
                  <a:prstClr val="black"/>
                </a:solidFill>
                <a:latin typeface="Times New Roman" panose="02020603050405020304" pitchFamily="18" charset="0"/>
                <a:cs typeface="Times New Roman" panose="02020603050405020304" pitchFamily="18" charset="0"/>
              </a:rPr>
              <a:t> </a:t>
            </a:r>
            <a:r>
              <a:rPr lang="en-GB" dirty="0" smtClean="0">
                <a:solidFill>
                  <a:prstClr val="black"/>
                </a:solidFill>
                <a:latin typeface="Times New Roman" panose="02020603050405020304" pitchFamily="18" charset="0"/>
                <a:cs typeface="Times New Roman" panose="02020603050405020304" pitchFamily="18" charset="0"/>
              </a:rPr>
              <a:t>(</a:t>
            </a:r>
            <a:r>
              <a:rPr lang="en-GB" dirty="0">
                <a:solidFill>
                  <a:prstClr val="black"/>
                </a:solidFill>
                <a:latin typeface="Times New Roman" panose="02020603050405020304" pitchFamily="18" charset="0"/>
                <a:cs typeface="Times New Roman" panose="02020603050405020304" pitchFamily="18" charset="0"/>
              </a:rPr>
              <a:t>Map of </a:t>
            </a:r>
            <a:r>
              <a:rPr lang="en-GB" dirty="0" smtClean="0">
                <a:solidFill>
                  <a:prstClr val="black"/>
                </a:solidFill>
                <a:latin typeface="Times New Roman" panose="02020603050405020304" pitchFamily="18" charset="0"/>
                <a:cs typeface="Times New Roman" panose="02020603050405020304" pitchFamily="18" charset="0"/>
              </a:rPr>
              <a:t>U.K. </a:t>
            </a:r>
            <a:r>
              <a:rPr lang="en-GB" dirty="0">
                <a:solidFill>
                  <a:prstClr val="black"/>
                </a:solidFill>
                <a:latin typeface="Times New Roman" panose="02020603050405020304" pitchFamily="18" charset="0"/>
                <a:cs typeface="Times New Roman" panose="02020603050405020304" pitchFamily="18" charset="0"/>
              </a:rPr>
              <a:t>(2017))</a:t>
            </a:r>
          </a:p>
        </p:txBody>
      </p:sp>
      <p:sp>
        <p:nvSpPr>
          <p:cNvPr id="7" name="TextBox 6"/>
          <p:cNvSpPr txBox="1"/>
          <p:nvPr/>
        </p:nvSpPr>
        <p:spPr>
          <a:xfrm>
            <a:off x="-2" y="1098981"/>
            <a:ext cx="9144001" cy="1986569"/>
          </a:xfrm>
          <a:prstGeom prst="rect">
            <a:avLst/>
          </a:prstGeom>
          <a:noFill/>
        </p:spPr>
        <p:txBody>
          <a:bodyPr wrap="square" rtlCol="0">
            <a:spAutoFit/>
          </a:bodyPr>
          <a:lstStyle/>
          <a:p>
            <a:pPr algn="just">
              <a:lnSpc>
                <a:spcPct val="115000"/>
              </a:lnSpc>
              <a:spcAft>
                <a:spcPts val="0"/>
              </a:spcAft>
            </a:pPr>
            <a:r>
              <a:rPr lang="en-GB" sz="1200" dirty="0">
                <a:latin typeface="Times New Roman" panose="02020603050405020304" pitchFamily="18" charset="0"/>
                <a:ea typeface="Times New Roman" panose="02020603050405020304" pitchFamily="18" charset="0"/>
              </a:rPr>
              <a:t>The ultimate goal of PSHA is to estimate ground motion at the particular site of interest. Seismic hazard results using the Ground Motion Prediction Equation (GMPE) can be analysed by developing seismic hazard curves, which means the annual probability of exceedance of different values of any selected ground motion parameter in a specified period of time. Such curves can be estimated for an individual zone and thereby aggregated for a particular site.</a:t>
            </a:r>
            <a:r>
              <a:rPr lang="en-IN" sz="1200" dirty="0" smtClean="0">
                <a:latin typeface="Times New Roman" panose="02020603050405020304" pitchFamily="18" charset="0"/>
                <a:ea typeface="Times New Roman" panose="02020603050405020304" pitchFamily="18" charset="0"/>
              </a:rPr>
              <a:t>The </a:t>
            </a:r>
            <a:r>
              <a:rPr lang="en-IN" sz="1200" dirty="0">
                <a:latin typeface="Times New Roman" panose="02020603050405020304" pitchFamily="18" charset="0"/>
                <a:ea typeface="Times New Roman" panose="02020603050405020304" pitchFamily="18" charset="0"/>
              </a:rPr>
              <a:t>instrumental and historical earthquake </a:t>
            </a:r>
            <a:r>
              <a:rPr lang="en-IN" sz="1200" dirty="0" err="1">
                <a:latin typeface="Times New Roman" panose="02020603050405020304" pitchFamily="18" charset="0"/>
                <a:ea typeface="Times New Roman" panose="02020603050405020304" pitchFamily="18" charset="0"/>
              </a:rPr>
              <a:t>catalog</a:t>
            </a:r>
            <a:r>
              <a:rPr lang="en-IN" sz="1200" dirty="0">
                <a:latin typeface="Times New Roman" panose="02020603050405020304" pitchFamily="18" charset="0"/>
                <a:ea typeface="Times New Roman" panose="02020603050405020304" pitchFamily="18" charset="0"/>
              </a:rPr>
              <a:t> is often short to reflect the full potential of long </a:t>
            </a:r>
            <a:r>
              <a:rPr lang="en-IN" sz="1200" dirty="0" err="1">
                <a:latin typeface="Times New Roman" panose="02020603050405020304" pitchFamily="18" charset="0"/>
                <a:ea typeface="Times New Roman" panose="02020603050405020304" pitchFamily="18" charset="0"/>
              </a:rPr>
              <a:t>seismogenic</a:t>
            </a:r>
            <a:r>
              <a:rPr lang="en-IN" sz="1200" dirty="0">
                <a:latin typeface="Times New Roman" panose="02020603050405020304" pitchFamily="18" charset="0"/>
                <a:ea typeface="Times New Roman" panose="02020603050405020304" pitchFamily="18" charset="0"/>
              </a:rPr>
              <a:t> fault. The maximum regional magnitude, </a:t>
            </a:r>
            <a:r>
              <a:rPr lang="en-IN" sz="1200" dirty="0" err="1">
                <a:latin typeface="Times New Roman" panose="02020603050405020304" pitchFamily="18" charset="0"/>
                <a:ea typeface="Times New Roman" panose="02020603050405020304" pitchFamily="18" charset="0"/>
              </a:rPr>
              <a:t>M</a:t>
            </a:r>
            <a:r>
              <a:rPr lang="en-IN" sz="1200" baseline="-25000" dirty="0" err="1">
                <a:latin typeface="Times New Roman" panose="02020603050405020304" pitchFamily="18" charset="0"/>
                <a:ea typeface="Times New Roman" panose="02020603050405020304" pitchFamily="18" charset="0"/>
              </a:rPr>
              <a:t>max</a:t>
            </a:r>
            <a:r>
              <a:rPr lang="en-IN" sz="1200" dirty="0">
                <a:latin typeface="Times New Roman" panose="02020603050405020304" pitchFamily="18" charset="0"/>
                <a:ea typeface="Times New Roman" panose="02020603050405020304" pitchFamily="18" charset="0"/>
              </a:rPr>
              <a:t> is the upper limit of magnitude for a given region or it is the magnitude of largest possible earthquake (</a:t>
            </a:r>
            <a:r>
              <a:rPr lang="en-IN" sz="1200" dirty="0" err="1">
                <a:latin typeface="Times New Roman" panose="02020603050405020304" pitchFamily="18" charset="0"/>
                <a:ea typeface="Times New Roman" panose="02020603050405020304" pitchFamily="18" charset="0"/>
              </a:rPr>
              <a:t>Kijko</a:t>
            </a:r>
            <a:r>
              <a:rPr lang="en-IN" sz="1200" dirty="0">
                <a:latin typeface="Times New Roman" panose="02020603050405020304" pitchFamily="18" charset="0"/>
                <a:ea typeface="Times New Roman" panose="02020603050405020304" pitchFamily="18" charset="0"/>
              </a:rPr>
              <a:t>, 2004).  No earthquakes are to be expected with a magnitude exceeding </a:t>
            </a:r>
            <a:r>
              <a:rPr lang="en-IN" sz="1200" dirty="0" err="1">
                <a:latin typeface="Times New Roman" panose="02020603050405020304" pitchFamily="18" charset="0"/>
                <a:ea typeface="Times New Roman" panose="02020603050405020304" pitchFamily="18" charset="0"/>
              </a:rPr>
              <a:t>M</a:t>
            </a:r>
            <a:r>
              <a:rPr lang="en-IN" sz="1200" baseline="-25000" dirty="0" err="1">
                <a:latin typeface="Times New Roman" panose="02020603050405020304" pitchFamily="18" charset="0"/>
                <a:ea typeface="Times New Roman" panose="02020603050405020304" pitchFamily="18" charset="0"/>
              </a:rPr>
              <a:t>max</a:t>
            </a:r>
            <a:r>
              <a:rPr lang="en-IN" sz="1200" baseline="-25000" dirty="0">
                <a:latin typeface="Times New Roman" panose="02020603050405020304" pitchFamily="18" charset="0"/>
                <a:ea typeface="Times New Roman" panose="02020603050405020304" pitchFamily="18" charset="0"/>
              </a:rPr>
              <a:t>.</a:t>
            </a:r>
            <a:r>
              <a:rPr lang="en-IN" sz="1200" dirty="0">
                <a:latin typeface="Times New Roman" panose="02020603050405020304" pitchFamily="18" charset="0"/>
                <a:ea typeface="Times New Roman" panose="02020603050405020304" pitchFamily="18" charset="0"/>
              </a:rPr>
              <a:t> For the present study, </a:t>
            </a:r>
            <a:r>
              <a:rPr lang="en-IN" sz="1200" dirty="0" err="1">
                <a:latin typeface="Times New Roman" panose="02020603050405020304" pitchFamily="18" charset="0"/>
                <a:ea typeface="Times New Roman" panose="02020603050405020304" pitchFamily="18" charset="0"/>
              </a:rPr>
              <a:t>M</a:t>
            </a:r>
            <a:r>
              <a:rPr lang="en-IN" sz="1200" baseline="-25000" dirty="0" err="1">
                <a:latin typeface="Times New Roman" panose="02020603050405020304" pitchFamily="18" charset="0"/>
                <a:ea typeface="Times New Roman" panose="02020603050405020304" pitchFamily="18" charset="0"/>
              </a:rPr>
              <a:t>max</a:t>
            </a:r>
            <a:r>
              <a:rPr lang="en-IN" sz="1200" dirty="0">
                <a:latin typeface="Times New Roman" panose="02020603050405020304" pitchFamily="18" charset="0"/>
                <a:ea typeface="Times New Roman" panose="02020603050405020304" pitchFamily="18" charset="0"/>
              </a:rPr>
              <a:t> has been computed by the equation given by </a:t>
            </a:r>
            <a:r>
              <a:rPr lang="en-IN" sz="1200" dirty="0" err="1">
                <a:latin typeface="Times New Roman" panose="02020603050405020304" pitchFamily="18" charset="0"/>
                <a:ea typeface="Times New Roman" panose="02020603050405020304" pitchFamily="18" charset="0"/>
              </a:rPr>
              <a:t>Kijko</a:t>
            </a:r>
            <a:r>
              <a:rPr lang="en-IN" sz="1200" dirty="0">
                <a:latin typeface="Times New Roman" panose="02020603050405020304" pitchFamily="18" charset="0"/>
                <a:ea typeface="Times New Roman" panose="02020603050405020304" pitchFamily="18" charset="0"/>
              </a:rPr>
              <a:t> and </a:t>
            </a:r>
            <a:r>
              <a:rPr lang="en-IN" sz="1200" dirty="0" err="1">
                <a:latin typeface="Times New Roman" panose="02020603050405020304" pitchFamily="18" charset="0"/>
                <a:ea typeface="Times New Roman" panose="02020603050405020304" pitchFamily="18" charset="0"/>
              </a:rPr>
              <a:t>Sellevoll</a:t>
            </a:r>
            <a:r>
              <a:rPr lang="en-IN" sz="1200" dirty="0">
                <a:latin typeface="Times New Roman" panose="02020603050405020304" pitchFamily="18" charset="0"/>
                <a:ea typeface="Times New Roman" panose="02020603050405020304" pitchFamily="18" charset="0"/>
              </a:rPr>
              <a:t> (1992</a:t>
            </a:r>
            <a:r>
              <a:rPr lang="en-IN" sz="1200" dirty="0" smtClean="0">
                <a:latin typeface="Times New Roman" panose="02020603050405020304" pitchFamily="18" charset="0"/>
                <a:ea typeface="Times New Roman" panose="02020603050405020304" pitchFamily="18" charset="0"/>
              </a:rPr>
              <a:t>). </a:t>
            </a:r>
            <a:r>
              <a:rPr lang="en-GB" sz="1200" dirty="0">
                <a:latin typeface="Times New Roman" panose="02020603050405020304" pitchFamily="18" charset="0"/>
                <a:ea typeface="Times New Roman" panose="02020603050405020304" pitchFamily="18" charset="0"/>
              </a:rPr>
              <a:t>Various attenuation models are proposed for the estimation of ground motion for specific regions and for the general area. </a:t>
            </a:r>
            <a:r>
              <a:rPr lang="en-GB" sz="1200" dirty="0" smtClean="0">
                <a:latin typeface="Times New Roman" panose="02020603050405020304" pitchFamily="18" charset="0"/>
                <a:ea typeface="Times New Roman" panose="02020603050405020304" pitchFamily="18" charset="0"/>
              </a:rPr>
              <a:t>These attenuation </a:t>
            </a:r>
            <a:r>
              <a:rPr lang="en-GB" sz="1200" dirty="0">
                <a:latin typeface="Times New Roman" panose="02020603050405020304" pitchFamily="18" charset="0"/>
                <a:ea typeface="Times New Roman" panose="02020603050405020304" pitchFamily="18" charset="0"/>
              </a:rPr>
              <a:t>relationships have been developed considering a worldwide database for the shallow crustal earthquakes. </a:t>
            </a:r>
            <a:r>
              <a:rPr lang="en-GB" sz="1200" dirty="0" smtClean="0">
                <a:latin typeface="Times New Roman" panose="02020603050405020304" pitchFamily="18" charset="0"/>
                <a:ea typeface="Times New Roman" panose="02020603050405020304" pitchFamily="18" charset="0"/>
              </a:rPr>
              <a:t>The </a:t>
            </a:r>
            <a:r>
              <a:rPr lang="en-GB" sz="1200" dirty="0">
                <a:latin typeface="Times New Roman" panose="02020603050405020304" pitchFamily="18" charset="0"/>
                <a:ea typeface="Times New Roman" panose="02020603050405020304" pitchFamily="18" charset="0"/>
              </a:rPr>
              <a:t>NGA (2014) models and their description which are used in this study are given in </a:t>
            </a:r>
            <a:r>
              <a:rPr lang="en-GB" sz="1200" b="1" dirty="0">
                <a:latin typeface="Times New Roman" panose="02020603050405020304" pitchFamily="18" charset="0"/>
                <a:ea typeface="Times New Roman" panose="02020603050405020304" pitchFamily="18" charset="0"/>
              </a:rPr>
              <a:t>Table </a:t>
            </a:r>
            <a:r>
              <a:rPr lang="en-GB" sz="1200" b="1" dirty="0" smtClean="0">
                <a:latin typeface="Times New Roman" panose="02020603050405020304" pitchFamily="18" charset="0"/>
                <a:ea typeface="Times New Roman" panose="02020603050405020304" pitchFamily="18" charset="0"/>
              </a:rPr>
              <a:t>2 (</a:t>
            </a:r>
            <a:r>
              <a:rPr lang="en-GB" sz="1200" dirty="0" smtClean="0">
                <a:latin typeface="Times New Roman" panose="02020603050405020304" pitchFamily="18" charset="0"/>
                <a:ea typeface="Times New Roman" panose="02020603050405020304" pitchFamily="18" charset="0"/>
              </a:rPr>
              <a:t>below</a:t>
            </a:r>
            <a:r>
              <a:rPr lang="en-GB" sz="1200" b="1" dirty="0" smtClean="0">
                <a:latin typeface="Times New Roman" panose="02020603050405020304" pitchFamily="18" charset="0"/>
                <a:ea typeface="Times New Roman" panose="02020603050405020304" pitchFamily="18" charset="0"/>
              </a:rPr>
              <a:t>).</a:t>
            </a:r>
            <a:endParaRPr lang="en-IN" sz="1200" b="1" dirty="0">
              <a:latin typeface="Times New Roman" panose="02020603050405020304" pitchFamily="18" charset="0"/>
              <a:ea typeface="Times New Roman" panose="02020603050405020304" pitchFamily="18" charset="0"/>
            </a:endParaRPr>
          </a:p>
        </p:txBody>
      </p:sp>
      <p:sp>
        <p:nvSpPr>
          <p:cNvPr id="4" name="Rectangle 3"/>
          <p:cNvSpPr/>
          <p:nvPr/>
        </p:nvSpPr>
        <p:spPr>
          <a:xfrm>
            <a:off x="0" y="826710"/>
            <a:ext cx="4926605" cy="338554"/>
          </a:xfrm>
          <a:prstGeom prst="rect">
            <a:avLst/>
          </a:prstGeom>
        </p:spPr>
        <p:txBody>
          <a:bodyPr wrap="none">
            <a:spAutoFit/>
          </a:bodyPr>
          <a:lstStyle/>
          <a:p>
            <a:pPr lvl="0" algn="just">
              <a:spcAft>
                <a:spcPts val="0"/>
              </a:spcAft>
              <a:tabLst>
                <a:tab pos="342900" algn="l"/>
                <a:tab pos="457200" algn="l"/>
              </a:tabLst>
            </a:pPr>
            <a:r>
              <a:rPr lang="en-GB" sz="1600" b="1" dirty="0" smtClean="0">
                <a:latin typeface="Times New Roman" panose="02020603050405020304" pitchFamily="18" charset="0"/>
                <a:ea typeface="Times New Roman" panose="02020603050405020304" pitchFamily="18" charset="0"/>
              </a:rPr>
              <a:t>4. PROBABILISTIC </a:t>
            </a:r>
            <a:r>
              <a:rPr lang="en-GB" sz="1600" b="1" dirty="0">
                <a:latin typeface="Times New Roman" panose="02020603050405020304" pitchFamily="18" charset="0"/>
                <a:ea typeface="Times New Roman" panose="02020603050405020304" pitchFamily="18" charset="0"/>
              </a:rPr>
              <a:t>SEISMIC HAZARD ANALYSIS</a:t>
            </a:r>
            <a:endParaRPr lang="en-IN" sz="1600" dirty="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15876608"/>
              </p:ext>
            </p:extLst>
          </p:nvPr>
        </p:nvGraphicFramePr>
        <p:xfrm>
          <a:off x="107432" y="3110923"/>
          <a:ext cx="4555310" cy="1656207"/>
        </p:xfrm>
        <a:graphic>
          <a:graphicData uri="http://schemas.openxmlformats.org/drawingml/2006/table">
            <a:tbl>
              <a:tblPr/>
              <a:tblGrid>
                <a:gridCol w="2277655">
                  <a:extLst>
                    <a:ext uri="{9D8B030D-6E8A-4147-A177-3AD203B41FA5}">
                      <a16:colId xmlns:a16="http://schemas.microsoft.com/office/drawing/2014/main" val="2073786009"/>
                    </a:ext>
                  </a:extLst>
                </a:gridCol>
                <a:gridCol w="2277655">
                  <a:extLst>
                    <a:ext uri="{9D8B030D-6E8A-4147-A177-3AD203B41FA5}">
                      <a16:colId xmlns:a16="http://schemas.microsoft.com/office/drawing/2014/main" val="3242402922"/>
                    </a:ext>
                  </a:extLst>
                </a:gridCol>
              </a:tblGrid>
              <a:tr h="75565">
                <a:tc gridSpan="2">
                  <a:txBody>
                    <a:bodyPr/>
                    <a:lstStyle/>
                    <a:p>
                      <a:pPr algn="just">
                        <a:lnSpc>
                          <a:spcPct val="115000"/>
                        </a:lnSpc>
                        <a:spcAft>
                          <a:spcPts val="0"/>
                        </a:spcAft>
                      </a:pPr>
                      <a:r>
                        <a:rPr lang="en-GB" sz="1050" b="1" dirty="0">
                          <a:effectLst/>
                          <a:latin typeface="Times New Roman" panose="02020603050405020304" pitchFamily="18" charset="0"/>
                          <a:ea typeface="Times New Roman" panose="02020603050405020304" pitchFamily="18" charset="0"/>
                        </a:rPr>
                        <a:t>NGA West2 model by </a:t>
                      </a:r>
                      <a:r>
                        <a:rPr lang="en-GB" sz="1050" b="1" dirty="0" err="1">
                          <a:effectLst/>
                          <a:latin typeface="Times New Roman" panose="02020603050405020304" pitchFamily="18" charset="0"/>
                          <a:ea typeface="Times New Roman" panose="02020603050405020304" pitchFamily="18" charset="0"/>
                        </a:rPr>
                        <a:t>Boore</a:t>
                      </a:r>
                      <a:r>
                        <a:rPr lang="en-GB" sz="1050" b="1" dirty="0">
                          <a:effectLst/>
                          <a:latin typeface="Times New Roman" panose="02020603050405020304" pitchFamily="18" charset="0"/>
                          <a:ea typeface="Times New Roman" panose="02020603050405020304" pitchFamily="18" charset="0"/>
                        </a:rPr>
                        <a:t> et al (2014) </a:t>
                      </a:r>
                      <a:endParaRPr lang="en-IN" sz="105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3132819648"/>
                  </a:ext>
                </a:extLst>
              </a:tr>
              <a:tr h="76835">
                <a:tc>
                  <a:txBody>
                    <a:bodyPr/>
                    <a:lstStyle/>
                    <a:p>
                      <a:pPr algn="just">
                        <a:lnSpc>
                          <a:spcPct val="115000"/>
                        </a:lnSpc>
                        <a:spcAft>
                          <a:spcPts val="0"/>
                        </a:spcAft>
                      </a:pPr>
                      <a:r>
                        <a:rPr lang="en-GB" sz="1050" dirty="0">
                          <a:effectLst/>
                          <a:latin typeface="Times New Roman" panose="02020603050405020304" pitchFamily="18" charset="0"/>
                          <a:ea typeface="Times New Roman" panose="02020603050405020304" pitchFamily="18" charset="0"/>
                        </a:rPr>
                        <a:t>Original units </a:t>
                      </a:r>
                      <a:endParaRPr lang="en-IN" sz="105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050" dirty="0">
                          <a:effectLst/>
                          <a:latin typeface="Times New Roman" panose="02020603050405020304" pitchFamily="18" charset="0"/>
                          <a:ea typeface="Times New Roman" panose="02020603050405020304" pitchFamily="18" charset="0"/>
                        </a:rPr>
                        <a:t>g </a:t>
                      </a:r>
                      <a:endParaRPr lang="en-IN" sz="105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6437983"/>
                  </a:ext>
                </a:extLst>
              </a:tr>
              <a:tr h="76835">
                <a:tc>
                  <a:txBody>
                    <a:bodyPr/>
                    <a:lstStyle/>
                    <a:p>
                      <a:pPr algn="just">
                        <a:lnSpc>
                          <a:spcPct val="115000"/>
                        </a:lnSpc>
                        <a:spcAft>
                          <a:spcPts val="0"/>
                        </a:spcAft>
                      </a:pPr>
                      <a:r>
                        <a:rPr lang="en-GB" sz="1050" dirty="0">
                          <a:effectLst/>
                          <a:latin typeface="Times New Roman" panose="02020603050405020304" pitchFamily="18" charset="0"/>
                          <a:ea typeface="Times New Roman" panose="02020603050405020304" pitchFamily="18" charset="0"/>
                        </a:rPr>
                        <a:t>Dimension </a:t>
                      </a:r>
                      <a:endParaRPr lang="en-IN" sz="105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050" dirty="0">
                          <a:effectLst/>
                          <a:latin typeface="Times New Roman" panose="02020603050405020304" pitchFamily="18" charset="0"/>
                          <a:ea typeface="Times New Roman" panose="02020603050405020304" pitchFamily="18" charset="0"/>
                        </a:rPr>
                        <a:t>acceleration </a:t>
                      </a:r>
                      <a:endParaRPr lang="en-IN" sz="105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363042"/>
                  </a:ext>
                </a:extLst>
              </a:tr>
              <a:tr h="76835">
                <a:tc>
                  <a:txBody>
                    <a:bodyPr/>
                    <a:lstStyle/>
                    <a:p>
                      <a:pPr algn="just">
                        <a:lnSpc>
                          <a:spcPct val="115000"/>
                        </a:lnSpc>
                        <a:spcAft>
                          <a:spcPts val="0"/>
                        </a:spcAft>
                      </a:pPr>
                      <a:r>
                        <a:rPr lang="en-GB" sz="1050">
                          <a:effectLst/>
                          <a:latin typeface="Times New Roman" panose="02020603050405020304" pitchFamily="18" charset="0"/>
                          <a:ea typeface="Times New Roman" panose="02020603050405020304" pitchFamily="18" charset="0"/>
                        </a:rPr>
                        <a:t>Spectral Period range </a:t>
                      </a:r>
                      <a:endParaRPr lang="en-IN"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050" dirty="0">
                          <a:effectLst/>
                          <a:latin typeface="Times New Roman" panose="02020603050405020304" pitchFamily="18" charset="0"/>
                          <a:ea typeface="Times New Roman" panose="02020603050405020304" pitchFamily="18" charset="0"/>
                        </a:rPr>
                        <a:t>0-10 Sec </a:t>
                      </a:r>
                      <a:endParaRPr lang="en-IN" sz="105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468318"/>
                  </a:ext>
                </a:extLst>
              </a:tr>
              <a:tr h="76835">
                <a:tc>
                  <a:txBody>
                    <a:bodyPr/>
                    <a:lstStyle/>
                    <a:p>
                      <a:pPr algn="just">
                        <a:lnSpc>
                          <a:spcPct val="115000"/>
                        </a:lnSpc>
                        <a:spcAft>
                          <a:spcPts val="0"/>
                        </a:spcAft>
                      </a:pPr>
                      <a:r>
                        <a:rPr lang="en-GB" sz="1050">
                          <a:effectLst/>
                          <a:latin typeface="Times New Roman" panose="02020603050405020304" pitchFamily="18" charset="0"/>
                          <a:ea typeface="Times New Roman" panose="02020603050405020304" pitchFamily="18" charset="0"/>
                        </a:rPr>
                        <a:t>Valid Distance range </a:t>
                      </a:r>
                      <a:endParaRPr lang="en-IN"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050" dirty="0">
                          <a:effectLst/>
                          <a:latin typeface="Times New Roman" panose="02020603050405020304" pitchFamily="18" charset="0"/>
                          <a:ea typeface="Times New Roman" panose="02020603050405020304" pitchFamily="18" charset="0"/>
                        </a:rPr>
                        <a:t>0-300 km </a:t>
                      </a:r>
                      <a:endParaRPr lang="en-IN" sz="105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5925212"/>
                  </a:ext>
                </a:extLst>
              </a:tr>
              <a:tr h="76835">
                <a:tc>
                  <a:txBody>
                    <a:bodyPr/>
                    <a:lstStyle/>
                    <a:p>
                      <a:pPr algn="just">
                        <a:lnSpc>
                          <a:spcPct val="115000"/>
                        </a:lnSpc>
                        <a:spcAft>
                          <a:spcPts val="0"/>
                        </a:spcAft>
                      </a:pPr>
                      <a:r>
                        <a:rPr lang="en-GB" sz="1050">
                          <a:effectLst/>
                          <a:latin typeface="Times New Roman" panose="02020603050405020304" pitchFamily="18" charset="0"/>
                          <a:ea typeface="Times New Roman" panose="02020603050405020304" pitchFamily="18" charset="0"/>
                        </a:rPr>
                        <a:t>Valid Magnitude range </a:t>
                      </a:r>
                      <a:endParaRPr lang="en-IN"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050" dirty="0">
                          <a:effectLst/>
                          <a:latin typeface="Times New Roman" panose="02020603050405020304" pitchFamily="18" charset="0"/>
                          <a:ea typeface="Times New Roman" panose="02020603050405020304" pitchFamily="18" charset="0"/>
                        </a:rPr>
                        <a:t>3-8.5 </a:t>
                      </a:r>
                      <a:endParaRPr lang="en-IN" sz="105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9609090"/>
                  </a:ext>
                </a:extLst>
              </a:tr>
              <a:tr h="76835">
                <a:tc>
                  <a:txBody>
                    <a:bodyPr/>
                    <a:lstStyle/>
                    <a:p>
                      <a:pPr algn="just">
                        <a:lnSpc>
                          <a:spcPct val="115000"/>
                        </a:lnSpc>
                        <a:spcAft>
                          <a:spcPts val="0"/>
                        </a:spcAft>
                      </a:pPr>
                      <a:r>
                        <a:rPr lang="en-GB" sz="1050">
                          <a:effectLst/>
                          <a:latin typeface="Times New Roman" panose="02020603050405020304" pitchFamily="18" charset="0"/>
                          <a:ea typeface="Times New Roman" panose="02020603050405020304" pitchFamily="18" charset="0"/>
                        </a:rPr>
                        <a:t>Type of distance metric </a:t>
                      </a:r>
                      <a:endParaRPr lang="en-IN"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050" dirty="0" err="1">
                          <a:effectLst/>
                          <a:latin typeface="Times New Roman" panose="02020603050405020304" pitchFamily="18" charset="0"/>
                          <a:ea typeface="Times New Roman" panose="02020603050405020304" pitchFamily="18" charset="0"/>
                        </a:rPr>
                        <a:t>JyB</a:t>
                      </a:r>
                      <a:r>
                        <a:rPr lang="en-GB" sz="1050" dirty="0">
                          <a:effectLst/>
                          <a:latin typeface="Times New Roman" panose="02020603050405020304" pitchFamily="18" charset="0"/>
                          <a:ea typeface="Times New Roman" panose="02020603050405020304" pitchFamily="18" charset="0"/>
                        </a:rPr>
                        <a:t> </a:t>
                      </a:r>
                      <a:endParaRPr lang="en-IN" sz="105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5160476"/>
                  </a:ext>
                </a:extLst>
              </a:tr>
              <a:tr h="76835">
                <a:tc>
                  <a:txBody>
                    <a:bodyPr/>
                    <a:lstStyle/>
                    <a:p>
                      <a:pPr algn="just">
                        <a:lnSpc>
                          <a:spcPct val="115000"/>
                        </a:lnSpc>
                        <a:spcAft>
                          <a:spcPts val="0"/>
                        </a:spcAft>
                      </a:pPr>
                      <a:r>
                        <a:rPr lang="en-GB" sz="1050">
                          <a:effectLst/>
                          <a:latin typeface="Times New Roman" panose="02020603050405020304" pitchFamily="18" charset="0"/>
                          <a:ea typeface="Times New Roman" panose="02020603050405020304" pitchFamily="18" charset="0"/>
                        </a:rPr>
                        <a:t>Residuals Distribution </a:t>
                      </a:r>
                      <a:endParaRPr lang="en-IN"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050" dirty="0" err="1">
                          <a:effectLst/>
                          <a:latin typeface="Times New Roman" panose="02020603050405020304" pitchFamily="18" charset="0"/>
                          <a:ea typeface="Times New Roman" panose="02020603050405020304" pitchFamily="18" charset="0"/>
                        </a:rPr>
                        <a:t>LogNormal</a:t>
                      </a:r>
                      <a:r>
                        <a:rPr lang="en-GB" sz="1050" dirty="0">
                          <a:effectLst/>
                          <a:latin typeface="Times New Roman" panose="02020603050405020304" pitchFamily="18" charset="0"/>
                          <a:ea typeface="Times New Roman" panose="02020603050405020304" pitchFamily="18" charset="0"/>
                        </a:rPr>
                        <a:t> </a:t>
                      </a:r>
                      <a:endParaRPr lang="en-IN" sz="105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7151902"/>
                  </a:ext>
                </a:extLst>
              </a:tr>
              <a:tr h="76835">
                <a:tc>
                  <a:txBody>
                    <a:bodyPr/>
                    <a:lstStyle/>
                    <a:p>
                      <a:pPr algn="just">
                        <a:lnSpc>
                          <a:spcPct val="115000"/>
                        </a:lnSpc>
                        <a:spcAft>
                          <a:spcPts val="0"/>
                        </a:spcAft>
                      </a:pPr>
                      <a:r>
                        <a:rPr lang="en-GB" sz="1050">
                          <a:effectLst/>
                          <a:latin typeface="Times New Roman" panose="02020603050405020304" pitchFamily="18" charset="0"/>
                          <a:ea typeface="Times New Roman" panose="02020603050405020304" pitchFamily="18" charset="0"/>
                        </a:rPr>
                        <a:t>Tectonic region </a:t>
                      </a:r>
                      <a:endParaRPr lang="en-IN"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050" dirty="0" err="1">
                          <a:effectLst/>
                          <a:latin typeface="Times New Roman" panose="02020603050405020304" pitchFamily="18" charset="0"/>
                          <a:ea typeface="Times New Roman" panose="02020603050405020304" pitchFamily="18" charset="0"/>
                        </a:rPr>
                        <a:t>Active_Shallow_Crustal</a:t>
                      </a:r>
                      <a:r>
                        <a:rPr lang="en-GB" sz="1050" dirty="0">
                          <a:effectLst/>
                          <a:latin typeface="Times New Roman" panose="02020603050405020304" pitchFamily="18" charset="0"/>
                          <a:ea typeface="Times New Roman" panose="02020603050405020304" pitchFamily="18" charset="0"/>
                        </a:rPr>
                        <a:t> </a:t>
                      </a:r>
                      <a:endParaRPr lang="en-IN" sz="105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638602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927082852"/>
              </p:ext>
            </p:extLst>
          </p:nvPr>
        </p:nvGraphicFramePr>
        <p:xfrm>
          <a:off x="4729548" y="3119150"/>
          <a:ext cx="4414452" cy="1656207"/>
        </p:xfrm>
        <a:graphic>
          <a:graphicData uri="http://schemas.openxmlformats.org/drawingml/2006/table">
            <a:tbl>
              <a:tblPr/>
              <a:tblGrid>
                <a:gridCol w="2207226">
                  <a:extLst>
                    <a:ext uri="{9D8B030D-6E8A-4147-A177-3AD203B41FA5}">
                      <a16:colId xmlns:a16="http://schemas.microsoft.com/office/drawing/2014/main" val="221601244"/>
                    </a:ext>
                  </a:extLst>
                </a:gridCol>
                <a:gridCol w="2207226">
                  <a:extLst>
                    <a:ext uri="{9D8B030D-6E8A-4147-A177-3AD203B41FA5}">
                      <a16:colId xmlns:a16="http://schemas.microsoft.com/office/drawing/2014/main" val="2966030854"/>
                    </a:ext>
                  </a:extLst>
                </a:gridCol>
              </a:tblGrid>
              <a:tr h="67945">
                <a:tc gridSpan="2">
                  <a:txBody>
                    <a:bodyPr/>
                    <a:lstStyle/>
                    <a:p>
                      <a:pPr algn="just">
                        <a:lnSpc>
                          <a:spcPct val="115000"/>
                        </a:lnSpc>
                        <a:spcAft>
                          <a:spcPts val="0"/>
                        </a:spcAft>
                      </a:pPr>
                      <a:r>
                        <a:rPr lang="en-GB" sz="1050" b="1">
                          <a:effectLst/>
                          <a:latin typeface="Times New Roman" panose="02020603050405020304" pitchFamily="18" charset="0"/>
                          <a:ea typeface="Times New Roman" panose="02020603050405020304" pitchFamily="18" charset="0"/>
                        </a:rPr>
                        <a:t>NGA West2 model by Abrahamson, Silva and Kamai (2014) </a:t>
                      </a:r>
                      <a:endParaRPr lang="en-IN"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566953928"/>
                  </a:ext>
                </a:extLst>
              </a:tr>
              <a:tr h="69215">
                <a:tc>
                  <a:txBody>
                    <a:bodyPr/>
                    <a:lstStyle/>
                    <a:p>
                      <a:pPr algn="just">
                        <a:lnSpc>
                          <a:spcPct val="115000"/>
                        </a:lnSpc>
                        <a:spcAft>
                          <a:spcPts val="0"/>
                        </a:spcAft>
                      </a:pPr>
                      <a:r>
                        <a:rPr lang="en-GB" sz="1050">
                          <a:effectLst/>
                          <a:latin typeface="Times New Roman" panose="02020603050405020304" pitchFamily="18" charset="0"/>
                          <a:ea typeface="Times New Roman" panose="02020603050405020304" pitchFamily="18" charset="0"/>
                        </a:rPr>
                        <a:t>Original units </a:t>
                      </a:r>
                      <a:endParaRPr lang="en-IN"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050">
                          <a:effectLst/>
                          <a:latin typeface="Times New Roman" panose="02020603050405020304" pitchFamily="18" charset="0"/>
                          <a:ea typeface="Times New Roman" panose="02020603050405020304" pitchFamily="18" charset="0"/>
                        </a:rPr>
                        <a:t>g </a:t>
                      </a:r>
                      <a:endParaRPr lang="en-IN"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4811411"/>
                  </a:ext>
                </a:extLst>
              </a:tr>
              <a:tr h="69215">
                <a:tc>
                  <a:txBody>
                    <a:bodyPr/>
                    <a:lstStyle/>
                    <a:p>
                      <a:pPr algn="just">
                        <a:lnSpc>
                          <a:spcPct val="115000"/>
                        </a:lnSpc>
                        <a:spcAft>
                          <a:spcPts val="0"/>
                        </a:spcAft>
                      </a:pPr>
                      <a:r>
                        <a:rPr lang="en-GB" sz="1050">
                          <a:effectLst/>
                          <a:latin typeface="Times New Roman" panose="02020603050405020304" pitchFamily="18" charset="0"/>
                          <a:ea typeface="Times New Roman" panose="02020603050405020304" pitchFamily="18" charset="0"/>
                        </a:rPr>
                        <a:t>Dimension </a:t>
                      </a:r>
                      <a:endParaRPr lang="en-IN"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050">
                          <a:effectLst/>
                          <a:latin typeface="Times New Roman" panose="02020603050405020304" pitchFamily="18" charset="0"/>
                          <a:ea typeface="Times New Roman" panose="02020603050405020304" pitchFamily="18" charset="0"/>
                        </a:rPr>
                        <a:t>acceleration </a:t>
                      </a:r>
                      <a:endParaRPr lang="en-IN"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5867720"/>
                  </a:ext>
                </a:extLst>
              </a:tr>
              <a:tr h="69215">
                <a:tc>
                  <a:txBody>
                    <a:bodyPr/>
                    <a:lstStyle/>
                    <a:p>
                      <a:pPr algn="just">
                        <a:lnSpc>
                          <a:spcPct val="115000"/>
                        </a:lnSpc>
                        <a:spcAft>
                          <a:spcPts val="0"/>
                        </a:spcAft>
                      </a:pPr>
                      <a:r>
                        <a:rPr lang="en-GB" sz="1050">
                          <a:effectLst/>
                          <a:latin typeface="Times New Roman" panose="02020603050405020304" pitchFamily="18" charset="0"/>
                          <a:ea typeface="Times New Roman" panose="02020603050405020304" pitchFamily="18" charset="0"/>
                        </a:rPr>
                        <a:t>Spectral Period range </a:t>
                      </a:r>
                      <a:endParaRPr lang="en-IN"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050">
                          <a:effectLst/>
                          <a:latin typeface="Times New Roman" panose="02020603050405020304" pitchFamily="18" charset="0"/>
                          <a:ea typeface="Times New Roman" panose="02020603050405020304" pitchFamily="18" charset="0"/>
                        </a:rPr>
                        <a:t>0-10 Sec </a:t>
                      </a:r>
                      <a:endParaRPr lang="en-IN"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08027"/>
                  </a:ext>
                </a:extLst>
              </a:tr>
              <a:tr h="69215">
                <a:tc>
                  <a:txBody>
                    <a:bodyPr/>
                    <a:lstStyle/>
                    <a:p>
                      <a:pPr algn="just">
                        <a:lnSpc>
                          <a:spcPct val="115000"/>
                        </a:lnSpc>
                        <a:spcAft>
                          <a:spcPts val="0"/>
                        </a:spcAft>
                      </a:pPr>
                      <a:r>
                        <a:rPr lang="en-GB" sz="1050">
                          <a:effectLst/>
                          <a:latin typeface="Times New Roman" panose="02020603050405020304" pitchFamily="18" charset="0"/>
                          <a:ea typeface="Times New Roman" panose="02020603050405020304" pitchFamily="18" charset="0"/>
                        </a:rPr>
                        <a:t>Valid Distance range </a:t>
                      </a:r>
                      <a:endParaRPr lang="en-IN"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050">
                          <a:effectLst/>
                          <a:latin typeface="Times New Roman" panose="02020603050405020304" pitchFamily="18" charset="0"/>
                          <a:ea typeface="Times New Roman" panose="02020603050405020304" pitchFamily="18" charset="0"/>
                        </a:rPr>
                        <a:t>0-300 Km </a:t>
                      </a:r>
                      <a:endParaRPr lang="en-IN"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6477672"/>
                  </a:ext>
                </a:extLst>
              </a:tr>
              <a:tr h="69215">
                <a:tc>
                  <a:txBody>
                    <a:bodyPr/>
                    <a:lstStyle/>
                    <a:p>
                      <a:pPr algn="just">
                        <a:lnSpc>
                          <a:spcPct val="115000"/>
                        </a:lnSpc>
                        <a:spcAft>
                          <a:spcPts val="0"/>
                        </a:spcAft>
                      </a:pPr>
                      <a:r>
                        <a:rPr lang="en-GB" sz="1050">
                          <a:effectLst/>
                          <a:latin typeface="Times New Roman" panose="02020603050405020304" pitchFamily="18" charset="0"/>
                          <a:ea typeface="Times New Roman" panose="02020603050405020304" pitchFamily="18" charset="0"/>
                        </a:rPr>
                        <a:t>Valid Magnitude range </a:t>
                      </a:r>
                      <a:endParaRPr lang="en-IN"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050">
                          <a:effectLst/>
                          <a:latin typeface="Times New Roman" panose="02020603050405020304" pitchFamily="18" charset="0"/>
                          <a:ea typeface="Times New Roman" panose="02020603050405020304" pitchFamily="18" charset="0"/>
                        </a:rPr>
                        <a:t>3-8.5 </a:t>
                      </a:r>
                      <a:endParaRPr lang="en-IN"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2779019"/>
                  </a:ext>
                </a:extLst>
              </a:tr>
              <a:tr h="69215">
                <a:tc>
                  <a:txBody>
                    <a:bodyPr/>
                    <a:lstStyle/>
                    <a:p>
                      <a:pPr algn="just">
                        <a:lnSpc>
                          <a:spcPct val="115000"/>
                        </a:lnSpc>
                        <a:spcAft>
                          <a:spcPts val="0"/>
                        </a:spcAft>
                      </a:pPr>
                      <a:r>
                        <a:rPr lang="en-GB" sz="1050">
                          <a:effectLst/>
                          <a:latin typeface="Times New Roman" panose="02020603050405020304" pitchFamily="18" charset="0"/>
                          <a:ea typeface="Times New Roman" panose="02020603050405020304" pitchFamily="18" charset="0"/>
                        </a:rPr>
                        <a:t>Type of distance metric </a:t>
                      </a:r>
                      <a:endParaRPr lang="en-IN"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050">
                          <a:effectLst/>
                          <a:latin typeface="Times New Roman" panose="02020603050405020304" pitchFamily="18" charset="0"/>
                          <a:ea typeface="Times New Roman" panose="02020603050405020304" pitchFamily="18" charset="0"/>
                        </a:rPr>
                        <a:t>Rrup </a:t>
                      </a:r>
                      <a:endParaRPr lang="en-IN"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928122"/>
                  </a:ext>
                </a:extLst>
              </a:tr>
              <a:tr h="69215">
                <a:tc>
                  <a:txBody>
                    <a:bodyPr/>
                    <a:lstStyle/>
                    <a:p>
                      <a:pPr algn="just">
                        <a:lnSpc>
                          <a:spcPct val="115000"/>
                        </a:lnSpc>
                        <a:spcAft>
                          <a:spcPts val="0"/>
                        </a:spcAft>
                      </a:pPr>
                      <a:r>
                        <a:rPr lang="en-GB" sz="1050">
                          <a:effectLst/>
                          <a:latin typeface="Times New Roman" panose="02020603050405020304" pitchFamily="18" charset="0"/>
                          <a:ea typeface="Times New Roman" panose="02020603050405020304" pitchFamily="18" charset="0"/>
                        </a:rPr>
                        <a:t>Residuals Distribution </a:t>
                      </a:r>
                      <a:endParaRPr lang="en-IN"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050">
                          <a:effectLst/>
                          <a:latin typeface="Times New Roman" panose="02020603050405020304" pitchFamily="18" charset="0"/>
                          <a:ea typeface="Times New Roman" panose="02020603050405020304" pitchFamily="18" charset="0"/>
                        </a:rPr>
                        <a:t>LogNormal </a:t>
                      </a:r>
                      <a:endParaRPr lang="en-IN"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5976523"/>
                  </a:ext>
                </a:extLst>
              </a:tr>
              <a:tr h="69215">
                <a:tc>
                  <a:txBody>
                    <a:bodyPr/>
                    <a:lstStyle/>
                    <a:p>
                      <a:pPr algn="just">
                        <a:lnSpc>
                          <a:spcPct val="115000"/>
                        </a:lnSpc>
                        <a:spcAft>
                          <a:spcPts val="0"/>
                        </a:spcAft>
                      </a:pPr>
                      <a:r>
                        <a:rPr lang="en-GB" sz="1050">
                          <a:effectLst/>
                          <a:latin typeface="Times New Roman" panose="02020603050405020304" pitchFamily="18" charset="0"/>
                          <a:ea typeface="Times New Roman" panose="02020603050405020304" pitchFamily="18" charset="0"/>
                        </a:rPr>
                        <a:t>Tectonic region </a:t>
                      </a:r>
                      <a:endParaRPr lang="en-IN"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050" dirty="0" err="1">
                          <a:effectLst/>
                          <a:latin typeface="Times New Roman" panose="02020603050405020304" pitchFamily="18" charset="0"/>
                          <a:ea typeface="Times New Roman" panose="02020603050405020304" pitchFamily="18" charset="0"/>
                        </a:rPr>
                        <a:t>Active_Shallow_Crustal</a:t>
                      </a:r>
                      <a:r>
                        <a:rPr lang="en-GB" sz="1050" dirty="0">
                          <a:effectLst/>
                          <a:latin typeface="Times New Roman" panose="02020603050405020304" pitchFamily="18" charset="0"/>
                          <a:ea typeface="Times New Roman" panose="02020603050405020304" pitchFamily="18" charset="0"/>
                        </a:rPr>
                        <a:t> </a:t>
                      </a:r>
                      <a:endParaRPr lang="en-IN" sz="105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0174383"/>
                  </a:ext>
                </a:extLst>
              </a:tr>
            </a:tbl>
          </a:graphicData>
        </a:graphic>
      </p:graphicFrame>
    </p:spTree>
    <p:extLst>
      <p:ext uri="{BB962C8B-B14F-4D97-AF65-F5344CB8AC3E}">
        <p14:creationId xmlns:p14="http://schemas.microsoft.com/office/powerpoint/2010/main" val="1667459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675237" y="69041"/>
            <a:ext cx="5542241" cy="757514"/>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smtClean="0">
                <a:solidFill>
                  <a:schemeClr val="bg1"/>
                </a:solidFill>
                <a:latin typeface="Arial" panose="020B0604020202020204" pitchFamily="34" charset="0"/>
              </a:rPr>
              <a:t>Seismic </a:t>
            </a:r>
            <a:r>
              <a:rPr lang="en-US" sz="1200" b="1" dirty="0">
                <a:solidFill>
                  <a:schemeClr val="bg1"/>
                </a:solidFill>
                <a:latin typeface="Arial" panose="020B0604020202020204" pitchFamily="34" charset="0"/>
              </a:rPr>
              <a:t>Hazard Estimates for State of </a:t>
            </a:r>
            <a:r>
              <a:rPr lang="en-US" sz="1200" b="1" dirty="0" err="1">
                <a:solidFill>
                  <a:schemeClr val="bg1"/>
                </a:solidFill>
                <a:latin typeface="Arial" panose="020B0604020202020204" pitchFamily="34" charset="0"/>
              </a:rPr>
              <a:t>Uttarakhand</a:t>
            </a:r>
            <a:endParaRPr lang="en-US" sz="1200" b="1" dirty="0">
              <a:solidFill>
                <a:schemeClr val="bg1"/>
              </a:solidFill>
              <a:latin typeface="Arial" panose="020B0604020202020204" pitchFamily="34" charset="0"/>
            </a:endParaRPr>
          </a:p>
          <a:p>
            <a:pPr algn="ctr" eaLnBrk="0" hangingPunct="0"/>
            <a:r>
              <a:rPr lang="en-US" sz="1200" b="1" dirty="0">
                <a:solidFill>
                  <a:schemeClr val="bg1"/>
                </a:solidFill>
                <a:latin typeface="Arial" panose="020B0604020202020204" pitchFamily="34" charset="0"/>
              </a:rPr>
              <a:t>Himalaya in terms of Peak Ground </a:t>
            </a:r>
            <a:r>
              <a:rPr lang="en-US" sz="1200" b="1" dirty="0" smtClean="0">
                <a:solidFill>
                  <a:schemeClr val="bg1"/>
                </a:solidFill>
                <a:latin typeface="Arial" panose="020B0604020202020204" pitchFamily="34" charset="0"/>
              </a:rPr>
              <a:t>Acceleration (PGA)</a:t>
            </a:r>
          </a:p>
          <a:p>
            <a:pPr algn="ctr" eaLnBrk="0" hangingPunct="0"/>
            <a:endParaRPr lang="en-US" sz="800" b="1" dirty="0">
              <a:solidFill>
                <a:schemeClr val="bg1"/>
              </a:solidFill>
              <a:latin typeface="Arial" panose="020B0604020202020204" pitchFamily="34" charset="0"/>
            </a:endParaRPr>
          </a:p>
          <a:p>
            <a:pPr algn="ctr" eaLnBrk="0" hangingPunct="0"/>
            <a:r>
              <a:rPr lang="en-US" sz="800" dirty="0" smtClean="0">
                <a:solidFill>
                  <a:schemeClr val="bg1"/>
                </a:solidFill>
                <a:latin typeface="Arial" panose="020B0604020202020204" pitchFamily="34" charset="0"/>
                <a:ea typeface="Avenir Book" charset="0"/>
              </a:rPr>
              <a:t>Prof</a:t>
            </a:r>
            <a:r>
              <a:rPr lang="en-US" sz="800" dirty="0">
                <a:solidFill>
                  <a:schemeClr val="bg1"/>
                </a:solidFill>
                <a:latin typeface="Arial" panose="020B0604020202020204" pitchFamily="34" charset="0"/>
                <a:ea typeface="Avenir Book" charset="0"/>
              </a:rPr>
              <a:t>. SHANKER, Daya and </a:t>
            </a:r>
            <a:r>
              <a:rPr lang="en-US" sz="800" dirty="0" smtClean="0">
                <a:solidFill>
                  <a:schemeClr val="bg1"/>
                </a:solidFill>
                <a:latin typeface="Arial" panose="020B0604020202020204" pitchFamily="34" charset="0"/>
                <a:ea typeface="Avenir Book" charset="0"/>
              </a:rPr>
              <a:t>SHUBHAM (</a:t>
            </a:r>
            <a:r>
              <a:rPr lang="en-US" sz="800" dirty="0" smtClean="0">
                <a:solidFill>
                  <a:schemeClr val="bg1"/>
                </a:solidFill>
                <a:latin typeface="Arial" panose="020B0604020202020204" pitchFamily="34" charset="0"/>
                <a:cs typeface="Arial" panose="020B0604020202020204" pitchFamily="34" charset="0"/>
              </a:rPr>
              <a:t>Department </a:t>
            </a:r>
            <a:r>
              <a:rPr lang="en-US" sz="800" dirty="0">
                <a:solidFill>
                  <a:schemeClr val="bg1"/>
                </a:solidFill>
                <a:latin typeface="Arial" panose="020B0604020202020204" pitchFamily="34" charset="0"/>
                <a:cs typeface="Arial" panose="020B0604020202020204" pitchFamily="34" charset="0"/>
              </a:rPr>
              <a:t>of Earthquake Engineering, Indian Institute of Technology Roorkee-247667, U K India);  </a:t>
            </a:r>
            <a:r>
              <a:rPr lang="en-US" sz="800" dirty="0" smtClean="0">
                <a:solidFill>
                  <a:schemeClr val="bg1"/>
                </a:solidFill>
                <a:latin typeface="Arial" panose="020B0604020202020204" pitchFamily="34" charset="0"/>
                <a:ea typeface="Avenir Book" charset="0"/>
              </a:rPr>
              <a:t>d.shanker@eq.iitr.ac.</a:t>
            </a:r>
            <a:endParaRPr lang="en-US" sz="800" dirty="0">
              <a:solidFill>
                <a:schemeClr val="bg1"/>
              </a:solidFill>
              <a:latin typeface="Avenir Book" charset="0"/>
              <a:ea typeface="Avenir Book" charset="0"/>
              <a:cs typeface="Avenir Book" charset="0"/>
            </a:endParaRP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P1.2-060</a:t>
            </a:r>
            <a:endParaRPr lang="en-AT" sz="700" dirty="0">
              <a:latin typeface="Arial" panose="020B0604020202020204" pitchFamily="34" charset="0"/>
              <a:cs typeface="Arial" panose="020B0604020202020204" pitchFamily="34" charset="0"/>
            </a:endParaRPr>
          </a:p>
        </p:txBody>
      </p:sp>
      <p:sp>
        <p:nvSpPr>
          <p:cNvPr id="6" name="Rectangle 5"/>
          <p:cNvSpPr/>
          <p:nvPr/>
        </p:nvSpPr>
        <p:spPr>
          <a:xfrm>
            <a:off x="262480" y="7727282"/>
            <a:ext cx="4714313" cy="369332"/>
          </a:xfrm>
          <a:prstGeom prst="rect">
            <a:avLst/>
          </a:prstGeom>
        </p:spPr>
        <p:txBody>
          <a:bodyPr wrap="square">
            <a:spAutoFit/>
          </a:bodyPr>
          <a:lstStyle/>
          <a:p>
            <a:pPr algn="ctr" eaLnBrk="0" fontAlgn="base" hangingPunct="0">
              <a:spcBef>
                <a:spcPct val="0"/>
              </a:spcBef>
              <a:spcAft>
                <a:spcPct val="0"/>
              </a:spcAft>
            </a:pPr>
            <a:r>
              <a:rPr lang="en-GB" dirty="0" smtClean="0">
                <a:solidFill>
                  <a:prstClr val="black"/>
                </a:solidFill>
                <a:latin typeface="Times New Roman" panose="02020603050405020304" pitchFamily="18" charset="0"/>
                <a:cs typeface="Times New Roman" panose="02020603050405020304" pitchFamily="18" charset="0"/>
              </a:rPr>
              <a:t>Map of </a:t>
            </a:r>
            <a:r>
              <a:rPr lang="en-GB" dirty="0" err="1">
                <a:solidFill>
                  <a:prstClr val="black"/>
                </a:solidFill>
                <a:latin typeface="Times New Roman" panose="02020603050405020304" pitchFamily="18" charset="0"/>
                <a:cs typeface="Times New Roman" panose="02020603050405020304" pitchFamily="18" charset="0"/>
              </a:rPr>
              <a:t>Uttarakhand</a:t>
            </a:r>
            <a:r>
              <a:rPr lang="en-GB" dirty="0">
                <a:solidFill>
                  <a:prstClr val="black"/>
                </a:solidFill>
                <a:latin typeface="Times New Roman" panose="02020603050405020304" pitchFamily="18" charset="0"/>
                <a:cs typeface="Times New Roman" panose="02020603050405020304" pitchFamily="18" charset="0"/>
              </a:rPr>
              <a:t> </a:t>
            </a:r>
            <a:r>
              <a:rPr lang="en-GB" dirty="0" smtClean="0">
                <a:solidFill>
                  <a:prstClr val="black"/>
                </a:solidFill>
                <a:latin typeface="Times New Roman" panose="02020603050405020304" pitchFamily="18" charset="0"/>
                <a:cs typeface="Times New Roman" panose="02020603050405020304" pitchFamily="18" charset="0"/>
              </a:rPr>
              <a:t>(</a:t>
            </a:r>
            <a:r>
              <a:rPr lang="en-GB" dirty="0">
                <a:solidFill>
                  <a:prstClr val="black"/>
                </a:solidFill>
                <a:latin typeface="Times New Roman" panose="02020603050405020304" pitchFamily="18" charset="0"/>
                <a:cs typeface="Times New Roman" panose="02020603050405020304" pitchFamily="18" charset="0"/>
              </a:rPr>
              <a:t>Map of </a:t>
            </a:r>
            <a:r>
              <a:rPr lang="en-GB" dirty="0" smtClean="0">
                <a:solidFill>
                  <a:prstClr val="black"/>
                </a:solidFill>
                <a:latin typeface="Times New Roman" panose="02020603050405020304" pitchFamily="18" charset="0"/>
                <a:cs typeface="Times New Roman" panose="02020603050405020304" pitchFamily="18" charset="0"/>
              </a:rPr>
              <a:t>U.K. </a:t>
            </a:r>
            <a:r>
              <a:rPr lang="en-GB" dirty="0">
                <a:solidFill>
                  <a:prstClr val="black"/>
                </a:solidFill>
                <a:latin typeface="Times New Roman" panose="02020603050405020304" pitchFamily="18" charset="0"/>
                <a:cs typeface="Times New Roman" panose="02020603050405020304" pitchFamily="18" charset="0"/>
              </a:rPr>
              <a:t>(2017))</a:t>
            </a:r>
          </a:p>
        </p:txBody>
      </p:sp>
      <p:sp>
        <p:nvSpPr>
          <p:cNvPr id="7" name="TextBox 6"/>
          <p:cNvSpPr txBox="1"/>
          <p:nvPr/>
        </p:nvSpPr>
        <p:spPr>
          <a:xfrm>
            <a:off x="-2" y="1250505"/>
            <a:ext cx="4039150" cy="3231654"/>
          </a:xfrm>
          <a:prstGeom prst="rect">
            <a:avLst/>
          </a:prstGeom>
          <a:noFill/>
        </p:spPr>
        <p:txBody>
          <a:bodyPr wrap="square" rtlCol="0">
            <a:spAutoFit/>
          </a:bodyPr>
          <a:lstStyle/>
          <a:p>
            <a:pPr indent="457200" algn="just">
              <a:spcAft>
                <a:spcPts val="0"/>
              </a:spcAft>
            </a:pPr>
            <a:r>
              <a:rPr lang="en-IN" sz="1200" dirty="0">
                <a:latin typeface="Times New Roman" panose="02020603050405020304" pitchFamily="18" charset="0"/>
                <a:ea typeface="Times New Roman" panose="02020603050405020304" pitchFamily="18" charset="0"/>
              </a:rPr>
              <a:t>Probabilistic Seismic Hazard Assessment (PSHA) for the state of </a:t>
            </a:r>
            <a:r>
              <a:rPr lang="en-IN" sz="1200" dirty="0" err="1">
                <a:latin typeface="Times New Roman" panose="02020603050405020304" pitchFamily="18" charset="0"/>
                <a:ea typeface="Times New Roman" panose="02020603050405020304" pitchFamily="18" charset="0"/>
              </a:rPr>
              <a:t>Uttarakhand</a:t>
            </a:r>
            <a:r>
              <a:rPr lang="en-IN" sz="1200" dirty="0">
                <a:latin typeface="Times New Roman" panose="02020603050405020304" pitchFamily="18" charset="0"/>
                <a:ea typeface="Times New Roman" panose="02020603050405020304" pitchFamily="18" charset="0"/>
              </a:rPr>
              <a:t> has been carried out using CRISIS </a:t>
            </a:r>
            <a:r>
              <a:rPr lang="en-IN" sz="1200" dirty="0" smtClean="0">
                <a:latin typeface="Times New Roman" panose="02020603050405020304" pitchFamily="18" charset="0"/>
                <a:ea typeface="Times New Roman" panose="02020603050405020304" pitchFamily="18" charset="0"/>
              </a:rPr>
              <a:t>2015 Software, </a:t>
            </a:r>
            <a:r>
              <a:rPr lang="en-IN" sz="1200" dirty="0">
                <a:latin typeface="Times New Roman" panose="02020603050405020304" pitchFamily="18" charset="0"/>
                <a:ea typeface="Times New Roman" panose="02020603050405020304" pitchFamily="18" charset="0"/>
              </a:rPr>
              <a:t>for which the study area has been divided into grid size of 0.2° x 0.2°. The input parameters are seismicity parameters (Table 1) and attenuation models (Table 2). Seismic hazard is computed in terms of PGA for 20%, 10% and 2% probability of exceedance in 50 years which are equivalent to return periods of 225, 475 and 2475 years respectively. Contour maps have been produced for mean PGA for 2%, 10% and 20% probability of exceedance in 50 years. Uniform hazard spectra (UHS) at various sites for return periods of 225, 475 and 2475 years have been plotted. Probabilistic Seismic Hazard results is presented in terms of PGA for various return periods for each district of </a:t>
            </a:r>
            <a:r>
              <a:rPr lang="en-IN" sz="1200" dirty="0" err="1">
                <a:latin typeface="Times New Roman" panose="02020603050405020304" pitchFamily="18" charset="0"/>
                <a:ea typeface="Times New Roman" panose="02020603050405020304" pitchFamily="18" charset="0"/>
              </a:rPr>
              <a:t>Uttarakhand</a:t>
            </a:r>
            <a:r>
              <a:rPr lang="en-IN" sz="1200" dirty="0">
                <a:latin typeface="Times New Roman" panose="02020603050405020304" pitchFamily="18" charset="0"/>
                <a:ea typeface="Times New Roman" panose="02020603050405020304" pitchFamily="18" charset="0"/>
              </a:rPr>
              <a:t> considering two 2014 NGA attenuation models given in Table </a:t>
            </a:r>
            <a:r>
              <a:rPr lang="en-IN" sz="1200" dirty="0" smtClean="0">
                <a:latin typeface="Times New Roman" panose="02020603050405020304" pitchFamily="18" charset="0"/>
                <a:ea typeface="Times New Roman" panose="02020603050405020304" pitchFamily="18" charset="0"/>
              </a:rPr>
              <a:t>3</a:t>
            </a:r>
            <a:r>
              <a:rPr lang="en-IN" sz="1200" dirty="0">
                <a:latin typeface="Times New Roman" panose="02020603050405020304" pitchFamily="18" charset="0"/>
                <a:ea typeface="Times New Roman" panose="02020603050405020304" pitchFamily="18" charset="0"/>
              </a:rPr>
              <a:t> </a:t>
            </a:r>
            <a:r>
              <a:rPr lang="en-IN" sz="1200" dirty="0" smtClean="0">
                <a:latin typeface="Times New Roman" panose="02020603050405020304" pitchFamily="18" charset="0"/>
                <a:ea typeface="Times New Roman" panose="02020603050405020304" pitchFamily="18" charset="0"/>
              </a:rPr>
              <a:t>and mean </a:t>
            </a:r>
            <a:r>
              <a:rPr lang="en-IN" sz="1200" dirty="0">
                <a:latin typeface="Times New Roman" panose="02020603050405020304" pitchFamily="18" charset="0"/>
                <a:ea typeface="Times New Roman" panose="02020603050405020304" pitchFamily="18" charset="0"/>
              </a:rPr>
              <a:t>PGA contour maps </a:t>
            </a:r>
            <a:r>
              <a:rPr lang="en-IN" sz="1200" dirty="0" smtClean="0">
                <a:latin typeface="Times New Roman" panose="02020603050405020304" pitchFamily="18" charset="0"/>
                <a:ea typeface="Times New Roman" panose="02020603050405020304" pitchFamily="18" charset="0"/>
              </a:rPr>
              <a:t>are shown in Figs 4 (a, b and c).</a:t>
            </a:r>
            <a:endParaRPr lang="en-IN" sz="12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2" y="870976"/>
            <a:ext cx="3087961" cy="338554"/>
          </a:xfrm>
          <a:prstGeom prst="rect">
            <a:avLst/>
          </a:prstGeom>
        </p:spPr>
        <p:txBody>
          <a:bodyPr wrap="none">
            <a:spAutoFit/>
          </a:bodyPr>
          <a:lstStyle/>
          <a:p>
            <a:pPr lvl="0" algn="just">
              <a:spcAft>
                <a:spcPts val="0"/>
              </a:spcAft>
              <a:tabLst>
                <a:tab pos="342900" algn="l"/>
                <a:tab pos="457200" algn="l"/>
              </a:tabLst>
            </a:pPr>
            <a:r>
              <a:rPr lang="en-US" sz="1600" b="1" dirty="0" smtClean="0">
                <a:latin typeface="Times New Roman" panose="02020603050405020304" pitchFamily="18" charset="0"/>
                <a:ea typeface="Times New Roman" panose="02020603050405020304" pitchFamily="18" charset="0"/>
              </a:rPr>
              <a:t>5. RESULTS </a:t>
            </a:r>
            <a:r>
              <a:rPr lang="en-US" sz="1600" b="1" dirty="0">
                <a:latin typeface="Times New Roman" panose="02020603050405020304" pitchFamily="18" charset="0"/>
                <a:ea typeface="Times New Roman" panose="02020603050405020304" pitchFamily="18" charset="0"/>
              </a:rPr>
              <a:t>AND DISCUSSION</a:t>
            </a:r>
            <a:endParaRPr lang="en-IN" sz="1600" dirty="0">
              <a:effectLst/>
              <a:latin typeface="Times New Roman" panose="02020603050405020304" pitchFamily="18" charset="0"/>
              <a:ea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428420867"/>
              </p:ext>
            </p:extLst>
          </p:nvPr>
        </p:nvGraphicFramePr>
        <p:xfrm>
          <a:off x="4197033" y="1434100"/>
          <a:ext cx="4768390" cy="3379150"/>
        </p:xfrm>
        <a:graphic>
          <a:graphicData uri="http://schemas.openxmlformats.org/drawingml/2006/table">
            <a:tbl>
              <a:tblPr firstRow="1" firstCol="1" bandRow="1">
                <a:tableStyleId>{5C22544A-7EE6-4342-B048-85BDC9FD1C3A}</a:tableStyleId>
              </a:tblPr>
              <a:tblGrid>
                <a:gridCol w="1144918">
                  <a:extLst>
                    <a:ext uri="{9D8B030D-6E8A-4147-A177-3AD203B41FA5}">
                      <a16:colId xmlns:a16="http://schemas.microsoft.com/office/drawing/2014/main" val="2756079488"/>
                    </a:ext>
                  </a:extLst>
                </a:gridCol>
                <a:gridCol w="578120">
                  <a:extLst>
                    <a:ext uri="{9D8B030D-6E8A-4147-A177-3AD203B41FA5}">
                      <a16:colId xmlns:a16="http://schemas.microsoft.com/office/drawing/2014/main" val="2571590122"/>
                    </a:ext>
                  </a:extLst>
                </a:gridCol>
                <a:gridCol w="578120">
                  <a:extLst>
                    <a:ext uri="{9D8B030D-6E8A-4147-A177-3AD203B41FA5}">
                      <a16:colId xmlns:a16="http://schemas.microsoft.com/office/drawing/2014/main" val="3284341347"/>
                    </a:ext>
                  </a:extLst>
                </a:gridCol>
                <a:gridCol w="655496">
                  <a:extLst>
                    <a:ext uri="{9D8B030D-6E8A-4147-A177-3AD203B41FA5}">
                      <a16:colId xmlns:a16="http://schemas.microsoft.com/office/drawing/2014/main" val="3100744046"/>
                    </a:ext>
                  </a:extLst>
                </a:gridCol>
                <a:gridCol w="578120">
                  <a:extLst>
                    <a:ext uri="{9D8B030D-6E8A-4147-A177-3AD203B41FA5}">
                      <a16:colId xmlns:a16="http://schemas.microsoft.com/office/drawing/2014/main" val="3166967862"/>
                    </a:ext>
                  </a:extLst>
                </a:gridCol>
                <a:gridCol w="578120">
                  <a:extLst>
                    <a:ext uri="{9D8B030D-6E8A-4147-A177-3AD203B41FA5}">
                      <a16:colId xmlns:a16="http://schemas.microsoft.com/office/drawing/2014/main" val="1457891727"/>
                    </a:ext>
                  </a:extLst>
                </a:gridCol>
                <a:gridCol w="655496">
                  <a:extLst>
                    <a:ext uri="{9D8B030D-6E8A-4147-A177-3AD203B41FA5}">
                      <a16:colId xmlns:a16="http://schemas.microsoft.com/office/drawing/2014/main" val="2995129165"/>
                    </a:ext>
                  </a:extLst>
                </a:gridCol>
              </a:tblGrid>
              <a:tr h="711400">
                <a:tc>
                  <a:txBody>
                    <a:bodyPr/>
                    <a:lstStyle/>
                    <a:p>
                      <a:pPr algn="ctr">
                        <a:spcAft>
                          <a:spcPts val="0"/>
                        </a:spcAft>
                      </a:pPr>
                      <a:r>
                        <a:rPr lang="en-GB" sz="1100">
                          <a:effectLst/>
                        </a:rPr>
                        <a:t>Cities</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gridSpan="3">
                  <a:txBody>
                    <a:bodyPr/>
                    <a:lstStyle/>
                    <a:p>
                      <a:pPr algn="ctr">
                        <a:spcAft>
                          <a:spcPts val="0"/>
                        </a:spcAft>
                      </a:pPr>
                      <a:r>
                        <a:rPr lang="en-GB" sz="1100">
                          <a:effectLst/>
                        </a:rPr>
                        <a:t>Abrahamson, Silva, and Kamai</a:t>
                      </a:r>
                      <a:br>
                        <a:rPr lang="en-GB" sz="1100">
                          <a:effectLst/>
                        </a:rPr>
                      </a:br>
                      <a:r>
                        <a:rPr lang="en-GB" sz="1100">
                          <a:effectLst/>
                        </a:rPr>
                        <a:t>(2014) Attenuation Model</a:t>
                      </a:r>
                      <a:endParaRPr lang="en-IN" sz="1100">
                        <a:effectLst/>
                      </a:endParaRPr>
                    </a:p>
                    <a:p>
                      <a:pPr algn="ctr">
                        <a:spcAft>
                          <a:spcPts val="0"/>
                        </a:spcAft>
                      </a:pPr>
                      <a:r>
                        <a:rPr lang="en-GB" sz="1100">
                          <a:effectLst/>
                        </a:rPr>
                        <a:t>(PGA)</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hMerge="1">
                  <a:txBody>
                    <a:bodyPr/>
                    <a:lstStyle/>
                    <a:p>
                      <a:endParaRPr lang="en-IN"/>
                    </a:p>
                  </a:txBody>
                  <a:tcPr/>
                </a:tc>
                <a:tc hMerge="1">
                  <a:txBody>
                    <a:bodyPr/>
                    <a:lstStyle/>
                    <a:p>
                      <a:endParaRPr lang="en-IN"/>
                    </a:p>
                  </a:txBody>
                  <a:tcPr/>
                </a:tc>
                <a:tc gridSpan="3">
                  <a:txBody>
                    <a:bodyPr/>
                    <a:lstStyle/>
                    <a:p>
                      <a:pPr algn="ctr">
                        <a:spcAft>
                          <a:spcPts val="0"/>
                        </a:spcAft>
                      </a:pPr>
                      <a:r>
                        <a:rPr lang="en-GB" sz="1100">
                          <a:effectLst/>
                        </a:rPr>
                        <a:t>Boore et al (2014) NGA West2</a:t>
                      </a:r>
                      <a:br>
                        <a:rPr lang="en-GB" sz="1100">
                          <a:effectLst/>
                        </a:rPr>
                      </a:br>
                      <a:r>
                        <a:rPr lang="en-GB" sz="1100">
                          <a:effectLst/>
                        </a:rPr>
                        <a:t>Attenuation Model</a:t>
                      </a:r>
                      <a:endParaRPr lang="en-IN" sz="1100">
                        <a:effectLst/>
                      </a:endParaRPr>
                    </a:p>
                    <a:p>
                      <a:pPr algn="ctr">
                        <a:spcAft>
                          <a:spcPts val="0"/>
                        </a:spcAft>
                      </a:pPr>
                      <a:r>
                        <a:rPr lang="en-GB" sz="1100">
                          <a:effectLst/>
                        </a:rPr>
                        <a:t>(PGA)</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358823082"/>
                  </a:ext>
                </a:extLst>
              </a:tr>
              <a:tr h="177850">
                <a:tc>
                  <a:txBody>
                    <a:bodyPr/>
                    <a:lstStyle/>
                    <a:p>
                      <a:endParaRPr lang="en-IN" sz="900">
                        <a:effectLst/>
                        <a:latin typeface="Times New Roman" panose="02020603050405020304" pitchFamily="18" charset="0"/>
                      </a:endParaRPr>
                    </a:p>
                  </a:txBody>
                  <a:tcPr marL="64388" marR="64388" marT="0" marB="0" anchor="ctr"/>
                </a:tc>
                <a:tc>
                  <a:txBody>
                    <a:bodyPr/>
                    <a:lstStyle/>
                    <a:p>
                      <a:pPr algn="ctr">
                        <a:spcAft>
                          <a:spcPts val="0"/>
                        </a:spcAft>
                      </a:pPr>
                      <a:r>
                        <a:rPr lang="en-GB" sz="1100">
                          <a:effectLst/>
                        </a:rPr>
                        <a:t>225</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475</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2475</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225</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475</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2475</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extLst>
                  <a:ext uri="{0D108BD9-81ED-4DB2-BD59-A6C34878D82A}">
                    <a16:rowId xmlns:a16="http://schemas.microsoft.com/office/drawing/2014/main" val="2739062167"/>
                  </a:ext>
                </a:extLst>
              </a:tr>
              <a:tr h="177850">
                <a:tc>
                  <a:txBody>
                    <a:bodyPr/>
                    <a:lstStyle/>
                    <a:p>
                      <a:pPr algn="ctr">
                        <a:spcAft>
                          <a:spcPts val="0"/>
                        </a:spcAft>
                      </a:pPr>
                      <a:r>
                        <a:rPr lang="en-GB" sz="1100" dirty="0" err="1">
                          <a:effectLst/>
                        </a:rPr>
                        <a:t>Almora</a:t>
                      </a:r>
                      <a:endParaRPr lang="en-IN" sz="1100" dirty="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0.13</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0.16</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0.27</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0.13</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0.20</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0.41</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extLst>
                  <a:ext uri="{0D108BD9-81ED-4DB2-BD59-A6C34878D82A}">
                    <a16:rowId xmlns:a16="http://schemas.microsoft.com/office/drawing/2014/main" val="4010902827"/>
                  </a:ext>
                </a:extLst>
              </a:tr>
              <a:tr h="177850">
                <a:tc>
                  <a:txBody>
                    <a:bodyPr/>
                    <a:lstStyle/>
                    <a:p>
                      <a:pPr algn="ctr">
                        <a:spcAft>
                          <a:spcPts val="0"/>
                        </a:spcAft>
                      </a:pPr>
                      <a:r>
                        <a:rPr lang="en-GB" sz="1100">
                          <a:effectLst/>
                        </a:rPr>
                        <a:t>Bageshwar</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0.15</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0.19</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0.31</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0.16</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0.23</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0.45</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extLst>
                  <a:ext uri="{0D108BD9-81ED-4DB2-BD59-A6C34878D82A}">
                    <a16:rowId xmlns:a16="http://schemas.microsoft.com/office/drawing/2014/main" val="3817602374"/>
                  </a:ext>
                </a:extLst>
              </a:tr>
              <a:tr h="177850">
                <a:tc>
                  <a:txBody>
                    <a:bodyPr/>
                    <a:lstStyle/>
                    <a:p>
                      <a:pPr algn="ctr">
                        <a:spcAft>
                          <a:spcPts val="0"/>
                        </a:spcAft>
                      </a:pPr>
                      <a:r>
                        <a:rPr lang="en-GB" sz="1100">
                          <a:effectLst/>
                        </a:rPr>
                        <a:t>Chamoli</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0.19</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0.25</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0.40</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0.23</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0.32</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0.61</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extLst>
                  <a:ext uri="{0D108BD9-81ED-4DB2-BD59-A6C34878D82A}">
                    <a16:rowId xmlns:a16="http://schemas.microsoft.com/office/drawing/2014/main" val="1866157421"/>
                  </a:ext>
                </a:extLst>
              </a:tr>
              <a:tr h="177850">
                <a:tc>
                  <a:txBody>
                    <a:bodyPr/>
                    <a:lstStyle/>
                    <a:p>
                      <a:pPr algn="ctr">
                        <a:spcAft>
                          <a:spcPts val="0"/>
                        </a:spcAft>
                      </a:pPr>
                      <a:r>
                        <a:rPr lang="en-GB" sz="1100">
                          <a:effectLst/>
                        </a:rPr>
                        <a:t>Champawat</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0.10</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0.13</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0.23</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0.10</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0.15</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0.31</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extLst>
                  <a:ext uri="{0D108BD9-81ED-4DB2-BD59-A6C34878D82A}">
                    <a16:rowId xmlns:a16="http://schemas.microsoft.com/office/drawing/2014/main" val="89192211"/>
                  </a:ext>
                </a:extLst>
              </a:tr>
              <a:tr h="177850">
                <a:tc>
                  <a:txBody>
                    <a:bodyPr/>
                    <a:lstStyle/>
                    <a:p>
                      <a:pPr algn="ctr">
                        <a:spcAft>
                          <a:spcPts val="0"/>
                        </a:spcAft>
                      </a:pPr>
                      <a:r>
                        <a:rPr lang="en-GB" sz="1100">
                          <a:effectLst/>
                        </a:rPr>
                        <a:t>Dehradun</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0.14</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0.19</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0.34</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0.11</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0.17</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0.35</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extLst>
                  <a:ext uri="{0D108BD9-81ED-4DB2-BD59-A6C34878D82A}">
                    <a16:rowId xmlns:a16="http://schemas.microsoft.com/office/drawing/2014/main" val="1992110746"/>
                  </a:ext>
                </a:extLst>
              </a:tr>
              <a:tr h="177850">
                <a:tc>
                  <a:txBody>
                    <a:bodyPr/>
                    <a:lstStyle/>
                    <a:p>
                      <a:pPr algn="ctr">
                        <a:spcAft>
                          <a:spcPts val="0"/>
                        </a:spcAft>
                      </a:pPr>
                      <a:r>
                        <a:rPr lang="en-GB" sz="1100">
                          <a:effectLst/>
                        </a:rPr>
                        <a:t>Haridwar</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0.09</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0.13</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0.22</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0.05</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0.07</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0.13</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extLst>
                  <a:ext uri="{0D108BD9-81ED-4DB2-BD59-A6C34878D82A}">
                    <a16:rowId xmlns:a16="http://schemas.microsoft.com/office/drawing/2014/main" val="674444293"/>
                  </a:ext>
                </a:extLst>
              </a:tr>
              <a:tr h="177850">
                <a:tc>
                  <a:txBody>
                    <a:bodyPr/>
                    <a:lstStyle/>
                    <a:p>
                      <a:pPr algn="ctr">
                        <a:spcAft>
                          <a:spcPts val="0"/>
                        </a:spcAft>
                      </a:pPr>
                      <a:r>
                        <a:rPr lang="en-GB" sz="1100">
                          <a:effectLst/>
                        </a:rPr>
                        <a:t>Nainital</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0.09</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0.13</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0.19</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0.06</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0.08</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0.14</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extLst>
                  <a:ext uri="{0D108BD9-81ED-4DB2-BD59-A6C34878D82A}">
                    <a16:rowId xmlns:a16="http://schemas.microsoft.com/office/drawing/2014/main" val="1245601591"/>
                  </a:ext>
                </a:extLst>
              </a:tr>
              <a:tr h="177850">
                <a:tc>
                  <a:txBody>
                    <a:bodyPr/>
                    <a:lstStyle/>
                    <a:p>
                      <a:pPr algn="ctr">
                        <a:spcAft>
                          <a:spcPts val="0"/>
                        </a:spcAft>
                      </a:pPr>
                      <a:r>
                        <a:rPr lang="en-GB" sz="1100">
                          <a:effectLst/>
                        </a:rPr>
                        <a:t>Pauri Garhwal</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0.14</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0.19</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0.32</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0.13</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0.20</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0.42</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extLst>
                  <a:ext uri="{0D108BD9-81ED-4DB2-BD59-A6C34878D82A}">
                    <a16:rowId xmlns:a16="http://schemas.microsoft.com/office/drawing/2014/main" val="644496616"/>
                  </a:ext>
                </a:extLst>
              </a:tr>
              <a:tr h="177850">
                <a:tc>
                  <a:txBody>
                    <a:bodyPr/>
                    <a:lstStyle/>
                    <a:p>
                      <a:pPr algn="ctr">
                        <a:spcAft>
                          <a:spcPts val="0"/>
                        </a:spcAft>
                      </a:pPr>
                      <a:r>
                        <a:rPr lang="en-GB" sz="1100">
                          <a:effectLst/>
                        </a:rPr>
                        <a:t>Pithoragarh</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0.14</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0.18</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0.30</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0.16</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0.23</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0.45</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extLst>
                  <a:ext uri="{0D108BD9-81ED-4DB2-BD59-A6C34878D82A}">
                    <a16:rowId xmlns:a16="http://schemas.microsoft.com/office/drawing/2014/main" val="1840320179"/>
                  </a:ext>
                </a:extLst>
              </a:tr>
              <a:tr h="177850">
                <a:tc>
                  <a:txBody>
                    <a:bodyPr/>
                    <a:lstStyle/>
                    <a:p>
                      <a:pPr algn="ctr">
                        <a:spcAft>
                          <a:spcPts val="0"/>
                        </a:spcAft>
                      </a:pPr>
                      <a:r>
                        <a:rPr lang="en-GB" sz="1100">
                          <a:effectLst/>
                        </a:rPr>
                        <a:t>Rudraprayag</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0.21</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0.27</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0.43</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0.23</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0.33</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0.61</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extLst>
                  <a:ext uri="{0D108BD9-81ED-4DB2-BD59-A6C34878D82A}">
                    <a16:rowId xmlns:a16="http://schemas.microsoft.com/office/drawing/2014/main" val="2588551642"/>
                  </a:ext>
                </a:extLst>
              </a:tr>
              <a:tr h="177850">
                <a:tc>
                  <a:txBody>
                    <a:bodyPr/>
                    <a:lstStyle/>
                    <a:p>
                      <a:pPr algn="ctr">
                        <a:spcAft>
                          <a:spcPts val="0"/>
                        </a:spcAft>
                      </a:pPr>
                      <a:r>
                        <a:rPr lang="en-GB" sz="1100">
                          <a:effectLst/>
                        </a:rPr>
                        <a:t>Tehri Garhwal</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0.19</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0.27</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0.41</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0.21</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0.30</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0.57</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extLst>
                  <a:ext uri="{0D108BD9-81ED-4DB2-BD59-A6C34878D82A}">
                    <a16:rowId xmlns:a16="http://schemas.microsoft.com/office/drawing/2014/main" val="4222441912"/>
                  </a:ext>
                </a:extLst>
              </a:tr>
              <a:tr h="355700">
                <a:tc>
                  <a:txBody>
                    <a:bodyPr/>
                    <a:lstStyle/>
                    <a:p>
                      <a:pPr algn="ctr">
                        <a:spcAft>
                          <a:spcPts val="0"/>
                        </a:spcAft>
                      </a:pPr>
                      <a:r>
                        <a:rPr lang="en-GB" sz="1100">
                          <a:effectLst/>
                        </a:rPr>
                        <a:t>Udham Singh Nagar</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0.04</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0.06</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0.09</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0.02</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0.03</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0.05</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extLst>
                  <a:ext uri="{0D108BD9-81ED-4DB2-BD59-A6C34878D82A}">
                    <a16:rowId xmlns:a16="http://schemas.microsoft.com/office/drawing/2014/main" val="2839141013"/>
                  </a:ext>
                </a:extLst>
              </a:tr>
              <a:tr h="177850">
                <a:tc>
                  <a:txBody>
                    <a:bodyPr/>
                    <a:lstStyle/>
                    <a:p>
                      <a:pPr algn="ctr">
                        <a:spcAft>
                          <a:spcPts val="0"/>
                        </a:spcAft>
                      </a:pPr>
                      <a:r>
                        <a:rPr lang="en-GB" sz="1100">
                          <a:effectLst/>
                        </a:rPr>
                        <a:t>Uttarkashi</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0.19</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0.25</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0.43</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0.19</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a:effectLst/>
                        </a:rPr>
                        <a:t>0.28</a:t>
                      </a:r>
                      <a:endParaRPr lang="en-IN" sz="1100">
                        <a:effectLst/>
                        <a:latin typeface="Times New Roman" panose="02020603050405020304" pitchFamily="18" charset="0"/>
                        <a:ea typeface="Times New Roman" panose="02020603050405020304" pitchFamily="18" charset="0"/>
                      </a:endParaRPr>
                    </a:p>
                  </a:txBody>
                  <a:tcPr marL="64388" marR="64388" marT="0" marB="0" anchor="ctr"/>
                </a:tc>
                <a:tc>
                  <a:txBody>
                    <a:bodyPr/>
                    <a:lstStyle/>
                    <a:p>
                      <a:pPr algn="ctr">
                        <a:spcAft>
                          <a:spcPts val="0"/>
                        </a:spcAft>
                      </a:pPr>
                      <a:r>
                        <a:rPr lang="en-GB" sz="1100" dirty="0">
                          <a:effectLst/>
                        </a:rPr>
                        <a:t>0.56</a:t>
                      </a:r>
                      <a:endParaRPr lang="en-IN" sz="1100" dirty="0">
                        <a:effectLst/>
                        <a:latin typeface="Times New Roman" panose="02020603050405020304" pitchFamily="18" charset="0"/>
                        <a:ea typeface="Times New Roman" panose="02020603050405020304" pitchFamily="18" charset="0"/>
                      </a:endParaRPr>
                    </a:p>
                  </a:txBody>
                  <a:tcPr marL="64388" marR="64388" marT="0" marB="0" anchor="ctr"/>
                </a:tc>
                <a:extLst>
                  <a:ext uri="{0D108BD9-81ED-4DB2-BD59-A6C34878D82A}">
                    <a16:rowId xmlns:a16="http://schemas.microsoft.com/office/drawing/2014/main" val="1893756366"/>
                  </a:ext>
                </a:extLst>
              </a:tr>
            </a:tbl>
          </a:graphicData>
        </a:graphic>
      </p:graphicFrame>
      <p:sp>
        <p:nvSpPr>
          <p:cNvPr id="10" name="Rectangle 9"/>
          <p:cNvSpPr/>
          <p:nvPr/>
        </p:nvSpPr>
        <p:spPr>
          <a:xfrm>
            <a:off x="4289340" y="910569"/>
            <a:ext cx="4466534" cy="481670"/>
          </a:xfrm>
          <a:prstGeom prst="rect">
            <a:avLst/>
          </a:prstGeom>
        </p:spPr>
        <p:txBody>
          <a:bodyPr wrap="square">
            <a:spAutoFit/>
          </a:bodyPr>
          <a:lstStyle/>
          <a:p>
            <a:pPr algn="just">
              <a:lnSpc>
                <a:spcPct val="115000"/>
              </a:lnSpc>
              <a:spcAft>
                <a:spcPts val="0"/>
              </a:spcAft>
            </a:pPr>
            <a:r>
              <a:rPr lang="en-GB" sz="1100" b="1" dirty="0">
                <a:latin typeface="Times New Roman" panose="02020603050405020304" pitchFamily="18" charset="0"/>
                <a:ea typeface="Times New Roman" panose="02020603050405020304" pitchFamily="18" charset="0"/>
              </a:rPr>
              <a:t>Table 3.</a:t>
            </a:r>
            <a:r>
              <a:rPr lang="en-GB" sz="1100" dirty="0">
                <a:latin typeface="Times New Roman" panose="02020603050405020304" pitchFamily="18" charset="0"/>
                <a:ea typeface="Times New Roman" panose="02020603050405020304" pitchFamily="18" charset="0"/>
              </a:rPr>
              <a:t> Computed PGA value for 225,475 and 2475 years return periods for each district of </a:t>
            </a:r>
            <a:r>
              <a:rPr lang="en-GB" sz="1100" dirty="0" err="1">
                <a:latin typeface="Times New Roman" panose="02020603050405020304" pitchFamily="18" charset="0"/>
                <a:ea typeface="Times New Roman" panose="02020603050405020304" pitchFamily="18" charset="0"/>
              </a:rPr>
              <a:t>Uttarakhand</a:t>
            </a:r>
            <a:endParaRPr lang="en-IN"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20795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675237" y="69041"/>
            <a:ext cx="5542241" cy="757514"/>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smtClean="0">
                <a:solidFill>
                  <a:schemeClr val="bg1"/>
                </a:solidFill>
                <a:latin typeface="Arial" panose="020B0604020202020204" pitchFamily="34" charset="0"/>
              </a:rPr>
              <a:t>Seismic </a:t>
            </a:r>
            <a:r>
              <a:rPr lang="en-US" sz="1200" b="1" dirty="0">
                <a:solidFill>
                  <a:schemeClr val="bg1"/>
                </a:solidFill>
                <a:latin typeface="Arial" panose="020B0604020202020204" pitchFamily="34" charset="0"/>
              </a:rPr>
              <a:t>Hazard Estimates for State of </a:t>
            </a:r>
            <a:r>
              <a:rPr lang="en-US" sz="1200" b="1" dirty="0" err="1">
                <a:solidFill>
                  <a:schemeClr val="bg1"/>
                </a:solidFill>
                <a:latin typeface="Arial" panose="020B0604020202020204" pitchFamily="34" charset="0"/>
              </a:rPr>
              <a:t>Uttarakhand</a:t>
            </a:r>
            <a:endParaRPr lang="en-US" sz="1200" b="1" dirty="0">
              <a:solidFill>
                <a:schemeClr val="bg1"/>
              </a:solidFill>
              <a:latin typeface="Arial" panose="020B0604020202020204" pitchFamily="34" charset="0"/>
            </a:endParaRPr>
          </a:p>
          <a:p>
            <a:pPr algn="ctr" eaLnBrk="0" hangingPunct="0"/>
            <a:r>
              <a:rPr lang="en-US" sz="1200" b="1" dirty="0">
                <a:solidFill>
                  <a:schemeClr val="bg1"/>
                </a:solidFill>
                <a:latin typeface="Arial" panose="020B0604020202020204" pitchFamily="34" charset="0"/>
              </a:rPr>
              <a:t>Himalaya in terms of Peak Ground </a:t>
            </a:r>
            <a:r>
              <a:rPr lang="en-US" sz="1200" b="1" dirty="0" smtClean="0">
                <a:solidFill>
                  <a:schemeClr val="bg1"/>
                </a:solidFill>
                <a:latin typeface="Arial" panose="020B0604020202020204" pitchFamily="34" charset="0"/>
              </a:rPr>
              <a:t>Acceleration (PGA)</a:t>
            </a:r>
          </a:p>
          <a:p>
            <a:pPr algn="ctr" eaLnBrk="0" hangingPunct="0"/>
            <a:endParaRPr lang="en-US" sz="800" b="1" dirty="0">
              <a:solidFill>
                <a:schemeClr val="bg1"/>
              </a:solidFill>
              <a:latin typeface="Arial" panose="020B0604020202020204" pitchFamily="34" charset="0"/>
            </a:endParaRPr>
          </a:p>
          <a:p>
            <a:pPr algn="ctr" eaLnBrk="0" hangingPunct="0"/>
            <a:r>
              <a:rPr lang="en-US" sz="800" dirty="0" smtClean="0">
                <a:solidFill>
                  <a:schemeClr val="bg1"/>
                </a:solidFill>
                <a:latin typeface="Arial" panose="020B0604020202020204" pitchFamily="34" charset="0"/>
                <a:ea typeface="Avenir Book" charset="0"/>
              </a:rPr>
              <a:t>Prof</a:t>
            </a:r>
            <a:r>
              <a:rPr lang="en-US" sz="800" dirty="0">
                <a:solidFill>
                  <a:schemeClr val="bg1"/>
                </a:solidFill>
                <a:latin typeface="Arial" panose="020B0604020202020204" pitchFamily="34" charset="0"/>
                <a:ea typeface="Avenir Book" charset="0"/>
              </a:rPr>
              <a:t>. SHANKER, Daya and </a:t>
            </a:r>
            <a:r>
              <a:rPr lang="en-US" sz="800" dirty="0" smtClean="0">
                <a:solidFill>
                  <a:schemeClr val="bg1"/>
                </a:solidFill>
                <a:latin typeface="Arial" panose="020B0604020202020204" pitchFamily="34" charset="0"/>
                <a:ea typeface="Avenir Book" charset="0"/>
              </a:rPr>
              <a:t>SHUBHAM (</a:t>
            </a:r>
            <a:r>
              <a:rPr lang="en-US" sz="800" dirty="0" smtClean="0">
                <a:solidFill>
                  <a:schemeClr val="bg1"/>
                </a:solidFill>
                <a:latin typeface="Arial" panose="020B0604020202020204" pitchFamily="34" charset="0"/>
                <a:cs typeface="Arial" panose="020B0604020202020204" pitchFamily="34" charset="0"/>
              </a:rPr>
              <a:t>Department </a:t>
            </a:r>
            <a:r>
              <a:rPr lang="en-US" sz="800" dirty="0">
                <a:solidFill>
                  <a:schemeClr val="bg1"/>
                </a:solidFill>
                <a:latin typeface="Arial" panose="020B0604020202020204" pitchFamily="34" charset="0"/>
                <a:cs typeface="Arial" panose="020B0604020202020204" pitchFamily="34" charset="0"/>
              </a:rPr>
              <a:t>of Earthquake Engineering, Indian Institute of Technology Roorkee-247667, U K India);  </a:t>
            </a:r>
            <a:r>
              <a:rPr lang="en-US" sz="800" dirty="0" smtClean="0">
                <a:solidFill>
                  <a:schemeClr val="bg1"/>
                </a:solidFill>
                <a:latin typeface="Arial" panose="020B0604020202020204" pitchFamily="34" charset="0"/>
                <a:ea typeface="Avenir Book" charset="0"/>
              </a:rPr>
              <a:t>d.shanker@eq.iitr.ac.</a:t>
            </a:r>
            <a:endParaRPr lang="en-US" sz="800" dirty="0">
              <a:solidFill>
                <a:schemeClr val="bg1"/>
              </a:solidFill>
              <a:latin typeface="Avenir Book" charset="0"/>
              <a:ea typeface="Avenir Book" charset="0"/>
              <a:cs typeface="Avenir Book" charset="0"/>
            </a:endParaRP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P1.2-060</a:t>
            </a:r>
            <a:endParaRPr lang="en-AT" sz="700" dirty="0">
              <a:latin typeface="Arial" panose="020B0604020202020204" pitchFamily="34" charset="0"/>
              <a:cs typeface="Arial" panose="020B0604020202020204" pitchFamily="34" charset="0"/>
            </a:endParaRPr>
          </a:p>
        </p:txBody>
      </p:sp>
      <p:sp>
        <p:nvSpPr>
          <p:cNvPr id="6" name="Rectangle 5"/>
          <p:cNvSpPr/>
          <p:nvPr/>
        </p:nvSpPr>
        <p:spPr>
          <a:xfrm>
            <a:off x="262480" y="7727282"/>
            <a:ext cx="4714313" cy="369332"/>
          </a:xfrm>
          <a:prstGeom prst="rect">
            <a:avLst/>
          </a:prstGeom>
        </p:spPr>
        <p:txBody>
          <a:bodyPr wrap="square">
            <a:spAutoFit/>
          </a:bodyPr>
          <a:lstStyle/>
          <a:p>
            <a:pPr algn="ctr" eaLnBrk="0" fontAlgn="base" hangingPunct="0">
              <a:spcBef>
                <a:spcPct val="0"/>
              </a:spcBef>
              <a:spcAft>
                <a:spcPct val="0"/>
              </a:spcAft>
            </a:pPr>
            <a:r>
              <a:rPr lang="en-GB" dirty="0" smtClean="0">
                <a:solidFill>
                  <a:prstClr val="black"/>
                </a:solidFill>
                <a:latin typeface="Times New Roman" panose="02020603050405020304" pitchFamily="18" charset="0"/>
                <a:cs typeface="Times New Roman" panose="02020603050405020304" pitchFamily="18" charset="0"/>
              </a:rPr>
              <a:t>Map of </a:t>
            </a:r>
            <a:r>
              <a:rPr lang="en-GB" dirty="0" err="1">
                <a:solidFill>
                  <a:prstClr val="black"/>
                </a:solidFill>
                <a:latin typeface="Times New Roman" panose="02020603050405020304" pitchFamily="18" charset="0"/>
                <a:cs typeface="Times New Roman" panose="02020603050405020304" pitchFamily="18" charset="0"/>
              </a:rPr>
              <a:t>Uttarakhand</a:t>
            </a:r>
            <a:r>
              <a:rPr lang="en-GB" dirty="0">
                <a:solidFill>
                  <a:prstClr val="black"/>
                </a:solidFill>
                <a:latin typeface="Times New Roman" panose="02020603050405020304" pitchFamily="18" charset="0"/>
                <a:cs typeface="Times New Roman" panose="02020603050405020304" pitchFamily="18" charset="0"/>
              </a:rPr>
              <a:t> </a:t>
            </a:r>
            <a:r>
              <a:rPr lang="en-GB" dirty="0" smtClean="0">
                <a:solidFill>
                  <a:prstClr val="black"/>
                </a:solidFill>
                <a:latin typeface="Times New Roman" panose="02020603050405020304" pitchFamily="18" charset="0"/>
                <a:cs typeface="Times New Roman" panose="02020603050405020304" pitchFamily="18" charset="0"/>
              </a:rPr>
              <a:t>(</a:t>
            </a:r>
            <a:r>
              <a:rPr lang="en-GB" dirty="0">
                <a:solidFill>
                  <a:prstClr val="black"/>
                </a:solidFill>
                <a:latin typeface="Times New Roman" panose="02020603050405020304" pitchFamily="18" charset="0"/>
                <a:cs typeface="Times New Roman" panose="02020603050405020304" pitchFamily="18" charset="0"/>
              </a:rPr>
              <a:t>Map of </a:t>
            </a:r>
            <a:r>
              <a:rPr lang="en-GB" dirty="0" smtClean="0">
                <a:solidFill>
                  <a:prstClr val="black"/>
                </a:solidFill>
                <a:latin typeface="Times New Roman" panose="02020603050405020304" pitchFamily="18" charset="0"/>
                <a:cs typeface="Times New Roman" panose="02020603050405020304" pitchFamily="18" charset="0"/>
              </a:rPr>
              <a:t>U.K. </a:t>
            </a:r>
            <a:r>
              <a:rPr lang="en-GB" dirty="0">
                <a:solidFill>
                  <a:prstClr val="black"/>
                </a:solidFill>
                <a:latin typeface="Times New Roman" panose="02020603050405020304" pitchFamily="18" charset="0"/>
                <a:cs typeface="Times New Roman" panose="02020603050405020304" pitchFamily="18" charset="0"/>
              </a:rPr>
              <a:t>(2017))</a:t>
            </a:r>
          </a:p>
        </p:txBody>
      </p:sp>
      <p:pic>
        <p:nvPicPr>
          <p:cNvPr id="6146" name="Picture 3" descr="D:\Earthquake Engineering\New Work\Report\Paper PSHA Uttarakhand\225 Ab 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5232"/>
            <a:ext cx="460375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4" descr="D:\Earthquake Engineering\New Work\Report\Paper PSHA Uttarakhand\475 Ab N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5804" y="985233"/>
            <a:ext cx="4227699" cy="305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4990" y="4375954"/>
            <a:ext cx="8966383" cy="276999"/>
          </a:xfrm>
          <a:prstGeom prst="rect">
            <a:avLst/>
          </a:prstGeom>
        </p:spPr>
        <p:txBody>
          <a:bodyPr wrap="square">
            <a:spAutoFit/>
          </a:bodyPr>
          <a:lstStyle/>
          <a:p>
            <a:pPr algn="just">
              <a:spcAft>
                <a:spcPts val="0"/>
              </a:spcAft>
            </a:pPr>
            <a:r>
              <a:rPr lang="en-IN" sz="1200" b="1" dirty="0">
                <a:latin typeface="Times New Roman" panose="02020603050405020304" pitchFamily="18" charset="0"/>
                <a:ea typeface="Times New Roman" panose="02020603050405020304" pitchFamily="18" charset="0"/>
              </a:rPr>
              <a:t>Figure </a:t>
            </a:r>
            <a:r>
              <a:rPr lang="en-IN" sz="1200" b="1" dirty="0" smtClean="0">
                <a:latin typeface="Times New Roman" panose="02020603050405020304" pitchFamily="18" charset="0"/>
                <a:ea typeface="Times New Roman" panose="02020603050405020304" pitchFamily="18" charset="0"/>
              </a:rPr>
              <a:t>4:</a:t>
            </a:r>
            <a:r>
              <a:rPr lang="en-IN" sz="1200" dirty="0" smtClean="0">
                <a:latin typeface="Times New Roman" panose="02020603050405020304" pitchFamily="18" charset="0"/>
                <a:ea typeface="Times New Roman" panose="02020603050405020304" pitchFamily="18" charset="0"/>
              </a:rPr>
              <a:t> </a:t>
            </a:r>
            <a:r>
              <a:rPr lang="en-IN" sz="1200" dirty="0">
                <a:latin typeface="Times New Roman" panose="02020603050405020304" pitchFamily="18" charset="0"/>
                <a:ea typeface="Times New Roman" panose="02020603050405020304" pitchFamily="18" charset="0"/>
              </a:rPr>
              <a:t>(a) Mean PGA contour map for 225 </a:t>
            </a:r>
            <a:r>
              <a:rPr lang="en-IN" sz="1200" dirty="0" smtClean="0">
                <a:latin typeface="Times New Roman" panose="02020603050405020304" pitchFamily="18" charset="0"/>
                <a:ea typeface="Times New Roman" panose="02020603050405020304" pitchFamily="18" charset="0"/>
              </a:rPr>
              <a:t>and (b) 475 years </a:t>
            </a:r>
            <a:r>
              <a:rPr lang="en-IN" sz="1200" dirty="0">
                <a:latin typeface="Times New Roman" panose="02020603050405020304" pitchFamily="18" charset="0"/>
                <a:ea typeface="Times New Roman" panose="02020603050405020304" pitchFamily="18" charset="0"/>
              </a:rPr>
              <a:t>return periods using Abrahamson, Silva and </a:t>
            </a:r>
            <a:r>
              <a:rPr lang="en-IN" sz="1200" dirty="0" err="1">
                <a:latin typeface="Times New Roman" panose="02020603050405020304" pitchFamily="18" charset="0"/>
                <a:ea typeface="Times New Roman" panose="02020603050405020304" pitchFamily="18" charset="0"/>
              </a:rPr>
              <a:t>Kamai</a:t>
            </a:r>
            <a:r>
              <a:rPr lang="en-IN" sz="1200" dirty="0">
                <a:latin typeface="Times New Roman" panose="02020603050405020304" pitchFamily="18" charset="0"/>
                <a:ea typeface="Times New Roman" panose="02020603050405020304" pitchFamily="18" charset="0"/>
              </a:rPr>
              <a:t> (2014) Attenuation Model</a:t>
            </a:r>
            <a:endParaRPr lang="en-IN" sz="1200" dirty="0">
              <a:effectLst/>
              <a:latin typeface="Times New Roman" panose="02020603050405020304" pitchFamily="18" charset="0"/>
              <a:ea typeface="Times New Roman" panose="02020603050405020304" pitchFamily="18" charset="0"/>
            </a:endParaRPr>
          </a:p>
        </p:txBody>
      </p:sp>
      <p:sp>
        <p:nvSpPr>
          <p:cNvPr id="8" name="TextBox 7"/>
          <p:cNvSpPr txBox="1"/>
          <p:nvPr/>
        </p:nvSpPr>
        <p:spPr>
          <a:xfrm>
            <a:off x="3565503" y="1236743"/>
            <a:ext cx="361812" cy="253916"/>
          </a:xfrm>
          <a:prstGeom prst="rect">
            <a:avLst/>
          </a:prstGeom>
          <a:noFill/>
        </p:spPr>
        <p:txBody>
          <a:bodyPr wrap="square" rtlCol="0">
            <a:spAutoFit/>
          </a:bodyPr>
          <a:lstStyle/>
          <a:p>
            <a:r>
              <a:rPr lang="en-IN" sz="1050" dirty="0" smtClean="0">
                <a:latin typeface="Arial" panose="020B0604020202020204" pitchFamily="34" charset="0"/>
                <a:cs typeface="Arial" panose="020B0604020202020204" pitchFamily="34" charset="0"/>
              </a:rPr>
              <a:t>(a)</a:t>
            </a:r>
            <a:endParaRPr lang="en-IN" sz="1050" dirty="0">
              <a:latin typeface="Arial" panose="020B0604020202020204" pitchFamily="34" charset="0"/>
              <a:cs typeface="Arial" panose="020B0604020202020204" pitchFamily="34" charset="0"/>
            </a:endParaRPr>
          </a:p>
        </p:txBody>
      </p:sp>
      <p:sp>
        <p:nvSpPr>
          <p:cNvPr id="15" name="TextBox 14"/>
          <p:cNvSpPr txBox="1"/>
          <p:nvPr/>
        </p:nvSpPr>
        <p:spPr>
          <a:xfrm>
            <a:off x="7988347" y="1174667"/>
            <a:ext cx="361812" cy="253916"/>
          </a:xfrm>
          <a:prstGeom prst="rect">
            <a:avLst/>
          </a:prstGeom>
          <a:noFill/>
        </p:spPr>
        <p:txBody>
          <a:bodyPr wrap="square" rtlCol="0">
            <a:spAutoFit/>
          </a:bodyPr>
          <a:lstStyle/>
          <a:p>
            <a:r>
              <a:rPr lang="en-IN" sz="1050" dirty="0" smtClean="0">
                <a:latin typeface="Arial" panose="020B0604020202020204" pitchFamily="34" charset="0"/>
                <a:cs typeface="Arial" panose="020B0604020202020204" pitchFamily="34" charset="0"/>
              </a:rPr>
              <a:t>(b)</a:t>
            </a:r>
            <a:endParaRPr lang="en-IN"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1449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675237" y="69041"/>
            <a:ext cx="5542241" cy="757514"/>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smtClean="0">
                <a:solidFill>
                  <a:schemeClr val="bg1"/>
                </a:solidFill>
                <a:latin typeface="Arial" panose="020B0604020202020204" pitchFamily="34" charset="0"/>
              </a:rPr>
              <a:t>Seismic </a:t>
            </a:r>
            <a:r>
              <a:rPr lang="en-US" sz="1200" b="1" dirty="0">
                <a:solidFill>
                  <a:schemeClr val="bg1"/>
                </a:solidFill>
                <a:latin typeface="Arial" panose="020B0604020202020204" pitchFamily="34" charset="0"/>
              </a:rPr>
              <a:t>Hazard Estimates for State of </a:t>
            </a:r>
            <a:r>
              <a:rPr lang="en-US" sz="1200" b="1" dirty="0" err="1">
                <a:solidFill>
                  <a:schemeClr val="bg1"/>
                </a:solidFill>
                <a:latin typeface="Arial" panose="020B0604020202020204" pitchFamily="34" charset="0"/>
              </a:rPr>
              <a:t>Uttarakhand</a:t>
            </a:r>
            <a:endParaRPr lang="en-US" sz="1200" b="1" dirty="0">
              <a:solidFill>
                <a:schemeClr val="bg1"/>
              </a:solidFill>
              <a:latin typeface="Arial" panose="020B0604020202020204" pitchFamily="34" charset="0"/>
            </a:endParaRPr>
          </a:p>
          <a:p>
            <a:pPr algn="ctr" eaLnBrk="0" hangingPunct="0"/>
            <a:r>
              <a:rPr lang="en-US" sz="1200" b="1" dirty="0">
                <a:solidFill>
                  <a:schemeClr val="bg1"/>
                </a:solidFill>
                <a:latin typeface="Arial" panose="020B0604020202020204" pitchFamily="34" charset="0"/>
              </a:rPr>
              <a:t>Himalaya in terms of Peak Ground </a:t>
            </a:r>
            <a:r>
              <a:rPr lang="en-US" sz="1200" b="1" dirty="0" smtClean="0">
                <a:solidFill>
                  <a:schemeClr val="bg1"/>
                </a:solidFill>
                <a:latin typeface="Arial" panose="020B0604020202020204" pitchFamily="34" charset="0"/>
              </a:rPr>
              <a:t>Acceleration (PGA)</a:t>
            </a:r>
          </a:p>
          <a:p>
            <a:pPr algn="ctr" eaLnBrk="0" hangingPunct="0"/>
            <a:endParaRPr lang="en-US" sz="800" b="1" dirty="0">
              <a:solidFill>
                <a:schemeClr val="bg1"/>
              </a:solidFill>
              <a:latin typeface="Arial" panose="020B0604020202020204" pitchFamily="34" charset="0"/>
            </a:endParaRPr>
          </a:p>
          <a:p>
            <a:pPr algn="ctr" eaLnBrk="0" hangingPunct="0"/>
            <a:r>
              <a:rPr lang="en-US" sz="800" dirty="0" smtClean="0">
                <a:solidFill>
                  <a:schemeClr val="bg1"/>
                </a:solidFill>
                <a:latin typeface="Arial" panose="020B0604020202020204" pitchFamily="34" charset="0"/>
                <a:ea typeface="Avenir Book" charset="0"/>
              </a:rPr>
              <a:t>Prof</a:t>
            </a:r>
            <a:r>
              <a:rPr lang="en-US" sz="800" dirty="0">
                <a:solidFill>
                  <a:schemeClr val="bg1"/>
                </a:solidFill>
                <a:latin typeface="Arial" panose="020B0604020202020204" pitchFamily="34" charset="0"/>
                <a:ea typeface="Avenir Book" charset="0"/>
              </a:rPr>
              <a:t>. SHANKER, Daya and </a:t>
            </a:r>
            <a:r>
              <a:rPr lang="en-US" sz="800" dirty="0" smtClean="0">
                <a:solidFill>
                  <a:schemeClr val="bg1"/>
                </a:solidFill>
                <a:latin typeface="Arial" panose="020B0604020202020204" pitchFamily="34" charset="0"/>
                <a:ea typeface="Avenir Book" charset="0"/>
              </a:rPr>
              <a:t>SHUBHAM (</a:t>
            </a:r>
            <a:r>
              <a:rPr lang="en-US" sz="800" dirty="0" smtClean="0">
                <a:solidFill>
                  <a:schemeClr val="bg1"/>
                </a:solidFill>
                <a:latin typeface="Arial" panose="020B0604020202020204" pitchFamily="34" charset="0"/>
                <a:cs typeface="Arial" panose="020B0604020202020204" pitchFamily="34" charset="0"/>
              </a:rPr>
              <a:t>Department </a:t>
            </a:r>
            <a:r>
              <a:rPr lang="en-US" sz="800" dirty="0">
                <a:solidFill>
                  <a:schemeClr val="bg1"/>
                </a:solidFill>
                <a:latin typeface="Arial" panose="020B0604020202020204" pitchFamily="34" charset="0"/>
                <a:cs typeface="Arial" panose="020B0604020202020204" pitchFamily="34" charset="0"/>
              </a:rPr>
              <a:t>of Earthquake Engineering, Indian Institute of Technology Roorkee-247667, U K India);  </a:t>
            </a:r>
            <a:r>
              <a:rPr lang="en-US" sz="800" dirty="0" smtClean="0">
                <a:solidFill>
                  <a:schemeClr val="bg1"/>
                </a:solidFill>
                <a:latin typeface="Arial" panose="020B0604020202020204" pitchFamily="34" charset="0"/>
                <a:ea typeface="Avenir Book" charset="0"/>
              </a:rPr>
              <a:t>d.shanker@eq.iitr.ac.</a:t>
            </a:r>
            <a:endParaRPr lang="en-US" sz="800" dirty="0">
              <a:solidFill>
                <a:schemeClr val="bg1"/>
              </a:solidFill>
              <a:latin typeface="Avenir Book" charset="0"/>
              <a:ea typeface="Avenir Book" charset="0"/>
              <a:cs typeface="Avenir Book" charset="0"/>
            </a:endParaRP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P1.2-060</a:t>
            </a:r>
            <a:endParaRPr lang="en-AT" sz="700" dirty="0">
              <a:latin typeface="Arial" panose="020B0604020202020204" pitchFamily="34" charset="0"/>
              <a:cs typeface="Arial" panose="020B0604020202020204" pitchFamily="34" charset="0"/>
            </a:endParaRPr>
          </a:p>
        </p:txBody>
      </p:sp>
      <p:sp>
        <p:nvSpPr>
          <p:cNvPr id="6" name="Rectangle 5"/>
          <p:cNvSpPr/>
          <p:nvPr/>
        </p:nvSpPr>
        <p:spPr>
          <a:xfrm>
            <a:off x="262480" y="7727282"/>
            <a:ext cx="4714313" cy="369332"/>
          </a:xfrm>
          <a:prstGeom prst="rect">
            <a:avLst/>
          </a:prstGeom>
        </p:spPr>
        <p:txBody>
          <a:bodyPr wrap="square">
            <a:spAutoFit/>
          </a:bodyPr>
          <a:lstStyle/>
          <a:p>
            <a:pPr algn="ctr" eaLnBrk="0" fontAlgn="base" hangingPunct="0">
              <a:spcBef>
                <a:spcPct val="0"/>
              </a:spcBef>
              <a:spcAft>
                <a:spcPct val="0"/>
              </a:spcAft>
            </a:pPr>
            <a:r>
              <a:rPr lang="en-GB" dirty="0" smtClean="0">
                <a:solidFill>
                  <a:prstClr val="black"/>
                </a:solidFill>
                <a:latin typeface="Times New Roman" panose="02020603050405020304" pitchFamily="18" charset="0"/>
                <a:cs typeface="Times New Roman" panose="02020603050405020304" pitchFamily="18" charset="0"/>
              </a:rPr>
              <a:t>Map of </a:t>
            </a:r>
            <a:r>
              <a:rPr lang="en-GB" dirty="0" err="1">
                <a:solidFill>
                  <a:prstClr val="black"/>
                </a:solidFill>
                <a:latin typeface="Times New Roman" panose="02020603050405020304" pitchFamily="18" charset="0"/>
                <a:cs typeface="Times New Roman" panose="02020603050405020304" pitchFamily="18" charset="0"/>
              </a:rPr>
              <a:t>Uttarakhand</a:t>
            </a:r>
            <a:r>
              <a:rPr lang="en-GB" dirty="0">
                <a:solidFill>
                  <a:prstClr val="black"/>
                </a:solidFill>
                <a:latin typeface="Times New Roman" panose="02020603050405020304" pitchFamily="18" charset="0"/>
                <a:cs typeface="Times New Roman" panose="02020603050405020304" pitchFamily="18" charset="0"/>
              </a:rPr>
              <a:t> </a:t>
            </a:r>
            <a:r>
              <a:rPr lang="en-GB" dirty="0" smtClean="0">
                <a:solidFill>
                  <a:prstClr val="black"/>
                </a:solidFill>
                <a:latin typeface="Times New Roman" panose="02020603050405020304" pitchFamily="18" charset="0"/>
                <a:cs typeface="Times New Roman" panose="02020603050405020304" pitchFamily="18" charset="0"/>
              </a:rPr>
              <a:t>(</a:t>
            </a:r>
            <a:r>
              <a:rPr lang="en-GB" dirty="0">
                <a:solidFill>
                  <a:prstClr val="black"/>
                </a:solidFill>
                <a:latin typeface="Times New Roman" panose="02020603050405020304" pitchFamily="18" charset="0"/>
                <a:cs typeface="Times New Roman" panose="02020603050405020304" pitchFamily="18" charset="0"/>
              </a:rPr>
              <a:t>Map of </a:t>
            </a:r>
            <a:r>
              <a:rPr lang="en-GB" dirty="0" smtClean="0">
                <a:solidFill>
                  <a:prstClr val="black"/>
                </a:solidFill>
                <a:latin typeface="Times New Roman" panose="02020603050405020304" pitchFamily="18" charset="0"/>
                <a:cs typeface="Times New Roman" panose="02020603050405020304" pitchFamily="18" charset="0"/>
              </a:rPr>
              <a:t>U.K. </a:t>
            </a:r>
            <a:r>
              <a:rPr lang="en-GB" dirty="0">
                <a:solidFill>
                  <a:prstClr val="black"/>
                </a:solidFill>
                <a:latin typeface="Times New Roman" panose="02020603050405020304" pitchFamily="18" charset="0"/>
                <a:cs typeface="Times New Roman" panose="02020603050405020304" pitchFamily="18" charset="0"/>
              </a:rPr>
              <a:t>(2017))</a:t>
            </a:r>
          </a:p>
        </p:txBody>
      </p:sp>
      <p:sp>
        <p:nvSpPr>
          <p:cNvPr id="5" name="Rectangle 4"/>
          <p:cNvSpPr/>
          <p:nvPr/>
        </p:nvSpPr>
        <p:spPr>
          <a:xfrm>
            <a:off x="-32888" y="4327915"/>
            <a:ext cx="4394382" cy="461665"/>
          </a:xfrm>
          <a:prstGeom prst="rect">
            <a:avLst/>
          </a:prstGeom>
        </p:spPr>
        <p:txBody>
          <a:bodyPr wrap="square">
            <a:spAutoFit/>
          </a:bodyPr>
          <a:lstStyle/>
          <a:p>
            <a:pPr algn="just">
              <a:spcAft>
                <a:spcPts val="0"/>
              </a:spcAft>
            </a:pPr>
            <a:r>
              <a:rPr lang="en-IN" sz="1200" b="1" dirty="0">
                <a:latin typeface="Times New Roman" panose="02020603050405020304" pitchFamily="18" charset="0"/>
                <a:ea typeface="Times New Roman" panose="02020603050405020304" pitchFamily="18" charset="0"/>
              </a:rPr>
              <a:t>Figure </a:t>
            </a:r>
            <a:r>
              <a:rPr lang="en-IN" sz="1200" b="1" dirty="0" smtClean="0">
                <a:latin typeface="Times New Roman" panose="02020603050405020304" pitchFamily="18" charset="0"/>
                <a:ea typeface="Times New Roman" panose="02020603050405020304" pitchFamily="18" charset="0"/>
              </a:rPr>
              <a:t>4:</a:t>
            </a:r>
            <a:r>
              <a:rPr lang="en-IN" sz="1200" dirty="0" smtClean="0">
                <a:latin typeface="Times New Roman" panose="02020603050405020304" pitchFamily="18" charset="0"/>
                <a:ea typeface="Times New Roman" panose="02020603050405020304" pitchFamily="18" charset="0"/>
              </a:rPr>
              <a:t> (c) </a:t>
            </a:r>
            <a:r>
              <a:rPr lang="en-IN" sz="1200" dirty="0">
                <a:latin typeface="Times New Roman" panose="02020603050405020304" pitchFamily="18" charset="0"/>
                <a:ea typeface="Times New Roman" panose="02020603050405020304" pitchFamily="18" charset="0"/>
              </a:rPr>
              <a:t>Mean PGA contour map for </a:t>
            </a:r>
            <a:r>
              <a:rPr lang="en-IN" sz="1200" dirty="0" smtClean="0">
                <a:latin typeface="Times New Roman" panose="02020603050405020304" pitchFamily="18" charset="0"/>
                <a:ea typeface="Times New Roman" panose="02020603050405020304" pitchFamily="18" charset="0"/>
              </a:rPr>
              <a:t> 2475 years </a:t>
            </a:r>
            <a:r>
              <a:rPr lang="en-IN" sz="1200" dirty="0">
                <a:latin typeface="Times New Roman" panose="02020603050405020304" pitchFamily="18" charset="0"/>
                <a:ea typeface="Times New Roman" panose="02020603050405020304" pitchFamily="18" charset="0"/>
              </a:rPr>
              <a:t>return periods using Abrahamson, Silva and </a:t>
            </a:r>
            <a:r>
              <a:rPr lang="en-IN" sz="1200" dirty="0" err="1">
                <a:latin typeface="Times New Roman" panose="02020603050405020304" pitchFamily="18" charset="0"/>
                <a:ea typeface="Times New Roman" panose="02020603050405020304" pitchFamily="18" charset="0"/>
              </a:rPr>
              <a:t>Kamai</a:t>
            </a:r>
            <a:r>
              <a:rPr lang="en-IN" sz="1200" dirty="0">
                <a:latin typeface="Times New Roman" panose="02020603050405020304" pitchFamily="18" charset="0"/>
                <a:ea typeface="Times New Roman" panose="02020603050405020304" pitchFamily="18" charset="0"/>
              </a:rPr>
              <a:t> (2014) Attenuation Model</a:t>
            </a:r>
            <a:endParaRPr lang="en-IN" sz="1200" dirty="0">
              <a:effectLst/>
              <a:latin typeface="Times New Roman" panose="02020603050405020304" pitchFamily="18" charset="0"/>
              <a:ea typeface="Times New Roman" panose="02020603050405020304" pitchFamily="18" charset="0"/>
            </a:endParaRPr>
          </a:p>
        </p:txBody>
      </p:sp>
      <p:pic>
        <p:nvPicPr>
          <p:cNvPr id="7170" name="Picture 7" descr="D:\Earthquake Engineering\New Work\Report\Paper PSHA Uttarakhand\2475 Ab 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4" y="976781"/>
            <a:ext cx="4323836" cy="334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384597" y="1174667"/>
            <a:ext cx="361812" cy="253916"/>
          </a:xfrm>
          <a:prstGeom prst="rect">
            <a:avLst/>
          </a:prstGeom>
          <a:noFill/>
        </p:spPr>
        <p:txBody>
          <a:bodyPr wrap="square" rtlCol="0">
            <a:spAutoFit/>
          </a:bodyPr>
          <a:lstStyle/>
          <a:p>
            <a:r>
              <a:rPr lang="en-IN" sz="1050" dirty="0" smtClean="0">
                <a:latin typeface="Arial" panose="020B0604020202020204" pitchFamily="34" charset="0"/>
                <a:cs typeface="Arial" panose="020B0604020202020204" pitchFamily="34" charset="0"/>
              </a:rPr>
              <a:t>(c)</a:t>
            </a:r>
            <a:endParaRPr lang="en-IN" sz="1050" dirty="0">
              <a:latin typeface="Arial" panose="020B0604020202020204" pitchFamily="34" charset="0"/>
              <a:cs typeface="Arial" panose="020B0604020202020204" pitchFamily="34" charset="0"/>
            </a:endParaRPr>
          </a:p>
        </p:txBody>
      </p:sp>
      <p:sp>
        <p:nvSpPr>
          <p:cNvPr id="4" name="Rectangle 3"/>
          <p:cNvSpPr/>
          <p:nvPr/>
        </p:nvSpPr>
        <p:spPr>
          <a:xfrm>
            <a:off x="4572000" y="870665"/>
            <a:ext cx="4572000" cy="830997"/>
          </a:xfrm>
          <a:prstGeom prst="rect">
            <a:avLst/>
          </a:prstGeom>
        </p:spPr>
        <p:txBody>
          <a:bodyPr>
            <a:spAutoFit/>
          </a:bodyPr>
          <a:lstStyle/>
          <a:p>
            <a:pPr indent="457200" algn="just">
              <a:spcAft>
                <a:spcPts val="0"/>
              </a:spcAft>
            </a:pPr>
            <a:r>
              <a:rPr lang="en-IN" sz="1200" dirty="0">
                <a:latin typeface="Times New Roman" panose="02020603050405020304" pitchFamily="18" charset="0"/>
                <a:ea typeface="Times New Roman" panose="02020603050405020304" pitchFamily="18" charset="0"/>
              </a:rPr>
              <a:t>Mean PGA contour maps for 225, 475 and 2475 years return periods have been generated using Surfer </a:t>
            </a:r>
            <a:r>
              <a:rPr lang="en-IN" sz="1200" dirty="0" smtClean="0">
                <a:latin typeface="Times New Roman" panose="02020603050405020304" pitchFamily="18" charset="0"/>
                <a:ea typeface="Times New Roman" panose="02020603050405020304" pitchFamily="18" charset="0"/>
              </a:rPr>
              <a:t>software (Figure 4- a</a:t>
            </a:r>
            <a:r>
              <a:rPr lang="en-IN" sz="1200" dirty="0">
                <a:latin typeface="Times New Roman" panose="02020603050405020304" pitchFamily="18" charset="0"/>
                <a:ea typeface="Times New Roman" panose="02020603050405020304" pitchFamily="18" charset="0"/>
              </a:rPr>
              <a:t>, b, </a:t>
            </a:r>
            <a:r>
              <a:rPr lang="en-IN" sz="1200" dirty="0" smtClean="0">
                <a:latin typeface="Times New Roman" panose="02020603050405020304" pitchFamily="18" charset="0"/>
                <a:ea typeface="Times New Roman" panose="02020603050405020304" pitchFamily="18" charset="0"/>
              </a:rPr>
              <a:t>c) for </a:t>
            </a:r>
            <a:r>
              <a:rPr lang="en-IN" sz="1200" dirty="0">
                <a:latin typeface="Times New Roman" panose="02020603050405020304" pitchFamily="18" charset="0"/>
                <a:ea typeface="Times New Roman" panose="02020603050405020304" pitchFamily="18" charset="0"/>
              </a:rPr>
              <a:t>Abrahamson, Silva and </a:t>
            </a:r>
            <a:r>
              <a:rPr lang="en-IN" sz="1200" dirty="0" err="1">
                <a:latin typeface="Times New Roman" panose="02020603050405020304" pitchFamily="18" charset="0"/>
                <a:ea typeface="Times New Roman" panose="02020603050405020304" pitchFamily="18" charset="0"/>
              </a:rPr>
              <a:t>Kamai</a:t>
            </a:r>
            <a:r>
              <a:rPr lang="en-IN" sz="1200" dirty="0">
                <a:latin typeface="Times New Roman" panose="02020603050405020304" pitchFamily="18" charset="0"/>
                <a:ea typeface="Times New Roman" panose="02020603050405020304" pitchFamily="18" charset="0"/>
              </a:rPr>
              <a:t> (2014</a:t>
            </a:r>
            <a:r>
              <a:rPr lang="en-IN" sz="1200" dirty="0" smtClean="0">
                <a:latin typeface="Times New Roman" panose="02020603050405020304" pitchFamily="18" charset="0"/>
                <a:ea typeface="Times New Roman" panose="02020603050405020304" pitchFamily="18" charset="0"/>
              </a:rPr>
              <a:t>). However, </a:t>
            </a:r>
            <a:r>
              <a:rPr lang="en-IN" sz="1200" dirty="0">
                <a:latin typeface="Times New Roman" panose="02020603050405020304" pitchFamily="18" charset="0"/>
                <a:ea typeface="Times New Roman" panose="02020603050405020304" pitchFamily="18" charset="0"/>
              </a:rPr>
              <a:t>contour maps </a:t>
            </a:r>
            <a:r>
              <a:rPr lang="en-IN" sz="1200" dirty="0" smtClean="0">
                <a:latin typeface="Times New Roman" panose="02020603050405020304" pitchFamily="18" charset="0"/>
                <a:ea typeface="Times New Roman" panose="02020603050405020304" pitchFamily="18" charset="0"/>
              </a:rPr>
              <a:t>for </a:t>
            </a:r>
            <a:r>
              <a:rPr lang="en-IN" sz="1200" dirty="0" err="1" smtClean="0">
                <a:latin typeface="Times New Roman" panose="02020603050405020304" pitchFamily="18" charset="0"/>
                <a:ea typeface="Times New Roman" panose="02020603050405020304" pitchFamily="18" charset="0"/>
              </a:rPr>
              <a:t>Boore</a:t>
            </a:r>
            <a:r>
              <a:rPr lang="en-IN" sz="1200" dirty="0" smtClean="0">
                <a:latin typeface="Times New Roman" panose="02020603050405020304" pitchFamily="18" charset="0"/>
                <a:ea typeface="Times New Roman" panose="02020603050405020304" pitchFamily="18" charset="0"/>
              </a:rPr>
              <a:t> </a:t>
            </a:r>
            <a:r>
              <a:rPr lang="en-IN" sz="1200" dirty="0">
                <a:latin typeface="Times New Roman" panose="02020603050405020304" pitchFamily="18" charset="0"/>
                <a:ea typeface="Times New Roman" panose="02020603050405020304" pitchFamily="18" charset="0"/>
              </a:rPr>
              <a:t>et al (2014) NGA West2 </a:t>
            </a:r>
            <a:r>
              <a:rPr lang="en-IN" sz="1200" dirty="0" smtClean="0">
                <a:latin typeface="Times New Roman" panose="02020603050405020304" pitchFamily="18" charset="0"/>
                <a:ea typeface="Times New Roman" panose="02020603050405020304" pitchFamily="18" charset="0"/>
              </a:rPr>
              <a:t>have not been shown here.</a:t>
            </a:r>
            <a:endParaRPr lang="en-IN" sz="12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4572000" y="1745772"/>
            <a:ext cx="2936701" cy="338554"/>
          </a:xfrm>
          <a:prstGeom prst="rect">
            <a:avLst/>
          </a:prstGeom>
        </p:spPr>
        <p:txBody>
          <a:bodyPr wrap="none">
            <a:spAutoFit/>
          </a:bodyPr>
          <a:lstStyle/>
          <a:p>
            <a:pPr algn="just">
              <a:spcAft>
                <a:spcPts val="0"/>
              </a:spcAft>
            </a:pPr>
            <a:r>
              <a:rPr lang="en-GB" sz="1600" b="1" dirty="0">
                <a:latin typeface="Times New Roman" panose="02020603050405020304" pitchFamily="18" charset="0"/>
                <a:ea typeface="Times New Roman" panose="02020603050405020304" pitchFamily="18" charset="0"/>
              </a:rPr>
              <a:t>6.	 </a:t>
            </a:r>
            <a:r>
              <a:rPr lang="en-GB" sz="1600" b="1" dirty="0" smtClean="0">
                <a:latin typeface="Times New Roman" panose="02020603050405020304" pitchFamily="18" charset="0"/>
                <a:ea typeface="Times New Roman" panose="02020603050405020304" pitchFamily="18" charset="0"/>
              </a:rPr>
              <a:t>CONCLUDING </a:t>
            </a:r>
            <a:r>
              <a:rPr lang="en-GB" sz="1600" b="1" dirty="0">
                <a:latin typeface="Times New Roman" panose="02020603050405020304" pitchFamily="18" charset="0"/>
                <a:ea typeface="Times New Roman" panose="02020603050405020304" pitchFamily="18" charset="0"/>
              </a:rPr>
              <a:t>REMARKS</a:t>
            </a:r>
            <a:endParaRPr lang="en-IN" sz="16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4572000" y="2165362"/>
            <a:ext cx="4572000" cy="2677656"/>
          </a:xfrm>
          <a:prstGeom prst="rect">
            <a:avLst/>
          </a:prstGeom>
        </p:spPr>
        <p:txBody>
          <a:bodyPr>
            <a:spAutoFit/>
          </a:bodyPr>
          <a:lstStyle/>
          <a:p>
            <a:pPr algn="just"/>
            <a:r>
              <a:rPr lang="en-GB" sz="1200" dirty="0">
                <a:latin typeface="Times New Roman" panose="02020603050405020304" pitchFamily="18" charset="0"/>
                <a:ea typeface="Times New Roman" panose="02020603050405020304" pitchFamily="18" charset="0"/>
              </a:rPr>
              <a:t>The probabilistic seismic hazard assessment (PSHA) is investigated because it involves the production of contour maps that represent the levels of ground and structural shaking expected to be experienced over a particular return period (in years). </a:t>
            </a:r>
            <a:r>
              <a:rPr lang="en-IN" sz="1200" dirty="0">
                <a:latin typeface="Times New Roman" panose="02020603050405020304" pitchFamily="18" charset="0"/>
                <a:ea typeface="Times New Roman" panose="02020603050405020304" pitchFamily="18" charset="0"/>
              </a:rPr>
              <a:t>PSHA incorporates all types of uncertainties associated with the earthquake location, occurrence, magnitude etc. and is considered economical and less conservative model. PSHA results are widely used for designing any type of structures to reduce the probability of hazard level. </a:t>
            </a:r>
            <a:r>
              <a:rPr lang="en-GB" sz="1200" dirty="0">
                <a:latin typeface="Times New Roman" panose="02020603050405020304" pitchFamily="18" charset="0"/>
                <a:ea typeface="Times New Roman" panose="02020603050405020304" pitchFamily="18" charset="0"/>
              </a:rPr>
              <a:t>Generally, the shaking is represented in terms of peak ground acceleration (PGA) that is generated by the effects of the rupture of a geological fault and the propagation and attenuation of seismic waves reaching the bedrock. But, in actual research frontiers for state of the art in PSHA suggest to test the hazard curves against recorded strong motions and </a:t>
            </a:r>
            <a:r>
              <a:rPr lang="en-GB" sz="1200" dirty="0" err="1">
                <a:latin typeface="Times New Roman" panose="02020603050405020304" pitchFamily="18" charset="0"/>
                <a:ea typeface="Times New Roman" panose="02020603050405020304" pitchFamily="18" charset="0"/>
              </a:rPr>
              <a:t>Mercalli</a:t>
            </a:r>
            <a:r>
              <a:rPr lang="en-GB" sz="1200" dirty="0">
                <a:latin typeface="Times New Roman" panose="02020603050405020304" pitchFamily="18" charset="0"/>
                <a:ea typeface="Times New Roman" panose="02020603050405020304" pitchFamily="18" charset="0"/>
              </a:rPr>
              <a:t> intensity observations. </a:t>
            </a:r>
            <a:endParaRPr lang="en-IN" dirty="0"/>
          </a:p>
        </p:txBody>
      </p:sp>
    </p:spTree>
    <p:extLst>
      <p:ext uri="{BB962C8B-B14F-4D97-AF65-F5344CB8AC3E}">
        <p14:creationId xmlns:p14="http://schemas.microsoft.com/office/powerpoint/2010/main" val="4056327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608</TotalTime>
  <Words>2666</Words>
  <Application>Microsoft Office PowerPoint</Application>
  <PresentationFormat>On-screen Show (16:9)</PresentationFormat>
  <Paragraphs>325</Paragraphs>
  <Slides>12</Slides>
  <Notes>0</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12</vt:i4>
      </vt:variant>
    </vt:vector>
  </HeadingPairs>
  <TitlesOfParts>
    <vt:vector size="30" baseType="lpstr">
      <vt:lpstr>Arial</vt:lpstr>
      <vt:lpstr>Avenir Book</vt:lpstr>
      <vt:lpstr>Avenir Heavy</vt:lpstr>
      <vt:lpstr>Avenir Medium</vt:lpstr>
      <vt:lpstr>Calibri</vt:lpstr>
      <vt:lpstr>DIN-Light</vt:lpstr>
      <vt:lpstr>DIN-Medium</vt:lpstr>
      <vt:lpstr>Times New Roman</vt:lpstr>
      <vt:lpstr>TimesNewRomanPSMT</vt:lpstr>
      <vt:lpstr>Verdana</vt:lpstr>
      <vt:lpstr>Wingdings</vt:lpstr>
      <vt:lpstr>Title Slide</vt:lpstr>
      <vt:lpstr>Inner Slide</vt:lpstr>
      <vt:lpstr>abstract</vt:lpstr>
      <vt:lpstr>INTRODUCTION</vt:lpstr>
      <vt:lpstr>METHODS</vt:lpstr>
      <vt:lpstr>RESULTS</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Prof Daya SHANKER</cp:lastModifiedBy>
  <cp:revision>88</cp:revision>
  <cp:lastPrinted>2019-03-26T13:54:24Z</cp:lastPrinted>
  <dcterms:created xsi:type="dcterms:W3CDTF">2019-04-24T06:32:04Z</dcterms:created>
  <dcterms:modified xsi:type="dcterms:W3CDTF">2021-05-31T17:17:23Z</dcterms:modified>
</cp:coreProperties>
</file>