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8" r:id="rId9"/>
    <p:sldId id="260" r:id="rId10"/>
    <p:sldId id="264" r:id="rId11"/>
    <p:sldId id="261" r:id="rId12"/>
    <p:sldId id="265" r:id="rId13"/>
    <p:sldId id="269" r:id="rId14"/>
    <p:sldId id="262" r:id="rId15"/>
    <p:sldId id="267" r:id="rId16"/>
    <p:sldId id="266" r:id="rId17"/>
    <p:sldId id="268" r:id="rId18"/>
    <p:sldId id="263"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p:scale>
          <a:sx n="110" d="100"/>
          <a:sy n="110" d="100"/>
        </p:scale>
        <p:origin x="36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doi.org/10.1016/j.atmosenv.2015.01.07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1016/j.jenvrad.2019.03.006"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46876" y="1738059"/>
            <a:ext cx="7622327" cy="1916999"/>
          </a:xfrm>
          <a:prstGeom prst="rect">
            <a:avLst/>
          </a:prstGeom>
          <a:noFill/>
          <a:ln w="9525">
            <a:noFill/>
            <a:miter lim="800000"/>
            <a:headEnd/>
            <a:tailEnd/>
          </a:ln>
        </p:spPr>
        <p:txBody>
          <a:bodyPr wrap="square" lIns="18666" tIns="9334" rIns="18666" bIns="9334">
            <a:spAutoFit/>
          </a:bodyPr>
          <a:lstStyle/>
          <a:p>
            <a:pPr algn="ctr" eaLnBrk="0" hangingPunct="0"/>
            <a:r>
              <a:rPr lang="en-US" sz="1800" dirty="0">
                <a:solidFill>
                  <a:schemeClr val="accent4"/>
                </a:solidFill>
              </a:rPr>
              <a:t>Comparison of forward and backward source-receptor sensitivities for atmospheric inverse modeling using the HYSPLIT model with the Cross-Appalachian Tracer Experiment (CAPTEX) field experiment </a:t>
            </a:r>
            <a:r>
              <a:rPr lang="en-US" sz="1800" dirty="0" smtClean="0">
                <a:solidFill>
                  <a:schemeClr val="accent4"/>
                </a:solidFill>
              </a:rPr>
              <a:t>measurements</a:t>
            </a:r>
          </a:p>
          <a:p>
            <a:pPr algn="ctr" eaLnBrk="0" hangingPunct="0"/>
            <a:endParaRPr lang="en-US" sz="2197" b="1" dirty="0">
              <a:solidFill>
                <a:schemeClr val="accent4"/>
              </a:solidFill>
              <a:latin typeface="Arial" panose="020B0604020202020204" pitchFamily="34" charset="0"/>
            </a:endParaRPr>
          </a:p>
          <a:p>
            <a:pPr algn="ctr" eaLnBrk="0" hangingPunct="0">
              <a:lnSpc>
                <a:spcPts val="1586"/>
              </a:lnSpc>
            </a:pPr>
            <a:r>
              <a:rPr lang="en-US" sz="1600" dirty="0">
                <a:solidFill>
                  <a:schemeClr val="accent4"/>
                </a:solidFill>
              </a:rPr>
              <a:t>Tianfeng Chai</a:t>
            </a:r>
            <a:r>
              <a:rPr lang="en-US" sz="1600" baseline="30000" dirty="0">
                <a:solidFill>
                  <a:schemeClr val="accent4"/>
                </a:solidFill>
              </a:rPr>
              <a:t>1,2</a:t>
            </a:r>
            <a:r>
              <a:rPr lang="en-US" sz="1600" dirty="0">
                <a:solidFill>
                  <a:schemeClr val="accent4"/>
                </a:solidFill>
              </a:rPr>
              <a:t>, Mark Cohen</a:t>
            </a:r>
            <a:r>
              <a:rPr lang="en-US" sz="1600" baseline="30000" dirty="0">
                <a:solidFill>
                  <a:schemeClr val="accent4"/>
                </a:solidFill>
              </a:rPr>
              <a:t>1</a:t>
            </a:r>
            <a:r>
              <a:rPr lang="en-US" sz="1600" dirty="0">
                <a:solidFill>
                  <a:schemeClr val="accent4"/>
                </a:solidFill>
              </a:rPr>
              <a:t>, and Fong Ngan</a:t>
            </a:r>
            <a:r>
              <a:rPr lang="en-US" sz="1600" baseline="30000" dirty="0">
                <a:solidFill>
                  <a:schemeClr val="accent4"/>
                </a:solidFill>
              </a:rPr>
              <a:t>1,2</a:t>
            </a:r>
          </a:p>
          <a:p>
            <a:pPr algn="ctr" eaLnBrk="0" hangingPunct="0">
              <a:lnSpc>
                <a:spcPts val="1586"/>
              </a:lnSpc>
            </a:pP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2211262" y="3369890"/>
            <a:ext cx="5034138" cy="830997"/>
          </a:xfrm>
          <a:prstGeom prst="rect">
            <a:avLst/>
          </a:prstGeom>
          <a:noFill/>
        </p:spPr>
        <p:txBody>
          <a:bodyPr wrap="square" rtlCol="0">
            <a:spAutoFit/>
          </a:bodyPr>
          <a:lstStyle/>
          <a:p>
            <a:pPr algn="ctr"/>
            <a:r>
              <a:rPr lang="en-US" sz="1200" dirty="0">
                <a:solidFill>
                  <a:schemeClr val="accent4"/>
                </a:solidFill>
              </a:rPr>
              <a:t>1 Air Resources Laboratory, National Oceanic and Atmospheric Administration, College Park, MD, USA</a:t>
            </a:r>
          </a:p>
          <a:p>
            <a:pPr algn="ctr"/>
            <a:r>
              <a:rPr lang="en-US" sz="1200" dirty="0">
                <a:solidFill>
                  <a:schemeClr val="accent4"/>
                </a:solidFill>
              </a:rPr>
              <a:t>2 Cooperative Institute for Satellite Earth System Studies (</a:t>
            </a:r>
            <a:r>
              <a:rPr lang="en-US" sz="1200" i="1" dirty="0">
                <a:solidFill>
                  <a:schemeClr val="accent4"/>
                </a:solidFill>
              </a:rPr>
              <a:t>CISESS),</a:t>
            </a:r>
            <a:r>
              <a:rPr lang="en-US" sz="1200" dirty="0">
                <a:solidFill>
                  <a:schemeClr val="accent4"/>
                </a:solidFill>
              </a:rPr>
              <a:t> University of Maryland, College Park, MD, USA</a:t>
            </a:r>
            <a:endParaRPr lang="en-US" sz="1200" dirty="0">
              <a:solidFill>
                <a:schemeClr val="accent4"/>
              </a:solidFill>
            </a:endParaRPr>
          </a:p>
        </p:txBody>
      </p:sp>
    </p:spTree>
    <p:extLst>
      <p:ext uri="{BB962C8B-B14F-4D97-AF65-F5344CB8AC3E}">
        <p14:creationId xmlns:p14="http://schemas.microsoft.com/office/powerpoint/2010/main" val="4000463610"/>
      </p:ext>
    </p:extLst>
  </p:cSld>
  <p:clrMapOvr>
    <a:masterClrMapping/>
  </p:clrMapOvr>
  <mc:AlternateContent xmlns:mc="http://schemas.openxmlformats.org/markup-compatibility/2006">
    <mc:Choice xmlns:p14="http://schemas.microsoft.com/office/powerpoint/2010/main" Requires="p14">
      <p:transition spd="slow" p14:dur="2000" advTm="15163"/>
    </mc:Choice>
    <mc:Fallback>
      <p:transition spd="slow" advTm="1516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779919" y="4981"/>
            <a:ext cx="5272813" cy="1655196"/>
          </a:xfrm>
          <a:prstGeom prst="rect">
            <a:avLst/>
          </a:prstGeom>
          <a:noFill/>
          <a:ln w="9525">
            <a:noFill/>
            <a:miter lim="800000"/>
            <a:headEnd/>
            <a:tailEnd/>
          </a:ln>
        </p:spPr>
        <p:txBody>
          <a:bodyPr wrap="square" lIns="18666" tIns="9334" rIns="18666" bIns="9334">
            <a:spAutoFit/>
          </a:bodyPr>
          <a:lstStyle/>
          <a:p>
            <a:pPr algn="ctr"/>
            <a:r>
              <a:rPr lang="en-US" sz="1100" b="1" dirty="0" smtClean="0">
                <a:solidFill>
                  <a:schemeClr val="accent4"/>
                </a:solidFill>
                <a:latin typeface="Arial" panose="020B0604020202020204" pitchFamily="34" charset="0"/>
                <a:cs typeface="Arial" panose="020B0604020202020204" pitchFamily="34" charset="0"/>
              </a:rPr>
              <a:t>Comparison </a:t>
            </a:r>
            <a:r>
              <a:rPr lang="en-US" sz="1100" b="1" dirty="0">
                <a:solidFill>
                  <a:schemeClr val="accent4"/>
                </a:solidFill>
                <a:latin typeface="Arial" panose="020B0604020202020204" pitchFamily="34" charset="0"/>
                <a:cs typeface="Arial" panose="020B0604020202020204" pitchFamily="34" charset="0"/>
              </a:rPr>
              <a:t>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1400" baseline="30000" dirty="0">
              <a:solidFill>
                <a:schemeClr val="accent4"/>
              </a:solidFill>
            </a:endParaRPr>
          </a:p>
          <a:p>
            <a:pPr algn="ctr" eaLnBrk="0" hangingPunct="0">
              <a:lnSpc>
                <a:spcPts val="1586"/>
              </a:lnSpc>
            </a:pPr>
            <a:r>
              <a:rPr lang="en-US" sz="1200" b="1" dirty="0" smtClean="0">
                <a:solidFill>
                  <a:schemeClr val="bg1"/>
                </a:solidFill>
                <a:latin typeface="Arial" panose="020B0604020202020204" pitchFamily="34" charset="0"/>
              </a:rPr>
              <a:t>click </a:t>
            </a:r>
            <a:r>
              <a:rPr lang="en-US" sz="1200" b="1" dirty="0">
                <a:solidFill>
                  <a:schemeClr val="bg1"/>
                </a:solidFill>
                <a:latin typeface="Arial" panose="020B0604020202020204" pitchFamily="34" charset="0"/>
              </a:rPr>
              <a:t>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21" y="1677094"/>
            <a:ext cx="2988317" cy="265741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439" y="1750094"/>
            <a:ext cx="3000777" cy="2668500"/>
          </a:xfrm>
          <a:prstGeom prst="rect">
            <a:avLst/>
          </a:prstGeom>
        </p:spPr>
      </p:pic>
      <p:sp>
        <p:nvSpPr>
          <p:cNvPr id="9" name="TextBox 8"/>
          <p:cNvSpPr txBox="1"/>
          <p:nvPr/>
        </p:nvSpPr>
        <p:spPr>
          <a:xfrm>
            <a:off x="484462" y="935795"/>
            <a:ext cx="8480528" cy="646331"/>
          </a:xfrm>
          <a:prstGeom prst="rect">
            <a:avLst/>
          </a:prstGeom>
          <a:noFill/>
        </p:spPr>
        <p:txBody>
          <a:bodyPr wrap="square" rtlCol="0">
            <a:spAutoFit/>
          </a:bodyPr>
          <a:lstStyle/>
          <a:p>
            <a:pPr algn="ctr"/>
            <a:r>
              <a:rPr lang="en-US" sz="1800" dirty="0" smtClean="0">
                <a:latin typeface="Arial" panose="020B0604020202020204" pitchFamily="34" charset="0"/>
                <a:cs typeface="Arial" panose="020B0604020202020204" pitchFamily="34" charset="0"/>
              </a:rPr>
              <a:t>How does the agreement between forward and backward source-receptor changes with the distance between source and receptor?</a:t>
            </a:r>
            <a:endParaRPr lang="en-US" sz="1800" dirty="0">
              <a:latin typeface="Arial" panose="020B0604020202020204" pitchFamily="34" charset="0"/>
              <a:cs typeface="Arial" panose="020B0604020202020204" pitchFamily="34" charset="0"/>
            </a:endParaRPr>
          </a:p>
        </p:txBody>
      </p:sp>
      <p:sp>
        <p:nvSpPr>
          <p:cNvPr id="10" name="TextBox 9"/>
          <p:cNvSpPr txBox="1"/>
          <p:nvPr/>
        </p:nvSpPr>
        <p:spPr>
          <a:xfrm>
            <a:off x="1289538" y="4359400"/>
            <a:ext cx="6957424"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At shorter distances (~&lt;500km), forward sensitivities tends to be larger than the backward ones.   </a:t>
            </a:r>
          </a:p>
          <a:p>
            <a:r>
              <a:rPr lang="en-US" sz="1200" dirty="0" smtClean="0">
                <a:latin typeface="Arial" panose="020B0604020202020204" pitchFamily="34" charset="0"/>
                <a:cs typeface="Arial" panose="020B0604020202020204" pitchFamily="34" charset="0"/>
              </a:rPr>
              <a:t>At longer distances (~&gt;1100km) , forward sensitivities are mostly smaller than the backward ones.</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2199539" y="1683361"/>
            <a:ext cx="1427480" cy="307777"/>
          </a:xfrm>
          <a:prstGeom prst="rect">
            <a:avLst/>
          </a:prstGeom>
          <a:noFill/>
        </p:spPr>
        <p:txBody>
          <a:bodyPr wrap="square" rtlCol="0">
            <a:spAutoFit/>
          </a:bodyPr>
          <a:lstStyle/>
          <a:p>
            <a:r>
              <a:rPr lang="en-US" sz="1400" dirty="0" smtClean="0"/>
              <a:t>Scatter plot</a:t>
            </a:r>
            <a:endParaRPr lang="en-US" sz="1400" dirty="0"/>
          </a:p>
        </p:txBody>
      </p:sp>
      <p:sp>
        <p:nvSpPr>
          <p:cNvPr id="12" name="TextBox 11"/>
          <p:cNvSpPr txBox="1"/>
          <p:nvPr/>
        </p:nvSpPr>
        <p:spPr>
          <a:xfrm>
            <a:off x="5348030" y="1590273"/>
            <a:ext cx="361696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Probability</a:t>
            </a:r>
            <a:r>
              <a:rPr lang="en-US" sz="1200" dirty="0" smtClean="0">
                <a:latin typeface="Arial" panose="020B0604020202020204" pitchFamily="34" charset="0"/>
                <a:cs typeface="Arial" panose="020B0604020202020204" pitchFamily="34" charset="0"/>
              </a:rPr>
              <a:t> Density Function (1/km)</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41828"/>
      </p:ext>
    </p:extLst>
  </p:cSld>
  <p:clrMapOvr>
    <a:masterClrMapping/>
  </p:clrMapOvr>
  <mc:AlternateContent xmlns:mc="http://schemas.openxmlformats.org/markup-compatibility/2006">
    <mc:Choice xmlns:p14="http://schemas.microsoft.com/office/powerpoint/2010/main" Requires="p14">
      <p:transition spd="slow" p14:dur="2000" advTm="8093"/>
    </mc:Choice>
    <mc:Fallback>
      <p:transition spd="slow" advTm="80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5EF62D07-9530-2045-8576-F313AD944EC4}"/>
              </a:ext>
            </a:extLst>
          </p:cNvPr>
          <p:cNvSpPr>
            <a:spLocks noChangeArrowheads="1"/>
          </p:cNvSpPr>
          <p:nvPr/>
        </p:nvSpPr>
        <p:spPr bwMode="auto">
          <a:xfrm>
            <a:off x="2209133" y="982"/>
            <a:ext cx="5272813" cy="1655196"/>
          </a:xfrm>
          <a:prstGeom prst="rect">
            <a:avLst/>
          </a:prstGeom>
          <a:noFill/>
          <a:ln w="9525">
            <a:noFill/>
            <a:miter lim="800000"/>
            <a:headEnd/>
            <a:tailEnd/>
          </a:ln>
        </p:spPr>
        <p:txBody>
          <a:bodyPr wrap="square" lIns="18666" tIns="9334" rIns="18666" bIns="9334">
            <a:spAutoFit/>
          </a:bodyPr>
          <a:lstStyle/>
          <a:p>
            <a:pPr algn="ctr"/>
            <a:r>
              <a:rPr lang="en-US" sz="1100" b="1" dirty="0" smtClean="0">
                <a:solidFill>
                  <a:schemeClr val="accent4"/>
                </a:solidFill>
                <a:latin typeface="Arial" panose="020B0604020202020204" pitchFamily="34" charset="0"/>
                <a:cs typeface="Arial" panose="020B0604020202020204" pitchFamily="34" charset="0"/>
              </a:rPr>
              <a:t>Comparison </a:t>
            </a:r>
            <a:r>
              <a:rPr lang="en-US" sz="1100" b="1" dirty="0">
                <a:solidFill>
                  <a:schemeClr val="accent4"/>
                </a:solidFill>
                <a:latin typeface="Arial" panose="020B0604020202020204" pitchFamily="34" charset="0"/>
                <a:cs typeface="Arial" panose="020B0604020202020204" pitchFamily="34" charset="0"/>
              </a:rPr>
              <a:t>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1400" baseline="30000" dirty="0">
              <a:solidFill>
                <a:schemeClr val="accent4"/>
              </a:solidFill>
            </a:endParaRPr>
          </a:p>
          <a:p>
            <a:pPr algn="ctr" eaLnBrk="0" hangingPunct="0">
              <a:lnSpc>
                <a:spcPts val="1586"/>
              </a:lnSpc>
            </a:pPr>
            <a:r>
              <a:rPr lang="en-US" sz="1200" b="1" dirty="0" smtClean="0">
                <a:solidFill>
                  <a:schemeClr val="bg1"/>
                </a:solidFill>
                <a:latin typeface="Arial" panose="020B0604020202020204" pitchFamily="34" charset="0"/>
              </a:rPr>
              <a:t>click </a:t>
            </a:r>
            <a:r>
              <a:rPr lang="en-US" sz="1200" b="1" dirty="0">
                <a:solidFill>
                  <a:schemeClr val="bg1"/>
                </a:solidFill>
                <a:latin typeface="Arial" panose="020B0604020202020204" pitchFamily="34" charset="0"/>
              </a:rPr>
              <a:t>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74" y="1392455"/>
            <a:ext cx="3080296" cy="27392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330" y="1415419"/>
            <a:ext cx="3092126" cy="2749733"/>
          </a:xfrm>
          <a:prstGeom prst="rect">
            <a:avLst/>
          </a:prstGeom>
        </p:spPr>
      </p:pic>
      <p:sp>
        <p:nvSpPr>
          <p:cNvPr id="9" name="TextBox 8"/>
          <p:cNvSpPr txBox="1"/>
          <p:nvPr/>
        </p:nvSpPr>
        <p:spPr>
          <a:xfrm>
            <a:off x="865386" y="1271051"/>
            <a:ext cx="2171928"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Results using Forward TCM </a:t>
            </a:r>
          </a:p>
        </p:txBody>
      </p:sp>
      <p:sp>
        <p:nvSpPr>
          <p:cNvPr id="10" name="TextBox 9"/>
          <p:cNvSpPr txBox="1"/>
          <p:nvPr/>
        </p:nvSpPr>
        <p:spPr>
          <a:xfrm>
            <a:off x="6233108" y="1287440"/>
            <a:ext cx="2187476"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Results using Backward TCM </a:t>
            </a:r>
          </a:p>
        </p:txBody>
      </p:sp>
      <p:sp>
        <p:nvSpPr>
          <p:cNvPr id="12" name="TextBox 11"/>
          <p:cNvSpPr txBox="1"/>
          <p:nvPr/>
        </p:nvSpPr>
        <p:spPr>
          <a:xfrm>
            <a:off x="1114541" y="820865"/>
            <a:ext cx="7864947"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Estimated release site and rate using forward and backward TCMs </a:t>
            </a:r>
            <a:endParaRPr lang="en-US" sz="1800" dirty="0">
              <a:latin typeface="Arial" panose="020B0604020202020204" pitchFamily="34" charset="0"/>
              <a:cs typeface="Arial" panose="020B0604020202020204" pitchFamily="34" charset="0"/>
            </a:endParaRPr>
          </a:p>
        </p:txBody>
      </p:sp>
      <p:sp>
        <p:nvSpPr>
          <p:cNvPr id="13" name="TextBox 12"/>
          <p:cNvSpPr txBox="1"/>
          <p:nvPr/>
        </p:nvSpPr>
        <p:spPr>
          <a:xfrm>
            <a:off x="3383566" y="1896816"/>
            <a:ext cx="2335764" cy="2431435"/>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minimal cost function at each </a:t>
            </a:r>
            <a:r>
              <a:rPr lang="en-US" sz="1000" dirty="0">
                <a:latin typeface="Arial" panose="020B0604020202020204" pitchFamily="34" charset="0"/>
                <a:cs typeface="Arial" panose="020B0604020202020204" pitchFamily="34" charset="0"/>
              </a:rPr>
              <a:t>candidate source </a:t>
            </a:r>
            <a:r>
              <a:rPr lang="en-US" sz="1000" dirty="0" smtClean="0">
                <a:latin typeface="Arial" panose="020B0604020202020204" pitchFamily="34" charset="0"/>
                <a:cs typeface="Arial" panose="020B0604020202020204" pitchFamily="34" charset="0"/>
              </a:rPr>
              <a:t>location </a:t>
            </a:r>
            <a:r>
              <a:rPr lang="en-US" sz="1000" dirty="0">
                <a:latin typeface="Arial" panose="020B0604020202020204" pitchFamily="34" charset="0"/>
                <a:cs typeface="Arial" panose="020B0604020202020204" pitchFamily="34" charset="0"/>
              </a:rPr>
              <a:t>associated with an optimal</a:t>
            </a:r>
          </a:p>
          <a:p>
            <a:pPr algn="ctr"/>
            <a:r>
              <a:rPr lang="en-US" sz="1000" dirty="0">
                <a:latin typeface="Arial" panose="020B0604020202020204" pitchFamily="34" charset="0"/>
                <a:cs typeface="Arial" panose="020B0604020202020204" pitchFamily="34" charset="0"/>
              </a:rPr>
              <a:t>release strength is indicated by color. The cost </a:t>
            </a:r>
            <a:r>
              <a:rPr lang="en-US" sz="1000" dirty="0" smtClean="0">
                <a:latin typeface="Arial" panose="020B0604020202020204" pitchFamily="34" charset="0"/>
                <a:cs typeface="Arial" panose="020B0604020202020204" pitchFamily="34" charset="0"/>
              </a:rPr>
              <a:t>function is calculated </a:t>
            </a:r>
            <a:r>
              <a:rPr lang="en-US" sz="1000" dirty="0">
                <a:latin typeface="Arial" panose="020B0604020202020204" pitchFamily="34" charset="0"/>
                <a:cs typeface="Arial" panose="020B0604020202020204" pitchFamily="34" charset="0"/>
              </a:rPr>
              <a:t>with </a:t>
            </a:r>
            <a:r>
              <a:rPr lang="en-US" sz="1000" dirty="0" smtClean="0">
                <a:latin typeface="Arial" panose="020B0604020202020204" pitchFamily="34" charset="0"/>
                <a:cs typeface="Arial" panose="020B0604020202020204" pitchFamily="34" charset="0"/>
              </a:rPr>
              <a:t>fractional and additive errors assumed as 20% and 20 </a:t>
            </a:r>
            <a:r>
              <a:rPr lang="en-US" sz="1000" dirty="0" err="1" smtClean="0">
                <a:latin typeface="Arial" panose="020B0604020202020204" pitchFamily="34" charset="0"/>
                <a:cs typeface="Arial" panose="020B0604020202020204" pitchFamily="34" charset="0"/>
              </a:rPr>
              <a:t>pg</a:t>
            </a:r>
            <a:r>
              <a:rPr lang="en-US" sz="1000" dirty="0" smtClean="0">
                <a:latin typeface="Arial" panose="020B0604020202020204" pitchFamily="34" charset="0"/>
                <a:cs typeface="Arial" panose="020B0604020202020204" pitchFamily="34" charset="0"/>
              </a:rPr>
              <a:t>/m3</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for both measured and predicted concentrations. </a:t>
            </a:r>
          </a:p>
          <a:p>
            <a:pPr algn="ctr"/>
            <a:r>
              <a:rPr lang="en-US" sz="1000" dirty="0" smtClean="0">
                <a:latin typeface="Arial" panose="020B0604020202020204" pitchFamily="34" charset="0"/>
                <a:cs typeface="Arial" panose="020B0604020202020204" pitchFamily="34" charset="0"/>
              </a:rPr>
              <a:t>Actual </a:t>
            </a:r>
            <a:r>
              <a:rPr lang="en-US" sz="1000" dirty="0">
                <a:latin typeface="Arial" panose="020B0604020202020204" pitchFamily="34" charset="0"/>
                <a:cs typeface="Arial" panose="020B0604020202020204" pitchFamily="34" charset="0"/>
              </a:rPr>
              <a:t>release site:</a:t>
            </a:r>
            <a:r>
              <a:rPr lang="en-US" sz="1000" b="1" dirty="0">
                <a:latin typeface="Arial" panose="020B0604020202020204" pitchFamily="34" charset="0"/>
                <a:cs typeface="Arial" panose="020B0604020202020204" pitchFamily="34" charset="0"/>
              </a:rPr>
              <a:t>39.90</a:t>
            </a:r>
            <a:r>
              <a:rPr lang="en-US" sz="1000" b="1" baseline="30000" dirty="0">
                <a:latin typeface="Arial" panose="020B0604020202020204" pitchFamily="34" charset="0"/>
                <a:cs typeface="Arial" panose="020B0604020202020204" pitchFamily="34" charset="0"/>
              </a:rPr>
              <a:t>o</a:t>
            </a:r>
            <a:r>
              <a:rPr lang="en-US" sz="1000" b="1" dirty="0">
                <a:latin typeface="Arial" panose="020B0604020202020204" pitchFamily="34" charset="0"/>
                <a:cs typeface="Arial" panose="020B0604020202020204" pitchFamily="34" charset="0"/>
              </a:rPr>
              <a:t>N, 84.22</a:t>
            </a:r>
            <a:r>
              <a:rPr lang="en-US" sz="1000" b="1" baseline="30000" dirty="0">
                <a:latin typeface="Arial" panose="020B0604020202020204" pitchFamily="34" charset="0"/>
                <a:cs typeface="Arial" panose="020B0604020202020204" pitchFamily="34" charset="0"/>
              </a:rPr>
              <a:t>o</a:t>
            </a:r>
            <a:r>
              <a:rPr lang="en-US" sz="1000" b="1" dirty="0">
                <a:latin typeface="Arial" panose="020B0604020202020204" pitchFamily="34" charset="0"/>
                <a:cs typeface="Arial" panose="020B0604020202020204" pitchFamily="34" charset="0"/>
              </a:rPr>
              <a:t>W</a:t>
            </a:r>
            <a:r>
              <a:rPr lang="en-US" sz="1000" dirty="0">
                <a:latin typeface="Arial" panose="020B0604020202020204" pitchFamily="34" charset="0"/>
                <a:cs typeface="Arial" panose="020B0604020202020204" pitchFamily="34" charset="0"/>
              </a:rPr>
              <a:t>, marked as a red diamond); </a:t>
            </a:r>
            <a:r>
              <a:rPr lang="en-US" sz="1000" dirty="0" smtClean="0">
                <a:latin typeface="Arial" panose="020B0604020202020204" pitchFamily="34" charset="0"/>
                <a:cs typeface="Arial" panose="020B0604020202020204" pitchFamily="34" charset="0"/>
              </a:rPr>
              <a:t>“</a:t>
            </a:r>
            <a:r>
              <a:rPr lang="el-GR" sz="1000" dirty="0" smtClean="0">
                <a:latin typeface="Arial" panose="020B0604020202020204" pitchFamily="34" charset="0"/>
                <a:cs typeface="Arial" panose="020B0604020202020204" pitchFamily="34" charset="0"/>
              </a:rPr>
              <a:t>Δ</a:t>
            </a:r>
            <a:r>
              <a:rPr lang="en-US" sz="1000" dirty="0" smtClean="0">
                <a:latin typeface="Arial" panose="020B0604020202020204" pitchFamily="34" charset="0"/>
                <a:cs typeface="Arial" panose="020B0604020202020204" pitchFamily="34" charset="0"/>
              </a:rPr>
              <a:t>” is the distance between the estimated and the actual release sites.</a:t>
            </a:r>
          </a:p>
          <a:p>
            <a:pPr algn="ctr"/>
            <a:r>
              <a:rPr lang="en-US" sz="1000" dirty="0" smtClean="0">
                <a:latin typeface="Arial" panose="020B0604020202020204" pitchFamily="34" charset="0"/>
                <a:cs typeface="Arial" panose="020B0604020202020204" pitchFamily="34" charset="0"/>
              </a:rPr>
              <a:t>Actual release </a:t>
            </a:r>
            <a:r>
              <a:rPr lang="en-US" sz="1000" dirty="0">
                <a:latin typeface="Arial" panose="020B0604020202020204" pitchFamily="34" charset="0"/>
                <a:cs typeface="Arial" panose="020B0604020202020204" pitchFamily="34" charset="0"/>
              </a:rPr>
              <a:t>rate: </a:t>
            </a:r>
            <a:r>
              <a:rPr lang="en-US" sz="1000" b="1" dirty="0">
                <a:latin typeface="Arial" panose="020B0604020202020204" pitchFamily="34" charset="0"/>
                <a:cs typeface="Arial" panose="020B0604020202020204" pitchFamily="34" charset="0"/>
              </a:rPr>
              <a:t>67 kg/hour.</a:t>
            </a:r>
          </a:p>
          <a:p>
            <a:pPr algn="ct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197261" y="4098259"/>
            <a:ext cx="4023743"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Estimated </a:t>
            </a:r>
            <a:r>
              <a:rPr lang="en-US" sz="1200" dirty="0">
                <a:latin typeface="Arial" panose="020B0604020202020204" pitchFamily="34" charset="0"/>
                <a:cs typeface="Arial" panose="020B0604020202020204" pitchFamily="34" charset="0"/>
              </a:rPr>
              <a:t>release </a:t>
            </a:r>
            <a:r>
              <a:rPr lang="en-US" sz="1200" dirty="0" smtClean="0">
                <a:latin typeface="Arial" panose="020B0604020202020204" pitchFamily="34" charset="0"/>
                <a:cs typeface="Arial" panose="020B0604020202020204" pitchFamily="34" charset="0"/>
              </a:rPr>
              <a:t>site 40.0</a:t>
            </a:r>
            <a:r>
              <a:rPr lang="en-US" sz="1200" baseline="30000" dirty="0" smtClean="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N, 84.3</a:t>
            </a:r>
            <a:r>
              <a:rPr lang="en-US" sz="1200" baseline="30000" dirty="0" smtClean="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W, </a:t>
            </a:r>
            <a:r>
              <a:rPr lang="el-GR" sz="1200" dirty="0" smtClean="0">
                <a:latin typeface="Arial" panose="020B0604020202020204" pitchFamily="34" charset="0"/>
                <a:cs typeface="Arial" panose="020B0604020202020204" pitchFamily="34" charset="0"/>
              </a:rPr>
              <a:t>Δ</a:t>
            </a:r>
            <a:r>
              <a:rPr lang="en-US" sz="1200" dirty="0" smtClean="0">
                <a:latin typeface="Arial" panose="020B0604020202020204" pitchFamily="34" charset="0"/>
                <a:cs typeface="Arial" panose="020B0604020202020204" pitchFamily="34" charset="0"/>
              </a:rPr>
              <a:t>= 13.0km</a:t>
            </a:r>
          </a:p>
          <a:p>
            <a:r>
              <a:rPr lang="en-US" sz="1200" dirty="0" smtClean="0">
                <a:latin typeface="Arial" panose="020B0604020202020204" pitchFamily="34" charset="0"/>
                <a:cs typeface="Arial" panose="020B0604020202020204" pitchFamily="34" charset="0"/>
              </a:rPr>
              <a:t>Estimated release rate: 65.3 Kg/hour  </a:t>
            </a:r>
          </a:p>
        </p:txBody>
      </p:sp>
      <p:sp>
        <p:nvSpPr>
          <p:cNvPr id="15" name="TextBox 14"/>
          <p:cNvSpPr txBox="1"/>
          <p:nvPr/>
        </p:nvSpPr>
        <p:spPr>
          <a:xfrm>
            <a:off x="5550514" y="4121603"/>
            <a:ext cx="4151473"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Estimated </a:t>
            </a:r>
            <a:r>
              <a:rPr lang="en-US" sz="1200" dirty="0">
                <a:latin typeface="Arial" panose="020B0604020202020204" pitchFamily="34" charset="0"/>
                <a:cs typeface="Arial" panose="020B0604020202020204" pitchFamily="34" charset="0"/>
              </a:rPr>
              <a:t>release</a:t>
            </a:r>
            <a:r>
              <a:rPr lang="en-US" sz="1200" dirty="0" smtClean="0">
                <a:latin typeface="Arial" panose="020B0604020202020204" pitchFamily="34" charset="0"/>
                <a:cs typeface="Arial" panose="020B0604020202020204" pitchFamily="34" charset="0"/>
              </a:rPr>
              <a:t> site 39.8</a:t>
            </a:r>
            <a:r>
              <a:rPr lang="en-US" sz="1200" baseline="30000" dirty="0" smtClean="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N, 84.7</a:t>
            </a:r>
            <a:r>
              <a:rPr lang="en-US" sz="1200" baseline="30000" dirty="0" smtClean="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W, </a:t>
            </a:r>
            <a:r>
              <a:rPr lang="el-GR" sz="1200" dirty="0" smtClean="0">
                <a:latin typeface="Arial" panose="020B0604020202020204" pitchFamily="34" charset="0"/>
                <a:cs typeface="Arial" panose="020B0604020202020204" pitchFamily="34" charset="0"/>
              </a:rPr>
              <a:t>Δ</a:t>
            </a:r>
            <a:r>
              <a:rPr lang="en-US" sz="1200" dirty="0" smtClean="0">
                <a:latin typeface="Arial" panose="020B0604020202020204" pitchFamily="34" charset="0"/>
                <a:cs typeface="Arial" panose="020B0604020202020204" pitchFamily="34" charset="0"/>
              </a:rPr>
              <a:t>= 42.5km</a:t>
            </a:r>
          </a:p>
          <a:p>
            <a:r>
              <a:rPr lang="en-US" sz="1200" dirty="0">
                <a:latin typeface="Arial" panose="020B0604020202020204" pitchFamily="34" charset="0"/>
                <a:cs typeface="Arial" panose="020B0604020202020204" pitchFamily="34" charset="0"/>
              </a:rPr>
              <a:t>Estimated release</a:t>
            </a:r>
            <a:r>
              <a:rPr lang="en-US" sz="1200" dirty="0" smtClean="0">
                <a:latin typeface="Arial" panose="020B0604020202020204" pitchFamily="34" charset="0"/>
                <a:cs typeface="Arial" panose="020B0604020202020204" pitchFamily="34" charset="0"/>
              </a:rPr>
              <a:t> rate: 80.5 Kg/hour  </a:t>
            </a:r>
          </a:p>
        </p:txBody>
      </p:sp>
    </p:spTree>
    <p:extLst>
      <p:ext uri="{BB962C8B-B14F-4D97-AF65-F5344CB8AC3E}">
        <p14:creationId xmlns:p14="http://schemas.microsoft.com/office/powerpoint/2010/main" val="869109904"/>
      </p:ext>
    </p:extLst>
  </p:cSld>
  <p:clrMapOvr>
    <a:masterClrMapping/>
  </p:clrMapOvr>
  <mc:AlternateContent xmlns:mc="http://schemas.openxmlformats.org/markup-compatibility/2006">
    <mc:Choice xmlns:p14="http://schemas.microsoft.com/office/powerpoint/2010/main" Requires="p14">
      <p:transition spd="slow" p14:dur="2000" advTm="23153"/>
    </mc:Choice>
    <mc:Fallback>
      <p:transition spd="slow" advTm="2315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US" sz="3600" dirty="0" smtClean="0">
                <a:solidFill>
                  <a:srgbClr val="DFC5DF"/>
                </a:solidFill>
                <a:latin typeface="Arial" panose="020B0604020202020204" pitchFamily="34" charset="0"/>
                <a:cs typeface="Arial" panose="020B0604020202020204" pitchFamily="34" charset="0"/>
              </a:rPr>
              <a:t>Summary</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779919" y="4981"/>
            <a:ext cx="5272813" cy="1655196"/>
          </a:xfrm>
          <a:prstGeom prst="rect">
            <a:avLst/>
          </a:prstGeom>
          <a:noFill/>
          <a:ln w="9525">
            <a:noFill/>
            <a:miter lim="800000"/>
            <a:headEnd/>
            <a:tailEnd/>
          </a:ln>
        </p:spPr>
        <p:txBody>
          <a:bodyPr wrap="square" lIns="18666" tIns="9334" rIns="18666" bIns="9334">
            <a:spAutoFit/>
          </a:bodyPr>
          <a:lstStyle/>
          <a:p>
            <a:pPr algn="ctr"/>
            <a:r>
              <a:rPr lang="en-US" sz="1100" b="1" dirty="0" smtClean="0">
                <a:solidFill>
                  <a:schemeClr val="accent4"/>
                </a:solidFill>
                <a:latin typeface="Arial" panose="020B0604020202020204" pitchFamily="34" charset="0"/>
                <a:cs typeface="Arial" panose="020B0604020202020204" pitchFamily="34" charset="0"/>
              </a:rPr>
              <a:t>Comparison </a:t>
            </a:r>
            <a:r>
              <a:rPr lang="en-US" sz="1100" b="1" dirty="0">
                <a:solidFill>
                  <a:schemeClr val="accent4"/>
                </a:solidFill>
                <a:latin typeface="Arial" panose="020B0604020202020204" pitchFamily="34" charset="0"/>
                <a:cs typeface="Arial" panose="020B0604020202020204" pitchFamily="34" charset="0"/>
              </a:rPr>
              <a:t>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1400" baseline="30000" dirty="0">
              <a:solidFill>
                <a:schemeClr val="accent4"/>
              </a:solidFill>
            </a:endParaRPr>
          </a:p>
          <a:p>
            <a:pPr algn="ctr" eaLnBrk="0" hangingPunct="0">
              <a:lnSpc>
                <a:spcPts val="1586"/>
              </a:lnSpc>
            </a:pPr>
            <a:r>
              <a:rPr lang="en-US" sz="1200" b="1" dirty="0" smtClean="0">
                <a:solidFill>
                  <a:schemeClr val="bg1"/>
                </a:solidFill>
                <a:latin typeface="Arial" panose="020B0604020202020204" pitchFamily="34" charset="0"/>
              </a:rPr>
              <a:t>click </a:t>
            </a:r>
            <a:r>
              <a:rPr lang="en-US" sz="1200" b="1" dirty="0">
                <a:solidFill>
                  <a:schemeClr val="bg1"/>
                </a:solidFill>
                <a:latin typeface="Arial" panose="020B0604020202020204" pitchFamily="34" charset="0"/>
              </a:rPr>
              <a:t>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6" name="TextBox 5"/>
          <p:cNvSpPr txBox="1"/>
          <p:nvPr/>
        </p:nvSpPr>
        <p:spPr>
          <a:xfrm>
            <a:off x="489103" y="1326227"/>
            <a:ext cx="8032597"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48400 pairs of source-receptor sensitivities calculated from 121 forward and 400 backward HYSPLIT simulations for CAPTEX release 2 are presented.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Forward and backward sensitivities show better agreement when more particles are used in the HYSPLIT simulations.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Forced 1-min integration time step or defining more consistent source/receptor vertical height did not improve the forward/backward sensitivity agreement.</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agreement between </a:t>
            </a:r>
            <a:r>
              <a:rPr lang="en-US" sz="1600" dirty="0">
                <a:latin typeface="Arial" panose="020B0604020202020204" pitchFamily="34" charset="0"/>
                <a:cs typeface="Arial" panose="020B0604020202020204" pitchFamily="34" charset="0"/>
              </a:rPr>
              <a:t>forward/backward source-receptor </a:t>
            </a:r>
            <a:r>
              <a:rPr lang="en-US" sz="1600" dirty="0" smtClean="0">
                <a:latin typeface="Arial" panose="020B0604020202020204" pitchFamily="34" charset="0"/>
                <a:cs typeface="Arial" panose="020B0604020202020204" pitchFamily="34" charset="0"/>
              </a:rPr>
              <a:t>sensitivities appear to be worse when source and receptor are very close or too far away.</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Source term estimation using both forward and backward TCMs yield reasonable results of release site and strength estimation.  The estimates using the forward TCM is slightly better than those using the backward TCM.</a:t>
            </a:r>
          </a:p>
          <a:p>
            <a:endParaRPr lang="en-US" sz="1600" dirty="0" smtClean="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41059226"/>
      </p:ext>
    </p:extLst>
  </p:cSld>
  <p:clrMapOvr>
    <a:masterClrMapping/>
  </p:clrMapOvr>
  <mc:AlternateContent xmlns:mc="http://schemas.openxmlformats.org/markup-compatibility/2006">
    <mc:Choice xmlns:p14="http://schemas.microsoft.com/office/powerpoint/2010/main" Requires="p14">
      <p:transition spd="slow" p14:dur="2000" advTm="418"/>
    </mc:Choice>
    <mc:Fallback>
      <p:transition spd="slow" advTm="4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27609" y="0"/>
            <a:ext cx="5380334" cy="1003735"/>
          </a:xfrm>
          <a:prstGeom prst="rect">
            <a:avLst/>
          </a:prstGeom>
          <a:noFill/>
          <a:ln w="9525">
            <a:noFill/>
            <a:miter lim="800000"/>
            <a:headEnd/>
            <a:tailEnd/>
          </a:ln>
        </p:spPr>
        <p:txBody>
          <a:bodyPr wrap="square" lIns="18666" tIns="9334" rIns="18666" bIns="9334">
            <a:spAutoFit/>
          </a:bodyPr>
          <a:lstStyle/>
          <a:p>
            <a:pPr algn="ctr"/>
            <a:r>
              <a:rPr lang="en-US" sz="1100" b="1" dirty="0">
                <a:solidFill>
                  <a:schemeClr val="accent4"/>
                </a:solidFill>
                <a:latin typeface="Arial" panose="020B0604020202020204" pitchFamily="34" charset="0"/>
                <a:cs typeface="Arial" panose="020B0604020202020204" pitchFamily="34" charset="0"/>
              </a:rPr>
              <a:t>Comparison of forward and backward source-receptor sensitivities for atmospheric inverse modeling using the HYSPLIT model with the Cross-Appalachian Tracer Experiment (CAPTEX) field experiment </a:t>
            </a:r>
            <a:endParaRPr lang="en-US" sz="1100" b="1" dirty="0" smtClean="0">
              <a:solidFill>
                <a:schemeClr val="accent4"/>
              </a:solidFill>
              <a:latin typeface="Arial" panose="020B0604020202020204" pitchFamily="34" charset="0"/>
              <a:cs typeface="Arial" panose="020B0604020202020204" pitchFamily="34" charset="0"/>
            </a:endParaRPr>
          </a:p>
          <a:p>
            <a:pPr algn="ctr"/>
            <a:r>
              <a:rPr lang="en-US" sz="900" dirty="0" smtClean="0">
                <a:solidFill>
                  <a:schemeClr val="accent4"/>
                </a:solidFill>
              </a:rPr>
              <a:t>Tianfeng </a:t>
            </a:r>
            <a:r>
              <a:rPr lang="en-US" sz="900" dirty="0">
                <a:solidFill>
                  <a:schemeClr val="accent4"/>
                </a:solidFill>
              </a:rPr>
              <a:t>Chai</a:t>
            </a:r>
            <a:r>
              <a:rPr lang="en-US" sz="900" baseline="30000" dirty="0">
                <a:solidFill>
                  <a:schemeClr val="accent4"/>
                </a:solidFill>
              </a:rPr>
              <a:t>1,2</a:t>
            </a:r>
            <a:r>
              <a:rPr lang="en-US" sz="900" dirty="0">
                <a:solidFill>
                  <a:schemeClr val="accent4"/>
                </a:solidFill>
              </a:rPr>
              <a:t>, </a:t>
            </a:r>
            <a:r>
              <a:rPr lang="en-US" sz="900" dirty="0" smtClean="0">
                <a:solidFill>
                  <a:schemeClr val="accent4"/>
                </a:solidFill>
              </a:rPr>
              <a:t>Tianfeng Chai</a:t>
            </a:r>
            <a:r>
              <a:rPr lang="en-US" sz="900" baseline="30000" dirty="0">
                <a:solidFill>
                  <a:schemeClr val="accent4"/>
                </a:solidFill>
              </a:rPr>
              <a:t>1,2 </a:t>
            </a:r>
            <a:r>
              <a:rPr lang="en-US" sz="900" dirty="0" smtClean="0">
                <a:solidFill>
                  <a:schemeClr val="accent4"/>
                </a:solidFill>
              </a:rPr>
              <a:t>, Mark </a:t>
            </a:r>
            <a:r>
              <a:rPr lang="en-US" sz="900" dirty="0">
                <a:solidFill>
                  <a:schemeClr val="accent4"/>
                </a:solidFill>
              </a:rPr>
              <a:t>Cohen</a:t>
            </a:r>
            <a:r>
              <a:rPr lang="en-US" sz="900" baseline="30000" dirty="0">
                <a:solidFill>
                  <a:schemeClr val="accent4"/>
                </a:solidFill>
              </a:rPr>
              <a:t>1</a:t>
            </a:r>
            <a:r>
              <a:rPr lang="en-US" sz="900" dirty="0">
                <a:solidFill>
                  <a:schemeClr val="accent4"/>
                </a:solidFill>
              </a:rPr>
              <a:t>, and Fong </a:t>
            </a:r>
            <a:r>
              <a:rPr lang="en-US" sz="900" dirty="0" smtClean="0">
                <a:solidFill>
                  <a:schemeClr val="accent4"/>
                </a:solidFill>
              </a:rPr>
              <a:t>Ngan</a:t>
            </a:r>
            <a:r>
              <a:rPr lang="en-US" sz="900" baseline="30000" dirty="0" smtClean="0">
                <a:solidFill>
                  <a:schemeClr val="accent4"/>
                </a:solidFill>
              </a:rPr>
              <a:t>1,2  </a:t>
            </a:r>
          </a:p>
          <a:p>
            <a:pPr algn="ctr"/>
            <a:r>
              <a:rPr lang="en-US" sz="800" dirty="0" smtClean="0">
                <a:solidFill>
                  <a:schemeClr val="accent4"/>
                </a:solidFill>
              </a:rPr>
              <a:t>1 </a:t>
            </a:r>
            <a:r>
              <a:rPr lang="en-US" sz="800" dirty="0">
                <a:solidFill>
                  <a:schemeClr val="accent4"/>
                </a:solidFill>
              </a:rPr>
              <a:t>Air Resources Laboratory, National Oceanic and Atmospheric Administration, College Park, MD, USA</a:t>
            </a:r>
          </a:p>
          <a:p>
            <a:pPr algn="ctr"/>
            <a:r>
              <a:rPr lang="en-US" sz="800" dirty="0">
                <a:solidFill>
                  <a:schemeClr val="accent4"/>
                </a:solidFill>
              </a:rPr>
              <a:t>2 Cooperative Institute for Satellite Earth System Studies (</a:t>
            </a:r>
            <a:r>
              <a:rPr lang="en-US" sz="800" i="1" dirty="0">
                <a:solidFill>
                  <a:schemeClr val="accent4"/>
                </a:solidFill>
              </a:rPr>
              <a:t>CISESS),</a:t>
            </a:r>
            <a:r>
              <a:rPr lang="en-US" sz="800" dirty="0">
                <a:solidFill>
                  <a:schemeClr val="accent4"/>
                </a:solidFill>
              </a:rPr>
              <a:t> University of Maryland, College Park, MD, USA</a:t>
            </a:r>
          </a:p>
          <a:p>
            <a:endParaRPr lang="en-US" sz="900" baseline="30000" dirty="0">
              <a:solidFill>
                <a:schemeClr val="accent4"/>
              </a:solidFill>
            </a:endParaRPr>
          </a:p>
        </p:txBody>
      </p:sp>
      <p:sp>
        <p:nvSpPr>
          <p:cNvPr id="2" name="TextBox 1"/>
          <p:cNvSpPr txBox="1"/>
          <p:nvPr/>
        </p:nvSpPr>
        <p:spPr>
          <a:xfrm>
            <a:off x="622239" y="1122911"/>
            <a:ext cx="7991074" cy="3539430"/>
          </a:xfrm>
          <a:prstGeom prst="rect">
            <a:avLst/>
          </a:prstGeom>
          <a:noFill/>
        </p:spPr>
        <p:txBody>
          <a:bodyPr wrap="square" rtlCol="0">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Based on observations from monitoring stations or other platforms, unknown atmospheric pollutant emission sources, including source location, strength, and temporal variations, can be estimated using inverse modeling techniques.    In such applications, 3D-particle </a:t>
            </a:r>
            <a:r>
              <a:rPr lang="en-US" sz="1400" dirty="0" err="1">
                <a:latin typeface="Arial" panose="020B0604020202020204" pitchFamily="34" charset="0"/>
                <a:ea typeface="Calibri" panose="020F0502020204030204" pitchFamily="34" charset="0"/>
                <a:cs typeface="Arial" panose="020B0604020202020204" pitchFamily="34" charset="0"/>
              </a:rPr>
              <a:t>Lagrangian</a:t>
            </a:r>
            <a:r>
              <a:rPr lang="en-US" sz="1400" dirty="0">
                <a:latin typeface="Arial" panose="020B0604020202020204" pitchFamily="34" charset="0"/>
                <a:ea typeface="Calibri" panose="020F0502020204030204" pitchFamily="34" charset="0"/>
                <a:cs typeface="Arial" panose="020B0604020202020204" pitchFamily="34" charset="0"/>
              </a:rPr>
              <a:t> dispersion models are usually employed, and the source-receptor sensitivities are calculated in either forward or backward modes for the source term estimation. While specifics of a given application may suggest a preference for one mode over the other, both forward and backward approaches can generally be applied for the inverse modeling.  However, differences are often found in the inversion results between analyses based on forward and backward methodologies.  In this study, we use the Cross-Appalachian Tracer Experiment (CAPTEX) field experiment as a test case to compute the source-receptor sensitivities between the known sources and air samples collected at 84 measurement sites.  The differences between the forward and backward sensitivities calculated using the HYSPLIT model will be presented. The impact of the differences between the two approaches on the source term estimation results will be discussed. In addition, the underlying causes of the sensitivity discrepancies between the forward and backward approaches will be investigated and discussed.</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mc:AlternateContent xmlns:mc="http://schemas.openxmlformats.org/markup-compatibility/2006">
    <mc:Choice xmlns:p14="http://schemas.microsoft.com/office/powerpoint/2010/main" Requires="p14">
      <p:transition spd="slow" p14:dur="2000" advTm="1463"/>
    </mc:Choice>
    <mc:Fallback>
      <p:transition spd="slow" advTm="146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2" y="0"/>
            <a:ext cx="5274151" cy="993476"/>
          </a:xfrm>
          <a:prstGeom prst="rect">
            <a:avLst/>
          </a:prstGeom>
          <a:noFill/>
          <a:ln w="9525">
            <a:noFill/>
            <a:miter lim="800000"/>
            <a:headEnd/>
            <a:tailEnd/>
          </a:ln>
        </p:spPr>
        <p:txBody>
          <a:bodyPr wrap="square" lIns="18666" tIns="9334" rIns="18666" bIns="9334">
            <a:spAutoFit/>
          </a:bodyPr>
          <a:lstStyle/>
          <a:p>
            <a:pPr algn="ctr"/>
            <a:r>
              <a:rPr lang="en-US" sz="1100" b="1" dirty="0">
                <a:solidFill>
                  <a:schemeClr val="accent4"/>
                </a:solidFill>
                <a:latin typeface="Arial" panose="020B0604020202020204" pitchFamily="34" charset="0"/>
                <a:cs typeface="Arial" panose="020B0604020202020204" pitchFamily="34" charset="0"/>
              </a:rPr>
              <a:t>Comparison of forward and backward source-receptor sensitivities for atmospheric inverse modeling using the HYSPLIT model with the Cross-Appalachian Tracer Experiment (CAPTEX) field experiment </a:t>
            </a:r>
          </a:p>
          <a:p>
            <a:pPr algn="ctr"/>
            <a:r>
              <a:rPr lang="en-US" sz="900" dirty="0">
                <a:solidFill>
                  <a:schemeClr val="accent4"/>
                </a:solidFill>
              </a:rPr>
              <a:t>Tianfeng Chai</a:t>
            </a:r>
            <a:r>
              <a:rPr lang="en-US" sz="900" baseline="30000" dirty="0">
                <a:solidFill>
                  <a:schemeClr val="accent4"/>
                </a:solidFill>
              </a:rPr>
              <a:t>1,2</a:t>
            </a:r>
            <a:r>
              <a:rPr lang="en-US" sz="900" dirty="0">
                <a:solidFill>
                  <a:schemeClr val="accent4"/>
                </a:solidFill>
              </a:rPr>
              <a:t>, Tianfeng Chai</a:t>
            </a:r>
            <a:r>
              <a:rPr lang="en-US" sz="900" baseline="30000" dirty="0">
                <a:solidFill>
                  <a:schemeClr val="accent4"/>
                </a:solidFill>
              </a:rPr>
              <a:t>1,2 </a:t>
            </a:r>
            <a:r>
              <a:rPr lang="en-US" sz="900" dirty="0">
                <a:solidFill>
                  <a:schemeClr val="accent4"/>
                </a:solidFill>
              </a:rPr>
              <a:t>, Mark Cohen</a:t>
            </a:r>
            <a:r>
              <a:rPr lang="en-US" sz="900" baseline="30000" dirty="0">
                <a:solidFill>
                  <a:schemeClr val="accent4"/>
                </a:solidFill>
              </a:rPr>
              <a:t>1</a:t>
            </a:r>
            <a:r>
              <a:rPr lang="en-US" sz="900" dirty="0">
                <a:solidFill>
                  <a:schemeClr val="accent4"/>
                </a:solidFill>
              </a:rPr>
              <a:t>, and Fong Ngan</a:t>
            </a:r>
            <a:r>
              <a:rPr lang="en-US" sz="900" baseline="30000" dirty="0">
                <a:solidFill>
                  <a:schemeClr val="accent4"/>
                </a:solidFill>
              </a:rPr>
              <a:t>1,2  </a:t>
            </a:r>
          </a:p>
          <a:p>
            <a:pPr algn="ctr"/>
            <a:r>
              <a:rPr lang="en-US" sz="800" dirty="0">
                <a:solidFill>
                  <a:schemeClr val="accent4"/>
                </a:solidFill>
              </a:rPr>
              <a:t>1 Air Resources Laboratory, National Oceanic and Atmospheric Administration, College Park, MD, USA</a:t>
            </a:r>
          </a:p>
          <a:p>
            <a:pPr algn="ctr"/>
            <a:r>
              <a:rPr lang="en-US" sz="800" dirty="0">
                <a:solidFill>
                  <a:schemeClr val="accent4"/>
                </a:solidFill>
              </a:rPr>
              <a:t>2 Cooperative Institute for Satellite Earth System Studies (</a:t>
            </a:r>
            <a:r>
              <a:rPr lang="en-US" sz="800" i="1" dirty="0">
                <a:solidFill>
                  <a:schemeClr val="accent4"/>
                </a:solidFill>
              </a:rPr>
              <a:t>CISESS),</a:t>
            </a:r>
            <a:r>
              <a:rPr lang="en-US" sz="800" dirty="0">
                <a:solidFill>
                  <a:schemeClr val="accent4"/>
                </a:solidFill>
              </a:rPr>
              <a:t> University of Maryland, College Park, MD, USA</a:t>
            </a:r>
          </a:p>
          <a:p>
            <a:endParaRPr lang="en-US" sz="800" baseline="30000" dirty="0">
              <a:solidFill>
                <a:schemeClr val="accent4"/>
              </a:solidFill>
            </a:endParaRPr>
          </a:p>
        </p:txBody>
      </p:sp>
      <p:sp>
        <p:nvSpPr>
          <p:cNvPr id="6" name="Rectangle 5"/>
          <p:cNvSpPr/>
          <p:nvPr/>
        </p:nvSpPr>
        <p:spPr>
          <a:xfrm>
            <a:off x="563120" y="960386"/>
            <a:ext cx="10978859" cy="367216"/>
          </a:xfrm>
          <a:prstGeom prst="rect">
            <a:avLst/>
          </a:prstGeom>
        </p:spPr>
        <p:txBody>
          <a:bodyPr wrap="square">
            <a:spAutoFit/>
          </a:bodyPr>
          <a:lstStyle/>
          <a:p>
            <a:pPr>
              <a:lnSpc>
                <a:spcPct val="107000"/>
              </a:lnSpc>
              <a:spcAft>
                <a:spcPts val="800"/>
              </a:spcAft>
            </a:pPr>
            <a:r>
              <a:rPr lang="en-US" sz="1800" dirty="0" smtClean="0">
                <a:latin typeface="Arial" panose="020B0604020202020204" pitchFamily="34" charset="0"/>
                <a:ea typeface="Calibri" panose="020F0502020204030204" pitchFamily="34" charset="0"/>
                <a:cs typeface="Arial" panose="020B0604020202020204" pitchFamily="34" charset="0"/>
              </a:rPr>
              <a:t>Source term estimation using HYSPLIT </a:t>
            </a:r>
            <a:r>
              <a:rPr lang="en-US" sz="1800" dirty="0" err="1" smtClean="0">
                <a:latin typeface="Arial" panose="020B0604020202020204" pitchFamily="34" charset="0"/>
                <a:ea typeface="Calibri" panose="020F0502020204030204" pitchFamily="34" charset="0"/>
                <a:cs typeface="Arial" panose="020B0604020202020204" pitchFamily="34" charset="0"/>
              </a:rPr>
              <a:t>Lagrangian</a:t>
            </a:r>
            <a:r>
              <a:rPr lang="en-US" sz="1800" dirty="0" smtClean="0">
                <a:latin typeface="Arial" panose="020B0604020202020204" pitchFamily="34" charset="0"/>
                <a:ea typeface="Calibri" panose="020F0502020204030204" pitchFamily="34" charset="0"/>
                <a:cs typeface="Arial" panose="020B0604020202020204" pitchFamily="34" charset="0"/>
              </a:rPr>
              <a:t> Particle Dispersion Model</a:t>
            </a:r>
            <a:endParaRPr lang="en-US" sz="1800" dirty="0" smtClean="0">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563120" y="1641707"/>
            <a:ext cx="5265591" cy="2677656"/>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t>With </a:t>
            </a:r>
            <a:r>
              <a:rPr lang="en-US" sz="1400" dirty="0" err="1" smtClean="0"/>
              <a:t>Lagarangian</a:t>
            </a:r>
            <a:r>
              <a:rPr lang="en-US" sz="1400" dirty="0" smtClean="0"/>
              <a:t> </a:t>
            </a:r>
            <a:r>
              <a:rPr lang="en-US" sz="1400" dirty="0"/>
              <a:t>particle dispersion models (LPDMs), </a:t>
            </a:r>
            <a:r>
              <a:rPr lang="en-US" sz="1400" dirty="0" smtClean="0"/>
              <a:t>source-receptor sensitivities (sometimes also called source to receptor dilution factors,  or transfer coefficients ) can be calculated to construct a Transfer Coefficient Matrix (TCM). A HYSPLIT TCM is visualized in the right figure. Inverse modeling can be carried out to estimate emission source terms using the TCMs. </a:t>
            </a:r>
          </a:p>
          <a:p>
            <a:pPr marL="342900" indent="-342900">
              <a:buFont typeface="Arial" panose="020B0604020202020204" pitchFamily="34" charset="0"/>
              <a:buChar char="•"/>
            </a:pPr>
            <a:r>
              <a:rPr lang="en-US" sz="1400" dirty="0" smtClean="0"/>
              <a:t>HYSPLIT inverse modeling has been applied to estimate different source terms using various measurements or receptors, such as air concentrations of radionuclides from a global monitoring network, satellite observations of volcanic ash mass loadings and ash cloud top heights, satellite aerosol optical depth observations of wildfire smoke, and measurements taken by aircrafts.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742" y="1268194"/>
            <a:ext cx="2662501" cy="80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911" y="1991645"/>
            <a:ext cx="2662332" cy="2366751"/>
          </a:xfrm>
          <a:prstGeom prst="rect">
            <a:avLst/>
          </a:prstGeom>
        </p:spPr>
      </p:pic>
      <p:sp>
        <p:nvSpPr>
          <p:cNvPr id="10" name="TextBox 9"/>
          <p:cNvSpPr txBox="1"/>
          <p:nvPr/>
        </p:nvSpPr>
        <p:spPr>
          <a:xfrm>
            <a:off x="6250055" y="4244201"/>
            <a:ext cx="3183312" cy="553998"/>
          </a:xfrm>
          <a:prstGeom prst="rect">
            <a:avLst/>
          </a:prstGeom>
          <a:noFill/>
        </p:spPr>
        <p:txBody>
          <a:bodyPr wrap="square" rtlCol="0">
            <a:spAutoFit/>
          </a:bodyPr>
          <a:lstStyle/>
          <a:p>
            <a:r>
              <a:rPr lang="en-US" sz="1000" dirty="0"/>
              <a:t>Average </a:t>
            </a:r>
            <a:r>
              <a:rPr lang="en-US" sz="1000" dirty="0" smtClean="0"/>
              <a:t>source-receptor sensitivities H</a:t>
            </a:r>
            <a:r>
              <a:rPr lang="en-US" sz="1000" baseline="-25000" dirty="0" smtClean="0"/>
              <a:t>im</a:t>
            </a:r>
            <a:r>
              <a:rPr lang="en-US" sz="1000" dirty="0" smtClean="0"/>
              <a:t> at </a:t>
            </a:r>
            <a:r>
              <a:rPr lang="en-US" sz="1000" dirty="0"/>
              <a:t>117 </a:t>
            </a:r>
            <a:r>
              <a:rPr lang="en-US" sz="1000" dirty="0" smtClean="0"/>
              <a:t>monitoring stations </a:t>
            </a:r>
            <a:r>
              <a:rPr lang="en-US" sz="1000" dirty="0"/>
              <a:t>and 99 release segments. </a:t>
            </a:r>
            <a:r>
              <a:rPr lang="en-US" sz="1000" dirty="0" smtClean="0"/>
              <a:t>See </a:t>
            </a:r>
            <a:r>
              <a:rPr lang="en-US" sz="1000" u="sng" dirty="0" smtClean="0">
                <a:hlinkClick r:id="rId4" tooltip="Persistent link using digital object identifier"/>
              </a:rPr>
              <a:t>doi.org/10.1016/j.atmosenv.2015.01.070</a:t>
            </a:r>
            <a:r>
              <a:rPr lang="en-US" sz="1000" u="sng" dirty="0" smtClean="0"/>
              <a:t> for details.</a:t>
            </a:r>
            <a:endParaRPr lang="en-US" sz="1000" dirty="0"/>
          </a:p>
        </p:txBody>
      </p:sp>
    </p:spTree>
    <p:extLst>
      <p:ext uri="{BB962C8B-B14F-4D97-AF65-F5344CB8AC3E}">
        <p14:creationId xmlns:p14="http://schemas.microsoft.com/office/powerpoint/2010/main" val="1968836668"/>
      </p:ext>
    </p:extLst>
  </p:cSld>
  <p:clrMapOvr>
    <a:masterClrMapping/>
  </p:clrMapOvr>
  <mc:AlternateContent xmlns:mc="http://schemas.openxmlformats.org/markup-compatibility/2006">
    <mc:Choice xmlns:p14="http://schemas.microsoft.com/office/powerpoint/2010/main" Requires="p14">
      <p:transition spd="slow" p14:dur="2000" advTm="1222"/>
    </mc:Choice>
    <mc:Fallback>
      <p:transition spd="slow" advTm="122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2" y="0"/>
            <a:ext cx="5274151" cy="993476"/>
          </a:xfrm>
          <a:prstGeom prst="rect">
            <a:avLst/>
          </a:prstGeom>
          <a:noFill/>
          <a:ln w="9525">
            <a:noFill/>
            <a:miter lim="800000"/>
            <a:headEnd/>
            <a:tailEnd/>
          </a:ln>
        </p:spPr>
        <p:txBody>
          <a:bodyPr wrap="square" lIns="18666" tIns="9334" rIns="18666" bIns="9334">
            <a:spAutoFit/>
          </a:bodyPr>
          <a:lstStyle/>
          <a:p>
            <a:pPr algn="ctr"/>
            <a:r>
              <a:rPr lang="en-US" sz="1100" b="1" dirty="0">
                <a:solidFill>
                  <a:schemeClr val="accent4"/>
                </a:solidFill>
                <a:latin typeface="Arial" panose="020B0604020202020204" pitchFamily="34" charset="0"/>
                <a:cs typeface="Arial" panose="020B0604020202020204" pitchFamily="34" charset="0"/>
              </a:rPr>
              <a:t>Comparison of forward and backward source-receptor sensitivities for atmospheric inverse modeling using the HYSPLIT model with the Cross-Appalachian Tracer Experiment (CAPTEX) field experiment </a:t>
            </a:r>
          </a:p>
          <a:p>
            <a:pPr algn="ctr"/>
            <a:r>
              <a:rPr lang="en-US" sz="900" dirty="0">
                <a:solidFill>
                  <a:schemeClr val="accent4"/>
                </a:solidFill>
              </a:rPr>
              <a:t>Tianfeng Chai</a:t>
            </a:r>
            <a:r>
              <a:rPr lang="en-US" sz="900" baseline="30000" dirty="0">
                <a:solidFill>
                  <a:schemeClr val="accent4"/>
                </a:solidFill>
              </a:rPr>
              <a:t>1,2</a:t>
            </a:r>
            <a:r>
              <a:rPr lang="en-US" sz="900" dirty="0">
                <a:solidFill>
                  <a:schemeClr val="accent4"/>
                </a:solidFill>
              </a:rPr>
              <a:t>, Tianfeng Chai</a:t>
            </a:r>
            <a:r>
              <a:rPr lang="en-US" sz="900" baseline="30000" dirty="0">
                <a:solidFill>
                  <a:schemeClr val="accent4"/>
                </a:solidFill>
              </a:rPr>
              <a:t>1,2 </a:t>
            </a:r>
            <a:r>
              <a:rPr lang="en-US" sz="900" dirty="0">
                <a:solidFill>
                  <a:schemeClr val="accent4"/>
                </a:solidFill>
              </a:rPr>
              <a:t>, Mark Cohen</a:t>
            </a:r>
            <a:r>
              <a:rPr lang="en-US" sz="900" baseline="30000" dirty="0">
                <a:solidFill>
                  <a:schemeClr val="accent4"/>
                </a:solidFill>
              </a:rPr>
              <a:t>1</a:t>
            </a:r>
            <a:r>
              <a:rPr lang="en-US" sz="900" dirty="0">
                <a:solidFill>
                  <a:schemeClr val="accent4"/>
                </a:solidFill>
              </a:rPr>
              <a:t>, and Fong Ngan</a:t>
            </a:r>
            <a:r>
              <a:rPr lang="en-US" sz="900" baseline="30000" dirty="0">
                <a:solidFill>
                  <a:schemeClr val="accent4"/>
                </a:solidFill>
              </a:rPr>
              <a:t>1,2  </a:t>
            </a:r>
          </a:p>
          <a:p>
            <a:pPr algn="ctr"/>
            <a:r>
              <a:rPr lang="en-US" sz="800" dirty="0">
                <a:solidFill>
                  <a:schemeClr val="accent4"/>
                </a:solidFill>
              </a:rPr>
              <a:t>1 Air Resources Laboratory, National Oceanic and Atmospheric Administration, College Park, MD, USA</a:t>
            </a:r>
          </a:p>
          <a:p>
            <a:pPr algn="ctr"/>
            <a:r>
              <a:rPr lang="en-US" sz="800" dirty="0">
                <a:solidFill>
                  <a:schemeClr val="accent4"/>
                </a:solidFill>
              </a:rPr>
              <a:t>2 Cooperative Institute for Satellite Earth System Studies (</a:t>
            </a:r>
            <a:r>
              <a:rPr lang="en-US" sz="800" i="1" dirty="0">
                <a:solidFill>
                  <a:schemeClr val="accent4"/>
                </a:solidFill>
              </a:rPr>
              <a:t>CISESS),</a:t>
            </a:r>
            <a:r>
              <a:rPr lang="en-US" sz="800" dirty="0">
                <a:solidFill>
                  <a:schemeClr val="accent4"/>
                </a:solidFill>
              </a:rPr>
              <a:t> University of Maryland, College Park, MD, USA</a:t>
            </a:r>
          </a:p>
          <a:p>
            <a:endParaRPr lang="en-US" sz="800" baseline="30000" dirty="0">
              <a:solidFill>
                <a:schemeClr val="accent4"/>
              </a:solidFill>
            </a:endParaRPr>
          </a:p>
        </p:txBody>
      </p:sp>
      <p:sp>
        <p:nvSpPr>
          <p:cNvPr id="6" name="Rectangle 5"/>
          <p:cNvSpPr/>
          <p:nvPr/>
        </p:nvSpPr>
        <p:spPr>
          <a:xfrm>
            <a:off x="643551" y="914045"/>
            <a:ext cx="12486640" cy="367216"/>
          </a:xfrm>
          <a:prstGeom prst="rect">
            <a:avLst/>
          </a:prstGeom>
        </p:spPr>
        <p:txBody>
          <a:bodyPr wrap="square">
            <a:spAutoFit/>
          </a:bodyPr>
          <a:lstStyle/>
          <a:p>
            <a:pPr>
              <a:lnSpc>
                <a:spcPct val="107000"/>
              </a:lnSpc>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Forward and backward s</a:t>
            </a:r>
            <a:r>
              <a:rPr lang="en-US" sz="1800" dirty="0" smtClean="0">
                <a:latin typeface="Arial" panose="020B0604020202020204" pitchFamily="34" charset="0"/>
                <a:ea typeface="Calibri" panose="020F0502020204030204" pitchFamily="34" charset="0"/>
                <a:cs typeface="Arial" panose="020B0604020202020204" pitchFamily="34" charset="0"/>
              </a:rPr>
              <a:t>ource-receptor sensitivities</a:t>
            </a:r>
            <a:endParaRPr lang="en-US" sz="1800" dirty="0" smtClean="0">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435928" y="1543279"/>
            <a:ext cx="5407567" cy="2677656"/>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Source-receptor sensitivities can be calculated by running the HYSPLIT simulations in </a:t>
            </a:r>
            <a:r>
              <a:rPr lang="en-US" sz="1400" dirty="0">
                <a:latin typeface="Arial" panose="020B0604020202020204" pitchFamily="34" charset="0"/>
                <a:cs typeface="Arial" panose="020B0604020202020204" pitchFamily="34" charset="0"/>
              </a:rPr>
              <a:t>either</a:t>
            </a:r>
            <a:r>
              <a:rPr lang="en-US" sz="1400" dirty="0" smtClean="0">
                <a:latin typeface="Arial" panose="020B0604020202020204" pitchFamily="34" charset="0"/>
                <a:cs typeface="Arial" panose="020B0604020202020204" pitchFamily="34" charset="0"/>
              </a:rPr>
              <a:t> a forward or a backward mode. </a:t>
            </a:r>
          </a:p>
          <a:p>
            <a:pPr marL="342900" indent="-34290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While the forward sensitivities are easy to calculate for known source locations and release time periods, the backward run can be a very efficient tool  for some applications where the sources are mostly unknown.  </a:t>
            </a:r>
          </a:p>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T</a:t>
            </a:r>
            <a:r>
              <a:rPr lang="en-US" sz="1400" dirty="0" smtClean="0">
                <a:latin typeface="Arial" panose="020B0604020202020204" pitchFamily="34" charset="0"/>
                <a:cs typeface="Arial" panose="020B0604020202020204" pitchFamily="34" charset="0"/>
              </a:rPr>
              <a:t>he source-receptor sensitivities calculated using backward and forward modes may not have a good agreement.  For instance, the scatter plots here (taken from </a:t>
            </a:r>
            <a:r>
              <a:rPr lang="en-US" sz="1400" dirty="0" err="1" smtClean="0">
                <a:latin typeface="Arial" panose="020B0604020202020204" pitchFamily="34" charset="0"/>
                <a:cs typeface="Arial" panose="020B0604020202020204" pitchFamily="34" charset="0"/>
              </a:rPr>
              <a:t>Eslinger</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a:t>
            </a:r>
            <a:r>
              <a:rPr lang="en-US" sz="1400" dirty="0" err="1">
                <a:latin typeface="Arial" panose="020B0604020202020204" pitchFamily="34" charset="0"/>
                <a:cs typeface="Arial" panose="020B0604020202020204" pitchFamily="34" charset="0"/>
              </a:rPr>
              <a:t>Schrom</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2019) compare the dilution factors calculated using forward and backward HYSPLIT runs</a:t>
            </a:r>
          </a:p>
          <a:p>
            <a:pPr marL="342900" indent="-342900">
              <a:buFont typeface="Arial" panose="020B0604020202020204" pitchFamily="34" charset="0"/>
              <a:buChar char="•"/>
            </a:pPr>
            <a:endParaRPr lang="en-US" sz="1400" dirty="0" smtClean="0"/>
          </a:p>
        </p:txBody>
      </p:sp>
      <p:pic>
        <p:nvPicPr>
          <p:cNvPr id="8" name="Picture 7"/>
          <p:cNvPicPr>
            <a:picLocks noChangeAspect="1"/>
          </p:cNvPicPr>
          <p:nvPr/>
        </p:nvPicPr>
        <p:blipFill>
          <a:blip r:embed="rId2"/>
          <a:stretch>
            <a:fillRect/>
          </a:stretch>
        </p:blipFill>
        <p:spPr>
          <a:xfrm>
            <a:off x="5950498" y="1253305"/>
            <a:ext cx="3050890" cy="3139353"/>
          </a:xfrm>
          <a:prstGeom prst="rect">
            <a:avLst/>
          </a:prstGeom>
        </p:spPr>
      </p:pic>
      <p:sp>
        <p:nvSpPr>
          <p:cNvPr id="9" name="TextBox 8"/>
          <p:cNvSpPr txBox="1"/>
          <p:nvPr/>
        </p:nvSpPr>
        <p:spPr>
          <a:xfrm>
            <a:off x="5950498" y="4392658"/>
            <a:ext cx="3125274"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Copied </a:t>
            </a:r>
            <a:r>
              <a:rPr lang="en-US" sz="1000" dirty="0" err="1">
                <a:latin typeface="Arial" panose="020B0604020202020204" pitchFamily="34" charset="0"/>
                <a:cs typeface="Arial" panose="020B0604020202020204" pitchFamily="34" charset="0"/>
              </a:rPr>
              <a:t>f</a:t>
            </a:r>
            <a:r>
              <a:rPr lang="en-US" sz="1000" dirty="0" err="1" smtClean="0">
                <a:latin typeface="Arial" panose="020B0604020202020204" pitchFamily="34" charset="0"/>
                <a:cs typeface="Arial" panose="020B0604020202020204" pitchFamily="34" charset="0"/>
              </a:rPr>
              <a:t>om</a:t>
            </a:r>
            <a:r>
              <a:rPr lang="en-US" sz="1000" dirty="0" smtClean="0">
                <a:latin typeface="Arial" panose="020B0604020202020204" pitchFamily="34" charset="0"/>
                <a:cs typeface="Arial" panose="020B0604020202020204" pitchFamily="34" charset="0"/>
              </a:rPr>
              <a:t> Figure 4 of </a:t>
            </a:r>
            <a:r>
              <a:rPr lang="en-US" sz="1000" dirty="0" err="1">
                <a:latin typeface="Arial" panose="020B0604020202020204" pitchFamily="34" charset="0"/>
                <a:cs typeface="Arial" panose="020B0604020202020204" pitchFamily="34" charset="0"/>
              </a:rPr>
              <a:t>Eslinger</a:t>
            </a:r>
            <a:r>
              <a:rPr lang="en-US" sz="1000" dirty="0">
                <a:latin typeface="Arial" panose="020B0604020202020204" pitchFamily="34" charset="0"/>
                <a:cs typeface="Arial" panose="020B0604020202020204" pitchFamily="34" charset="0"/>
              </a:rPr>
              <a:t> and </a:t>
            </a:r>
            <a:r>
              <a:rPr lang="en-US" sz="1000" dirty="0" err="1">
                <a:latin typeface="Arial" panose="020B0604020202020204" pitchFamily="34" charset="0"/>
                <a:cs typeface="Arial" panose="020B0604020202020204" pitchFamily="34" charset="0"/>
              </a:rPr>
              <a:t>Schrom</a:t>
            </a:r>
            <a:r>
              <a:rPr lang="en-US" sz="1000" dirty="0">
                <a:latin typeface="Arial" panose="020B0604020202020204" pitchFamily="34" charset="0"/>
                <a:cs typeface="Arial" panose="020B0604020202020204" pitchFamily="34" charset="0"/>
              </a:rPr>
              <a:t> (2019) </a:t>
            </a:r>
            <a:r>
              <a:rPr lang="en-US" sz="1000" dirty="0" smtClean="0">
                <a:latin typeface="Arial" panose="020B0604020202020204" pitchFamily="34" charset="0"/>
                <a:cs typeface="Arial" panose="020B0604020202020204" pitchFamily="34" charset="0"/>
              </a:rPr>
              <a:t>DOI:</a:t>
            </a:r>
            <a:r>
              <a:rPr lang="en-US" sz="1000" u="sng" dirty="0" smtClean="0">
                <a:latin typeface="Arial" panose="020B0604020202020204" pitchFamily="34" charset="0"/>
                <a:cs typeface="Arial" panose="020B0604020202020204" pitchFamily="34" charset="0"/>
                <a:hlinkClick r:id="rId3"/>
              </a:rPr>
              <a:t>10.1016/j.jenvrad.2019.03.006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96435"/>
      </p:ext>
    </p:extLst>
  </p:cSld>
  <p:clrMapOvr>
    <a:masterClrMapping/>
  </p:clrMapOvr>
  <mc:AlternateContent xmlns:mc="http://schemas.openxmlformats.org/markup-compatibility/2006">
    <mc:Choice xmlns:p14="http://schemas.microsoft.com/office/powerpoint/2010/main" Requires="p14">
      <p:transition spd="slow" p14:dur="2000" advTm="501"/>
    </mc:Choice>
    <mc:Fallback>
      <p:transition spd="slow" advTm="5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2" y="0"/>
            <a:ext cx="5370403" cy="978087"/>
          </a:xfrm>
          <a:prstGeom prst="rect">
            <a:avLst/>
          </a:prstGeom>
          <a:noFill/>
          <a:ln w="9525">
            <a:noFill/>
            <a:miter lim="800000"/>
            <a:headEnd/>
            <a:tailEnd/>
          </a:ln>
        </p:spPr>
        <p:txBody>
          <a:bodyPr wrap="square" lIns="18666" tIns="9334" rIns="18666" bIns="9334">
            <a:spAutoFit/>
          </a:bodyPr>
          <a:lstStyle/>
          <a:p>
            <a:pPr algn="ctr"/>
            <a:r>
              <a:rPr lang="en-US" sz="1100" b="1" dirty="0">
                <a:solidFill>
                  <a:schemeClr val="accent4"/>
                </a:solidFill>
                <a:latin typeface="Arial" panose="020B0604020202020204" pitchFamily="34" charset="0"/>
                <a:cs typeface="Arial" panose="020B0604020202020204" pitchFamily="34" charset="0"/>
              </a:rPr>
              <a:t>Comparison 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800" baseline="30000" dirty="0">
              <a:solidFill>
                <a:schemeClr val="accent4"/>
              </a:solidFill>
              <a:latin typeface="Arial" panose="020B0604020202020204" pitchFamily="34" charset="0"/>
              <a:cs typeface="Arial" panose="020B0604020202020204" pitchFamily="34" charset="0"/>
            </a:endParaRPr>
          </a:p>
        </p:txBody>
      </p:sp>
      <p:pic>
        <p:nvPicPr>
          <p:cNvPr id="6" name="Picture 2" descr="https://gmd.copernicus.org/articles/11/5135/2018/gmd-11-5135-2018-f01-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3086" y="2554581"/>
            <a:ext cx="2711998" cy="20887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25600" y="849453"/>
            <a:ext cx="5041458"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Setup of Forward and backward sensitivity runs</a:t>
            </a:r>
            <a:endParaRPr lang="en-US" sz="1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99" y="2125469"/>
            <a:ext cx="2695657" cy="2397165"/>
          </a:xfrm>
          <a:prstGeom prst="rect">
            <a:avLst/>
          </a:prstGeom>
        </p:spPr>
      </p:pic>
      <p:cxnSp>
        <p:nvCxnSpPr>
          <p:cNvPr id="9" name="Straight Arrow Connector 8"/>
          <p:cNvCxnSpPr/>
          <p:nvPr/>
        </p:nvCxnSpPr>
        <p:spPr>
          <a:xfrm>
            <a:off x="3766758" y="2804156"/>
            <a:ext cx="14084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66758" y="4043948"/>
            <a:ext cx="1468348" cy="113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36165" y="2400692"/>
            <a:ext cx="181765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121 forward runs</a:t>
            </a:r>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3704230" y="4167314"/>
            <a:ext cx="180398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400 backward runs</a:t>
            </a:r>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5825925" y="2202731"/>
            <a:ext cx="3094788"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Dayton</a:t>
            </a:r>
            <a:r>
              <a:rPr lang="en-US" sz="1000" dirty="0" smtClean="0">
                <a:latin typeface="Arial" panose="020B0604020202020204" pitchFamily="34" charset="0"/>
                <a:cs typeface="Arial" panose="020B0604020202020204" pitchFamily="34" charset="0"/>
              </a:rPr>
              <a:t>, Ohio, U.S. shown as a red diamond, and Sudbury, Ontario, Canada shown as a green </a:t>
            </a:r>
            <a:r>
              <a:rPr lang="en-US" sz="1000" dirty="0" smtClean="0">
                <a:latin typeface="Arial" panose="020B0604020202020204" pitchFamily="34" charset="0"/>
                <a:cs typeface="Arial" panose="020B0604020202020204" pitchFamily="34" charset="0"/>
              </a:rPr>
              <a:t>cross</a:t>
            </a:r>
            <a:endParaRPr lang="en-US" sz="1000" dirty="0">
              <a:latin typeface="Arial" panose="020B0604020202020204" pitchFamily="34" charset="0"/>
              <a:cs typeface="Arial" panose="020B0604020202020204" pitchFamily="34" charset="0"/>
            </a:endParaRPr>
          </a:p>
        </p:txBody>
      </p:sp>
      <p:sp>
        <p:nvSpPr>
          <p:cNvPr id="14" name="TextBox 13"/>
          <p:cNvSpPr txBox="1"/>
          <p:nvPr/>
        </p:nvSpPr>
        <p:spPr>
          <a:xfrm>
            <a:off x="601322" y="1199206"/>
            <a:ext cx="7887338" cy="1015663"/>
          </a:xfrm>
          <a:prstGeom prst="rect">
            <a:avLst/>
          </a:prstGeom>
          <a:noFill/>
        </p:spPr>
        <p:txBody>
          <a:bodyPr wrap="square" rtlCol="0">
            <a:spAutoFit/>
          </a:bodyPr>
          <a:lstStyle/>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S</a:t>
            </a:r>
            <a:r>
              <a:rPr lang="en-US" sz="1200" dirty="0" smtClean="0">
                <a:latin typeface="Arial" panose="020B0604020202020204" pitchFamily="34" charset="0"/>
                <a:cs typeface="Arial" panose="020B0604020202020204" pitchFamily="34" charset="0"/>
              </a:rPr>
              <a:t>ensitivity runs are based on CAPTEX release 2 (</a:t>
            </a:r>
            <a:r>
              <a:rPr lang="en-US" sz="1200" dirty="0">
                <a:latin typeface="Arial" panose="020B0604020202020204" pitchFamily="34" charset="0"/>
                <a:cs typeface="Arial" panose="020B0604020202020204" pitchFamily="34" charset="0"/>
              </a:rPr>
              <a:t>3-hour release </a:t>
            </a:r>
            <a:r>
              <a:rPr lang="en-US" sz="1200" dirty="0" smtClean="0">
                <a:latin typeface="Arial" panose="020B0604020202020204" pitchFamily="34" charset="0"/>
                <a:cs typeface="Arial" panose="020B0604020202020204" pitchFamily="34" charset="0"/>
              </a:rPr>
              <a:t>from Dayton, 17-20Z, Sep 25, 1983). </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121 forward HYSPLIT dispersion runs are carried out from different candidate locations (“+” in left figure).  The forward sensitivities to  400 measurements from 84 monitoring sites (circles in figure) are calculated. </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400 backward runs starts from each measurement site and measurement ending time. The backward sensitivities at each of the 121 candidate locations at the release time are calculated.</a:t>
            </a:r>
            <a:endParaRPr lang="en-US" sz="1200" dirty="0">
              <a:latin typeface="Arial" panose="020B0604020202020204" pitchFamily="34" charset="0"/>
              <a:cs typeface="Arial" panose="020B0604020202020204" pitchFamily="34" charset="0"/>
            </a:endParaRPr>
          </a:p>
        </p:txBody>
      </p:sp>
      <p:sp>
        <p:nvSpPr>
          <p:cNvPr id="15" name="TextBox 14"/>
          <p:cNvSpPr txBox="1"/>
          <p:nvPr/>
        </p:nvSpPr>
        <p:spPr>
          <a:xfrm>
            <a:off x="3581767" y="2916221"/>
            <a:ext cx="1926443" cy="1015663"/>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48400 source-receptor sensitivities are calculated from both forward and backward runs. </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mc:AlternateContent xmlns:mc="http://schemas.openxmlformats.org/markup-compatibility/2006">
    <mc:Choice xmlns:p14="http://schemas.microsoft.com/office/powerpoint/2010/main" Requires="p14">
      <p:transition spd="slow" p14:dur="2000" advTm="13120"/>
    </mc:Choice>
    <mc:Fallback>
      <p:transition spd="slow" advTm="1312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2" y="0"/>
            <a:ext cx="5370403" cy="978087"/>
          </a:xfrm>
          <a:prstGeom prst="rect">
            <a:avLst/>
          </a:prstGeom>
          <a:noFill/>
          <a:ln w="9525">
            <a:noFill/>
            <a:miter lim="800000"/>
            <a:headEnd/>
            <a:tailEnd/>
          </a:ln>
        </p:spPr>
        <p:txBody>
          <a:bodyPr wrap="square" lIns="18666" tIns="9334" rIns="18666" bIns="9334">
            <a:spAutoFit/>
          </a:bodyPr>
          <a:lstStyle/>
          <a:p>
            <a:pPr algn="ctr"/>
            <a:r>
              <a:rPr lang="en-US" sz="1100" b="1" dirty="0">
                <a:solidFill>
                  <a:schemeClr val="accent4"/>
                </a:solidFill>
                <a:latin typeface="Arial" panose="020B0604020202020204" pitchFamily="34" charset="0"/>
                <a:cs typeface="Arial" panose="020B0604020202020204" pitchFamily="34" charset="0"/>
              </a:rPr>
              <a:t>Comparison 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800" baseline="30000" dirty="0">
              <a:solidFill>
                <a:schemeClr val="accent4"/>
              </a:solidFill>
              <a:latin typeface="Arial" panose="020B0604020202020204" pitchFamily="34" charset="0"/>
              <a:cs typeface="Arial" panose="020B0604020202020204" pitchFamily="34" charset="0"/>
            </a:endParaRPr>
          </a:p>
        </p:txBody>
      </p:sp>
      <p:sp>
        <p:nvSpPr>
          <p:cNvPr id="16" name="TextBox 15"/>
          <p:cNvSpPr txBox="1"/>
          <p:nvPr/>
        </p:nvSpPr>
        <p:spPr>
          <a:xfrm>
            <a:off x="599931" y="808997"/>
            <a:ext cx="1037336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Source term estimation</a:t>
            </a:r>
            <a:endParaRPr lang="en-US" sz="1800" dirty="0">
              <a:latin typeface="Arial" panose="020B0604020202020204" pitchFamily="34" charset="0"/>
              <a:cs typeface="Arial" panose="020B0604020202020204" pitchFamily="34" charset="0"/>
            </a:endParaRPr>
          </a:p>
        </p:txBody>
      </p:sp>
      <p:pic>
        <p:nvPicPr>
          <p:cNvPr id="17" name="Picture 2" descr="https://www.geosci-model-dev.net/11/5135/2018/gmd-11-5135-2018-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932" y="2278258"/>
            <a:ext cx="2277398" cy="19927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3"/>
          <a:stretch>
            <a:fillRect/>
          </a:stretch>
        </p:blipFill>
        <p:spPr>
          <a:xfrm>
            <a:off x="721465" y="2445264"/>
            <a:ext cx="5256350" cy="717457"/>
          </a:xfrm>
          <a:prstGeom prst="rect">
            <a:avLst/>
          </a:prstGeom>
        </p:spPr>
      </p:pic>
      <p:sp>
        <p:nvSpPr>
          <p:cNvPr id="19" name="TextBox 18"/>
          <p:cNvSpPr txBox="1"/>
          <p:nvPr/>
        </p:nvSpPr>
        <p:spPr>
          <a:xfrm>
            <a:off x="341452" y="1111904"/>
            <a:ext cx="8802548"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unknown release location, time, and strength can be estimated by minimizing a cost function that calculates the differences between model predictions and observations, as well as the deviations of the final solution from the first guess.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cost function normalization scheme </a:t>
            </a:r>
            <a:r>
              <a:rPr lang="en-US" sz="1200" dirty="0" smtClean="0">
                <a:latin typeface="Arial" panose="020B0604020202020204" pitchFamily="34" charset="0"/>
                <a:cs typeface="Arial" panose="020B0604020202020204" pitchFamily="34" charset="0"/>
              </a:rPr>
              <a:t>is also introduced to </a:t>
            </a:r>
            <a:r>
              <a:rPr lang="en-US" sz="1200" dirty="0">
                <a:latin typeface="Arial" panose="020B0604020202020204" pitchFamily="34" charset="0"/>
                <a:cs typeface="Arial" panose="020B0604020202020204" pitchFamily="34" charset="0"/>
              </a:rPr>
              <a:t>avoid spurious minimal source term </a:t>
            </a:r>
            <a:r>
              <a:rPr lang="en-US" sz="1200" dirty="0" smtClean="0">
                <a:latin typeface="Arial" panose="020B0604020202020204" pitchFamily="34" charset="0"/>
                <a:cs typeface="Arial" panose="020B0604020202020204" pitchFamily="34" charset="0"/>
              </a:rPr>
              <a:t>solutions (see figure below) </a:t>
            </a:r>
            <a:r>
              <a:rPr lang="en-US" sz="1200" dirty="0">
                <a:latin typeface="Arial" panose="020B0604020202020204" pitchFamily="34" charset="0"/>
                <a:cs typeface="Arial" panose="020B0604020202020204" pitchFamily="34" charset="0"/>
              </a:rPr>
              <a:t>when using logarithm concentration </a:t>
            </a:r>
            <a:r>
              <a:rPr lang="en-US" sz="1200" dirty="0" smtClean="0">
                <a:latin typeface="Arial" panose="020B0604020202020204" pitchFamily="34" charset="0"/>
                <a:cs typeface="Arial" panose="020B0604020202020204" pitchFamily="34" charset="0"/>
              </a:rPr>
              <a:t>differences.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Finding a </a:t>
            </a:r>
            <a:r>
              <a:rPr lang="en-US" sz="1200" dirty="0">
                <a:latin typeface="Arial" panose="020B0604020202020204" pitchFamily="34" charset="0"/>
                <a:cs typeface="Arial" panose="020B0604020202020204" pitchFamily="34" charset="0"/>
              </a:rPr>
              <a:t>single source location as well as its source </a:t>
            </a:r>
            <a:r>
              <a:rPr lang="en-US" sz="1200" dirty="0" smtClean="0">
                <a:latin typeface="Arial" panose="020B0604020202020204" pitchFamily="34" charset="0"/>
                <a:cs typeface="Arial" panose="020B0604020202020204" pitchFamily="34" charset="0"/>
              </a:rPr>
              <a:t>strength in this application is achieved by searching the </a:t>
            </a:r>
            <a:r>
              <a:rPr lang="en-US" sz="1200" dirty="0">
                <a:latin typeface="Arial" panose="020B0604020202020204" pitchFamily="34" charset="0"/>
                <a:cs typeface="Arial" panose="020B0604020202020204" pitchFamily="34" charset="0"/>
              </a:rPr>
              <a:t>location and strength that yield the best match between the predicted and the observed </a:t>
            </a:r>
            <a:r>
              <a:rPr lang="en-US" sz="1200" dirty="0" smtClean="0">
                <a:latin typeface="Arial" panose="020B0604020202020204" pitchFamily="34" charset="0"/>
                <a:cs typeface="Arial" panose="020B0604020202020204" pitchFamily="34" charset="0"/>
              </a:rPr>
              <a:t>concentrations.</a:t>
            </a:r>
            <a:endParaRPr lang="en-US" sz="1200" dirty="0">
              <a:latin typeface="Arial" panose="020B0604020202020204" pitchFamily="34" charset="0"/>
              <a:cs typeface="Arial" panose="020B0604020202020204" pitchFamily="34" charset="0"/>
            </a:endParaRPr>
          </a:p>
        </p:txBody>
      </p:sp>
      <p:sp>
        <p:nvSpPr>
          <p:cNvPr id="20" name="TextBox 19"/>
          <p:cNvSpPr txBox="1"/>
          <p:nvPr/>
        </p:nvSpPr>
        <p:spPr>
          <a:xfrm>
            <a:off x="599931" y="4173947"/>
            <a:ext cx="5598312"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Chai, T., Stein, A., and </a:t>
            </a:r>
            <a:r>
              <a:rPr lang="en-US" sz="800" dirty="0" err="1">
                <a:latin typeface="Arial" panose="020B0604020202020204" pitchFamily="34" charset="0"/>
                <a:cs typeface="Arial" panose="020B0604020202020204" pitchFamily="34" charset="0"/>
              </a:rPr>
              <a:t>Ngan</a:t>
            </a:r>
            <a:r>
              <a:rPr lang="en-US" sz="800" dirty="0">
                <a:latin typeface="Arial" panose="020B0604020202020204" pitchFamily="34" charset="0"/>
                <a:cs typeface="Arial" panose="020B0604020202020204" pitchFamily="34" charset="0"/>
              </a:rPr>
              <a:t>, F.: Weak-constraint inverse modeling using HYSPLIT-4 </a:t>
            </a:r>
            <a:r>
              <a:rPr lang="en-US" sz="800" dirty="0" err="1">
                <a:latin typeface="Arial" panose="020B0604020202020204" pitchFamily="34" charset="0"/>
                <a:cs typeface="Arial" panose="020B0604020202020204" pitchFamily="34" charset="0"/>
              </a:rPr>
              <a:t>Lagrangian</a:t>
            </a:r>
            <a:r>
              <a:rPr lang="en-US" sz="800" dirty="0">
                <a:latin typeface="Arial" panose="020B0604020202020204" pitchFamily="34" charset="0"/>
                <a:cs typeface="Arial" panose="020B0604020202020204" pitchFamily="34" charset="0"/>
              </a:rPr>
              <a:t> dispersion model and Cross-Appalachian Tracer Experiment (CAPTEX) observations – effect of including model uncertainties on source term estimation, </a:t>
            </a:r>
            <a:r>
              <a:rPr lang="en-US" sz="800" dirty="0" err="1">
                <a:latin typeface="Arial" panose="020B0604020202020204" pitchFamily="34" charset="0"/>
                <a:cs typeface="Arial" panose="020B0604020202020204" pitchFamily="34" charset="0"/>
              </a:rPr>
              <a:t>Geosci</a:t>
            </a:r>
            <a:r>
              <a:rPr lang="en-US" sz="800" dirty="0">
                <a:latin typeface="Arial" panose="020B0604020202020204" pitchFamily="34" charset="0"/>
                <a:cs typeface="Arial" panose="020B0604020202020204" pitchFamily="34" charset="0"/>
              </a:rPr>
              <a:t>. Model Dev., 11, 5135–5148, https://</a:t>
            </a:r>
            <a:r>
              <a:rPr lang="en-US" sz="800" dirty="0" smtClean="0">
                <a:latin typeface="Arial" panose="020B0604020202020204" pitchFamily="34" charset="0"/>
                <a:cs typeface="Arial" panose="020B0604020202020204" pitchFamily="34" charset="0"/>
              </a:rPr>
              <a:t>doi.org/10.5194/gmd-11-5135-2018</a:t>
            </a:r>
            <a:endParaRPr lang="en-US" sz="800" dirty="0">
              <a:latin typeface="Arial" panose="020B0604020202020204" pitchFamily="34" charset="0"/>
              <a:cs typeface="Arial" panose="020B0604020202020204" pitchFamily="34" charset="0"/>
            </a:endParaRPr>
          </a:p>
        </p:txBody>
      </p:sp>
      <p:sp>
        <p:nvSpPr>
          <p:cNvPr id="21" name="TextBox 20"/>
          <p:cNvSpPr txBox="1"/>
          <p:nvPr/>
        </p:nvSpPr>
        <p:spPr>
          <a:xfrm>
            <a:off x="6617485" y="4324290"/>
            <a:ext cx="2534129"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Cost </a:t>
            </a:r>
            <a:r>
              <a:rPr lang="en-US" sz="1000" dirty="0">
                <a:latin typeface="Arial" panose="020B0604020202020204" pitchFamily="34" charset="0"/>
                <a:cs typeface="Arial" panose="020B0604020202020204" pitchFamily="34" charset="0"/>
              </a:rPr>
              <a:t>function as a function of source </a:t>
            </a:r>
            <a:r>
              <a:rPr lang="en-US" sz="1000" dirty="0" smtClean="0">
                <a:latin typeface="Arial" panose="020B0604020202020204" pitchFamily="34" charset="0"/>
                <a:cs typeface="Arial" panose="020B0604020202020204" pitchFamily="34" charset="0"/>
              </a:rPr>
              <a:t>strength before and after normalization.</a:t>
            </a:r>
            <a:endParaRPr lang="en-US" sz="1000" dirty="0">
              <a:latin typeface="Arial" panose="020B0604020202020204" pitchFamily="34" charset="0"/>
              <a:cs typeface="Arial" panose="020B0604020202020204" pitchFamily="34" charset="0"/>
            </a:endParaRPr>
          </a:p>
        </p:txBody>
      </p:sp>
      <p:sp>
        <p:nvSpPr>
          <p:cNvPr id="22" name="TextBox 21"/>
          <p:cNvSpPr txBox="1"/>
          <p:nvPr/>
        </p:nvSpPr>
        <p:spPr>
          <a:xfrm>
            <a:off x="599931" y="3255193"/>
            <a:ext cx="5737208" cy="830997"/>
          </a:xfrm>
          <a:prstGeom prst="rect">
            <a:avLst/>
          </a:prstGeom>
          <a:noFill/>
        </p:spPr>
        <p:txBody>
          <a:bodyPr wrap="square" rtlCol="0">
            <a:spAutoFit/>
          </a:bodyPr>
          <a:lstStyle/>
          <a:p>
            <a:r>
              <a:rPr lang="en-US" altLang="en-US" sz="1200" dirty="0" smtClean="0">
                <a:solidFill>
                  <a:srgbClr val="464646"/>
                </a:solidFill>
                <a:latin typeface="Arial" panose="020B0604020202020204" pitchFamily="34" charset="0"/>
                <a:cs typeface="Arial" panose="020B0604020202020204" pitchFamily="34" charset="0"/>
              </a:rPr>
              <a:t>Release rate</a:t>
            </a:r>
            <a:r>
              <a:rPr lang="en-US" altLang="en-US" sz="1200" dirty="0">
                <a:solidFill>
                  <a:srgbClr val="464646"/>
                </a:solidFill>
                <a:latin typeface="Arial" panose="020B0604020202020204" pitchFamily="34" charset="0"/>
                <a:cs typeface="Arial" panose="020B0604020202020204" pitchFamily="34" charset="0"/>
              </a:rPr>
              <a:t> </a:t>
            </a:r>
            <a:r>
              <a:rPr lang="en-US" altLang="en-US" sz="1200" dirty="0" smtClean="0">
                <a:solidFill>
                  <a:srgbClr val="464646"/>
                </a:solidFill>
                <a:latin typeface="Arial" panose="020B0604020202020204" pitchFamily="34" charset="0"/>
                <a:cs typeface="Arial" panose="020B0604020202020204" pitchFamily="34" charset="0"/>
              </a:rPr>
              <a:t>q is generalized to be at multiple locations (</a:t>
            </a:r>
            <a:r>
              <a:rPr lang="en-US" altLang="en-US" sz="1200" dirty="0" err="1" smtClean="0">
                <a:solidFill>
                  <a:srgbClr val="464646"/>
                </a:solidFill>
                <a:latin typeface="Arial" panose="020B0604020202020204" pitchFamily="34" charset="0"/>
                <a:cs typeface="Arial" panose="020B0604020202020204" pitchFamily="34" charset="0"/>
              </a:rPr>
              <a:t>ij</a:t>
            </a:r>
            <a:r>
              <a:rPr lang="en-US" altLang="en-US" sz="1200" dirty="0" smtClean="0">
                <a:solidFill>
                  <a:srgbClr val="464646"/>
                </a:solidFill>
                <a:latin typeface="Arial" panose="020B0604020202020204" pitchFamily="34" charset="0"/>
                <a:cs typeface="Arial" panose="020B0604020202020204" pitchFamily="34" charset="0"/>
              </a:rPr>
              <a:t>).  Superscript “b” denotes first guess and</a:t>
            </a:r>
            <a:r>
              <a:rPr lang="en-US" altLang="en-US" sz="1200" dirty="0">
                <a:solidFill>
                  <a:srgbClr val="464646"/>
                </a:solidFill>
                <a:latin typeface="Arial" panose="020B0604020202020204" pitchFamily="34" charset="0"/>
                <a:cs typeface="Arial" panose="020B0604020202020204" pitchFamily="34" charset="0"/>
              </a:rPr>
              <a:t> </a:t>
            </a:r>
            <a:r>
              <a:rPr lang="en-US" altLang="en-US" sz="1200" dirty="0" smtClean="0">
                <a:solidFill>
                  <a:srgbClr val="464646"/>
                </a:solidFill>
                <a:latin typeface="Arial" panose="020B0604020202020204" pitchFamily="34" charset="0"/>
                <a:cs typeface="Arial" panose="020B0604020202020204" pitchFamily="34" charset="0"/>
              </a:rPr>
              <a:t>σ</a:t>
            </a:r>
            <a:r>
              <a:rPr lang="en-US" altLang="en-US" sz="1200" dirty="0">
                <a:solidFill>
                  <a:srgbClr val="464646"/>
                </a:solidFill>
                <a:latin typeface="Arial" panose="020B0604020202020204" pitchFamily="34" charset="0"/>
                <a:cs typeface="Arial" panose="020B0604020202020204" pitchFamily="34" charset="0"/>
              </a:rPr>
              <a:t> is the corresponding error variance.  </a:t>
            </a:r>
            <a:r>
              <a:rPr lang="en-US" altLang="en-US" sz="1200" i="1" dirty="0" err="1">
                <a:solidFill>
                  <a:srgbClr val="464646"/>
                </a:solidFill>
                <a:latin typeface="Arial" panose="020B0604020202020204" pitchFamily="34" charset="0"/>
                <a:cs typeface="Arial" panose="020B0604020202020204" pitchFamily="34" charset="0"/>
              </a:rPr>
              <a:t>c</a:t>
            </a:r>
            <a:r>
              <a:rPr lang="en-US" altLang="en-US" sz="1200" i="1" baseline="30000" dirty="0" err="1">
                <a:solidFill>
                  <a:srgbClr val="464646"/>
                </a:solidFill>
                <a:latin typeface="Arial" panose="020B0604020202020204" pitchFamily="34" charset="0"/>
                <a:cs typeface="Arial" panose="020B0604020202020204" pitchFamily="34" charset="0"/>
              </a:rPr>
              <a:t>h</a:t>
            </a:r>
            <a:r>
              <a:rPr lang="en-US" altLang="en-US" sz="1200" dirty="0">
                <a:solidFill>
                  <a:srgbClr val="464646"/>
                </a:solidFill>
                <a:latin typeface="Arial" panose="020B0604020202020204" pitchFamily="34" charset="0"/>
                <a:cs typeface="Arial" panose="020B0604020202020204" pitchFamily="34" charset="0"/>
              </a:rPr>
              <a:t> and </a:t>
            </a:r>
            <a:r>
              <a:rPr lang="en-US" altLang="en-US" sz="1200" i="1" dirty="0">
                <a:solidFill>
                  <a:srgbClr val="464646"/>
                </a:solidFill>
                <a:latin typeface="Arial" panose="020B0604020202020204" pitchFamily="34" charset="0"/>
                <a:cs typeface="Arial" panose="020B0604020202020204" pitchFamily="34" charset="0"/>
              </a:rPr>
              <a:t>c</a:t>
            </a:r>
            <a:r>
              <a:rPr lang="en-US" altLang="en-US" sz="1200" i="1" baseline="30000" dirty="0">
                <a:solidFill>
                  <a:srgbClr val="464646"/>
                </a:solidFill>
                <a:latin typeface="Arial" panose="020B0604020202020204" pitchFamily="34" charset="0"/>
                <a:cs typeface="Arial" panose="020B0604020202020204" pitchFamily="34" charset="0"/>
              </a:rPr>
              <a:t>o</a:t>
            </a:r>
            <a:r>
              <a:rPr lang="en-US" altLang="en-US" sz="1200" dirty="0">
                <a:solidFill>
                  <a:srgbClr val="464646"/>
                </a:solidFill>
                <a:latin typeface="Arial" panose="020B0604020202020204" pitchFamily="34" charset="0"/>
                <a:cs typeface="Arial" panose="020B0604020202020204" pitchFamily="34" charset="0"/>
              </a:rPr>
              <a:t> </a:t>
            </a:r>
            <a:r>
              <a:rPr lang="en-US" altLang="en-US" sz="1200" dirty="0" smtClean="0">
                <a:solidFill>
                  <a:srgbClr val="464646"/>
                </a:solidFill>
                <a:latin typeface="Arial" panose="020B0604020202020204" pitchFamily="34" charset="0"/>
                <a:cs typeface="Arial" panose="020B0604020202020204" pitchFamily="34" charset="0"/>
              </a:rPr>
              <a:t>are HYSPLIT-predicted </a:t>
            </a:r>
            <a:r>
              <a:rPr lang="en-US" altLang="en-US" sz="1200" dirty="0">
                <a:solidFill>
                  <a:srgbClr val="464646"/>
                </a:solidFill>
                <a:latin typeface="Arial" panose="020B0604020202020204" pitchFamily="34" charset="0"/>
                <a:cs typeface="Arial" panose="020B0604020202020204" pitchFamily="34" charset="0"/>
              </a:rPr>
              <a:t>and measured concentrations, respectively. The observational errors </a:t>
            </a:r>
            <a:r>
              <a:rPr lang="en-US" altLang="en-US" sz="1200" dirty="0" smtClean="0">
                <a:solidFill>
                  <a:srgbClr val="464646"/>
                </a:solidFill>
                <a:latin typeface="Arial" panose="020B0604020202020204" pitchFamily="34" charset="0"/>
                <a:cs typeface="Arial" panose="020B0604020202020204" pitchFamily="34" charset="0"/>
              </a:rPr>
              <a:t>ϵ</a:t>
            </a:r>
            <a:r>
              <a:rPr lang="en-US" altLang="en-US" sz="1200" baseline="-25000" dirty="0" smtClean="0">
                <a:solidFill>
                  <a:srgbClr val="464646"/>
                </a:solidFill>
                <a:latin typeface="Arial" panose="020B0604020202020204" pitchFamily="34" charset="0"/>
                <a:cs typeface="Arial" panose="020B0604020202020204" pitchFamily="34" charset="0"/>
              </a:rPr>
              <a:t>m</a:t>
            </a:r>
            <a:r>
              <a:rPr lang="en-US" altLang="en-US" sz="1200" dirty="0">
                <a:solidFill>
                  <a:srgbClr val="464646"/>
                </a:solidFill>
                <a:latin typeface="Arial" panose="020B0604020202020204" pitchFamily="34" charset="0"/>
                <a:cs typeface="Arial" panose="020B0604020202020204" pitchFamily="34" charset="0"/>
              </a:rPr>
              <a:t> are assumed to be uncorrelated. </a:t>
            </a:r>
            <a:r>
              <a:rPr lang="en-US" altLang="en-US" sz="1200" dirty="0" smtClean="0">
                <a:solidFill>
                  <a:srgbClr val="464646"/>
                </a:solidFill>
                <a:latin typeface="Arial" panose="020B0604020202020204" pitchFamily="34" charset="0"/>
                <a:cs typeface="Arial" panose="020B0604020202020204" pitchFamily="34" charset="0"/>
              </a:rPr>
              <a:t>See Chai </a:t>
            </a:r>
            <a:r>
              <a:rPr lang="en-US" altLang="en-US" sz="1200" i="1" dirty="0" smtClean="0">
                <a:solidFill>
                  <a:srgbClr val="464646"/>
                </a:solidFill>
                <a:latin typeface="Arial" panose="020B0604020202020204" pitchFamily="34" charset="0"/>
                <a:cs typeface="Arial" panose="020B0604020202020204" pitchFamily="34" charset="0"/>
              </a:rPr>
              <a:t>et al. (</a:t>
            </a:r>
            <a:r>
              <a:rPr lang="en-US" altLang="en-US" sz="1200" dirty="0" smtClean="0">
                <a:solidFill>
                  <a:srgbClr val="464646"/>
                </a:solidFill>
                <a:latin typeface="Arial" panose="020B0604020202020204" pitchFamily="34" charset="0"/>
                <a:cs typeface="Arial" panose="020B0604020202020204" pitchFamily="34" charset="0"/>
              </a:rPr>
              <a:t>2018) for details.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968921"/>
      </p:ext>
    </p:extLst>
  </p:cSld>
  <p:clrMapOvr>
    <a:masterClrMapping/>
  </p:clrMapOvr>
  <mc:AlternateContent xmlns:mc="http://schemas.openxmlformats.org/markup-compatibility/2006">
    <mc:Choice xmlns:p14="http://schemas.microsoft.com/office/powerpoint/2010/main" Requires="p14">
      <p:transition spd="slow" p14:dur="2000" advTm="1652"/>
    </mc:Choice>
    <mc:Fallback>
      <p:transition spd="slow" advTm="165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779919" y="4981"/>
            <a:ext cx="5272813" cy="1655196"/>
          </a:xfrm>
          <a:prstGeom prst="rect">
            <a:avLst/>
          </a:prstGeom>
          <a:noFill/>
          <a:ln w="9525">
            <a:noFill/>
            <a:miter lim="800000"/>
            <a:headEnd/>
            <a:tailEnd/>
          </a:ln>
        </p:spPr>
        <p:txBody>
          <a:bodyPr wrap="square" lIns="18666" tIns="9334" rIns="18666" bIns="9334">
            <a:spAutoFit/>
          </a:bodyPr>
          <a:lstStyle/>
          <a:p>
            <a:pPr algn="ctr"/>
            <a:r>
              <a:rPr lang="en-US" sz="1100" b="1" dirty="0" smtClean="0">
                <a:solidFill>
                  <a:schemeClr val="accent4"/>
                </a:solidFill>
                <a:latin typeface="Arial" panose="020B0604020202020204" pitchFamily="34" charset="0"/>
                <a:cs typeface="Arial" panose="020B0604020202020204" pitchFamily="34" charset="0"/>
              </a:rPr>
              <a:t>Comparison </a:t>
            </a:r>
            <a:r>
              <a:rPr lang="en-US" sz="1100" b="1" dirty="0">
                <a:solidFill>
                  <a:schemeClr val="accent4"/>
                </a:solidFill>
                <a:latin typeface="Arial" panose="020B0604020202020204" pitchFamily="34" charset="0"/>
                <a:cs typeface="Arial" panose="020B0604020202020204" pitchFamily="34" charset="0"/>
              </a:rPr>
              <a:t>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1400" baseline="30000" dirty="0">
              <a:solidFill>
                <a:schemeClr val="accent4"/>
              </a:solidFill>
            </a:endParaRPr>
          </a:p>
          <a:p>
            <a:pPr algn="ctr" eaLnBrk="0" hangingPunct="0">
              <a:lnSpc>
                <a:spcPts val="1586"/>
              </a:lnSpc>
            </a:pPr>
            <a:r>
              <a:rPr lang="en-US" sz="1200" b="1" dirty="0" smtClean="0">
                <a:solidFill>
                  <a:schemeClr val="bg1"/>
                </a:solidFill>
                <a:latin typeface="Arial" panose="020B0604020202020204" pitchFamily="34" charset="0"/>
              </a:rPr>
              <a:t>click </a:t>
            </a:r>
            <a:r>
              <a:rPr lang="en-US" sz="1200" b="1" dirty="0">
                <a:solidFill>
                  <a:schemeClr val="bg1"/>
                </a:solidFill>
                <a:latin typeface="Arial" panose="020B0604020202020204" pitchFamily="34" charset="0"/>
              </a:rPr>
              <a:t>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62" y="1601596"/>
            <a:ext cx="3518369" cy="2743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630" y="1543015"/>
            <a:ext cx="3518370" cy="2743200"/>
          </a:xfrm>
          <a:prstGeom prst="rect">
            <a:avLst/>
          </a:prstGeom>
        </p:spPr>
      </p:pic>
      <p:sp>
        <p:nvSpPr>
          <p:cNvPr id="9" name="TextBox 8"/>
          <p:cNvSpPr txBox="1"/>
          <p:nvPr/>
        </p:nvSpPr>
        <p:spPr>
          <a:xfrm>
            <a:off x="1085719" y="902372"/>
            <a:ext cx="7435981"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Forward (left) and backward (right) source-receptor sensitivities results </a:t>
            </a:r>
            <a:endParaRPr lang="en-US" sz="1800" dirty="0">
              <a:latin typeface="Arial" panose="020B0604020202020204" pitchFamily="34" charset="0"/>
              <a:cs typeface="Arial" panose="020B0604020202020204" pitchFamily="34" charset="0"/>
            </a:endParaRPr>
          </a:p>
        </p:txBody>
      </p:sp>
      <p:sp>
        <p:nvSpPr>
          <p:cNvPr id="12" name="TextBox 11"/>
          <p:cNvSpPr txBox="1"/>
          <p:nvPr/>
        </p:nvSpPr>
        <p:spPr>
          <a:xfrm>
            <a:off x="3873013" y="1618979"/>
            <a:ext cx="1677048" cy="2400657"/>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The calculated source-receptor sensitivities between 121 sources (</a:t>
            </a:r>
            <a:r>
              <a:rPr lang="en-US" sz="1000" dirty="0" err="1" smtClean="0">
                <a:latin typeface="Arial" panose="020B0604020202020204" pitchFamily="34" charset="0"/>
                <a:cs typeface="Arial" panose="020B0604020202020204" pitchFamily="34" charset="0"/>
              </a:rPr>
              <a:t>I_src</a:t>
            </a:r>
            <a:r>
              <a:rPr lang="en-US" sz="1000" dirty="0" smtClean="0">
                <a:latin typeface="Arial" panose="020B0604020202020204" pitchFamily="34" charset="0"/>
                <a:cs typeface="Arial" panose="020B0604020202020204" pitchFamily="34" charset="0"/>
              </a:rPr>
              <a:t>: 1-121) and 400 receptors (</a:t>
            </a:r>
            <a:r>
              <a:rPr lang="en-US" sz="1000" dirty="0" err="1" smtClean="0">
                <a:latin typeface="Arial" panose="020B0604020202020204" pitchFamily="34" charset="0"/>
                <a:cs typeface="Arial" panose="020B0604020202020204" pitchFamily="34" charset="0"/>
              </a:rPr>
              <a:t>J_meas</a:t>
            </a:r>
            <a:r>
              <a:rPr lang="en-US" sz="1000" dirty="0" smtClean="0">
                <a:latin typeface="Arial" panose="020B0604020202020204" pitchFamily="34" charset="0"/>
                <a:cs typeface="Arial" panose="020B0604020202020204" pitchFamily="34" charset="0"/>
              </a:rPr>
              <a:t>: 1-400) are color-coded by the calculated sensitivity values.  2500 3D particles are used for each individual HYSPLIT run. For </a:t>
            </a:r>
            <a:r>
              <a:rPr lang="en-US" sz="1000" dirty="0">
                <a:latin typeface="Arial" panose="020B0604020202020204" pitchFamily="34" charset="0"/>
                <a:cs typeface="Arial" panose="020B0604020202020204" pitchFamily="34" charset="0"/>
              </a:rPr>
              <a:t>comparison, the backward TCM is rotated to be in the same shape as the forward TCM.</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294923"/>
      </p:ext>
    </p:extLst>
  </p:cSld>
  <p:clrMapOvr>
    <a:masterClrMapping/>
  </p:clrMapOvr>
  <mc:AlternateContent xmlns:mc="http://schemas.openxmlformats.org/markup-compatibility/2006">
    <mc:Choice xmlns:p14="http://schemas.microsoft.com/office/powerpoint/2010/main" Requires="p14">
      <p:transition spd="slow" p14:dur="2000" advTm="5369"/>
    </mc:Choice>
    <mc:Fallback>
      <p:transition spd="slow" advTm="536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779919" y="4981"/>
            <a:ext cx="5272813" cy="1655196"/>
          </a:xfrm>
          <a:prstGeom prst="rect">
            <a:avLst/>
          </a:prstGeom>
          <a:noFill/>
          <a:ln w="9525">
            <a:noFill/>
            <a:miter lim="800000"/>
            <a:headEnd/>
            <a:tailEnd/>
          </a:ln>
        </p:spPr>
        <p:txBody>
          <a:bodyPr wrap="square" lIns="18666" tIns="9334" rIns="18666" bIns="9334">
            <a:spAutoFit/>
          </a:bodyPr>
          <a:lstStyle/>
          <a:p>
            <a:pPr algn="ctr"/>
            <a:r>
              <a:rPr lang="en-US" sz="1100" b="1" dirty="0" smtClean="0">
                <a:solidFill>
                  <a:schemeClr val="accent4"/>
                </a:solidFill>
                <a:latin typeface="Arial" panose="020B0604020202020204" pitchFamily="34" charset="0"/>
                <a:cs typeface="Arial" panose="020B0604020202020204" pitchFamily="34" charset="0"/>
              </a:rPr>
              <a:t>Comparison </a:t>
            </a:r>
            <a:r>
              <a:rPr lang="en-US" sz="1100" b="1" dirty="0">
                <a:solidFill>
                  <a:schemeClr val="accent4"/>
                </a:solidFill>
                <a:latin typeface="Arial" panose="020B0604020202020204" pitchFamily="34" charset="0"/>
                <a:cs typeface="Arial" panose="020B0604020202020204" pitchFamily="34" charset="0"/>
              </a:rPr>
              <a:t>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1400" baseline="30000" dirty="0">
              <a:solidFill>
                <a:schemeClr val="accent4"/>
              </a:solidFill>
            </a:endParaRPr>
          </a:p>
          <a:p>
            <a:pPr algn="ctr" eaLnBrk="0" hangingPunct="0">
              <a:lnSpc>
                <a:spcPts val="1586"/>
              </a:lnSpc>
            </a:pPr>
            <a:r>
              <a:rPr lang="en-US" sz="1200" b="1" dirty="0" smtClean="0">
                <a:solidFill>
                  <a:schemeClr val="bg1"/>
                </a:solidFill>
                <a:latin typeface="Arial" panose="020B0604020202020204" pitchFamily="34" charset="0"/>
              </a:rPr>
              <a:t>click </a:t>
            </a:r>
            <a:r>
              <a:rPr lang="en-US" sz="1200" b="1" dirty="0">
                <a:solidFill>
                  <a:schemeClr val="bg1"/>
                </a:solidFill>
                <a:latin typeface="Arial" panose="020B0604020202020204" pitchFamily="34" charset="0"/>
              </a:rPr>
              <a:t>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4" y="1386069"/>
            <a:ext cx="3084779" cy="2743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17" y="1350869"/>
            <a:ext cx="3084780" cy="2743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866" y="1327411"/>
            <a:ext cx="3084780" cy="2743200"/>
          </a:xfrm>
          <a:prstGeom prst="rect">
            <a:avLst/>
          </a:prstGeom>
        </p:spPr>
      </p:pic>
      <p:sp>
        <p:nvSpPr>
          <p:cNvPr id="11" name="TextBox 10"/>
          <p:cNvSpPr txBox="1"/>
          <p:nvPr/>
        </p:nvSpPr>
        <p:spPr>
          <a:xfrm>
            <a:off x="813436" y="915944"/>
            <a:ext cx="8114664"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Forward and backward sensitivities with different number of 3D particles (Np)</a:t>
            </a:r>
            <a:endParaRPr lang="en-US" sz="1800" dirty="0">
              <a:latin typeface="Arial" panose="020B0604020202020204" pitchFamily="34" charset="0"/>
              <a:cs typeface="Arial" panose="020B0604020202020204" pitchFamily="34" charset="0"/>
            </a:endParaRPr>
          </a:p>
        </p:txBody>
      </p:sp>
      <p:sp>
        <p:nvSpPr>
          <p:cNvPr id="12" name="TextBox 11"/>
          <p:cNvSpPr txBox="1"/>
          <p:nvPr/>
        </p:nvSpPr>
        <p:spPr>
          <a:xfrm>
            <a:off x="3835486" y="1390420"/>
            <a:ext cx="207056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Np= 10,000, </a:t>
            </a:r>
            <a:r>
              <a:rPr lang="en-US" sz="1400" dirty="0" err="1" smtClean="0">
                <a:latin typeface="Arial" panose="020B0604020202020204" pitchFamily="34" charset="0"/>
                <a:cs typeface="Arial" panose="020B0604020202020204" pitchFamily="34" charset="0"/>
              </a:rPr>
              <a:t>R</a:t>
            </a:r>
            <a:r>
              <a:rPr lang="en-US" sz="1400" i="1" baseline="-25000" dirty="0" err="1" smtClean="0">
                <a:latin typeface="Arial" panose="020B0604020202020204" pitchFamily="34" charset="0"/>
                <a:cs typeface="Arial" panose="020B0604020202020204" pitchFamily="34" charset="0"/>
              </a:rPr>
              <a:t>ln</a:t>
            </a:r>
            <a:r>
              <a:rPr lang="en-US" sz="1400" dirty="0" smtClean="0">
                <a:latin typeface="Arial" panose="020B0604020202020204" pitchFamily="34" charset="0"/>
                <a:cs typeface="Arial" panose="020B0604020202020204" pitchFamily="34" charset="0"/>
              </a:rPr>
              <a:t>= 0.60 </a:t>
            </a:r>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781298" y="1404390"/>
            <a:ext cx="2069449"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Np= 2,500, </a:t>
            </a:r>
            <a:r>
              <a:rPr lang="en-US" sz="1400" dirty="0" err="1" smtClean="0">
                <a:latin typeface="Arial" panose="020B0604020202020204" pitchFamily="34" charset="0"/>
                <a:cs typeface="Arial" panose="020B0604020202020204" pitchFamily="34" charset="0"/>
              </a:rPr>
              <a:t>R</a:t>
            </a:r>
            <a:r>
              <a:rPr lang="en-US" sz="1400" i="1" baseline="-25000" dirty="0" err="1" smtClean="0">
                <a:latin typeface="Arial" panose="020B0604020202020204" pitchFamily="34" charset="0"/>
                <a:cs typeface="Arial" panose="020B0604020202020204" pitchFamily="34" charset="0"/>
              </a:rPr>
              <a:t>ln</a:t>
            </a:r>
            <a:r>
              <a:rPr lang="en-US" sz="1400" dirty="0" smtClean="0">
                <a:latin typeface="Arial" panose="020B0604020202020204" pitchFamily="34" charset="0"/>
                <a:cs typeface="Arial" panose="020B0604020202020204" pitchFamily="34" charset="0"/>
              </a:rPr>
              <a:t>= 0.52 </a:t>
            </a:r>
            <a:endParaRPr lang="en-US" sz="1400" dirty="0">
              <a:latin typeface="Arial" panose="020B0604020202020204" pitchFamily="34" charset="0"/>
              <a:cs typeface="Arial" panose="020B0604020202020204" pitchFamily="34" charset="0"/>
            </a:endParaRPr>
          </a:p>
        </p:txBody>
      </p:sp>
      <p:sp>
        <p:nvSpPr>
          <p:cNvPr id="14" name="TextBox 13"/>
          <p:cNvSpPr txBox="1"/>
          <p:nvPr/>
        </p:nvSpPr>
        <p:spPr>
          <a:xfrm>
            <a:off x="6603267" y="1371410"/>
            <a:ext cx="2078329"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Np= 40,000, </a:t>
            </a:r>
            <a:r>
              <a:rPr lang="en-US" sz="1400" dirty="0" err="1" smtClean="0">
                <a:latin typeface="Arial" panose="020B0604020202020204" pitchFamily="34" charset="0"/>
                <a:cs typeface="Arial" panose="020B0604020202020204" pitchFamily="34" charset="0"/>
              </a:rPr>
              <a:t>R</a:t>
            </a:r>
            <a:r>
              <a:rPr lang="en-US" sz="1400" i="1" baseline="-25000" dirty="0" err="1" smtClean="0">
                <a:latin typeface="Arial" panose="020B0604020202020204" pitchFamily="34" charset="0"/>
                <a:cs typeface="Arial" panose="020B0604020202020204" pitchFamily="34" charset="0"/>
              </a:rPr>
              <a:t>ln</a:t>
            </a:r>
            <a:r>
              <a:rPr lang="en-US" sz="1400" dirty="0" smtClean="0">
                <a:latin typeface="Arial" panose="020B0604020202020204" pitchFamily="34" charset="0"/>
                <a:cs typeface="Arial" panose="020B0604020202020204" pitchFamily="34" charset="0"/>
              </a:rPr>
              <a:t>= 0.68 </a:t>
            </a: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778404" y="4056124"/>
            <a:ext cx="7932009" cy="83099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Increasing number of 3D particles used in the HYSPLIT model improves the agreement between forward and backward source-receptor sensitivities. Np=40,000 will be used in the later tests. Note that </a:t>
            </a:r>
            <a:r>
              <a:rPr lang="en-US" sz="1200" dirty="0">
                <a:latin typeface="Arial" panose="020B0604020202020204" pitchFamily="34" charset="0"/>
                <a:cs typeface="Arial" panose="020B0604020202020204" pitchFamily="34" charset="0"/>
              </a:rPr>
              <a:t>Correlation coefficient </a:t>
            </a:r>
            <a:r>
              <a:rPr lang="en-US" sz="1200" dirty="0" err="1">
                <a:latin typeface="Arial" panose="020B0604020202020204" pitchFamily="34" charset="0"/>
                <a:cs typeface="Arial" panose="020B0604020202020204" pitchFamily="34" charset="0"/>
              </a:rPr>
              <a:t>R</a:t>
            </a:r>
            <a:r>
              <a:rPr lang="en-US" sz="1200" baseline="-25000" dirty="0" err="1">
                <a:latin typeface="Arial" panose="020B0604020202020204" pitchFamily="34" charset="0"/>
                <a:cs typeface="Arial" panose="020B0604020202020204" pitchFamily="34" charset="0"/>
              </a:rPr>
              <a:t>ln</a:t>
            </a:r>
            <a:r>
              <a:rPr lang="en-US" sz="1200" dirty="0">
                <a:latin typeface="Arial" panose="020B0604020202020204" pitchFamily="34" charset="0"/>
                <a:cs typeface="Arial" panose="020B0604020202020204" pitchFamily="34" charset="0"/>
              </a:rPr>
              <a:t> is calculated after taking logarithm operation of the sensitivities.</a:t>
            </a:r>
          </a:p>
          <a:p>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mc:AlternateContent xmlns:mc="http://schemas.openxmlformats.org/markup-compatibility/2006">
    <mc:Choice xmlns:p14="http://schemas.microsoft.com/office/powerpoint/2010/main" Requires="p14">
      <p:transition spd="slow" p14:dur="2000" advTm="10754"/>
    </mc:Choice>
    <mc:Fallback>
      <p:transition spd="slow" advTm="1075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P1.1-650</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779919" y="4981"/>
            <a:ext cx="5272813" cy="1655196"/>
          </a:xfrm>
          <a:prstGeom prst="rect">
            <a:avLst/>
          </a:prstGeom>
          <a:noFill/>
          <a:ln w="9525">
            <a:noFill/>
            <a:miter lim="800000"/>
            <a:headEnd/>
            <a:tailEnd/>
          </a:ln>
        </p:spPr>
        <p:txBody>
          <a:bodyPr wrap="square" lIns="18666" tIns="9334" rIns="18666" bIns="9334">
            <a:spAutoFit/>
          </a:bodyPr>
          <a:lstStyle/>
          <a:p>
            <a:pPr algn="ctr"/>
            <a:r>
              <a:rPr lang="en-US" sz="1100" b="1" dirty="0" smtClean="0">
                <a:solidFill>
                  <a:schemeClr val="accent4"/>
                </a:solidFill>
                <a:latin typeface="Arial" panose="020B0604020202020204" pitchFamily="34" charset="0"/>
                <a:cs typeface="Arial" panose="020B0604020202020204" pitchFamily="34" charset="0"/>
              </a:rPr>
              <a:t>Comparison </a:t>
            </a:r>
            <a:r>
              <a:rPr lang="en-US" sz="1100" b="1" dirty="0">
                <a:solidFill>
                  <a:schemeClr val="accent4"/>
                </a:solidFill>
                <a:latin typeface="Arial" panose="020B0604020202020204" pitchFamily="34" charset="0"/>
                <a:cs typeface="Arial" panose="020B0604020202020204" pitchFamily="34" charset="0"/>
              </a:rPr>
              <a:t>of forward and backward source-receptor sensitivities for atmospheric inverse modeling using the HYSPLIT model with the Cross-Appalachian Tracer Experiment (CAPTEX) field experiment </a:t>
            </a:r>
          </a:p>
          <a:p>
            <a:pPr algn="ctr"/>
            <a:r>
              <a:rPr lang="en-US" sz="800" dirty="0">
                <a:solidFill>
                  <a:schemeClr val="accent4"/>
                </a:solidFill>
                <a:latin typeface="Arial" panose="020B0604020202020204" pitchFamily="34" charset="0"/>
                <a:cs typeface="Arial" panose="020B0604020202020204" pitchFamily="34" charset="0"/>
              </a:rPr>
              <a:t>Tianfeng Chai</a:t>
            </a:r>
            <a:r>
              <a:rPr lang="en-US" sz="800" baseline="30000" dirty="0">
                <a:solidFill>
                  <a:schemeClr val="accent4"/>
                </a:solidFill>
                <a:latin typeface="Arial" panose="020B0604020202020204" pitchFamily="34" charset="0"/>
                <a:cs typeface="Arial" panose="020B0604020202020204" pitchFamily="34" charset="0"/>
              </a:rPr>
              <a:t>1,2</a:t>
            </a:r>
            <a:r>
              <a:rPr lang="en-US" sz="800" dirty="0">
                <a:solidFill>
                  <a:schemeClr val="accent4"/>
                </a:solidFill>
                <a:latin typeface="Arial" panose="020B0604020202020204" pitchFamily="34" charset="0"/>
                <a:cs typeface="Arial" panose="020B0604020202020204" pitchFamily="34" charset="0"/>
              </a:rPr>
              <a:t>, Tianfeng Chai</a:t>
            </a:r>
            <a:r>
              <a:rPr lang="en-US" sz="800" baseline="30000" dirty="0">
                <a:solidFill>
                  <a:schemeClr val="accent4"/>
                </a:solidFill>
                <a:latin typeface="Arial" panose="020B0604020202020204" pitchFamily="34" charset="0"/>
                <a:cs typeface="Arial" panose="020B0604020202020204" pitchFamily="34" charset="0"/>
              </a:rPr>
              <a:t>1,2 </a:t>
            </a:r>
            <a:r>
              <a:rPr lang="en-US" sz="800" dirty="0">
                <a:solidFill>
                  <a:schemeClr val="accent4"/>
                </a:solidFill>
                <a:latin typeface="Arial" panose="020B0604020202020204" pitchFamily="34" charset="0"/>
                <a:cs typeface="Arial" panose="020B0604020202020204" pitchFamily="34" charset="0"/>
              </a:rPr>
              <a:t>, Mark Cohen</a:t>
            </a:r>
            <a:r>
              <a:rPr lang="en-US" sz="800" baseline="30000" dirty="0">
                <a:solidFill>
                  <a:schemeClr val="accent4"/>
                </a:solidFill>
                <a:latin typeface="Arial" panose="020B0604020202020204" pitchFamily="34" charset="0"/>
                <a:cs typeface="Arial" panose="020B0604020202020204" pitchFamily="34" charset="0"/>
              </a:rPr>
              <a:t>1</a:t>
            </a:r>
            <a:r>
              <a:rPr lang="en-US" sz="800" dirty="0">
                <a:solidFill>
                  <a:schemeClr val="accent4"/>
                </a:solidFill>
                <a:latin typeface="Arial" panose="020B0604020202020204" pitchFamily="34" charset="0"/>
                <a:cs typeface="Arial" panose="020B0604020202020204" pitchFamily="34" charset="0"/>
              </a:rPr>
              <a:t>, and Fong Ngan</a:t>
            </a:r>
            <a:r>
              <a:rPr lang="en-US" sz="800" baseline="30000" dirty="0">
                <a:solidFill>
                  <a:schemeClr val="accent4"/>
                </a:solidFill>
                <a:latin typeface="Arial" panose="020B0604020202020204" pitchFamily="34" charset="0"/>
                <a:cs typeface="Arial" panose="020B0604020202020204" pitchFamily="34" charset="0"/>
              </a:rPr>
              <a:t>1,2  </a:t>
            </a:r>
          </a:p>
          <a:p>
            <a:pPr algn="ctr"/>
            <a:r>
              <a:rPr lang="en-US" sz="800" dirty="0">
                <a:solidFill>
                  <a:schemeClr val="accent4"/>
                </a:solidFill>
                <a:latin typeface="Arial" panose="020B0604020202020204" pitchFamily="34" charset="0"/>
                <a:cs typeface="Arial" panose="020B0604020202020204" pitchFamily="34" charset="0"/>
              </a:rPr>
              <a:t>1 Air Resources Laboratory, National Oceanic and Atmospheric Administration, College Park, MD, USA</a:t>
            </a:r>
          </a:p>
          <a:p>
            <a:pPr algn="ctr"/>
            <a:r>
              <a:rPr lang="en-US" sz="800" dirty="0">
                <a:solidFill>
                  <a:schemeClr val="accent4"/>
                </a:solidFill>
                <a:latin typeface="Arial" panose="020B0604020202020204" pitchFamily="34" charset="0"/>
                <a:cs typeface="Arial" panose="020B0604020202020204" pitchFamily="34" charset="0"/>
              </a:rPr>
              <a:t>2 Cooperative Institute for Satellite Earth System Studies (</a:t>
            </a:r>
            <a:r>
              <a:rPr lang="en-US" sz="800" i="1" dirty="0">
                <a:solidFill>
                  <a:schemeClr val="accent4"/>
                </a:solidFill>
                <a:latin typeface="Arial" panose="020B0604020202020204" pitchFamily="34" charset="0"/>
                <a:cs typeface="Arial" panose="020B0604020202020204" pitchFamily="34" charset="0"/>
              </a:rPr>
              <a:t>CISESS),</a:t>
            </a:r>
            <a:r>
              <a:rPr lang="en-US" sz="800" dirty="0">
                <a:solidFill>
                  <a:schemeClr val="accent4"/>
                </a:solidFill>
                <a:latin typeface="Arial" panose="020B0604020202020204" pitchFamily="34" charset="0"/>
                <a:cs typeface="Arial" panose="020B0604020202020204" pitchFamily="34" charset="0"/>
              </a:rPr>
              <a:t> University of Maryland, College Park, MD, USA</a:t>
            </a:r>
          </a:p>
          <a:p>
            <a:endParaRPr lang="en-US" sz="1400" baseline="30000" dirty="0">
              <a:solidFill>
                <a:schemeClr val="accent4"/>
              </a:solidFill>
            </a:endParaRPr>
          </a:p>
          <a:p>
            <a:pPr algn="ctr" eaLnBrk="0" hangingPunct="0">
              <a:lnSpc>
                <a:spcPts val="1586"/>
              </a:lnSpc>
            </a:pPr>
            <a:r>
              <a:rPr lang="en-US" sz="1200" b="1" dirty="0" smtClean="0">
                <a:solidFill>
                  <a:schemeClr val="bg1"/>
                </a:solidFill>
                <a:latin typeface="Arial" panose="020B0604020202020204" pitchFamily="34" charset="0"/>
              </a:rPr>
              <a:t>click </a:t>
            </a:r>
            <a:r>
              <a:rPr lang="en-US" sz="1200" b="1" dirty="0">
                <a:solidFill>
                  <a:schemeClr val="bg1"/>
                </a:solidFill>
                <a:latin typeface="Arial" panose="020B0604020202020204" pitchFamily="34" charset="0"/>
              </a:rPr>
              <a:t>to edit Poster Title here using “Arial Bold” font size 12 or smaller </a:t>
            </a:r>
            <a:r>
              <a:rPr lang="en-US" sz="1200" b="1" dirty="0" err="1" smtClean="0">
                <a:solidFill>
                  <a:schemeClr val="bg1"/>
                </a:solidFill>
                <a:latin typeface="Arial" panose="020B0604020202020204" pitchFamily="34" charset="0"/>
              </a:rPr>
              <a:t>ifthe</a:t>
            </a:r>
            <a:r>
              <a:rPr lang="en-US" sz="1200" b="1" dirty="0" smtClean="0">
                <a:solidFill>
                  <a:schemeClr val="bg1"/>
                </a:solidFill>
                <a:latin typeface="Arial" panose="020B0604020202020204" pitchFamily="34" charset="0"/>
              </a:rPr>
              <a:t> </a:t>
            </a:r>
            <a:r>
              <a:rPr lang="en-US" sz="1200" b="1" dirty="0">
                <a:solidFill>
                  <a:schemeClr val="bg1"/>
                </a:solidFill>
                <a:latin typeface="Arial" panose="020B0604020202020204" pitchFamily="34" charset="0"/>
              </a:rPr>
              <a:t>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6" name="Title 1"/>
          <p:cNvSpPr txBox="1">
            <a:spLocks/>
          </p:cNvSpPr>
          <p:nvPr/>
        </p:nvSpPr>
        <p:spPr>
          <a:xfrm>
            <a:off x="953477" y="1093606"/>
            <a:ext cx="8676166" cy="575151"/>
          </a:xfrm>
          <a:prstGeom prst="rect">
            <a:avLst/>
          </a:prstGeom>
        </p:spPr>
        <p:txBody>
          <a:bodyPr>
            <a:noAutofit/>
          </a:bodyPr>
          <a:lst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a:lstStyle>
          <a:p>
            <a:r>
              <a:rPr lang="en-US" sz="1800" dirty="0" smtClean="0">
                <a:latin typeface="Arial" panose="020B0604020202020204" pitchFamily="34" charset="0"/>
                <a:cs typeface="Arial" panose="020B0604020202020204" pitchFamily="34" charset="0"/>
              </a:rPr>
              <a:t>Investigation of the causes of forward/backward sensitivity disagreement</a:t>
            </a:r>
            <a:endParaRPr lang="en-US" sz="1800" dirty="0">
              <a:latin typeface="Arial" panose="020B0604020202020204" pitchFamily="34" charset="0"/>
              <a:cs typeface="Arial" panose="020B0604020202020204" pitchFamily="34" charset="0"/>
            </a:endParaRPr>
          </a:p>
        </p:txBody>
      </p:sp>
      <p:sp>
        <p:nvSpPr>
          <p:cNvPr id="8" name="TextBox 7"/>
          <p:cNvSpPr txBox="1"/>
          <p:nvPr/>
        </p:nvSpPr>
        <p:spPr>
          <a:xfrm>
            <a:off x="634197" y="1682042"/>
            <a:ext cx="7786385" cy="2677656"/>
          </a:xfrm>
          <a:prstGeom prst="rect">
            <a:avLst/>
          </a:prstGeom>
          <a:noFill/>
        </p:spPr>
        <p:txBody>
          <a:bodyPr wrap="square" rtlCol="0">
            <a:spAutoFit/>
          </a:bodyPr>
          <a:lstStyle/>
          <a:p>
            <a:pPr marL="514350" indent="-514350">
              <a:buFont typeface="+mj-lt"/>
              <a:buAutoNum type="arabicPeriod"/>
            </a:pPr>
            <a:r>
              <a:rPr lang="en-US" sz="1400" dirty="0" smtClean="0">
                <a:latin typeface="Arial" panose="020B0604020202020204" pitchFamily="34" charset="0"/>
                <a:cs typeface="Arial" panose="020B0604020202020204" pitchFamily="34" charset="0"/>
              </a:rPr>
              <a:t>In both forward and backward runs, particles are released at 10 m AGL (above ground level) and the (receptor) concentration grid is calculated in a 100m AGL layer. The 10m release height is chosen to reflect the actual release and measurement heights which are close to the ground. </a:t>
            </a:r>
            <a:r>
              <a:rPr lang="en-US" sz="1400" dirty="0">
                <a:latin typeface="Arial" panose="020B0604020202020204" pitchFamily="34" charset="0"/>
                <a:cs typeface="Arial" panose="020B0604020202020204" pitchFamily="34" charset="0"/>
              </a:rPr>
              <a:t>The 100m receptor layer is defined to allow more </a:t>
            </a:r>
            <a:r>
              <a:rPr lang="en-US" sz="1400" dirty="0" smtClean="0">
                <a:latin typeface="Arial" panose="020B0604020202020204" pitchFamily="34" charset="0"/>
                <a:cs typeface="Arial" panose="020B0604020202020204" pitchFamily="34" charset="0"/>
              </a:rPr>
              <a:t>particles in each concentration grid cell.  Defining 50m release height </a:t>
            </a:r>
            <a:r>
              <a:rPr lang="en-US" sz="1400" dirty="0">
                <a:latin typeface="Arial" panose="020B0604020202020204" pitchFamily="34" charset="0"/>
                <a:cs typeface="Arial" panose="020B0604020202020204" pitchFamily="34" charset="0"/>
              </a:rPr>
              <a:t>(as </a:t>
            </a:r>
            <a:r>
              <a:rPr lang="en-US" sz="1400" dirty="0" smtClean="0">
                <a:latin typeface="Arial" panose="020B0604020202020204" pitchFamily="34" charset="0"/>
                <a:cs typeface="Arial" panose="020B0604020202020204" pitchFamily="34" charset="0"/>
              </a:rPr>
              <a:t>the midpoint </a:t>
            </a:r>
            <a:r>
              <a:rPr lang="en-US" sz="1400" dirty="0">
                <a:latin typeface="Arial" panose="020B0604020202020204" pitchFamily="34" charset="0"/>
                <a:cs typeface="Arial" panose="020B0604020202020204" pitchFamily="34" charset="0"/>
              </a:rPr>
              <a:t>of 100m </a:t>
            </a:r>
            <a:r>
              <a:rPr lang="en-US" sz="1400" dirty="0" smtClean="0">
                <a:latin typeface="Arial" panose="020B0604020202020204" pitchFamily="34" charset="0"/>
                <a:cs typeface="Arial" panose="020B0604020202020204" pitchFamily="34" charset="0"/>
              </a:rPr>
              <a:t>layer)</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makes the </a:t>
            </a:r>
            <a:r>
              <a:rPr lang="en-US" sz="1400" b="1" dirty="0" smtClean="0">
                <a:solidFill>
                  <a:srgbClr val="C00000"/>
                </a:solidFill>
                <a:latin typeface="Arial" panose="020B0604020202020204" pitchFamily="34" charset="0"/>
                <a:cs typeface="Arial" panose="020B0604020202020204" pitchFamily="34" charset="0"/>
              </a:rPr>
              <a:t>source/receptor heights </a:t>
            </a:r>
            <a:r>
              <a:rPr lang="en-US" sz="1400" dirty="0" smtClean="0">
                <a:latin typeface="Arial" panose="020B0604020202020204" pitchFamily="34" charset="0"/>
                <a:cs typeface="Arial" panose="020B0604020202020204" pitchFamily="34" charset="0"/>
              </a:rPr>
              <a:t>more consistent in the TCM calculations, but results did not yield better forward/backward </a:t>
            </a:r>
            <a:r>
              <a:rPr lang="en-US" sz="1400" dirty="0">
                <a:latin typeface="Arial" panose="020B0604020202020204" pitchFamily="34" charset="0"/>
                <a:cs typeface="Arial" panose="020B0604020202020204" pitchFamily="34" charset="0"/>
              </a:rPr>
              <a:t>sensitivity </a:t>
            </a:r>
            <a:r>
              <a:rPr lang="en-US" sz="1400" dirty="0" smtClean="0">
                <a:latin typeface="Arial" panose="020B0604020202020204" pitchFamily="34" charset="0"/>
                <a:cs typeface="Arial" panose="020B0604020202020204" pitchFamily="34" charset="0"/>
              </a:rPr>
              <a:t>agreement.</a:t>
            </a:r>
          </a:p>
          <a:p>
            <a:pPr marL="514350" indent="-514350">
              <a:buFont typeface="+mj-lt"/>
              <a:buAutoNum type="arabicPeriod"/>
            </a:pPr>
            <a:r>
              <a:rPr lang="en-US" sz="1400" dirty="0" smtClean="0">
                <a:latin typeface="Arial" panose="020B0604020202020204" pitchFamily="34" charset="0"/>
                <a:cs typeface="Arial" panose="020B0604020202020204" pitchFamily="34" charset="0"/>
              </a:rPr>
              <a:t>Meteorological fields at the start and the end of each time step may affect the results differently because the time integration is not perfectly symmetric.  Forcing the </a:t>
            </a:r>
            <a:r>
              <a:rPr lang="en-US" sz="1400" b="1" dirty="0" smtClean="0">
                <a:solidFill>
                  <a:srgbClr val="C00000"/>
                </a:solidFill>
                <a:latin typeface="Arial" panose="020B0604020202020204" pitchFamily="34" charset="0"/>
                <a:cs typeface="Arial" panose="020B0604020202020204" pitchFamily="34" charset="0"/>
              </a:rPr>
              <a:t>time step </a:t>
            </a:r>
            <a:r>
              <a:rPr lang="en-US" sz="1400" dirty="0" smtClean="0">
                <a:latin typeface="Arial" panose="020B0604020202020204" pitchFamily="34" charset="0"/>
                <a:cs typeface="Arial" panose="020B0604020202020204" pitchFamily="34" charset="0"/>
              </a:rPr>
              <a:t>to be 1 min did not improve </a:t>
            </a:r>
            <a:r>
              <a:rPr lang="en-US" sz="1400" dirty="0">
                <a:latin typeface="Arial" panose="020B0604020202020204" pitchFamily="34" charset="0"/>
                <a:cs typeface="Arial" panose="020B0604020202020204" pitchFamily="34" charset="0"/>
              </a:rPr>
              <a:t>forward/backward sensitivity </a:t>
            </a:r>
            <a:r>
              <a:rPr lang="en-US" sz="1400" dirty="0" smtClean="0">
                <a:latin typeface="Arial" panose="020B0604020202020204" pitchFamily="34" charset="0"/>
                <a:cs typeface="Arial" panose="020B0604020202020204" pitchFamily="34" charset="0"/>
              </a:rPr>
              <a:t>agreement over </a:t>
            </a:r>
            <a:r>
              <a:rPr lang="en-US" sz="1400" dirty="0">
                <a:latin typeface="Arial" panose="020B0604020202020204" pitchFamily="34" charset="0"/>
                <a:cs typeface="Arial" panose="020B0604020202020204" pitchFamily="34" charset="0"/>
              </a:rPr>
              <a:t>the original </a:t>
            </a:r>
            <a:r>
              <a:rPr lang="en-US" sz="1400" dirty="0" smtClean="0">
                <a:latin typeface="Arial" panose="020B0604020202020204" pitchFamily="34" charset="0"/>
                <a:cs typeface="Arial" panose="020B0604020202020204" pitchFamily="34" charset="0"/>
              </a:rPr>
              <a:t>setting (time step automatically </a:t>
            </a:r>
            <a:r>
              <a:rPr lang="en-US" sz="1400" dirty="0">
                <a:latin typeface="Arial" panose="020B0604020202020204" pitchFamily="34" charset="0"/>
                <a:cs typeface="Arial" panose="020B0604020202020204" pitchFamily="34" charset="0"/>
              </a:rPr>
              <a:t>calculated using CFL condition with a factor of 0.75) </a:t>
            </a:r>
            <a:r>
              <a:rPr lang="en-US" sz="14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472226999"/>
      </p:ext>
    </p:extLst>
  </p:cSld>
  <p:clrMapOvr>
    <a:masterClrMapping/>
  </p:clrMapOvr>
  <mc:AlternateContent xmlns:mc="http://schemas.openxmlformats.org/markup-compatibility/2006">
    <mc:Choice xmlns:p14="http://schemas.microsoft.com/office/powerpoint/2010/main" Requires="p14">
      <p:transition spd="slow" p14:dur="2000" advTm="549"/>
    </mc:Choice>
    <mc:Fallback>
      <p:transition spd="slow" advTm="549"/>
    </mc:Fallback>
  </mc:AlternateContent>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2720</TotalTime>
  <Words>2687</Words>
  <Application>Microsoft Office PowerPoint</Application>
  <PresentationFormat>On-screen Show (16:9)</PresentationFormat>
  <Paragraphs>147</Paragraphs>
  <Slides>12</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12</vt:i4>
      </vt:variant>
    </vt:vector>
  </HeadingPairs>
  <TitlesOfParts>
    <vt:vector size="26"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Tianfeng Chai</cp:lastModifiedBy>
  <cp:revision>56</cp:revision>
  <cp:lastPrinted>2019-03-26T13:54:24Z</cp:lastPrinted>
  <dcterms:created xsi:type="dcterms:W3CDTF">2019-04-24T06:32:04Z</dcterms:created>
  <dcterms:modified xsi:type="dcterms:W3CDTF">2021-06-17T19:48:27Z</dcterms:modified>
</cp:coreProperties>
</file>