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45" r:id="rId2"/>
    <p:sldId id="508" r:id="rId3"/>
    <p:sldId id="425" r:id="rId4"/>
    <p:sldId id="509" r:id="rId5"/>
    <p:sldId id="309" r:id="rId6"/>
    <p:sldId id="510" r:id="rId7"/>
    <p:sldId id="511" r:id="rId8"/>
    <p:sldId id="424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121F36"/>
    <a:srgbClr val="0F1A2F"/>
    <a:srgbClr val="FDB827"/>
    <a:srgbClr val="6A6F77"/>
    <a:srgbClr val="F2B800"/>
    <a:srgbClr val="E0BB84"/>
    <a:srgbClr val="FFCD2D"/>
    <a:srgbClr val="DAA600"/>
    <a:srgbClr val="D5A2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51" autoAdjust="0"/>
    <p:restoredTop sz="94541"/>
  </p:normalViewPr>
  <p:slideViewPr>
    <p:cSldViewPr snapToGrid="0">
      <p:cViewPr varScale="1">
        <p:scale>
          <a:sx n="88" d="100"/>
          <a:sy n="88" d="100"/>
        </p:scale>
        <p:origin x="192" y="6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A1BFB-94A9-A94F-AF0A-DEB7282EC507}" type="datetimeFigureOut">
              <a:rPr lang="en-US" smtClean="0"/>
              <a:t>7/1/21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BCC06-5E37-7140-9348-669C61AA1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081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B40FF-BF1C-274A-BF90-7732451786C6}" type="datetimeFigureOut">
              <a:rPr lang="en-US" smtClean="0"/>
              <a:t>7/1/21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9DC4E-1CDA-434F-9BC9-5AA33A0A7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714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11A524-017B-4647-AFA9-442493398819}" type="slidenum">
              <a:rPr lang="es-MX"/>
              <a:pPr/>
              <a:t>2</a:t>
            </a:fld>
            <a:endParaRPr lang="es-MX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3738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9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9DC4E-1CDA-434F-9BC9-5AA33A0A7E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7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707D54-4F2C-4DE5-9E03-787FD61D6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7317" y="1418259"/>
            <a:ext cx="906006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CB23D0-7098-49B4-BA61-1000153DC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7317" y="3971907"/>
            <a:ext cx="669056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2BC926-C886-453E-97F4-8C1BE6F9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8523" y="4781985"/>
            <a:ext cx="3760513" cy="132417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5 de </a:t>
            </a:r>
            <a:r>
              <a:rPr lang="en-US" dirty="0" err="1"/>
              <a:t>diciembre</a:t>
            </a:r>
            <a:r>
              <a:rPr lang="en-US" dirty="0"/>
              <a:t> de 2018</a:t>
            </a:r>
            <a:endParaRPr lang="es-MX" dirty="0"/>
          </a:p>
        </p:txBody>
      </p:sp>
      <p:grpSp>
        <p:nvGrpSpPr>
          <p:cNvPr id="8" name="Grupo 34">
            <a:extLst>
              <a:ext uri="{FF2B5EF4-FFF2-40B4-BE49-F238E27FC236}">
                <a16:creationId xmlns:a16="http://schemas.microsoft.com/office/drawing/2014/main" id="{2274CEE8-5AE9-4391-A624-3FE0F88FE722}"/>
              </a:ext>
            </a:extLst>
          </p:cNvPr>
          <p:cNvGrpSpPr/>
          <p:nvPr userDrawn="1"/>
        </p:nvGrpSpPr>
        <p:grpSpPr>
          <a:xfrm>
            <a:off x="456684" y="1210504"/>
            <a:ext cx="2088000" cy="2088000"/>
            <a:chOff x="520060" y="1180867"/>
            <a:chExt cx="2088000" cy="2088000"/>
          </a:xfrm>
        </p:grpSpPr>
        <p:cxnSp>
          <p:nvCxnSpPr>
            <p:cNvPr id="9" name="Conector recto 22">
              <a:extLst>
                <a:ext uri="{FF2B5EF4-FFF2-40B4-BE49-F238E27FC236}">
                  <a16:creationId xmlns:a16="http://schemas.microsoft.com/office/drawing/2014/main" id="{9A38BA05-DC0F-4238-8AFA-1A79C73429E0}"/>
                </a:ext>
              </a:extLst>
            </p:cNvPr>
            <p:cNvCxnSpPr>
              <a:cxnSpLocks/>
            </p:cNvCxnSpPr>
            <p:nvPr/>
          </p:nvCxnSpPr>
          <p:spPr>
            <a:xfrm>
              <a:off x="522224" y="1180867"/>
              <a:ext cx="0" cy="208800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ector recto 23">
              <a:extLst>
                <a:ext uri="{FF2B5EF4-FFF2-40B4-BE49-F238E27FC236}">
                  <a16:creationId xmlns:a16="http://schemas.microsoft.com/office/drawing/2014/main" id="{411190E7-103E-4F8B-8D5E-B1D710E1C6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0060" y="1180867"/>
              <a:ext cx="2088000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1" name="Imagen 12">
            <a:extLst>
              <a:ext uri="{FF2B5EF4-FFF2-40B4-BE49-F238E27FC236}">
                <a16:creationId xmlns:a16="http://schemas.microsoft.com/office/drawing/2014/main" id="{160A1810-B288-4A45-B930-23F765E658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794" y="5880364"/>
            <a:ext cx="538330" cy="437124"/>
          </a:xfrm>
          <a:prstGeom prst="rect">
            <a:avLst/>
          </a:prstGeom>
        </p:spPr>
      </p:pic>
      <p:sp>
        <p:nvSpPr>
          <p:cNvPr id="13" name="Subtítulo 2">
            <a:extLst>
              <a:ext uri="{FF2B5EF4-FFF2-40B4-BE49-F238E27FC236}">
                <a16:creationId xmlns:a16="http://schemas.microsoft.com/office/drawing/2014/main" id="{47139BF9-D8EE-4318-AAD1-40264C9D7312}"/>
              </a:ext>
            </a:extLst>
          </p:cNvPr>
          <p:cNvSpPr txBox="1">
            <a:spLocks/>
          </p:cNvSpPr>
          <p:nvPr userDrawn="1"/>
        </p:nvSpPr>
        <p:spPr>
          <a:xfrm>
            <a:off x="5108123" y="5948535"/>
            <a:ext cx="2319754" cy="463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b="1" spc="60" dirty="0">
                <a:solidFill>
                  <a:srgbClr val="002060"/>
                </a:solidFill>
                <a:latin typeface="Arial Black" charset="0"/>
                <a:ea typeface="Arial Black" charset="0"/>
                <a:cs typeface="Arial Black" charset="0"/>
              </a:rPr>
              <a:t>@xyolipc</a:t>
            </a:r>
          </a:p>
        </p:txBody>
      </p:sp>
      <p:grpSp>
        <p:nvGrpSpPr>
          <p:cNvPr id="16" name="Grupo 35">
            <a:extLst>
              <a:ext uri="{FF2B5EF4-FFF2-40B4-BE49-F238E27FC236}">
                <a16:creationId xmlns:a16="http://schemas.microsoft.com/office/drawing/2014/main" id="{5E677415-1A65-45F8-BF1A-3ECBDBBF183B}"/>
              </a:ext>
            </a:extLst>
          </p:cNvPr>
          <p:cNvGrpSpPr/>
          <p:nvPr userDrawn="1"/>
        </p:nvGrpSpPr>
        <p:grpSpPr>
          <a:xfrm rot="10800000">
            <a:off x="9797389" y="4335381"/>
            <a:ext cx="2088000" cy="2088000"/>
            <a:chOff x="520060" y="1180867"/>
            <a:chExt cx="2088000" cy="2088000"/>
          </a:xfrm>
        </p:grpSpPr>
        <p:cxnSp>
          <p:nvCxnSpPr>
            <p:cNvPr id="17" name="Conector recto 36">
              <a:extLst>
                <a:ext uri="{FF2B5EF4-FFF2-40B4-BE49-F238E27FC236}">
                  <a16:creationId xmlns:a16="http://schemas.microsoft.com/office/drawing/2014/main" id="{BFE8AB22-8FC4-4695-A2C8-816F83683B25}"/>
                </a:ext>
              </a:extLst>
            </p:cNvPr>
            <p:cNvCxnSpPr>
              <a:cxnSpLocks/>
            </p:cNvCxnSpPr>
            <p:nvPr/>
          </p:nvCxnSpPr>
          <p:spPr>
            <a:xfrm>
              <a:off x="522224" y="1180867"/>
              <a:ext cx="0" cy="208800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ector recto 37">
              <a:extLst>
                <a:ext uri="{FF2B5EF4-FFF2-40B4-BE49-F238E27FC236}">
                  <a16:creationId xmlns:a16="http://schemas.microsoft.com/office/drawing/2014/main" id="{1B85B48E-8F66-4B78-9E77-31972DF77F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0060" y="1180867"/>
              <a:ext cx="2088000" cy="0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897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A4741C-5697-4BC5-B149-2689E4BEE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A77FD-CF1C-4589-B307-D4B56283C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C4FB91-4EB6-4E9C-829B-8B8834EDF5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5 de diciembre de 2018</a:t>
            </a:r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8BB240-D2A9-403F-9801-637394114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Servicio Sismológico Nacional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D936EC-B4A5-492C-8859-977EB98F0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894F5-AFCA-420B-97A7-8B18EB1D8D8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07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D9585DF-8889-4CD4-A269-E8A403DDD1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5895D3-C625-4FA2-B9B7-114B2EE62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4BE053-837B-4DF7-A7F3-AD1E71B525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5 de diciembre de 2018</a:t>
            </a:r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EAE6A4-AD55-4C43-859E-C165C2021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Servicio Sismológico Nacional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F13CFD-BB1D-498E-A9E1-1CE2DB73A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894F5-AFCA-420B-97A7-8B18EB1D8D8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079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7EF87F-824A-4D88-A955-72D32B6EA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3E8989-E739-45E5-A921-DE455206B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C69F62-DBC4-4E87-9DDD-F61A4F366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5 de diciembre de 2018</a:t>
            </a:r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15EBFF-3367-45F0-9599-EC357FD27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Servicio Sismológico Nacional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B7301B-9880-4EC8-BC9E-A8CF3CD21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894F5-AFCA-420B-97A7-8B18EB1D8D8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03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A8C2D4-E773-44FF-98ED-9644AB45C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44A924-8BF1-4D9B-BBC6-22842A250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0879B2-5F0F-4449-884E-B4C304782E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5 de diciembre de 2018</a:t>
            </a:r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304B76-082D-4E4F-BBF8-80F4B65B8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Servicio Sismológico Nacional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056864-2504-49C0-A3CC-231A1B4D9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894F5-AFCA-420B-97A7-8B18EB1D8D8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7454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6D5C3B-C762-4D9C-B6E4-3B1B61F25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08CA38-BFBA-4976-898A-EDC67E7C3A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DCFC28-9EB1-4F82-8075-F56D8910C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B84C8D-52C5-4502-9F54-2DDBD0116B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5 de diciembre de 2018</a:t>
            </a:r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6D8CAC-A780-4AB0-9475-78E3EC7F8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Servicio Sismológico Nacional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27887C-62CB-44F5-9E8F-C6044FBD3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894F5-AFCA-420B-97A7-8B18EB1D8D8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4858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F91FBC-051A-4F11-BDC3-486845F8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2F501B-DAE3-40F0-B05D-0A9C5D2E9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F25338-8354-47DE-848F-C18ED261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CCA883-0110-40E7-959C-0F09983C1F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13645FD-E470-4379-B63D-D9404A8E2E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126FFC1-E420-449D-8A6F-5494DC7329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5 de diciembre de 2018</a:t>
            </a:r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4F683B-43B8-4EBC-9CDA-26F0AD283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Servicio Sismológico Nacional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56B151E-4E33-4389-A385-6FD280FC2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894F5-AFCA-420B-97A7-8B18EB1D8D8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543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60511B-78F9-43D4-9E84-11705B175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96164D-9D58-4921-B68C-5D66A382FB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5 de diciembre de 2018</a:t>
            </a:r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54F117C-486E-44AE-B4F8-D515AB2DA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Servicio Sismológico Nacional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A21DE05-FF9D-4B22-B129-295F66A1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894F5-AFCA-420B-97A7-8B18EB1D8D8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812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1E788CA-4F9E-4E4E-A34B-8A3A17867A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5 de diciembre de 2018</a:t>
            </a:r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D12441-9774-4618-A41A-1A76D0633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Servicio Sismológico Nacional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096B2D5-3F48-46C1-8940-4E8468A2B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894F5-AFCA-420B-97A7-8B18EB1D8D8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8106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78FCDA-3A68-41B2-8B5E-6BC4F52F1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9FC40-6189-403E-99BF-3A0B67038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4DC87E-40C0-495E-B0F9-875892E20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C22198-239D-40FA-9E8E-DCB267B311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5 de diciembre de 2018</a:t>
            </a:r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346676-65A4-439C-9B33-AC0AE0939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Servicio Sismológico Nacional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158C31-2EC4-45B2-87DF-CDA9EF69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894F5-AFCA-420B-97A7-8B18EB1D8D8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213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95ACA4-AE9E-4E08-9A55-0A18AB6D1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1007812-C622-4B70-B57D-6A6E9632A7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B5A48E-1FCA-4C0A-B6AC-EA11CDF49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89989A-FD5E-4373-B33C-ADFF6BA1B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5 de diciembre de 2018</a:t>
            </a:r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FE04E6-DDA5-4D15-A75A-ECDD8C425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s-MX"/>
              <a:t>Servicio Sismológico Nacional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019229-4FFB-48C6-B077-08EBB3C59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894F5-AFCA-420B-97A7-8B18EB1D8D8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688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E6129E-F006-4861-BF29-80880448D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315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A15A0D-545B-4637-9EA8-0F9F745AD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781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10" name="CuadroTexto 32">
            <a:extLst>
              <a:ext uri="{FF2B5EF4-FFF2-40B4-BE49-F238E27FC236}">
                <a16:creationId xmlns:a16="http://schemas.microsoft.com/office/drawing/2014/main" id="{FDAEF3EB-CD52-49F1-BCEE-DD0BFB26E4DE}"/>
              </a:ext>
            </a:extLst>
          </p:cNvPr>
          <p:cNvSpPr txBox="1"/>
          <p:nvPr userDrawn="1"/>
        </p:nvSpPr>
        <p:spPr>
          <a:xfrm rot="5400000">
            <a:off x="-555488" y="184113"/>
            <a:ext cx="1209197" cy="576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1" name="CuadroTexto 27">
            <a:extLst>
              <a:ext uri="{FF2B5EF4-FFF2-40B4-BE49-F238E27FC236}">
                <a16:creationId xmlns:a16="http://schemas.microsoft.com/office/drawing/2014/main" id="{97A62E80-5F53-4155-A0F1-CB516F52C7B0}"/>
              </a:ext>
            </a:extLst>
          </p:cNvPr>
          <p:cNvSpPr txBox="1"/>
          <p:nvPr userDrawn="1"/>
        </p:nvSpPr>
        <p:spPr>
          <a:xfrm rot="5400000">
            <a:off x="-311330" y="394203"/>
            <a:ext cx="1080000" cy="576000"/>
          </a:xfrm>
          <a:prstGeom prst="rect">
            <a:avLst/>
          </a:prstGeom>
          <a:solidFill>
            <a:srgbClr val="FFCD2D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2" name="CuadroTexto 28">
            <a:extLst>
              <a:ext uri="{FF2B5EF4-FFF2-40B4-BE49-F238E27FC236}">
                <a16:creationId xmlns:a16="http://schemas.microsoft.com/office/drawing/2014/main" id="{44153153-26C8-4E20-92AE-7A7EDCB066B6}"/>
              </a:ext>
            </a:extLst>
          </p:cNvPr>
          <p:cNvSpPr txBox="1"/>
          <p:nvPr userDrawn="1"/>
        </p:nvSpPr>
        <p:spPr>
          <a:xfrm>
            <a:off x="-922448" y="948540"/>
            <a:ext cx="1080000" cy="504000"/>
          </a:xfrm>
          <a:prstGeom prst="rect">
            <a:avLst/>
          </a:prstGeom>
          <a:solidFill>
            <a:srgbClr val="FDB827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3" name="CuadroTexto 33">
            <a:extLst>
              <a:ext uri="{FF2B5EF4-FFF2-40B4-BE49-F238E27FC236}">
                <a16:creationId xmlns:a16="http://schemas.microsoft.com/office/drawing/2014/main" id="{31DB46B2-E280-4C14-A7B1-D7D9870E825B}"/>
              </a:ext>
            </a:extLst>
          </p:cNvPr>
          <p:cNvSpPr txBox="1"/>
          <p:nvPr userDrawn="1"/>
        </p:nvSpPr>
        <p:spPr>
          <a:xfrm rot="5400000">
            <a:off x="-555489" y="184112"/>
            <a:ext cx="1209197" cy="576000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4" name="CuadroTexto 34">
            <a:extLst>
              <a:ext uri="{FF2B5EF4-FFF2-40B4-BE49-F238E27FC236}">
                <a16:creationId xmlns:a16="http://schemas.microsoft.com/office/drawing/2014/main" id="{C8898E39-9BD3-4C59-8771-D1C39F8DCADD}"/>
              </a:ext>
            </a:extLst>
          </p:cNvPr>
          <p:cNvSpPr txBox="1"/>
          <p:nvPr userDrawn="1"/>
        </p:nvSpPr>
        <p:spPr>
          <a:xfrm rot="5400000">
            <a:off x="-316152" y="394203"/>
            <a:ext cx="1080000" cy="576000"/>
          </a:xfrm>
          <a:prstGeom prst="rect">
            <a:avLst/>
          </a:prstGeom>
          <a:noFill/>
          <a:ln w="12700">
            <a:solidFill>
              <a:srgbClr val="FDB827"/>
            </a:solidFill>
          </a:ln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5" name="CuadroTexto 35">
            <a:extLst>
              <a:ext uri="{FF2B5EF4-FFF2-40B4-BE49-F238E27FC236}">
                <a16:creationId xmlns:a16="http://schemas.microsoft.com/office/drawing/2014/main" id="{AB872E32-B9E2-4A6A-907A-7E878724786B}"/>
              </a:ext>
            </a:extLst>
          </p:cNvPr>
          <p:cNvSpPr txBox="1"/>
          <p:nvPr userDrawn="1"/>
        </p:nvSpPr>
        <p:spPr>
          <a:xfrm>
            <a:off x="-927270" y="948540"/>
            <a:ext cx="1080000" cy="504000"/>
          </a:xfrm>
          <a:prstGeom prst="rect">
            <a:avLst/>
          </a:prstGeom>
          <a:noFill/>
          <a:ln w="12700">
            <a:solidFill>
              <a:srgbClr val="F2B800"/>
            </a:solidFill>
          </a:ln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grpSp>
        <p:nvGrpSpPr>
          <p:cNvPr id="16" name="Grupo 1">
            <a:extLst>
              <a:ext uri="{FF2B5EF4-FFF2-40B4-BE49-F238E27FC236}">
                <a16:creationId xmlns:a16="http://schemas.microsoft.com/office/drawing/2014/main" id="{04E94A3E-9046-4B1D-BAD6-A225C34BFD7E}"/>
              </a:ext>
            </a:extLst>
          </p:cNvPr>
          <p:cNvGrpSpPr/>
          <p:nvPr userDrawn="1"/>
        </p:nvGrpSpPr>
        <p:grpSpPr>
          <a:xfrm>
            <a:off x="10233508" y="249825"/>
            <a:ext cx="1828416" cy="572399"/>
            <a:chOff x="420333" y="282780"/>
            <a:chExt cx="1760804" cy="551233"/>
          </a:xfrm>
        </p:grpSpPr>
        <p:pic>
          <p:nvPicPr>
            <p:cNvPr id="17" name="Imagen 3">
              <a:extLst>
                <a:ext uri="{FF2B5EF4-FFF2-40B4-BE49-F238E27FC236}">
                  <a16:creationId xmlns:a16="http://schemas.microsoft.com/office/drawing/2014/main" id="{72C2FBE6-CDFA-4141-971C-3DFCF415C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333" y="282780"/>
              <a:ext cx="489582" cy="551233"/>
            </a:xfrm>
            <a:prstGeom prst="rect">
              <a:avLst/>
            </a:prstGeom>
          </p:spPr>
        </p:pic>
        <p:pic>
          <p:nvPicPr>
            <p:cNvPr id="18" name="Imagen 4">
              <a:extLst>
                <a:ext uri="{FF2B5EF4-FFF2-40B4-BE49-F238E27FC236}">
                  <a16:creationId xmlns:a16="http://schemas.microsoft.com/office/drawing/2014/main" id="{FE41210F-C43F-415B-9972-8F91220E5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5068" y="394254"/>
              <a:ext cx="1166069" cy="336134"/>
            </a:xfrm>
            <a:prstGeom prst="rect">
              <a:avLst/>
            </a:prstGeom>
          </p:spPr>
        </p:pic>
      </p:grpSp>
      <p:sp>
        <p:nvSpPr>
          <p:cNvPr id="20" name="CuadroTexto 8">
            <a:extLst>
              <a:ext uri="{FF2B5EF4-FFF2-40B4-BE49-F238E27FC236}">
                <a16:creationId xmlns:a16="http://schemas.microsoft.com/office/drawing/2014/main" id="{1DA6E645-DCDD-49FA-BB90-D966D1E16C8A}"/>
              </a:ext>
            </a:extLst>
          </p:cNvPr>
          <p:cNvSpPr txBox="1"/>
          <p:nvPr userDrawn="1"/>
        </p:nvSpPr>
        <p:spPr>
          <a:xfrm rot="5400000">
            <a:off x="9311860" y="394203"/>
            <a:ext cx="1080000" cy="576000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21" name="CuadroTexto 10">
            <a:extLst>
              <a:ext uri="{FF2B5EF4-FFF2-40B4-BE49-F238E27FC236}">
                <a16:creationId xmlns:a16="http://schemas.microsoft.com/office/drawing/2014/main" id="{7E593CFC-5CD8-4549-9306-5594C0BB04CA}"/>
              </a:ext>
            </a:extLst>
          </p:cNvPr>
          <p:cNvSpPr txBox="1"/>
          <p:nvPr userDrawn="1"/>
        </p:nvSpPr>
        <p:spPr>
          <a:xfrm>
            <a:off x="9922978" y="942259"/>
            <a:ext cx="1080000" cy="504000"/>
          </a:xfrm>
          <a:prstGeom prst="rect">
            <a:avLst/>
          </a:prstGeom>
          <a:noFill/>
          <a:ln w="12700">
            <a:solidFill>
              <a:srgbClr val="E0BB84"/>
            </a:solidFill>
          </a:ln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grpSp>
        <p:nvGrpSpPr>
          <p:cNvPr id="22" name="Grupo 2">
            <a:extLst>
              <a:ext uri="{FF2B5EF4-FFF2-40B4-BE49-F238E27FC236}">
                <a16:creationId xmlns:a16="http://schemas.microsoft.com/office/drawing/2014/main" id="{2F7D646A-3335-4DA0-8EA8-8DE795A54E9E}"/>
              </a:ext>
            </a:extLst>
          </p:cNvPr>
          <p:cNvGrpSpPr/>
          <p:nvPr userDrawn="1"/>
        </p:nvGrpSpPr>
        <p:grpSpPr>
          <a:xfrm>
            <a:off x="9748239" y="-4444"/>
            <a:ext cx="2443761" cy="1081785"/>
            <a:chOff x="8031199" y="-4444"/>
            <a:chExt cx="4160801" cy="1081785"/>
          </a:xfrm>
        </p:grpSpPr>
        <p:cxnSp>
          <p:nvCxnSpPr>
            <p:cNvPr id="23" name="Conector recto 21">
              <a:extLst>
                <a:ext uri="{FF2B5EF4-FFF2-40B4-BE49-F238E27FC236}">
                  <a16:creationId xmlns:a16="http://schemas.microsoft.com/office/drawing/2014/main" id="{52E0021A-0081-4C01-AA12-7EF9D227F7F6}"/>
                </a:ext>
              </a:extLst>
            </p:cNvPr>
            <p:cNvCxnSpPr>
              <a:cxnSpLocks/>
            </p:cNvCxnSpPr>
            <p:nvPr/>
          </p:nvCxnSpPr>
          <p:spPr>
            <a:xfrm>
              <a:off x="8031199" y="-4444"/>
              <a:ext cx="0" cy="1081157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ector recto 22">
              <a:extLst>
                <a:ext uri="{FF2B5EF4-FFF2-40B4-BE49-F238E27FC236}">
                  <a16:creationId xmlns:a16="http://schemas.microsoft.com/office/drawing/2014/main" id="{03B930DF-6EF8-4064-8D2A-F594F929DC5F}"/>
                </a:ext>
              </a:extLst>
            </p:cNvPr>
            <p:cNvCxnSpPr>
              <a:cxnSpLocks/>
            </p:cNvCxnSpPr>
            <p:nvPr/>
          </p:nvCxnSpPr>
          <p:spPr>
            <a:xfrm>
              <a:off x="8031199" y="1076713"/>
              <a:ext cx="4160801" cy="628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109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45099" y="1354914"/>
            <a:ext cx="10487297" cy="1819801"/>
          </a:xfrm>
        </p:spPr>
        <p:txBody>
          <a:bodyPr>
            <a:noAutofit/>
          </a:bodyPr>
          <a:lstStyle/>
          <a:p>
            <a:r>
              <a:rPr lang="en-US" sz="4800" b="1" dirty="0"/>
              <a:t>Use of CTBTO data in regional earthquake monitoring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A296D200-1C25-42ED-9E9F-6CF12776B714}"/>
              </a:ext>
            </a:extLst>
          </p:cNvPr>
          <p:cNvSpPr txBox="1">
            <a:spLocks/>
          </p:cNvSpPr>
          <p:nvPr/>
        </p:nvSpPr>
        <p:spPr>
          <a:xfrm>
            <a:off x="737317" y="3899704"/>
            <a:ext cx="10174482" cy="1477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3600" b="1" dirty="0">
                <a:solidFill>
                  <a:srgbClr val="003775"/>
                </a:solidFill>
                <a:latin typeface="Arial Black" charset="0"/>
                <a:ea typeface="Arial Black" charset="0"/>
                <a:cs typeface="Arial Black" charset="0"/>
              </a:rPr>
              <a:t>Xyoli Pérez-Campos</a:t>
            </a:r>
          </a:p>
          <a:p>
            <a:pPr algn="l"/>
            <a:r>
              <a:rPr lang="es-MX" sz="1600" b="1" dirty="0">
                <a:solidFill>
                  <a:srgbClr val="003775"/>
                </a:solidFill>
                <a:latin typeface="Arial Black" charset="0"/>
                <a:ea typeface="Arial Black" charset="0"/>
                <a:cs typeface="Arial Black" charset="0"/>
              </a:rPr>
              <a:t>Instituto de Geofísica</a:t>
            </a:r>
          </a:p>
          <a:p>
            <a:pPr algn="l"/>
            <a:r>
              <a:rPr lang="es-MX" sz="1600" b="1" dirty="0">
                <a:solidFill>
                  <a:srgbClr val="003775"/>
                </a:solidFill>
                <a:latin typeface="Arial Black" charset="0"/>
                <a:ea typeface="Arial Black" charset="0"/>
                <a:cs typeface="Arial Black" charset="0"/>
              </a:rPr>
              <a:t>Universidad Nacional Autónoma de México</a:t>
            </a:r>
          </a:p>
          <a:p>
            <a:pPr algn="l"/>
            <a:endParaRPr lang="es-MX" sz="1600" b="1" dirty="0">
              <a:solidFill>
                <a:srgbClr val="003775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8" name="Date Placeholder 5"/>
          <p:cNvSpPr txBox="1">
            <a:spLocks/>
          </p:cNvSpPr>
          <p:nvPr/>
        </p:nvSpPr>
        <p:spPr>
          <a:xfrm>
            <a:off x="6531429" y="4092566"/>
            <a:ext cx="5349633" cy="1410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b="1" dirty="0">
                <a:latin typeface="Avenir Next" panose="020B0503020202020204" pitchFamily="34" charset="0"/>
              </a:rPr>
              <a:t>Panel discussion on Civil and scientific applications</a:t>
            </a:r>
          </a:p>
          <a:p>
            <a:pPr algn="ctr"/>
            <a:r>
              <a:rPr lang="es-MX" sz="2000" b="1" dirty="0">
                <a:latin typeface="Avenir Next" panose="020B0503020202020204" pitchFamily="34" charset="0"/>
              </a:rPr>
              <a:t>SnT2021</a:t>
            </a:r>
            <a:endParaRPr lang="es-MX" sz="1800" b="1" dirty="0">
              <a:latin typeface="Avenir Next" panose="020B0503020202020204" pitchFamily="34" charset="0"/>
            </a:endParaRPr>
          </a:p>
          <a:p>
            <a:pPr algn="ctr"/>
            <a:r>
              <a:rPr lang="es-MX" sz="1800" dirty="0">
                <a:latin typeface="Avenir Next" panose="020B0503020202020204" pitchFamily="34" charset="0"/>
              </a:rPr>
              <a:t>2 July 2021</a:t>
            </a:r>
            <a:endParaRPr lang="en-US" sz="18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92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714" y="1850391"/>
            <a:ext cx="5209034" cy="345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5028" y="-10560"/>
            <a:ext cx="7097852" cy="1048512"/>
          </a:xfrm>
        </p:spPr>
        <p:txBody>
          <a:bodyPr>
            <a:normAutofit/>
          </a:bodyPr>
          <a:lstStyle/>
          <a:p>
            <a:r>
              <a:rPr lang="es-MX" sz="3600" dirty="0">
                <a:latin typeface="Century Gothic" charset="0"/>
                <a:ea typeface="Century Gothic" charset="0"/>
                <a:cs typeface="Century Gothic" charset="0"/>
              </a:rPr>
              <a:t>National Seismological Service</a:t>
            </a:r>
            <a:endParaRPr lang="en-US" sz="31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86144"/>
            <a:ext cx="3031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entury Gothic" charset="0"/>
                <a:ea typeface="Century Gothic" charset="0"/>
                <a:cs typeface="Century Gothic" charset="0"/>
              </a:rPr>
              <a:t>Pérez-Campos et al. ISC Bulletin [2019]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11"/>
          <a:stretch/>
        </p:blipFill>
        <p:spPr>
          <a:xfrm>
            <a:off x="0" y="1523521"/>
            <a:ext cx="6518932" cy="4263056"/>
          </a:xfrm>
          <a:prstGeom prst="rect">
            <a:avLst/>
          </a:prstGeom>
        </p:spPr>
      </p:pic>
      <p:pic>
        <p:nvPicPr>
          <p:cNvPr id="14" name="Picture 2" descr="mage result for UNAM LOGO">
            <a:extLst>
              <a:ext uri="{FF2B5EF4-FFF2-40B4-BE49-F238E27FC236}">
                <a16:creationId xmlns:a16="http://schemas.microsoft.com/office/drawing/2014/main" id="{F8BBE7A7-4CB1-2D42-90E7-BC62E2140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549" y="5717065"/>
            <a:ext cx="934308" cy="104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71FFA80-5305-C440-96C0-FBE21D336E9F}"/>
              </a:ext>
            </a:extLst>
          </p:cNvPr>
          <p:cNvSpPr/>
          <p:nvPr/>
        </p:nvSpPr>
        <p:spPr>
          <a:xfrm>
            <a:off x="6537712" y="5439494"/>
            <a:ext cx="46868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MX" sz="2000" dirty="0">
                <a:latin typeface="Century Gothic" charset="0"/>
                <a:ea typeface="Century Gothic" charset="0"/>
                <a:cs typeface="Century Gothic" charset="0"/>
              </a:rPr>
              <a:t>Transfer to UNAM in 1929 </a:t>
            </a:r>
          </a:p>
          <a:p>
            <a:pPr marL="342900" indent="-342900">
              <a:buFont typeface="Arial"/>
              <a:buChar char="•"/>
            </a:pPr>
            <a:r>
              <a:rPr lang="es-MX" sz="2000" dirty="0">
                <a:latin typeface="Century Gothic" charset="0"/>
                <a:ea typeface="Century Gothic" charset="0"/>
                <a:cs typeface="Century Gothic" charset="0"/>
              </a:rPr>
              <a:t>Geophysics Institute was established in 1948, in 1953 got in charge of the SSN.</a:t>
            </a:r>
            <a:endParaRPr lang="en-US" sz="2000" dirty="0"/>
          </a:p>
        </p:txBody>
      </p:sp>
      <p:pic>
        <p:nvPicPr>
          <p:cNvPr id="16" name="Picture 15" descr="A picture containing food&#10;&#10;Description automatically generated">
            <a:extLst>
              <a:ext uri="{FF2B5EF4-FFF2-40B4-BE49-F238E27FC236}">
                <a16:creationId xmlns:a16="http://schemas.microsoft.com/office/drawing/2014/main" id="{CB3580F6-CA5E-B244-A7D2-D1543BAE5A4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998" y="5350198"/>
            <a:ext cx="1232002" cy="15020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CBD2FF2-7E08-0D47-9ADB-B18AC5715021}"/>
              </a:ext>
            </a:extLst>
          </p:cNvPr>
          <p:cNvSpPr txBox="1"/>
          <p:nvPr/>
        </p:nvSpPr>
        <p:spPr>
          <a:xfrm>
            <a:off x="179164" y="5786577"/>
            <a:ext cx="5916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Century Gothic" charset="0"/>
                <a:ea typeface="Century Gothic" charset="0"/>
                <a:cs typeface="Century Gothic" charset="0"/>
              </a:rPr>
              <a:t>Founded in 1910</a:t>
            </a:r>
            <a:endParaRPr lang="es-MX" sz="2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3737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61A8E804-5583-A444-AF48-EA1ABFB5F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1152071"/>
            <a:ext cx="8911770" cy="556985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479B197-DFBA-0347-9EE2-BB0E2409D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073"/>
            <a:ext cx="7594600" cy="1325563"/>
          </a:xfrm>
        </p:spPr>
        <p:txBody>
          <a:bodyPr/>
          <a:lstStyle/>
          <a:p>
            <a:r>
              <a:rPr lang="en-MX" dirty="0"/>
              <a:t>Broadband seismic network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AA8EF7-AE22-034F-86B2-BFB3E7E9ADBF}"/>
              </a:ext>
            </a:extLst>
          </p:cNvPr>
          <p:cNvSpPr txBox="1"/>
          <p:nvPr/>
        </p:nvSpPr>
        <p:spPr>
          <a:xfrm>
            <a:off x="9749970" y="2220686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X" sz="2400" dirty="0">
                <a:latin typeface="Avenir Next" panose="020B0503020202020204" pitchFamily="34" charset="0"/>
              </a:rPr>
              <a:t>63 stations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6B313A-606E-2543-83C0-D1ADC95437C1}"/>
              </a:ext>
            </a:extLst>
          </p:cNvPr>
          <p:cNvSpPr txBox="1"/>
          <p:nvPr/>
        </p:nvSpPr>
        <p:spPr>
          <a:xfrm>
            <a:off x="2448274" y="5705929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X" sz="2400" dirty="0">
                <a:latin typeface="Avenir Next" panose="020B0503020202020204" pitchFamily="34" charset="0"/>
              </a:rPr>
              <a:t>HA06</a:t>
            </a:r>
          </a:p>
        </p:txBody>
      </p:sp>
    </p:spTree>
    <p:extLst>
      <p:ext uri="{BB962C8B-B14F-4D97-AF65-F5344CB8AC3E}">
        <p14:creationId xmlns:p14="http://schemas.microsoft.com/office/powerpoint/2010/main" val="1225899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3DE76AE8-A9F0-794E-99D5-03C7AA015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02" y="0"/>
            <a:ext cx="883310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F8F3D9-517C-0C44-95CC-507ED98EA017}"/>
              </a:ext>
            </a:extLst>
          </p:cNvPr>
          <p:cNvSpPr txBox="1"/>
          <p:nvPr/>
        </p:nvSpPr>
        <p:spPr>
          <a:xfrm rot="1398928">
            <a:off x="3719149" y="3722270"/>
            <a:ext cx="211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X" dirty="0">
                <a:solidFill>
                  <a:schemeClr val="bg1"/>
                </a:solidFill>
              </a:rPr>
              <a:t>Rivera Fracture Zone</a:t>
            </a:r>
          </a:p>
        </p:txBody>
      </p:sp>
    </p:spTree>
    <p:extLst>
      <p:ext uri="{BB962C8B-B14F-4D97-AF65-F5344CB8AC3E}">
        <p14:creationId xmlns:p14="http://schemas.microsoft.com/office/powerpoint/2010/main" val="3095285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37F1747B-EB40-4241-A215-813306BF0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0126" y="1720246"/>
            <a:ext cx="1962166" cy="1325563"/>
          </a:xfrm>
        </p:spPr>
        <p:txBody>
          <a:bodyPr/>
          <a:lstStyle/>
          <a:p>
            <a:pPr algn="ctr" eaLnBrk="1" hangingPunct="1"/>
            <a:r>
              <a:rPr lang="es-MX" altLang="en-MX" sz="4000" dirty="0"/>
              <a:t>Station HA06</a:t>
            </a:r>
          </a:p>
        </p:txBody>
      </p:sp>
      <p:pic>
        <p:nvPicPr>
          <p:cNvPr id="13315" name="Picture 9" descr="estacionHidro.jpg">
            <a:extLst>
              <a:ext uri="{FF2B5EF4-FFF2-40B4-BE49-F238E27FC236}">
                <a16:creationId xmlns:a16="http://schemas.microsoft.com/office/drawing/2014/main" id="{EC09779F-5459-D14D-857E-EAC0BD218DE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02" y="398307"/>
            <a:ext cx="8574429" cy="606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87858841-F93E-CC4E-957A-A2B7AA325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576" y="3045809"/>
            <a:ext cx="2469266" cy="34138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357363E3-81BC-7544-BFD4-C666318F1E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0" t="9524" r="-397" b="7091"/>
          <a:stretch/>
        </p:blipFill>
        <p:spPr>
          <a:xfrm>
            <a:off x="972457" y="179515"/>
            <a:ext cx="8098971" cy="64989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67A4A0-F4F1-E14D-BB9A-A3B4AB9B2FB5}"/>
              </a:ext>
            </a:extLst>
          </p:cNvPr>
          <p:cNvSpPr txBox="1"/>
          <p:nvPr/>
        </p:nvSpPr>
        <p:spPr>
          <a:xfrm>
            <a:off x="9582713" y="2324858"/>
            <a:ext cx="21467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X" sz="2800" dirty="0">
                <a:latin typeface="Avenir Next" panose="020B0503020202020204" pitchFamily="34" charset="0"/>
              </a:rPr>
              <a:t>2004 - 2021</a:t>
            </a:r>
          </a:p>
          <a:p>
            <a:pPr algn="ctr"/>
            <a:r>
              <a:rPr lang="en-MX" sz="2800" dirty="0">
                <a:latin typeface="Avenir Next" panose="020B0503020202020204" pitchFamily="34" charset="0"/>
              </a:rPr>
              <a:t>93 events</a:t>
            </a:r>
          </a:p>
          <a:p>
            <a:pPr algn="ctr"/>
            <a:r>
              <a:rPr lang="en-MX" sz="2800" dirty="0">
                <a:latin typeface="Avenir Next" panose="020B0503020202020204" pitchFamily="34" charset="0"/>
              </a:rPr>
              <a:t>4 ≤ M ≤ 6.4</a:t>
            </a:r>
          </a:p>
        </p:txBody>
      </p:sp>
    </p:spTree>
    <p:extLst>
      <p:ext uri="{BB962C8B-B14F-4D97-AF65-F5344CB8AC3E}">
        <p14:creationId xmlns:p14="http://schemas.microsoft.com/office/powerpoint/2010/main" val="2230227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A876FD4D-2042-0B44-863B-871953985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00" y="133179"/>
            <a:ext cx="8379514" cy="6591642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193C99AD-3BB8-FA4D-8BB4-357A4B87A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576" y="3045809"/>
            <a:ext cx="2469266" cy="341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85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77821168-0E60-4907-B3CE-C7586EAD4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329" y="2532116"/>
            <a:ext cx="9430910" cy="1644063"/>
          </a:xfrm>
        </p:spPr>
        <p:txBody>
          <a:bodyPr>
            <a:normAutofit/>
          </a:bodyPr>
          <a:lstStyle/>
          <a:p>
            <a:pPr algn="ctr"/>
            <a:r>
              <a:rPr lang="es-MX" sz="4899" b="1" dirty="0">
                <a:solidFill>
                  <a:srgbClr val="002060"/>
                </a:solidFill>
                <a:latin typeface="Arial Black" charset="0"/>
                <a:ea typeface="Arial Black" charset="0"/>
                <a:cs typeface="Arial Black" charset="0"/>
              </a:rPr>
              <a:t>GRACIAS</a:t>
            </a:r>
            <a:br>
              <a:rPr lang="es-MX" sz="4899" b="1" dirty="0">
                <a:solidFill>
                  <a:srgbClr val="002060"/>
                </a:solidFill>
                <a:latin typeface="Arial Black" charset="0"/>
                <a:ea typeface="Arial Black" charset="0"/>
                <a:cs typeface="Arial Black" charset="0"/>
              </a:rPr>
            </a:br>
            <a:r>
              <a:rPr lang="es-MX" sz="3599" b="1" dirty="0">
                <a:solidFill>
                  <a:srgbClr val="FFC000"/>
                </a:solidFill>
                <a:latin typeface="Arial Black" charset="0"/>
                <a:ea typeface="Arial Black" charset="0"/>
                <a:cs typeface="Arial Black" charset="0"/>
              </a:rPr>
              <a:t>xyoli@igeofisica.unam.mx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68E787B-23D2-3C43-B87B-6F60CEFE3F0A}"/>
              </a:ext>
            </a:extLst>
          </p:cNvPr>
          <p:cNvGrpSpPr/>
          <p:nvPr/>
        </p:nvGrpSpPr>
        <p:grpSpPr>
          <a:xfrm>
            <a:off x="4835372" y="4248098"/>
            <a:ext cx="2262824" cy="531729"/>
            <a:chOff x="4895590" y="4176179"/>
            <a:chExt cx="2262824" cy="531729"/>
          </a:xfrm>
        </p:grpSpPr>
        <p:pic>
          <p:nvPicPr>
            <p:cNvPr id="20" name="Imagen 12">
              <a:extLst>
                <a:ext uri="{FF2B5EF4-FFF2-40B4-BE49-F238E27FC236}">
                  <a16:creationId xmlns:a16="http://schemas.microsoft.com/office/drawing/2014/main" id="{160A1810-B288-4A45-B930-23F765E65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95590" y="4176179"/>
              <a:ext cx="538190" cy="437010"/>
            </a:xfrm>
            <a:prstGeom prst="rect">
              <a:avLst/>
            </a:prstGeom>
          </p:spPr>
        </p:pic>
        <p:sp>
          <p:nvSpPr>
            <p:cNvPr id="24" name="Subtítulo 2">
              <a:extLst>
                <a:ext uri="{FF2B5EF4-FFF2-40B4-BE49-F238E27FC236}">
                  <a16:creationId xmlns:a16="http://schemas.microsoft.com/office/drawing/2014/main" id="{47139BF9-D8EE-4318-AAD1-40264C9D7312}"/>
                </a:ext>
              </a:extLst>
            </p:cNvPr>
            <p:cNvSpPr txBox="1">
              <a:spLocks/>
            </p:cNvSpPr>
            <p:nvPr/>
          </p:nvSpPr>
          <p:spPr>
            <a:xfrm>
              <a:off x="5473768" y="4244333"/>
              <a:ext cx="1684646" cy="463575"/>
            </a:xfrm>
            <a:prstGeom prst="rect">
              <a:avLst/>
            </a:prstGeom>
          </p:spPr>
          <p:txBody>
            <a:bodyPr vert="horz" lIns="91416" tIns="45708" rIns="91416" bIns="45708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s-MX" sz="2399" b="1" spc="60" dirty="0">
                  <a:solidFill>
                    <a:srgbClr val="002060"/>
                  </a:solidFill>
                  <a:latin typeface="Arial Black" charset="0"/>
                  <a:ea typeface="Arial Black" charset="0"/>
                  <a:cs typeface="Arial Black" charset="0"/>
                </a:rPr>
                <a:t>@xyolipc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438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19546</TotalTime>
  <Words>99</Words>
  <Application>Microsoft Macintosh PowerPoint</Application>
  <PresentationFormat>Widescreen</PresentationFormat>
  <Paragraphs>24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Avenir Next</vt:lpstr>
      <vt:lpstr>Calibri</vt:lpstr>
      <vt:lpstr>Century Gothic</vt:lpstr>
      <vt:lpstr>Tema de Office</vt:lpstr>
      <vt:lpstr>Use of CTBTO data in regional earthquake monitoring</vt:lpstr>
      <vt:lpstr>National Seismological Service</vt:lpstr>
      <vt:lpstr>Broadband seismic network</vt:lpstr>
      <vt:lpstr>PowerPoint Presentation</vt:lpstr>
      <vt:lpstr>Station HA06</vt:lpstr>
      <vt:lpstr>PowerPoint Presentation</vt:lpstr>
      <vt:lpstr>PowerPoint Presentation</vt:lpstr>
      <vt:lpstr>GRACIAS xyoli@igeofisica.unam.mx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Miguel Ángel</dc:creator>
  <cp:keywords/>
  <dc:description/>
  <cp:lastModifiedBy>Xyoli Pérez Campos</cp:lastModifiedBy>
  <cp:revision>451</cp:revision>
  <cp:lastPrinted>2019-08-19T15:57:31Z</cp:lastPrinted>
  <dcterms:created xsi:type="dcterms:W3CDTF">2018-04-29T19:12:59Z</dcterms:created>
  <dcterms:modified xsi:type="dcterms:W3CDTF">2021-07-02T04:55:02Z</dcterms:modified>
  <cp:category/>
</cp:coreProperties>
</file>