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4"/>
  </p:notesMasterIdLst>
  <p:sldIdLst>
    <p:sldId id="256" r:id="rId8"/>
    <p:sldId id="258" r:id="rId9"/>
    <p:sldId id="260" r:id="rId10"/>
    <p:sldId id="261" r:id="rId11"/>
    <p:sldId id="262" r:id="rId12"/>
    <p:sldId id="263" r:id="rId1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D2"/>
    <a:srgbClr val="DFC5DF"/>
    <a:srgbClr val="E1E1E1"/>
    <a:srgbClr val="00A1BC"/>
    <a:srgbClr val="00B4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14"/>
    <p:restoredTop sz="94623"/>
  </p:normalViewPr>
  <p:slideViewPr>
    <p:cSldViewPr snapToGrid="0" snapToObjects="1">
      <p:cViewPr>
        <p:scale>
          <a:sx n="124" d="100"/>
          <a:sy n="124" d="100"/>
        </p:scale>
        <p:origin x="5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dirty="0">
                <a:solidFill>
                  <a:schemeClr val="bg1"/>
                </a:solidFill>
                <a:latin typeface="Arial" panose="020B0604020202020204" pitchFamily="34" charset="0"/>
                <a:cs typeface="Arial" panose="020B0604020202020204" pitchFamily="34" charset="0"/>
              </a:rPr>
              <a:t>Pathways Forward: Positioning the CTBT Among Other Arms Control Treaties</a:t>
            </a:r>
            <a:endParaRPr lang="en-US" sz="18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1600" dirty="0">
              <a:solidFill>
                <a:schemeClr val="bg1"/>
              </a:solidFill>
              <a:latin typeface="Arial" panose="020B0604020202020204" pitchFamily="34" charset="0"/>
              <a:ea typeface="Avenir Book"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B. Gautam</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957174" y="3867150"/>
            <a:ext cx="3151414" cy="769441"/>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Attorney</a:t>
            </a:r>
          </a:p>
          <a:p>
            <a:pPr algn="ctr"/>
            <a:r>
              <a:rPr lang="en-US" sz="1100" dirty="0">
                <a:solidFill>
                  <a:schemeClr val="bg1"/>
                </a:solidFill>
                <a:latin typeface="Arial" panose="020B0604020202020204" pitchFamily="34" charset="0"/>
                <a:cs typeface="Arial" panose="020B0604020202020204" pitchFamily="34" charset="0"/>
              </a:rPr>
              <a:t>United States of America</a:t>
            </a:r>
          </a:p>
          <a:p>
            <a:pPr algn="ctr"/>
            <a:r>
              <a:rPr lang="en-US" sz="1100" dirty="0">
                <a:solidFill>
                  <a:schemeClr val="bg1"/>
                </a:solidFill>
                <a:latin typeface="Arial" panose="020B0604020202020204" pitchFamily="34" charset="0"/>
                <a:cs typeface="Arial" panose="020B0604020202020204" pitchFamily="34" charset="0"/>
              </a:rPr>
              <a:t>Member, CTBTO Youth Group</a:t>
            </a:r>
          </a:p>
          <a:p>
            <a:pPr algn="ctr"/>
            <a:r>
              <a:rPr lang="en-US" sz="1100" dirty="0">
                <a:solidFill>
                  <a:schemeClr val="bg1"/>
                </a:solidFill>
                <a:latin typeface="Arial" panose="020B0604020202020204" pitchFamily="34" charset="0"/>
                <a:cs typeface="Arial" panose="020B0604020202020204" pitchFamily="34" charset="0"/>
              </a:rPr>
              <a:t>bmg81@georgetown.edu</a:t>
            </a: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P5.3-580</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P5.3-580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Pathways Forward: Positioning the CTBT Among Other Arms Control Treaties</a:t>
            </a:r>
          </a:p>
          <a:p>
            <a:pPr algn="ctr" eaLnBrk="0" hangingPunct="0">
              <a:lnSpc>
                <a:spcPts val="1586"/>
              </a:lnSpc>
            </a:pPr>
            <a:r>
              <a:rPr lang="en-US" sz="800" dirty="0">
                <a:solidFill>
                  <a:schemeClr val="bg1"/>
                </a:solidFill>
                <a:latin typeface="Arial" panose="020B0604020202020204" pitchFamily="34" charset="0"/>
                <a:ea typeface="Avenir Book" charset="0"/>
              </a:rPr>
              <a:t>B. Gautam, T5.3, bmg81@georgetown.edu</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C4252C30-BE09-394E-980E-FF434F00405B}"/>
              </a:ext>
            </a:extLst>
          </p:cNvPr>
          <p:cNvSpPr txBox="1"/>
          <p:nvPr/>
        </p:nvSpPr>
        <p:spPr>
          <a:xfrm>
            <a:off x="824593" y="1251741"/>
            <a:ext cx="7776754" cy="3323987"/>
          </a:xfrm>
          <a:prstGeom prst="rect">
            <a:avLst/>
          </a:prstGeom>
          <a:solidFill>
            <a:schemeClr val="accent4">
              <a:lumMod val="20000"/>
              <a:lumOff val="80000"/>
            </a:schemeClr>
          </a:solidFill>
        </p:spPr>
        <p:txBody>
          <a:bodyPr wrap="square" rtlCol="0">
            <a:spAutoFit/>
          </a:bodyPr>
          <a:lstStyle/>
          <a:p>
            <a:pPr algn="ctr"/>
            <a:r>
              <a:rPr lang="en-US" sz="1400" b="1" dirty="0">
                <a:latin typeface="Arial" panose="020B0604020202020204" pitchFamily="34" charset="0"/>
                <a:cs typeface="Arial" panose="020B0604020202020204" pitchFamily="34" charset="0"/>
              </a:rPr>
              <a:t>Abstract</a:t>
            </a:r>
          </a:p>
          <a:p>
            <a:pPr algn="ct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CTBT has yet to enter into force, despite a provenly effective comprehensive verification regime and widespread support. Meanwhile, the Treaty on the Prohibition of Nuclear Weapons (TPNW)–a more aspirational treaty with a broader scope and lower entry into force requirements–entered into force on January 22, 2021.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e-poster presentation explores how the current landscape of arms control treaties, including the Treaty on the Non-Proliferation of Nuclear Weapons (NPT) and the TNPW, affect the CTBT. It assesses: what are the legal obligations related to nuclear weapons testing under various arms control treaties? In what ways do the treaties reinforce one another? If one treaty poses a risk of undermining the CTBT, how can that risk be addressed, resolved, and transformed into an opportunity? In seeking to answer these questions, the presentation incorporates the author’s legal interpretation of treaty text and comparisons drawn from other areas of international law with complicated treaty landscapes.</a:t>
            </a:r>
          </a:p>
        </p:txBody>
      </p:sp>
      <p:sp>
        <p:nvSpPr>
          <p:cNvPr id="6" name="Rectangle 5">
            <a:extLst>
              <a:ext uri="{FF2B5EF4-FFF2-40B4-BE49-F238E27FC236}">
                <a16:creationId xmlns:a16="http://schemas.microsoft.com/office/drawing/2014/main" id="{32C0DCFD-04C9-AB46-BA33-0EB811152EAF}"/>
              </a:ext>
            </a:extLst>
          </p:cNvPr>
          <p:cNvSpPr/>
          <p:nvPr/>
        </p:nvSpPr>
        <p:spPr>
          <a:xfrm>
            <a:off x="662940" y="1028700"/>
            <a:ext cx="8100060" cy="3642844"/>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P5.3-580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Pathways Forward: Positioning the CTBT Among Other Arms Control Treaties</a:t>
            </a:r>
          </a:p>
          <a:p>
            <a:pPr algn="ctr" eaLnBrk="0" hangingPunct="0">
              <a:lnSpc>
                <a:spcPts val="1586"/>
              </a:lnSpc>
            </a:pPr>
            <a:r>
              <a:rPr lang="en-US" sz="800" dirty="0">
                <a:solidFill>
                  <a:schemeClr val="bg1"/>
                </a:solidFill>
                <a:latin typeface="Arial" panose="020B0604020202020204" pitchFamily="34" charset="0"/>
                <a:ea typeface="Avenir Book" charset="0"/>
              </a:rPr>
              <a:t>B. Gautam, T5.3, bmg81@georgetown.edu</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A350C959-BC28-0E4C-A32D-E18C3FBC958F}"/>
              </a:ext>
            </a:extLst>
          </p:cNvPr>
          <p:cNvSpPr txBox="1"/>
          <p:nvPr/>
        </p:nvSpPr>
        <p:spPr>
          <a:xfrm>
            <a:off x="484462" y="2742429"/>
            <a:ext cx="2213018" cy="2092881"/>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Literature on how to resolve conflicts between treaty obligations when the goals of one treaty frustrate another is widespread, but there is less academic attention paid to the ways in which treaties that are similar in goals and obligations may alternatively undermine or mutually support and reinforce one another.  The arms control treaty regime is an area of law developed with common goals (for example: nonproliferation,</a:t>
            </a:r>
          </a:p>
        </p:txBody>
      </p:sp>
      <p:sp>
        <p:nvSpPr>
          <p:cNvPr id="7" name="TextBox 6">
            <a:extLst>
              <a:ext uri="{FF2B5EF4-FFF2-40B4-BE49-F238E27FC236}">
                <a16:creationId xmlns:a16="http://schemas.microsoft.com/office/drawing/2014/main" id="{45EBB184-DE59-6046-BE9B-F27A2F16FFB4}"/>
              </a:ext>
            </a:extLst>
          </p:cNvPr>
          <p:cNvSpPr txBox="1"/>
          <p:nvPr/>
        </p:nvSpPr>
        <p:spPr>
          <a:xfrm>
            <a:off x="7088398" y="2440345"/>
            <a:ext cx="1984270" cy="203132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“Complementarity [in treaties] is…ambiguous and difficult to achieve, leaving ample room for the situation whereby one negotiation is likely to hamper another.”</a:t>
            </a:r>
          </a:p>
          <a:p>
            <a:endParaRPr lang="en-US" sz="10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Péricles</a:t>
            </a:r>
            <a:r>
              <a:rPr lang="en-US" sz="800" dirty="0">
                <a:latin typeface="Arial" panose="020B0604020202020204" pitchFamily="34" charset="0"/>
                <a:cs typeface="Arial" panose="020B0604020202020204" pitchFamily="34" charset="0"/>
              </a:rPr>
              <a:t> Gasparini Alves, </a:t>
            </a:r>
            <a:r>
              <a:rPr lang="en-US" sz="800" i="1" dirty="0">
                <a:latin typeface="Arial" panose="020B0604020202020204" pitchFamily="34" charset="0"/>
                <a:cs typeface="Arial" panose="020B0604020202020204" pitchFamily="34" charset="0"/>
              </a:rPr>
              <a:t>Prevention of an Arms Race in Outer Space: A Guide to Discussions in the Conference on Disarmament </a:t>
            </a:r>
            <a:r>
              <a:rPr lang="en-US" sz="800" dirty="0">
                <a:latin typeface="Arial" panose="020B0604020202020204" pitchFamily="34" charset="0"/>
                <a:cs typeface="Arial" panose="020B0604020202020204" pitchFamily="34" charset="0"/>
              </a:rPr>
              <a:t>(UNIDIR/91/79)</a:t>
            </a:r>
            <a:endParaRPr lang="en-US" sz="10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223322-3457-3C44-8BA8-6320F943A84C}"/>
              </a:ext>
            </a:extLst>
          </p:cNvPr>
          <p:cNvSpPr txBox="1"/>
          <p:nvPr/>
        </p:nvSpPr>
        <p:spPr>
          <a:xfrm>
            <a:off x="484462" y="1032953"/>
            <a:ext cx="2213018" cy="166199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“Mutual supportiveness between treaties should not be regarded as a mere political formula devoid of normative implications.”</a:t>
            </a:r>
          </a:p>
          <a:p>
            <a:endParaRPr lang="en-US" sz="10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Ricardo </a:t>
            </a:r>
            <a:r>
              <a:rPr lang="en-US" sz="800" dirty="0" err="1">
                <a:latin typeface="Arial" panose="020B0604020202020204" pitchFamily="34" charset="0"/>
                <a:cs typeface="Arial" panose="020B0604020202020204" pitchFamily="34" charset="0"/>
              </a:rPr>
              <a:t>Pavoni</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Mutual Supportiveness as a Principle of Interpretation and Law-Making: A Watershed for the WTO and Competing Regimes’ Debate? </a:t>
            </a:r>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10.1093/</a:t>
            </a:r>
            <a:r>
              <a:rPr lang="en-US" sz="800" dirty="0" err="1">
                <a:latin typeface="Arial" panose="020B0604020202020204" pitchFamily="34" charset="0"/>
                <a:cs typeface="Arial" panose="020B0604020202020204" pitchFamily="34" charset="0"/>
              </a:rPr>
              <a:t>ejil</a:t>
            </a:r>
            <a:r>
              <a:rPr lang="en-US" sz="800" dirty="0">
                <a:latin typeface="Arial" panose="020B0604020202020204" pitchFamily="34" charset="0"/>
                <a:cs typeface="Arial" panose="020B0604020202020204" pitchFamily="34" charset="0"/>
              </a:rPr>
              <a:t>/chq046) </a:t>
            </a:r>
            <a:endParaRPr lang="en-US" sz="105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FAF421-0009-8C4E-9D83-5F7E325CEBB4}"/>
              </a:ext>
            </a:extLst>
          </p:cNvPr>
          <p:cNvSpPr txBox="1"/>
          <p:nvPr/>
        </p:nvSpPr>
        <p:spPr>
          <a:xfrm>
            <a:off x="2719788" y="1026560"/>
            <a:ext cx="2213018" cy="3785652"/>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disarmament) but differing approaches to achieving those goals (for example: through regional NWFZ’s, through a sweeping prohibition, by treating all countries similarly for purposes of obligations or prohibitions, by treating nuclear weapons states (NWS) as differently, etc.). These differing approaches are reflected in the treaty text and political discourse surrounding entry into force. </a:t>
            </a:r>
          </a:p>
          <a:p>
            <a:pPr algn="just"/>
            <a:endParaRPr lang="en-US" sz="1000" dirty="0">
              <a:latin typeface="Arial" panose="020B0604020202020204" pitchFamily="34" charset="0"/>
              <a:cs typeface="Arial" panose="020B0604020202020204" pitchFamily="34" charset="0"/>
            </a:endParaRPr>
          </a:p>
          <a:p>
            <a:pPr algn="just"/>
            <a:r>
              <a:rPr lang="en-US" sz="1000" dirty="0">
                <a:latin typeface="Arial" panose="020B0604020202020204" pitchFamily="34" charset="0"/>
                <a:cs typeface="Arial" panose="020B0604020202020204" pitchFamily="34" charset="0"/>
              </a:rPr>
              <a:t>Positioning the CTBT among other arms control treaties first requires analyzing the relevant treaty texts, with special interpretive focus on preambles that seek to reinforce the CTBT (or anti-testing norms more generally) and on explicit references to testing in the operative provisions. This poster reflects an analysis of 9 relevant arms control treaties in this regard. </a:t>
            </a:r>
          </a:p>
        </p:txBody>
      </p:sp>
      <p:sp>
        <p:nvSpPr>
          <p:cNvPr id="11" name="TextBox 10">
            <a:extLst>
              <a:ext uri="{FF2B5EF4-FFF2-40B4-BE49-F238E27FC236}">
                <a16:creationId xmlns:a16="http://schemas.microsoft.com/office/drawing/2014/main" id="{B8B65D43-DD5C-0F41-AB78-EB86482AE013}"/>
              </a:ext>
            </a:extLst>
          </p:cNvPr>
          <p:cNvSpPr txBox="1"/>
          <p:nvPr/>
        </p:nvSpPr>
        <p:spPr>
          <a:xfrm>
            <a:off x="4875380" y="1023193"/>
            <a:ext cx="2213018" cy="3785652"/>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Fortunately, the arms control area is not the only legal regime with “complementary” treaties, as other areas of law face similar circumstances of shared goals, differing approaches, and concerns over undermining vs. mutual supportiveness in treaties. </a:t>
            </a:r>
          </a:p>
          <a:p>
            <a:pPr algn="just"/>
            <a:endParaRPr lang="en-US" sz="1000" dirty="0">
              <a:latin typeface="Arial" panose="020B0604020202020204" pitchFamily="34" charset="0"/>
              <a:cs typeface="Arial" panose="020B0604020202020204" pitchFamily="34" charset="0"/>
            </a:endParaRPr>
          </a:p>
          <a:p>
            <a:pPr algn="just"/>
            <a:r>
              <a:rPr lang="en-US" sz="1000" dirty="0">
                <a:latin typeface="Arial" panose="020B0604020202020204" pitchFamily="34" charset="0"/>
                <a:cs typeface="Arial" panose="020B0604020202020204" pitchFamily="34" charset="0"/>
              </a:rPr>
              <a:t>Environmental law (with several treaties considered foundational not yet being ratified by the United States) provides an important comparison to the current status of the CTBT, as does outer space law, with the debate over the best path to prevent militarization in outer space and the reality of States choosing which treaties to support based on national security and political considerations. Finally, the relationship between the Framework Convention on Tobacco Control and human rights treaties</a:t>
            </a:r>
          </a:p>
        </p:txBody>
      </p:sp>
      <p:sp>
        <p:nvSpPr>
          <p:cNvPr id="12" name="TextBox 11">
            <a:extLst>
              <a:ext uri="{FF2B5EF4-FFF2-40B4-BE49-F238E27FC236}">
                <a16:creationId xmlns:a16="http://schemas.microsoft.com/office/drawing/2014/main" id="{1DFFA28B-657C-2A43-B418-36E7124DFC2D}"/>
              </a:ext>
            </a:extLst>
          </p:cNvPr>
          <p:cNvSpPr txBox="1"/>
          <p:nvPr/>
        </p:nvSpPr>
        <p:spPr>
          <a:xfrm>
            <a:off x="7072897" y="1023193"/>
            <a:ext cx="1885074" cy="1169551"/>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provides insight into ways in which treaties with less specific verification measures may link to and benefit from a strengthened relationship with other treaties providing for more robust verification.</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P5.3-580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Pathways Forward: Positioning the CTBT Among Other Arms Control Treaties</a:t>
            </a:r>
          </a:p>
          <a:p>
            <a:pPr algn="ctr" eaLnBrk="0" hangingPunct="0">
              <a:lnSpc>
                <a:spcPts val="1586"/>
              </a:lnSpc>
            </a:pPr>
            <a:r>
              <a:rPr lang="en-US" sz="800" dirty="0">
                <a:solidFill>
                  <a:schemeClr val="bg1"/>
                </a:solidFill>
                <a:latin typeface="Arial" panose="020B0604020202020204" pitchFamily="34" charset="0"/>
                <a:ea typeface="Avenir Book" charset="0"/>
              </a:rPr>
              <a:t>B. Gautam, T5.3, bmg81@georgetown.edu</a:t>
            </a:r>
            <a:endParaRPr lang="en-US" sz="800" dirty="0">
              <a:solidFill>
                <a:schemeClr val="bg1"/>
              </a:solidFill>
              <a:latin typeface="Avenir Book" charset="0"/>
              <a:ea typeface="Avenir Book" charset="0"/>
              <a:cs typeface="Avenir Book" charset="0"/>
            </a:endParaRPr>
          </a:p>
        </p:txBody>
      </p:sp>
      <p:sp>
        <p:nvSpPr>
          <p:cNvPr id="9" name="TextBox 8">
            <a:extLst>
              <a:ext uri="{FF2B5EF4-FFF2-40B4-BE49-F238E27FC236}">
                <a16:creationId xmlns:a16="http://schemas.microsoft.com/office/drawing/2014/main" id="{2B69C6FA-49A6-2A42-A180-2C94550733AC}"/>
              </a:ext>
            </a:extLst>
          </p:cNvPr>
          <p:cNvSpPr txBox="1"/>
          <p:nvPr/>
        </p:nvSpPr>
        <p:spPr>
          <a:xfrm>
            <a:off x="640010" y="1192157"/>
            <a:ext cx="1790952" cy="3416320"/>
          </a:xfrm>
          <a:prstGeom prst="rect">
            <a:avLst/>
          </a:prstGeom>
          <a:solidFill>
            <a:schemeClr val="accent4">
              <a:lumMod val="20000"/>
              <a:lumOff val="80000"/>
            </a:schemeClr>
          </a:solidFill>
          <a:ln>
            <a:solidFill>
              <a:srgbClr val="002060"/>
            </a:solidFill>
          </a:ln>
        </p:spPr>
        <p:txBody>
          <a:bodyPr wrap="square" rtlCol="0">
            <a:spAutoFit/>
          </a:bodyPr>
          <a:lstStyle/>
          <a:p>
            <a:r>
              <a:rPr lang="en-US" sz="1400" u="sng" dirty="0">
                <a:latin typeface="Arial" panose="020B0604020202020204" pitchFamily="34" charset="0"/>
                <a:cs typeface="Arial" panose="020B0604020202020204" pitchFamily="34" charset="0"/>
              </a:rPr>
              <a:t>1. Analysis of relevant treaties</a:t>
            </a:r>
            <a:endParaRPr lang="en-US" sz="12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CTBT</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NPT</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TPNW</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NWFZ Treaties</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Antarctic Treaty</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Outer Space Treaty</a:t>
            </a:r>
          </a:p>
          <a:p>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Shared features</a:t>
            </a: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Prohibitive norms obligating States not to take an action (test)</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Command norms obligating states to take an action (disarmament, verification actions, environmental remediation, etc.) </a:t>
            </a:r>
          </a:p>
        </p:txBody>
      </p:sp>
      <p:sp>
        <p:nvSpPr>
          <p:cNvPr id="10" name="TextBox 9">
            <a:extLst>
              <a:ext uri="{FF2B5EF4-FFF2-40B4-BE49-F238E27FC236}">
                <a16:creationId xmlns:a16="http://schemas.microsoft.com/office/drawing/2014/main" id="{A199F26E-BA28-C44A-ACAE-92DBEB945411}"/>
              </a:ext>
            </a:extLst>
          </p:cNvPr>
          <p:cNvSpPr txBox="1"/>
          <p:nvPr/>
        </p:nvSpPr>
        <p:spPr>
          <a:xfrm>
            <a:off x="5090130" y="1225126"/>
            <a:ext cx="3548246" cy="3370153"/>
          </a:xfrm>
          <a:prstGeom prst="rect">
            <a:avLst/>
          </a:prstGeom>
          <a:solidFill>
            <a:schemeClr val="accent6">
              <a:lumMod val="20000"/>
              <a:lumOff val="80000"/>
            </a:schemeClr>
          </a:solidFill>
          <a:ln>
            <a:solidFill>
              <a:srgbClr val="002060"/>
            </a:solidFill>
          </a:ln>
        </p:spPr>
        <p:txBody>
          <a:bodyPr wrap="square" rtlCol="0">
            <a:spAutoFit/>
          </a:bodyPr>
          <a:lstStyle/>
          <a:p>
            <a:r>
              <a:rPr lang="en-US" sz="1400" u="sng" dirty="0">
                <a:latin typeface="Arial" panose="020B0604020202020204" pitchFamily="34" charset="0"/>
                <a:cs typeface="Arial" panose="020B0604020202020204" pitchFamily="34" charset="0"/>
              </a:rPr>
              <a:t>3. </a:t>
            </a:r>
            <a:r>
              <a:rPr lang="en-US" sz="1400" u="sng" dirty="0" err="1">
                <a:latin typeface="Arial" panose="020B0604020202020204" pitchFamily="34" charset="0"/>
                <a:cs typeface="Arial" panose="020B0604020202020204" pitchFamily="34" charset="0"/>
              </a:rPr>
              <a:t>Comparitive</a:t>
            </a:r>
            <a:r>
              <a:rPr lang="en-US" sz="1400" u="sng" dirty="0">
                <a:latin typeface="Arial" panose="020B0604020202020204" pitchFamily="34" charset="0"/>
                <a:cs typeface="Arial" panose="020B0604020202020204" pitchFamily="34" charset="0"/>
              </a:rPr>
              <a:t> law analysis</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Environmental law treaties “stuck in limbo” and effects re: other initiatives</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Convention on Biologic Diversity, the Bonn Convention, and the Law of the Sea Convention and U.S. failure to ratify</a:t>
            </a:r>
          </a:p>
          <a:p>
            <a:r>
              <a:rPr lang="en-US" sz="11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Outer space law and support of four “core” treaties over proposed treaty prohibiting weaponization in space</a:t>
            </a:r>
            <a:endParaRPr lang="en-US" sz="1100" dirty="0">
              <a:latin typeface="Arial" panose="020B0604020202020204" pitchFamily="34" charset="0"/>
              <a:cs typeface="Arial" panose="020B0604020202020204" pitchFamily="34" charset="0"/>
            </a:endParaRPr>
          </a:p>
          <a:p>
            <a:pPr marL="644611" lvl="4" indent="-285750">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OST, Registration Convention, Liability Convention, &amp; Rescue Convention vs. Proposed Prevention of an Arms Race in Space (PAROS) Treaty</a:t>
            </a:r>
            <a:endParaRPr lang="en-US" sz="1000"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b="1" dirty="0">
                <a:latin typeface="Arial" panose="020B0604020202020204" pitchFamily="34" charset="0"/>
                <a:cs typeface="Arial" panose="020B0604020202020204" pitchFamily="34" charset="0"/>
              </a:rPr>
              <a:t>Framework Tobacco Convention and human rights law</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FCTC lacks formal monitoring mechanism for implementation; UN human rights system of treaty-based bodies may fill this gap</a:t>
            </a:r>
          </a:p>
        </p:txBody>
      </p:sp>
      <p:sp>
        <p:nvSpPr>
          <p:cNvPr id="11" name="TextBox 10">
            <a:extLst>
              <a:ext uri="{FF2B5EF4-FFF2-40B4-BE49-F238E27FC236}">
                <a16:creationId xmlns:a16="http://schemas.microsoft.com/office/drawing/2014/main" id="{9BC92799-C18A-414C-AE51-4DA9F23BC482}"/>
              </a:ext>
            </a:extLst>
          </p:cNvPr>
          <p:cNvSpPr txBox="1"/>
          <p:nvPr/>
        </p:nvSpPr>
        <p:spPr>
          <a:xfrm>
            <a:off x="2684277" y="1222935"/>
            <a:ext cx="2152538" cy="3470181"/>
          </a:xfrm>
          <a:prstGeom prst="rect">
            <a:avLst/>
          </a:prstGeom>
          <a:solidFill>
            <a:schemeClr val="bg2"/>
          </a:solidFill>
          <a:ln>
            <a:solidFill>
              <a:srgbClr val="002060"/>
            </a:solidFill>
          </a:ln>
        </p:spPr>
        <p:txBody>
          <a:bodyPr wrap="square" rtlCol="0">
            <a:spAutoFit/>
          </a:bodyPr>
          <a:lstStyle/>
          <a:p>
            <a:r>
              <a:rPr lang="en-US" sz="1400" u="sng" dirty="0">
                <a:latin typeface="Arial" panose="020B0604020202020204" pitchFamily="34" charset="0"/>
                <a:cs typeface="Arial" panose="020B0604020202020204" pitchFamily="34" charset="0"/>
              </a:rPr>
              <a:t>2. Principles of treaty interpretation</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Vienna Convention on the Law of Treaties</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Article 18</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Article 30</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Article 31</a:t>
            </a:r>
          </a:p>
          <a:p>
            <a:pPr marL="644611" lvl="4" indent="-285750">
              <a:buFont typeface="Courier New" panose="02070309020205020404" pitchFamily="49" charset="0"/>
              <a:buChar char="o"/>
            </a:pPr>
            <a:r>
              <a:rPr lang="en-US" sz="1000" dirty="0">
                <a:latin typeface="Arial" panose="020B0604020202020204" pitchFamily="34" charset="0"/>
                <a:cs typeface="Arial" panose="020B0604020202020204" pitchFamily="34" charset="0"/>
              </a:rPr>
              <a:t>Article 59</a:t>
            </a:r>
          </a:p>
          <a:p>
            <a:pPr marL="644611" lvl="4" indent="-285750">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i="1" dirty="0">
                <a:latin typeface="Arial" panose="020B0604020202020204" pitchFamily="34" charset="0"/>
                <a:cs typeface="Arial" panose="020B0604020202020204" pitchFamily="34" charset="0"/>
              </a:rPr>
              <a:t>Lex posterior </a:t>
            </a:r>
            <a:r>
              <a:rPr lang="en-US" sz="1200" b="1" i="1" dirty="0" err="1">
                <a:latin typeface="Arial" panose="020B0604020202020204" pitchFamily="34" charset="0"/>
                <a:cs typeface="Arial" panose="020B0604020202020204" pitchFamily="34" charset="0"/>
              </a:rPr>
              <a:t>derogat</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legi</a:t>
            </a:r>
            <a:r>
              <a:rPr lang="en-US" sz="1200" b="1" i="1" dirty="0">
                <a:latin typeface="Arial" panose="020B0604020202020204" pitchFamily="34" charset="0"/>
                <a:cs typeface="Arial" panose="020B0604020202020204" pitchFamily="34" charset="0"/>
              </a:rPr>
              <a:t> priori  </a:t>
            </a:r>
          </a:p>
          <a:p>
            <a:pPr marL="375464" lvl="1" indent="-285750">
              <a:buFont typeface="Wingdings" pitchFamily="2" charset="2"/>
              <a:buChar char="v"/>
            </a:pPr>
            <a:r>
              <a:rPr lang="en-US" sz="1050" dirty="0">
                <a:latin typeface="Arial" panose="020B0604020202020204" pitchFamily="34" charset="0"/>
                <a:cs typeface="Arial" panose="020B0604020202020204" pitchFamily="34" charset="0"/>
              </a:rPr>
              <a:t>(Later treaty supersedes the earlier treaty) </a:t>
            </a:r>
          </a:p>
          <a:p>
            <a:pPr lvl="1"/>
            <a:endParaRPr lang="en-US" sz="1100"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i="1" dirty="0">
                <a:latin typeface="Arial" panose="020B0604020202020204" pitchFamily="34" charset="0"/>
                <a:cs typeface="Arial" panose="020B0604020202020204" pitchFamily="34" charset="0"/>
              </a:rPr>
              <a:t>Lex </a:t>
            </a:r>
            <a:r>
              <a:rPr lang="en-US" sz="1200" b="1" i="1" dirty="0" err="1">
                <a:latin typeface="Arial" panose="020B0604020202020204" pitchFamily="34" charset="0"/>
                <a:cs typeface="Arial" panose="020B0604020202020204" pitchFamily="34" charset="0"/>
              </a:rPr>
              <a:t>specialis</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derogat</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legi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generali</a:t>
            </a:r>
            <a:r>
              <a:rPr lang="en-US" sz="1200" b="1" i="1" dirty="0">
                <a:latin typeface="Arial" panose="020B0604020202020204" pitchFamily="34" charset="0"/>
                <a:cs typeface="Arial" panose="020B0604020202020204" pitchFamily="34" charset="0"/>
              </a:rPr>
              <a:t> </a:t>
            </a:r>
          </a:p>
          <a:p>
            <a:pPr marL="375464" lvl="1" indent="-285750">
              <a:buFont typeface="Wingdings" pitchFamily="2" charset="2"/>
              <a:buChar char="v"/>
            </a:pPr>
            <a:r>
              <a:rPr lang="en-US" sz="1050" dirty="0">
                <a:latin typeface="Arial" panose="020B0604020202020204" pitchFamily="34" charset="0"/>
                <a:cs typeface="Arial" panose="020B0604020202020204" pitchFamily="34" charset="0"/>
              </a:rPr>
              <a:t>(Specific treaty supersedes the more general treaty)</a:t>
            </a:r>
            <a:endParaRPr lang="en-US"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P5.3-580</a:t>
            </a:r>
            <a:endParaRPr lang="en-AT" sz="700" dirty="0">
              <a:latin typeface="Arial" panose="020B060402020202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Pathways Forward: Positioning the CTBT Among Other Arms Control Treaties</a:t>
            </a:r>
          </a:p>
          <a:p>
            <a:pPr algn="ctr" eaLnBrk="0" hangingPunct="0">
              <a:lnSpc>
                <a:spcPts val="1586"/>
              </a:lnSpc>
            </a:pPr>
            <a:r>
              <a:rPr lang="en-US" sz="800" dirty="0">
                <a:solidFill>
                  <a:schemeClr val="bg1"/>
                </a:solidFill>
                <a:latin typeface="Arial" panose="020B0604020202020204" pitchFamily="34" charset="0"/>
                <a:ea typeface="Avenir Book" charset="0"/>
              </a:rPr>
              <a:t>B. Gautam, T5.3, bmg81@georgetown.edu</a:t>
            </a:r>
            <a:endParaRPr lang="en-US" sz="8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BDEF641A-D28F-4543-9CDC-BD39F8653740}"/>
              </a:ext>
            </a:extLst>
          </p:cNvPr>
          <p:cNvSpPr txBox="1"/>
          <p:nvPr/>
        </p:nvSpPr>
        <p:spPr>
          <a:xfrm>
            <a:off x="4792358" y="1199592"/>
            <a:ext cx="5408023" cy="261610"/>
          </a:xfrm>
          <a:prstGeom prst="rect">
            <a:avLst/>
          </a:prstGeom>
          <a:noFill/>
        </p:spPr>
        <p:txBody>
          <a:bodyPr wrap="square" rtlCol="0">
            <a:spAutoFit/>
          </a:bodyPr>
          <a:lstStyle/>
          <a:p>
            <a:pPr algn="ctr"/>
            <a:r>
              <a:rPr lang="en-US" sz="1100" u="sng" dirty="0">
                <a:latin typeface="Arial" panose="020B0604020202020204" pitchFamily="34" charset="0"/>
                <a:cs typeface="Arial" panose="020B0604020202020204" pitchFamily="34" charset="0"/>
              </a:rPr>
              <a:t>Testing Prohibition Language Across Other Treaties</a:t>
            </a:r>
          </a:p>
        </p:txBody>
      </p:sp>
      <p:sp>
        <p:nvSpPr>
          <p:cNvPr id="10" name="TextBox 9">
            <a:extLst>
              <a:ext uri="{FF2B5EF4-FFF2-40B4-BE49-F238E27FC236}">
                <a16:creationId xmlns:a16="http://schemas.microsoft.com/office/drawing/2014/main" id="{F8EFACD4-AAF8-F849-AC7A-F86BE7F96309}"/>
              </a:ext>
            </a:extLst>
          </p:cNvPr>
          <p:cNvSpPr txBox="1"/>
          <p:nvPr/>
        </p:nvSpPr>
        <p:spPr>
          <a:xfrm>
            <a:off x="33967" y="948523"/>
            <a:ext cx="3025833" cy="8569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cxnSp>
        <p:nvCxnSpPr>
          <p:cNvPr id="13" name="Straight Connector 12">
            <a:extLst>
              <a:ext uri="{FF2B5EF4-FFF2-40B4-BE49-F238E27FC236}">
                <a16:creationId xmlns:a16="http://schemas.microsoft.com/office/drawing/2014/main" id="{5C0DDCEE-FA7A-D647-9D8D-6C7EE7ED87EB}"/>
              </a:ext>
            </a:extLst>
          </p:cNvPr>
          <p:cNvCxnSpPr>
            <a:cxnSpLocks/>
            <a:stCxn id="10" idx="2"/>
            <a:endCxn id="10" idx="0"/>
          </p:cNvCxnSpPr>
          <p:nvPr/>
        </p:nvCxnSpPr>
        <p:spPr>
          <a:xfrm flipV="1">
            <a:off x="1546884" y="948523"/>
            <a:ext cx="0" cy="8569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9C842E-8BE2-F842-B33F-7CAF05E591D0}"/>
              </a:ext>
            </a:extLst>
          </p:cNvPr>
          <p:cNvSpPr txBox="1"/>
          <p:nvPr/>
        </p:nvSpPr>
        <p:spPr>
          <a:xfrm>
            <a:off x="-242296" y="954274"/>
            <a:ext cx="2054711" cy="200055"/>
          </a:xfrm>
          <a:prstGeom prst="rect">
            <a:avLst/>
          </a:prstGeom>
          <a:noFill/>
        </p:spPr>
        <p:txBody>
          <a:bodyPr wrap="square" rtlCol="0">
            <a:spAutoFit/>
          </a:bodyPr>
          <a:lstStyle/>
          <a:p>
            <a:pPr algn="ctr"/>
            <a:r>
              <a:rPr lang="en-US" sz="700" i="1" u="sng" dirty="0">
                <a:latin typeface="Arial" panose="020B0604020202020204" pitchFamily="34" charset="0"/>
                <a:cs typeface="Arial" panose="020B0604020202020204" pitchFamily="34" charset="0"/>
              </a:rPr>
              <a:t>Lex posterior </a:t>
            </a:r>
            <a:r>
              <a:rPr lang="en-US" sz="700" u="sng" dirty="0">
                <a:latin typeface="Arial" panose="020B0604020202020204" pitchFamily="34" charset="0"/>
                <a:cs typeface="Arial" panose="020B0604020202020204" pitchFamily="34" charset="0"/>
              </a:rPr>
              <a:t>principle</a:t>
            </a:r>
            <a:endParaRPr lang="en-US" sz="700" i="1" u="sng"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00E189-6C40-3A4D-8E39-36CAD435F7C3}"/>
              </a:ext>
            </a:extLst>
          </p:cNvPr>
          <p:cNvSpPr txBox="1"/>
          <p:nvPr/>
        </p:nvSpPr>
        <p:spPr>
          <a:xfrm>
            <a:off x="1254326" y="951399"/>
            <a:ext cx="2054711" cy="200055"/>
          </a:xfrm>
          <a:prstGeom prst="rect">
            <a:avLst/>
          </a:prstGeom>
          <a:noFill/>
        </p:spPr>
        <p:txBody>
          <a:bodyPr wrap="square" rtlCol="0">
            <a:spAutoFit/>
          </a:bodyPr>
          <a:lstStyle/>
          <a:p>
            <a:pPr algn="ctr"/>
            <a:r>
              <a:rPr lang="en-US" sz="700" i="1" u="sng" dirty="0">
                <a:latin typeface="Arial" panose="020B0604020202020204" pitchFamily="34" charset="0"/>
                <a:cs typeface="Arial" panose="020B0604020202020204" pitchFamily="34" charset="0"/>
              </a:rPr>
              <a:t>Lex </a:t>
            </a:r>
            <a:r>
              <a:rPr lang="en-US" sz="700" i="1" u="sng" dirty="0" err="1">
                <a:latin typeface="Arial" panose="020B0604020202020204" pitchFamily="34" charset="0"/>
                <a:cs typeface="Arial" panose="020B0604020202020204" pitchFamily="34" charset="0"/>
              </a:rPr>
              <a:t>specialis</a:t>
            </a:r>
            <a:r>
              <a:rPr lang="en-US" sz="700" i="1" u="sng" dirty="0">
                <a:latin typeface="Arial" panose="020B0604020202020204" pitchFamily="34" charset="0"/>
                <a:cs typeface="Arial" panose="020B0604020202020204" pitchFamily="34" charset="0"/>
              </a:rPr>
              <a:t> </a:t>
            </a:r>
            <a:r>
              <a:rPr lang="en-US" sz="700" u="sng" dirty="0">
                <a:latin typeface="Arial" panose="020B0604020202020204" pitchFamily="34" charset="0"/>
                <a:cs typeface="Arial" panose="020B0604020202020204" pitchFamily="34" charset="0"/>
              </a:rPr>
              <a:t>principle</a:t>
            </a:r>
            <a:endParaRPr lang="en-US" sz="700" i="1" u="sng"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E06DF6A-49CB-8547-B323-9EAACEE0A9BE}"/>
              </a:ext>
            </a:extLst>
          </p:cNvPr>
          <p:cNvSpPr txBox="1"/>
          <p:nvPr/>
        </p:nvSpPr>
        <p:spPr>
          <a:xfrm>
            <a:off x="37795" y="1147819"/>
            <a:ext cx="1324881" cy="477054"/>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By entry into force: </a:t>
            </a:r>
            <a:r>
              <a:rPr lang="en-US" sz="500" dirty="0">
                <a:solidFill>
                  <a:srgbClr val="FF0000"/>
                </a:solidFill>
                <a:latin typeface="Arial" panose="020B0604020202020204" pitchFamily="34" charset="0"/>
                <a:cs typeface="Arial" panose="020B0604020202020204" pitchFamily="34" charset="0"/>
              </a:rPr>
              <a:t>NPT (1970)</a:t>
            </a:r>
            <a:r>
              <a:rPr lang="en-US" sz="500" dirty="0">
                <a:latin typeface="Arial" panose="020B0604020202020204" pitchFamily="34" charset="0"/>
                <a:cs typeface="Arial" panose="020B0604020202020204" pitchFamily="34" charset="0"/>
              </a:rPr>
              <a:t> </a:t>
            </a:r>
            <a:r>
              <a:rPr lang="en-US" sz="500" dirty="0">
                <a:latin typeface="Arial" panose="020B0604020202020204" pitchFamily="34" charset="0"/>
                <a:cs typeface="Arial" panose="020B0604020202020204" pitchFamily="34" charset="0"/>
                <a:sym typeface="Wingdings" pitchFamily="2" charset="2"/>
              </a:rPr>
              <a:t> </a:t>
            </a:r>
            <a:r>
              <a:rPr lang="en-US" sz="500" dirty="0">
                <a:latin typeface="Arial" panose="020B0604020202020204" pitchFamily="34" charset="0"/>
                <a:cs typeface="Arial" panose="020B0604020202020204" pitchFamily="34" charset="0"/>
              </a:rPr>
              <a:t> </a:t>
            </a:r>
            <a:r>
              <a:rPr lang="en-US" sz="500" dirty="0">
                <a:solidFill>
                  <a:schemeClr val="accent2">
                    <a:lumMod val="75000"/>
                  </a:schemeClr>
                </a:solidFill>
                <a:latin typeface="Arial" panose="020B0604020202020204" pitchFamily="34" charset="0"/>
                <a:cs typeface="Arial" panose="020B0604020202020204" pitchFamily="34" charset="0"/>
              </a:rPr>
              <a:t>TPNW (2021) </a:t>
            </a:r>
            <a:r>
              <a:rPr lang="en-US" sz="500" dirty="0">
                <a:latin typeface="Arial" panose="020B0604020202020204" pitchFamily="34" charset="0"/>
                <a:cs typeface="Arial" panose="020B0604020202020204" pitchFamily="34" charset="0"/>
                <a:sym typeface="Wingdings" pitchFamily="2" charset="2"/>
              </a:rPr>
              <a:t> </a:t>
            </a:r>
            <a:r>
              <a:rPr lang="en-US" sz="500" dirty="0">
                <a:solidFill>
                  <a:srgbClr val="00B050"/>
                </a:solidFill>
                <a:latin typeface="Arial" panose="020B0604020202020204" pitchFamily="34" charset="0"/>
                <a:cs typeface="Arial" panose="020B0604020202020204" pitchFamily="34" charset="0"/>
              </a:rPr>
              <a:t>CTBT (future date)</a:t>
            </a:r>
          </a:p>
          <a:p>
            <a:endParaRPr lang="en-US" sz="500" i="1" dirty="0">
              <a:solidFill>
                <a:srgbClr val="00B050"/>
              </a:solidFill>
              <a:latin typeface="Arial" panose="020B0604020202020204" pitchFamily="34" charset="0"/>
              <a:cs typeface="Arial" panose="020B0604020202020204" pitchFamily="34" charset="0"/>
            </a:endParaRPr>
          </a:p>
          <a:p>
            <a:r>
              <a:rPr lang="en-US" sz="500" dirty="0">
                <a:latin typeface="Arial" panose="020B0604020202020204" pitchFamily="34" charset="0"/>
                <a:cs typeface="Arial" panose="020B0604020202020204" pitchFamily="34" charset="0"/>
              </a:rPr>
              <a:t>By open for signature date: </a:t>
            </a:r>
            <a:r>
              <a:rPr lang="en-US" sz="500" dirty="0">
                <a:solidFill>
                  <a:srgbClr val="FF0000"/>
                </a:solidFill>
                <a:latin typeface="Arial" panose="020B0604020202020204" pitchFamily="34" charset="0"/>
                <a:cs typeface="Arial" panose="020B0604020202020204" pitchFamily="34" charset="0"/>
              </a:rPr>
              <a:t>NPT (1968) </a:t>
            </a:r>
            <a:r>
              <a:rPr lang="en-US" sz="500" dirty="0">
                <a:latin typeface="Arial" panose="020B0604020202020204" pitchFamily="34" charset="0"/>
                <a:cs typeface="Arial" panose="020B0604020202020204" pitchFamily="34" charset="0"/>
                <a:sym typeface="Wingdings" pitchFamily="2" charset="2"/>
              </a:rPr>
              <a:t> </a:t>
            </a:r>
            <a:r>
              <a:rPr lang="en-US" sz="500" dirty="0">
                <a:solidFill>
                  <a:schemeClr val="accent2">
                    <a:lumMod val="75000"/>
                  </a:schemeClr>
                </a:solidFill>
                <a:latin typeface="Arial" panose="020B0604020202020204" pitchFamily="34" charset="0"/>
                <a:cs typeface="Arial" panose="020B0604020202020204" pitchFamily="34" charset="0"/>
              </a:rPr>
              <a:t>CTBT (1996)</a:t>
            </a:r>
            <a:r>
              <a:rPr lang="en-US" sz="500" dirty="0">
                <a:latin typeface="Arial" panose="020B0604020202020204" pitchFamily="34" charset="0"/>
                <a:cs typeface="Arial" panose="020B0604020202020204" pitchFamily="34" charset="0"/>
              </a:rPr>
              <a:t> </a:t>
            </a:r>
            <a:r>
              <a:rPr lang="en-US" sz="500" dirty="0">
                <a:latin typeface="Arial" panose="020B0604020202020204" pitchFamily="34" charset="0"/>
                <a:cs typeface="Arial" panose="020B0604020202020204" pitchFamily="34" charset="0"/>
                <a:sym typeface="Wingdings" pitchFamily="2" charset="2"/>
              </a:rPr>
              <a:t> </a:t>
            </a:r>
            <a:r>
              <a:rPr lang="en-US" sz="500" dirty="0">
                <a:solidFill>
                  <a:srgbClr val="00B050"/>
                </a:solidFill>
                <a:latin typeface="Arial" panose="020B0604020202020204" pitchFamily="34" charset="0"/>
                <a:cs typeface="Arial" panose="020B0604020202020204" pitchFamily="34" charset="0"/>
                <a:sym typeface="Wingdings" pitchFamily="2" charset="2"/>
              </a:rPr>
              <a:t>TPNW (2017)</a:t>
            </a:r>
            <a:endParaRPr lang="en-US" sz="500" dirty="0">
              <a:solidFill>
                <a:srgbClr val="00B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660136A-C766-684F-8D43-2743366B6BE1}"/>
              </a:ext>
            </a:extLst>
          </p:cNvPr>
          <p:cNvSpPr txBox="1"/>
          <p:nvPr/>
        </p:nvSpPr>
        <p:spPr>
          <a:xfrm>
            <a:off x="1746697" y="1154329"/>
            <a:ext cx="1299771" cy="553998"/>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On verification: </a:t>
            </a:r>
            <a:r>
              <a:rPr lang="en-US" sz="500" dirty="0">
                <a:solidFill>
                  <a:srgbClr val="FF0000"/>
                </a:solidFill>
                <a:latin typeface="Arial" panose="020B0604020202020204" pitchFamily="34" charset="0"/>
                <a:cs typeface="Arial" panose="020B0604020202020204" pitchFamily="34" charset="0"/>
              </a:rPr>
              <a:t>TPNW (general) </a:t>
            </a:r>
            <a:r>
              <a:rPr lang="en-US" sz="500" dirty="0">
                <a:latin typeface="Arial" panose="020B0604020202020204" pitchFamily="34" charset="0"/>
                <a:cs typeface="Arial" panose="020B0604020202020204" pitchFamily="34" charset="0"/>
                <a:sym typeface="Wingdings" pitchFamily="2" charset="2"/>
              </a:rPr>
              <a:t> </a:t>
            </a:r>
            <a:r>
              <a:rPr lang="en-US" sz="500" dirty="0">
                <a:solidFill>
                  <a:srgbClr val="00B050"/>
                </a:solidFill>
                <a:latin typeface="Arial" panose="020B0604020202020204" pitchFamily="34" charset="0"/>
                <a:cs typeface="Arial" panose="020B0604020202020204" pitchFamily="34" charset="0"/>
              </a:rPr>
              <a:t>CTBT (more specific)</a:t>
            </a:r>
          </a:p>
          <a:p>
            <a:endParaRPr lang="en-US" sz="500" dirty="0">
              <a:solidFill>
                <a:srgbClr val="00B050"/>
              </a:solidFill>
              <a:latin typeface="Arial" panose="020B0604020202020204" pitchFamily="34" charset="0"/>
              <a:cs typeface="Arial" panose="020B0604020202020204" pitchFamily="34" charset="0"/>
            </a:endParaRPr>
          </a:p>
          <a:p>
            <a:r>
              <a:rPr lang="en-US" sz="500" dirty="0">
                <a:latin typeface="Arial" panose="020B0604020202020204" pitchFamily="34" charset="0"/>
                <a:cs typeface="Arial" panose="020B0604020202020204" pitchFamily="34" charset="0"/>
              </a:rPr>
              <a:t>On environmental remediation, victims’ assistance: </a:t>
            </a:r>
            <a:r>
              <a:rPr lang="en-US" sz="500" dirty="0">
                <a:solidFill>
                  <a:srgbClr val="FF0000"/>
                </a:solidFill>
                <a:latin typeface="Arial" panose="020B0604020202020204" pitchFamily="34" charset="0"/>
                <a:cs typeface="Arial" panose="020B0604020202020204" pitchFamily="34" charset="0"/>
              </a:rPr>
              <a:t>CTBT (silent) </a:t>
            </a:r>
            <a:r>
              <a:rPr lang="en-US" sz="500" dirty="0">
                <a:latin typeface="Arial" panose="020B0604020202020204" pitchFamily="34" charset="0"/>
                <a:cs typeface="Arial" panose="020B0604020202020204" pitchFamily="34" charset="0"/>
                <a:sym typeface="Wingdings" pitchFamily="2" charset="2"/>
              </a:rPr>
              <a:t> </a:t>
            </a:r>
            <a:r>
              <a:rPr lang="en-US" sz="500" dirty="0">
                <a:solidFill>
                  <a:srgbClr val="00B050"/>
                </a:solidFill>
                <a:latin typeface="Arial" panose="020B0604020202020204" pitchFamily="34" charset="0"/>
                <a:cs typeface="Arial" panose="020B0604020202020204" pitchFamily="34" charset="0"/>
                <a:sym typeface="Wingdings" pitchFamily="2" charset="2"/>
              </a:rPr>
              <a:t>TPNW (more specific)</a:t>
            </a:r>
            <a:endParaRPr lang="en-US" sz="500" dirty="0">
              <a:solidFill>
                <a:srgbClr val="00B05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5B32D7D-A1BC-3947-99F7-7F2E5C6374A6}"/>
              </a:ext>
            </a:extLst>
          </p:cNvPr>
          <p:cNvSpPr txBox="1"/>
          <p:nvPr/>
        </p:nvSpPr>
        <p:spPr>
          <a:xfrm>
            <a:off x="2633295" y="861065"/>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RESULTS</a:t>
            </a:r>
            <a:endParaRPr lang="en-AT" sz="3600" dirty="0">
              <a:solidFill>
                <a:srgbClr val="DFC5DF"/>
              </a:solidFill>
              <a:latin typeface="Arial" panose="020B0604020202020204" pitchFamily="34" charset="0"/>
              <a:cs typeface="Arial" panose="020B0604020202020204" pitchFamily="34" charset="0"/>
            </a:endParaRPr>
          </a:p>
        </p:txBody>
      </p:sp>
      <p:graphicFrame>
        <p:nvGraphicFramePr>
          <p:cNvPr id="66" name="Table 66">
            <a:extLst>
              <a:ext uri="{FF2B5EF4-FFF2-40B4-BE49-F238E27FC236}">
                <a16:creationId xmlns:a16="http://schemas.microsoft.com/office/drawing/2014/main" id="{D1EAB4B6-7FEB-E54D-9CF9-ACC0FEE8C3DF}"/>
              </a:ext>
            </a:extLst>
          </p:cNvPr>
          <p:cNvGraphicFramePr>
            <a:graphicFrameLocks noGrp="1"/>
          </p:cNvGraphicFramePr>
          <p:nvPr>
            <p:extLst>
              <p:ext uri="{D42A27DB-BD31-4B8C-83A1-F6EECF244321}">
                <p14:modId xmlns:p14="http://schemas.microsoft.com/office/powerpoint/2010/main" val="867146385"/>
              </p:ext>
            </p:extLst>
          </p:nvPr>
        </p:nvGraphicFramePr>
        <p:xfrm>
          <a:off x="3442633" y="1461202"/>
          <a:ext cx="5701367" cy="3307958"/>
        </p:xfrm>
        <a:graphic>
          <a:graphicData uri="http://schemas.openxmlformats.org/drawingml/2006/table">
            <a:tbl>
              <a:tblPr firstRow="1" bandRow="1">
                <a:tableStyleId>{5C22544A-7EE6-4342-B048-85BDC9FD1C3A}</a:tableStyleId>
              </a:tblPr>
              <a:tblGrid>
                <a:gridCol w="1521758">
                  <a:extLst>
                    <a:ext uri="{9D8B030D-6E8A-4147-A177-3AD203B41FA5}">
                      <a16:colId xmlns:a16="http://schemas.microsoft.com/office/drawing/2014/main" val="3140160075"/>
                    </a:ext>
                  </a:extLst>
                </a:gridCol>
                <a:gridCol w="4179609">
                  <a:extLst>
                    <a:ext uri="{9D8B030D-6E8A-4147-A177-3AD203B41FA5}">
                      <a16:colId xmlns:a16="http://schemas.microsoft.com/office/drawing/2014/main" val="3650042373"/>
                    </a:ext>
                  </a:extLst>
                </a:gridCol>
              </a:tblGrid>
              <a:tr h="198240">
                <a:tc>
                  <a:txBody>
                    <a:bodyPr/>
                    <a:lstStyle/>
                    <a:p>
                      <a:r>
                        <a:rPr lang="en-US" sz="600" dirty="0">
                          <a:latin typeface="Arial" panose="020B0604020202020204" pitchFamily="34" charset="0"/>
                          <a:cs typeface="Arial" panose="020B0604020202020204" pitchFamily="34" charset="0"/>
                        </a:rPr>
                        <a:t>Treaty, Entry into force year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600" dirty="0">
                          <a:latin typeface="Arial" panose="020B0604020202020204" pitchFamily="34" charset="0"/>
                          <a:cs typeface="Arial" panose="020B0604020202020204" pitchFamily="34" charset="0"/>
                        </a:rPr>
                        <a:t>Test-related provisions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79080433"/>
                  </a:ext>
                </a:extLst>
              </a:tr>
              <a:tr h="128695">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Antarctic Treaty, 1961</a:t>
                      </a:r>
                    </a:p>
                  </a:txBody>
                  <a:tcPr>
                    <a:lnL w="12700" cap="flat" cmpd="sng" algn="ctr">
                      <a:solidFill>
                        <a:schemeClr val="tx1"/>
                      </a:solidFill>
                      <a:prstDash val="solid"/>
                      <a:round/>
                      <a:headEnd type="none" w="med" len="med"/>
                      <a:tailEnd type="none" w="med" len="med"/>
                    </a:lnL>
                  </a:tcPr>
                </a:tc>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1.1 “</a:t>
                      </a:r>
                      <a:r>
                        <a:rPr lang="en-US" sz="500" b="0" i="0" kern="1200" dirty="0">
                          <a:solidFill>
                            <a:schemeClr val="dk1"/>
                          </a:solidFill>
                          <a:effectLst/>
                          <a:latin typeface="Arial" panose="020B0604020202020204" pitchFamily="34" charset="0"/>
                          <a:ea typeface="+mn-ea"/>
                          <a:cs typeface="Arial" panose="020B0604020202020204" pitchFamily="34" charset="0"/>
                        </a:rPr>
                        <a:t>There shall be prohibited, inter alia, any measures of a military nature, such as…</a:t>
                      </a:r>
                      <a:r>
                        <a:rPr lang="en-US" sz="500" b="1" i="0" kern="1200" dirty="0">
                          <a:solidFill>
                            <a:schemeClr val="dk1"/>
                          </a:solidFill>
                          <a:effectLst/>
                          <a:latin typeface="Arial" panose="020B0604020202020204" pitchFamily="34" charset="0"/>
                          <a:ea typeface="+mn-ea"/>
                          <a:cs typeface="Arial" panose="020B0604020202020204" pitchFamily="34" charset="0"/>
                        </a:rPr>
                        <a:t>the testing of any type of weapons</a:t>
                      </a:r>
                      <a:r>
                        <a:rPr lang="en-US" sz="500" b="0" i="0" kern="1200" dirty="0">
                          <a:solidFill>
                            <a:schemeClr val="dk1"/>
                          </a:solidFill>
                          <a:effectLst/>
                          <a:latin typeface="Arial" panose="020B0604020202020204" pitchFamily="34" charset="0"/>
                          <a:ea typeface="+mn-ea"/>
                          <a:cs typeface="Arial" panose="020B0604020202020204" pitchFamily="34" charset="0"/>
                        </a:rPr>
                        <a:t>.”</a:t>
                      </a:r>
                      <a:endParaRPr lang="en-US" sz="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6408162"/>
                  </a:ext>
                </a:extLst>
              </a:tr>
              <a:tr h="168398">
                <a:tc>
                  <a:txBody>
                    <a:bodyPr/>
                    <a:lstStyle/>
                    <a:p>
                      <a:r>
                        <a:rPr lang="en-US" sz="500" dirty="0">
                          <a:latin typeface="Arial" panose="020B0604020202020204" pitchFamily="34" charset="0"/>
                          <a:cs typeface="Arial" panose="020B0604020202020204" pitchFamily="34" charset="0"/>
                        </a:rPr>
                        <a:t>Outer Space Treaty, 1967</a:t>
                      </a:r>
                    </a:p>
                  </a:txBody>
                  <a:tcPr>
                    <a:lnL w="12700" cap="flat" cmpd="sng" algn="ctr">
                      <a:solidFill>
                        <a:schemeClr val="tx1"/>
                      </a:solidFill>
                      <a:prstDash val="solid"/>
                      <a:round/>
                      <a:headEnd type="none" w="med" len="med"/>
                      <a:tailEnd type="none" w="med" len="med"/>
                    </a:lnL>
                  </a:tcPr>
                </a:tc>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IV: “</a:t>
                      </a:r>
                      <a:r>
                        <a:rPr lang="en-US" sz="500" b="1" dirty="0">
                          <a:latin typeface="Arial" panose="020B0604020202020204" pitchFamily="34" charset="0"/>
                          <a:cs typeface="Arial" panose="020B0604020202020204" pitchFamily="34" charset="0"/>
                        </a:rPr>
                        <a:t>The testing of any type of weapons</a:t>
                      </a:r>
                      <a:r>
                        <a:rPr lang="en-US" sz="500" dirty="0">
                          <a:latin typeface="Arial" panose="020B0604020202020204" pitchFamily="34" charset="0"/>
                          <a:cs typeface="Arial" panose="020B0604020202020204" pitchFamily="34" charset="0"/>
                        </a:rPr>
                        <a:t>…on celestial bodies shall be forbidden.”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3668986"/>
                  </a:ext>
                </a:extLst>
              </a:tr>
              <a:tr h="284963">
                <a:tc>
                  <a:txBody>
                    <a:bodyPr/>
                    <a:lstStyle/>
                    <a:p>
                      <a:r>
                        <a:rPr lang="en-US" sz="500" dirty="0">
                          <a:latin typeface="Arial" panose="020B0604020202020204" pitchFamily="34" charset="0"/>
                          <a:cs typeface="Arial" panose="020B0604020202020204" pitchFamily="34" charset="0"/>
                        </a:rPr>
                        <a:t>Treaty of Tlatelolco (Latin America NWFZ), 1968</a:t>
                      </a:r>
                    </a:p>
                  </a:txBody>
                  <a:tcPr>
                    <a:lnL w="12700" cap="flat" cmpd="sng" algn="ctr">
                      <a:solidFill>
                        <a:schemeClr val="tx1"/>
                      </a:solidFill>
                      <a:prstDash val="solid"/>
                      <a:round/>
                      <a:headEnd type="none" w="med" len="med"/>
                      <a:tailEnd type="none" w="med" len="med"/>
                    </a:lnL>
                  </a:tcPr>
                </a:tc>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1: </a:t>
                      </a:r>
                      <a:r>
                        <a:rPr lang="en-US" sz="500" b="0" i="0" kern="1200" dirty="0">
                          <a:solidFill>
                            <a:schemeClr val="dk1"/>
                          </a:solidFill>
                          <a:effectLst/>
                          <a:latin typeface="Arial" panose="020B0604020202020204" pitchFamily="34" charset="0"/>
                          <a:ea typeface="+mn-ea"/>
                          <a:cs typeface="Arial" panose="020B0604020202020204" pitchFamily="34" charset="0"/>
                        </a:rPr>
                        <a:t>“The Contracting Parties hereby undertake…to prohibit and prevent in their respective territories…</a:t>
                      </a:r>
                      <a:r>
                        <a:rPr lang="en-US" sz="500" b="1" i="0" kern="1200" dirty="0">
                          <a:solidFill>
                            <a:schemeClr val="dk1"/>
                          </a:solidFill>
                          <a:effectLst/>
                          <a:latin typeface="Arial" panose="020B0604020202020204" pitchFamily="34" charset="0"/>
                          <a:ea typeface="+mn-ea"/>
                          <a:cs typeface="Arial" panose="020B0604020202020204" pitchFamily="34" charset="0"/>
                        </a:rPr>
                        <a:t>the testing…of any nuclear weapon</a:t>
                      </a:r>
                      <a:r>
                        <a:rPr lang="en-US" sz="500" b="0" i="0" kern="1200" dirty="0">
                          <a:solidFill>
                            <a:schemeClr val="dk1"/>
                          </a:solidFill>
                          <a:effectLst/>
                          <a:latin typeface="Arial" panose="020B0604020202020204" pitchFamily="34" charset="0"/>
                          <a:ea typeface="+mn-ea"/>
                          <a:cs typeface="Arial" panose="020B0604020202020204" pitchFamily="34" charset="0"/>
                        </a:rPr>
                        <a:t>s, by the Parties themselves, directly or indirectly, on behalf of anyone else or in any other way, and…to refrain from engaging in, encouraging or authorizing, directly or indirectly, or in any way participating in </a:t>
                      </a:r>
                      <a:r>
                        <a:rPr lang="en-US" sz="500" b="1" i="0" kern="1200" dirty="0">
                          <a:solidFill>
                            <a:schemeClr val="dk1"/>
                          </a:solidFill>
                          <a:effectLst/>
                          <a:latin typeface="Arial" panose="020B0604020202020204" pitchFamily="34" charset="0"/>
                          <a:ea typeface="+mn-ea"/>
                          <a:cs typeface="Arial" panose="020B0604020202020204" pitchFamily="34" charset="0"/>
                        </a:rPr>
                        <a:t>the testing… of any nuclear weapon</a:t>
                      </a:r>
                      <a:r>
                        <a:rPr lang="en-US" sz="500" b="0" i="0" kern="1200" dirty="0">
                          <a:solidFill>
                            <a:schemeClr val="dk1"/>
                          </a:solidFill>
                          <a:effectLst/>
                          <a:latin typeface="Arial" panose="020B0604020202020204" pitchFamily="34" charset="0"/>
                          <a:ea typeface="+mn-ea"/>
                          <a:cs typeface="Arial" panose="020B0604020202020204" pitchFamily="34" charset="0"/>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8393431"/>
                  </a:ext>
                </a:extLst>
              </a:tr>
              <a:tr h="210685">
                <a:tc>
                  <a:txBody>
                    <a:bodyPr/>
                    <a:lstStyle/>
                    <a:p>
                      <a:r>
                        <a:rPr lang="en-US" sz="500" dirty="0">
                          <a:latin typeface="Arial" panose="020B0604020202020204" pitchFamily="34" charset="0"/>
                          <a:cs typeface="Arial" panose="020B0604020202020204" pitchFamily="34" charset="0"/>
                        </a:rPr>
                        <a:t>Treaty of Rarotonga (South Pacific NWFZ), 1968</a:t>
                      </a:r>
                    </a:p>
                  </a:txBody>
                  <a:tcPr>
                    <a:lnL w="12700" cap="flat" cmpd="sng" algn="ctr">
                      <a:solidFill>
                        <a:schemeClr val="tx1"/>
                      </a:solidFill>
                      <a:prstDash val="solid"/>
                      <a:round/>
                      <a:headEnd type="none" w="med" len="med"/>
                      <a:tailEnd type="none" w="med" len="med"/>
                    </a:lnL>
                  </a:tcPr>
                </a:tc>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6: “</a:t>
                      </a:r>
                      <a:r>
                        <a:rPr lang="en-US" sz="500" b="0" i="0" kern="1200" dirty="0">
                          <a:solidFill>
                            <a:schemeClr val="dk1"/>
                          </a:solidFill>
                          <a:effectLst/>
                          <a:latin typeface="Arial" panose="020B0604020202020204" pitchFamily="34" charset="0"/>
                          <a:ea typeface="+mn-ea"/>
                          <a:cs typeface="Arial" panose="020B0604020202020204" pitchFamily="34" charset="0"/>
                        </a:rPr>
                        <a:t>“</a:t>
                      </a:r>
                      <a:r>
                        <a:rPr lang="en-US" sz="500" dirty="0">
                          <a:latin typeface="Arial" panose="020B0604020202020204" pitchFamily="34" charset="0"/>
                          <a:cs typeface="Arial" panose="020B0604020202020204" pitchFamily="34" charset="0"/>
                        </a:rPr>
                        <a:t>Each Party undertakes: (a) To prevent in its territory </a:t>
                      </a:r>
                      <a:r>
                        <a:rPr lang="en-US" sz="500" b="1" dirty="0">
                          <a:latin typeface="Arial" panose="020B0604020202020204" pitchFamily="34" charset="0"/>
                          <a:cs typeface="Arial" panose="020B0604020202020204" pitchFamily="34" charset="0"/>
                        </a:rPr>
                        <a:t>the testing of any nuclear explosive device</a:t>
                      </a:r>
                      <a:r>
                        <a:rPr lang="en-US" sz="500" dirty="0">
                          <a:latin typeface="Arial" panose="020B0604020202020204" pitchFamily="34" charset="0"/>
                          <a:cs typeface="Arial" panose="020B0604020202020204" pitchFamily="34" charset="0"/>
                        </a:rPr>
                        <a:t>; (b) Not to take any action to assist or encourage </a:t>
                      </a:r>
                      <a:r>
                        <a:rPr lang="en-US" sz="500" b="1" dirty="0">
                          <a:latin typeface="Arial" panose="020B0604020202020204" pitchFamily="34" charset="0"/>
                          <a:cs typeface="Arial" panose="020B0604020202020204" pitchFamily="34" charset="0"/>
                        </a:rPr>
                        <a:t>the testing of any nuclear explosive device</a:t>
                      </a:r>
                      <a:r>
                        <a:rPr lang="en-US" sz="500" dirty="0">
                          <a:latin typeface="Arial" panose="020B0604020202020204" pitchFamily="34" charset="0"/>
                          <a:cs typeface="Arial" panose="020B0604020202020204" pitchFamily="34" charset="0"/>
                        </a:rPr>
                        <a:t> by any State.”</a:t>
                      </a:r>
                      <a:endParaRPr lang="en-US" sz="500" b="0" i="0" kern="1200" dirty="0">
                        <a:solidFill>
                          <a:schemeClr val="dk1"/>
                        </a:solidFill>
                        <a:effectLst/>
                        <a:latin typeface="Arial" panose="020B060402020202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9534544"/>
                  </a:ext>
                </a:extLst>
              </a:tr>
              <a:tr h="303224">
                <a:tc>
                  <a:txBody>
                    <a:bodyPr/>
                    <a:lstStyle/>
                    <a:p>
                      <a:r>
                        <a:rPr lang="en-US" sz="500" dirty="0">
                          <a:latin typeface="Arial" panose="020B0604020202020204" pitchFamily="34" charset="0"/>
                          <a:cs typeface="Arial" panose="020B0604020202020204" pitchFamily="34" charset="0"/>
                        </a:rPr>
                        <a:t>NPT, 1970</a:t>
                      </a:r>
                    </a:p>
                  </a:txBody>
                  <a:tcPr>
                    <a:lnL w="12700" cap="flat" cmpd="sng" algn="ctr">
                      <a:solidFill>
                        <a:schemeClr val="tx1"/>
                      </a:solidFill>
                      <a:prstDash val="solid"/>
                      <a:round/>
                      <a:headEnd type="none" w="med" len="med"/>
                      <a:tailEnd type="none" w="med" len="med"/>
                    </a:lnL>
                  </a:tcPr>
                </a:tc>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Preamble: </a:t>
                      </a:r>
                      <a:r>
                        <a:rPr lang="en-US" sz="500" b="0" i="0" kern="1200" dirty="0">
                          <a:solidFill>
                            <a:schemeClr val="dk1"/>
                          </a:solidFill>
                          <a:effectLst/>
                          <a:latin typeface="Arial" panose="020B0604020202020204" pitchFamily="34" charset="0"/>
                          <a:ea typeface="+mn-ea"/>
                          <a:cs typeface="Arial" panose="020B0604020202020204" pitchFamily="34" charset="0"/>
                        </a:rPr>
                        <a:t>“Recalling the determination expressed by the Parties to the 1963 Treaty banning nuclear weapons tests in the atmosphere, in outer space and under water in its Preamble to seek to achieve </a:t>
                      </a:r>
                      <a:r>
                        <a:rPr lang="en-US" sz="500" b="1" i="0" kern="1200" dirty="0">
                          <a:solidFill>
                            <a:schemeClr val="dk1"/>
                          </a:solidFill>
                          <a:effectLst/>
                          <a:latin typeface="Arial" panose="020B0604020202020204" pitchFamily="34" charset="0"/>
                          <a:ea typeface="+mn-ea"/>
                          <a:cs typeface="Arial" panose="020B0604020202020204" pitchFamily="34" charset="0"/>
                        </a:rPr>
                        <a:t>the discontinuance of all test explosions of nuclear weapons for all time</a:t>
                      </a:r>
                      <a:r>
                        <a:rPr lang="en-US" sz="500" b="0" i="0" kern="1200" dirty="0">
                          <a:solidFill>
                            <a:schemeClr val="dk1"/>
                          </a:solidFill>
                          <a:effectLst/>
                          <a:latin typeface="Arial" panose="020B0604020202020204" pitchFamily="34" charset="0"/>
                          <a:ea typeface="+mn-ea"/>
                          <a:cs typeface="Arial" panose="020B0604020202020204" pitchFamily="34" charset="0"/>
                        </a:rPr>
                        <a:t> and to continue negotiations to this end”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2216066"/>
                  </a:ext>
                </a:extLst>
              </a:tr>
              <a:tr h="235124">
                <a:tc>
                  <a:txBody>
                    <a:bodyPr/>
                    <a:lstStyle/>
                    <a:p>
                      <a:r>
                        <a:rPr lang="en-US" sz="500" dirty="0">
                          <a:latin typeface="Arial" panose="020B0604020202020204" pitchFamily="34" charset="0"/>
                          <a:cs typeface="Arial" panose="020B0604020202020204" pitchFamily="34" charset="0"/>
                        </a:rPr>
                        <a:t>Treaty of Bangkok (Southeast Asia NWFZ), 1997</a:t>
                      </a:r>
                    </a:p>
                  </a:txBody>
                  <a:tcPr>
                    <a:lnL w="12700" cap="flat" cmpd="sng" algn="ctr">
                      <a:solidFill>
                        <a:schemeClr val="tx1"/>
                      </a:solidFill>
                      <a:prstDash val="solid"/>
                      <a:round/>
                      <a:headEnd type="none" w="med" len="med"/>
                      <a:tailEnd type="none" w="med" len="med"/>
                    </a:lnL>
                  </a:tcPr>
                </a:tc>
                <a:tc>
                  <a:txBody>
                    <a:bodyPr/>
                    <a:lstStyle/>
                    <a:p>
                      <a:r>
                        <a:rPr lang="en-US" sz="500" dirty="0">
                          <a:latin typeface="Arial" panose="020B0604020202020204" pitchFamily="34" charset="0"/>
                          <a:cs typeface="Arial" panose="020B0604020202020204" pitchFamily="34" charset="0"/>
                        </a:rPr>
                        <a:t>Art. 3: “Each State Party undertakes not to, anywhere inside or outside the Zone…</a:t>
                      </a:r>
                      <a:r>
                        <a:rPr lang="en-US" sz="500" b="1" dirty="0">
                          <a:latin typeface="Arial" panose="020B0604020202020204" pitchFamily="34" charset="0"/>
                          <a:cs typeface="Arial" panose="020B0604020202020204" pitchFamily="34" charset="0"/>
                        </a:rPr>
                        <a:t>test or use nuclear weapons</a:t>
                      </a:r>
                      <a:r>
                        <a:rPr lang="en-US" sz="500" dirty="0">
                          <a:latin typeface="Arial" panose="020B0604020202020204" pitchFamily="34" charset="0"/>
                          <a:cs typeface="Arial" panose="020B0604020202020204" pitchFamily="34" charset="0"/>
                        </a:rPr>
                        <a:t> [and] not to allow, in its territory, any other State to…</a:t>
                      </a:r>
                      <a:r>
                        <a:rPr lang="en-US" sz="500" b="1" dirty="0">
                          <a:latin typeface="Arial" panose="020B0604020202020204" pitchFamily="34" charset="0"/>
                          <a:cs typeface="Arial" panose="020B0604020202020204" pitchFamily="34" charset="0"/>
                        </a:rPr>
                        <a:t>test or use nuclear weapons</a:t>
                      </a:r>
                      <a:r>
                        <a:rPr lang="en-US" sz="500" dirty="0">
                          <a:latin typeface="Arial" panose="020B0604020202020204" pitchFamily="34" charset="0"/>
                          <a:cs typeface="Arial" panose="020B0604020202020204" pitchFamily="34" charset="0"/>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6806349"/>
                  </a:ext>
                </a:extLst>
              </a:tr>
              <a:tr h="228809">
                <a:tc>
                  <a:txBody>
                    <a:bodyPr/>
                    <a:lstStyle/>
                    <a:p>
                      <a:r>
                        <a:rPr lang="en-US" sz="500" dirty="0">
                          <a:latin typeface="Arial" panose="020B0604020202020204" pitchFamily="34" charset="0"/>
                          <a:cs typeface="Arial" panose="020B0604020202020204" pitchFamily="34" charset="0"/>
                        </a:rPr>
                        <a:t>Treaty of </a:t>
                      </a:r>
                      <a:r>
                        <a:rPr lang="en-US" sz="500" dirty="0" err="1">
                          <a:latin typeface="Arial" panose="020B0604020202020204" pitchFamily="34" charset="0"/>
                          <a:cs typeface="Arial" panose="020B0604020202020204" pitchFamily="34" charset="0"/>
                        </a:rPr>
                        <a:t>Pelindaba</a:t>
                      </a:r>
                      <a:r>
                        <a:rPr lang="en-US" sz="500" dirty="0">
                          <a:latin typeface="Arial" panose="020B0604020202020204" pitchFamily="34" charset="0"/>
                          <a:cs typeface="Arial" panose="020B0604020202020204" pitchFamily="34" charset="0"/>
                        </a:rPr>
                        <a:t> (African NWFZ), 2009</a:t>
                      </a:r>
                    </a:p>
                  </a:txBody>
                  <a:tcPr>
                    <a:lnL w="12700" cap="flat" cmpd="sng" algn="ctr">
                      <a:solidFill>
                        <a:schemeClr val="tx1"/>
                      </a:solidFill>
                      <a:prstDash val="solid"/>
                      <a:round/>
                      <a:headEnd type="none" w="med" len="med"/>
                      <a:tailEnd type="none" w="med" len="med"/>
                    </a:lnL>
                  </a:tcPr>
                </a:tc>
                <a:tc>
                  <a:txBody>
                    <a:bodyPr/>
                    <a:lstStyle/>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5: “Each Party undertakes: (a) </a:t>
                      </a:r>
                      <a:r>
                        <a:rPr lang="en-US" sz="500" b="1" dirty="0">
                          <a:latin typeface="Arial" panose="020B0604020202020204" pitchFamily="34" charset="0"/>
                          <a:cs typeface="Arial" panose="020B0604020202020204" pitchFamily="34" charset="0"/>
                        </a:rPr>
                        <a:t>Not to test any nuclear explosive device</a:t>
                      </a:r>
                      <a:r>
                        <a:rPr lang="en-US" sz="500" dirty="0">
                          <a:latin typeface="Arial" panose="020B0604020202020204" pitchFamily="34" charset="0"/>
                          <a:cs typeface="Arial" panose="020B0604020202020204" pitchFamily="34" charset="0"/>
                        </a:rPr>
                        <a:t>;  (b) To prohibit in its territory </a:t>
                      </a:r>
                      <a:r>
                        <a:rPr lang="en-US" sz="500" b="1" dirty="0">
                          <a:latin typeface="Arial" panose="020B0604020202020204" pitchFamily="34" charset="0"/>
                          <a:cs typeface="Arial" panose="020B0604020202020204" pitchFamily="34" charset="0"/>
                        </a:rPr>
                        <a:t>the testing of any nuclear explosive device</a:t>
                      </a:r>
                      <a:r>
                        <a:rPr lang="en-US" sz="500" dirty="0">
                          <a:latin typeface="Arial" panose="020B0604020202020204" pitchFamily="34" charset="0"/>
                          <a:cs typeface="Arial" panose="020B0604020202020204" pitchFamily="34" charset="0"/>
                        </a:rPr>
                        <a:t>; (c) Not to assist or encourage </a:t>
                      </a:r>
                      <a:r>
                        <a:rPr lang="en-US" sz="500" b="1" dirty="0">
                          <a:latin typeface="Arial" panose="020B0604020202020204" pitchFamily="34" charset="0"/>
                          <a:cs typeface="Arial" panose="020B0604020202020204" pitchFamily="34" charset="0"/>
                        </a:rPr>
                        <a:t>the testing of any nuclear explosive device </a:t>
                      </a:r>
                      <a:r>
                        <a:rPr lang="en-US" sz="500" dirty="0">
                          <a:latin typeface="Arial" panose="020B0604020202020204" pitchFamily="34" charset="0"/>
                          <a:cs typeface="Arial" panose="020B0604020202020204" pitchFamily="34" charset="0"/>
                        </a:rPr>
                        <a:t>by any State anywhere”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9950689"/>
                  </a:ext>
                </a:extLst>
              </a:tr>
              <a:tr h="370840">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Treaty on on a Nuclear-Weapon-Free Zone in Central Asia, 2009</a:t>
                      </a:r>
                    </a:p>
                  </a:txBody>
                  <a:tcPr>
                    <a:lnL w="12700" cap="flat" cmpd="sng" algn="ctr">
                      <a:solidFill>
                        <a:schemeClr val="tx1"/>
                      </a:solidFill>
                      <a:prstDash val="solid"/>
                      <a:round/>
                      <a:headEnd type="none" w="med" len="med"/>
                      <a:tailEnd type="none" w="med" len="med"/>
                    </a:lnL>
                  </a:tcPr>
                </a:tc>
                <a:tc>
                  <a:txBody>
                    <a:bodyPr/>
                    <a:lstStyle/>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Preamble: “</a:t>
                      </a:r>
                      <a:r>
                        <a:rPr lang="en-US" sz="500" i="1" dirty="0">
                          <a:latin typeface="Arial" panose="020B0604020202020204" pitchFamily="34" charset="0"/>
                          <a:cs typeface="Arial" panose="020B0604020202020204" pitchFamily="34" charset="0"/>
                        </a:rPr>
                        <a:t>Reaffirming</a:t>
                      </a:r>
                      <a:r>
                        <a:rPr lang="en-US" sz="500" dirty="0">
                          <a:latin typeface="Arial" panose="020B0604020202020204" pitchFamily="34" charset="0"/>
                          <a:cs typeface="Arial" panose="020B0604020202020204" pitchFamily="34" charset="0"/>
                        </a:rPr>
                        <a:t> the principles and objectives set out in the [CTBT]…</a:t>
                      </a:r>
                    </a:p>
                    <a:p>
                      <a:pPr marL="0" marR="0" indent="0" algn="l" defTabSz="1008111" rtl="0" eaLnBrk="1" fontAlgn="auto" latinLnBrk="0" hangingPunct="1">
                        <a:lnSpc>
                          <a:spcPct val="100000"/>
                        </a:lnSpc>
                        <a:spcBef>
                          <a:spcPts val="0"/>
                        </a:spcBef>
                        <a:spcAft>
                          <a:spcPts val="0"/>
                        </a:spcAft>
                        <a:buClrTx/>
                        <a:buSzTx/>
                        <a:buFontTx/>
                        <a:buNone/>
                        <a:tabLst/>
                        <a:defRPr/>
                      </a:pPr>
                      <a:endParaRPr lang="en-US" sz="500" dirty="0">
                        <a:latin typeface="Arial" panose="020B0604020202020204" pitchFamily="34" charset="0"/>
                        <a:cs typeface="Arial" panose="020B0604020202020204" pitchFamily="34" charset="0"/>
                      </a:endParaRPr>
                    </a:p>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5: “Each Party undertakes, </a:t>
                      </a:r>
                      <a:r>
                        <a:rPr lang="en-US" sz="500" b="1" dirty="0">
                          <a:latin typeface="Arial" panose="020B0604020202020204" pitchFamily="34" charset="0"/>
                          <a:cs typeface="Arial" panose="020B0604020202020204" pitchFamily="34" charset="0"/>
                        </a:rPr>
                        <a:t>in accordance with the CTBT</a:t>
                      </a:r>
                      <a:r>
                        <a:rPr lang="en-US" sz="500" dirty="0">
                          <a:latin typeface="Arial" panose="020B0604020202020204" pitchFamily="34" charset="0"/>
                          <a:cs typeface="Arial" panose="020B0604020202020204" pitchFamily="34" charset="0"/>
                        </a:rPr>
                        <a:t>: (a) </a:t>
                      </a:r>
                      <a:r>
                        <a:rPr lang="en-US" sz="500" b="1" dirty="0">
                          <a:latin typeface="Arial" panose="020B0604020202020204" pitchFamily="34" charset="0"/>
                          <a:cs typeface="Arial" panose="020B0604020202020204" pitchFamily="34" charset="0"/>
                        </a:rPr>
                        <a:t>Not to carry out any nuclear weapon test explosion or any other nuclear explosion</a:t>
                      </a:r>
                      <a:r>
                        <a:rPr lang="en-US" sz="500" dirty="0">
                          <a:latin typeface="Arial" panose="020B0604020202020204" pitchFamily="34" charset="0"/>
                          <a:cs typeface="Arial" panose="020B0604020202020204" pitchFamily="34" charset="0"/>
                        </a:rPr>
                        <a:t>; (b) To </a:t>
                      </a:r>
                      <a:r>
                        <a:rPr lang="en-US" sz="500" b="1" dirty="0">
                          <a:latin typeface="Arial" panose="020B0604020202020204" pitchFamily="34" charset="0"/>
                          <a:cs typeface="Arial" panose="020B0604020202020204" pitchFamily="34" charset="0"/>
                        </a:rPr>
                        <a:t>prohibit and prevent any such nuclear explosion </a:t>
                      </a:r>
                      <a:r>
                        <a:rPr lang="en-US" sz="500" dirty="0">
                          <a:latin typeface="Arial" panose="020B0604020202020204" pitchFamily="34" charset="0"/>
                          <a:cs typeface="Arial" panose="020B0604020202020204" pitchFamily="34" charset="0"/>
                        </a:rPr>
                        <a:t>at any place under its jurisdiction or control; (c) To refrain from causing, encouraging, or in any way participating in the carrying out of </a:t>
                      </a:r>
                      <a:r>
                        <a:rPr lang="en-US" sz="500" b="1" dirty="0">
                          <a:latin typeface="Arial" panose="020B0604020202020204" pitchFamily="34" charset="0"/>
                          <a:cs typeface="Arial" panose="020B0604020202020204" pitchFamily="34" charset="0"/>
                        </a:rPr>
                        <a:t>any nuclear weapon test explosion or any other nuclear explosion</a:t>
                      </a:r>
                      <a:r>
                        <a:rPr lang="en-US" sz="500" dirty="0">
                          <a:latin typeface="Arial" panose="020B0604020202020204" pitchFamily="34" charset="0"/>
                          <a:cs typeface="Arial" panose="020B0604020202020204" pitchFamily="34" charset="0"/>
                        </a:rPr>
                        <a:t>.”</a:t>
                      </a:r>
                    </a:p>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 </a:t>
                      </a:r>
                    </a:p>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6: “Each Party undertakes to assist any efforts toward the environmental rehabilitation of territories contaminated as a result of past activities related to the development, production or storage of nuclear weapons or other nuclear explosive devices, </a:t>
                      </a:r>
                      <a:r>
                        <a:rPr lang="en-US" sz="500" b="1" dirty="0">
                          <a:latin typeface="Arial" panose="020B0604020202020204" pitchFamily="34" charset="0"/>
                          <a:cs typeface="Arial" panose="020B0604020202020204" pitchFamily="34" charset="0"/>
                        </a:rPr>
                        <a:t>in particular uranium tailings storage sites and nuclear test sites</a:t>
                      </a:r>
                      <a:r>
                        <a:rPr lang="en-US" sz="500" dirty="0">
                          <a:latin typeface="Arial" panose="020B0604020202020204" pitchFamily="34" charset="0"/>
                          <a:cs typeface="Arial" panose="020B0604020202020204" pitchFamily="34" charset="0"/>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2989264"/>
                  </a:ext>
                </a:extLst>
              </a:tr>
              <a:tr h="370840">
                <a:tc>
                  <a:txBody>
                    <a:bodyPr/>
                    <a:lstStyle/>
                    <a:p>
                      <a:pPr marL="0" marR="0" lvl="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TPNW, 2021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Art. 1: “Each State Party undertakes </a:t>
                      </a:r>
                      <a:r>
                        <a:rPr lang="en-US" sz="500" b="1" dirty="0">
                          <a:latin typeface="Arial" panose="020B0604020202020204" pitchFamily="34" charset="0"/>
                          <a:cs typeface="Arial" panose="020B0604020202020204" pitchFamily="34" charset="0"/>
                        </a:rPr>
                        <a:t>never under any circumstances to: (a) test…nuclear weapons or other nuclear explosive devices</a:t>
                      </a:r>
                      <a:r>
                        <a:rPr lang="en-US" sz="500" dirty="0">
                          <a:latin typeface="Arial" panose="020B0604020202020204" pitchFamily="34" charset="0"/>
                          <a:cs typeface="Arial" panose="020B0604020202020204" pitchFamily="34" charset="0"/>
                        </a:rPr>
                        <a:t>; (b) Assist, encourage or induce, in any way, anyone to engage in any activity prohibited to a State Party under this Treaty; (c) Seek or receive any assistance, in any way, from anyone to engage in any activity prohibited to a State Party under this Treaty”</a:t>
                      </a:r>
                    </a:p>
                    <a:p>
                      <a:pPr marL="0" marR="0" indent="0" algn="l" defTabSz="1008111" rtl="0" eaLnBrk="1" fontAlgn="auto" latinLnBrk="0" hangingPunct="1">
                        <a:lnSpc>
                          <a:spcPct val="100000"/>
                        </a:lnSpc>
                        <a:spcBef>
                          <a:spcPts val="0"/>
                        </a:spcBef>
                        <a:spcAft>
                          <a:spcPts val="0"/>
                        </a:spcAft>
                        <a:buClrTx/>
                        <a:buSzTx/>
                        <a:buFontTx/>
                        <a:buNone/>
                        <a:tabLst/>
                        <a:defRPr/>
                      </a:pPr>
                      <a:endParaRPr lang="en-US" sz="500" dirty="0">
                        <a:latin typeface="Arial" panose="020B0604020202020204" pitchFamily="34" charset="0"/>
                        <a:cs typeface="Arial" panose="020B0604020202020204" pitchFamily="34" charset="0"/>
                      </a:endParaRPr>
                    </a:p>
                    <a:p>
                      <a:pPr marL="0" marR="0" indent="0" algn="l" defTabSz="1008111" rtl="0" eaLnBrk="1" fontAlgn="auto" latinLnBrk="0" hangingPunct="1">
                        <a:lnSpc>
                          <a:spcPct val="100000"/>
                        </a:lnSpc>
                        <a:spcBef>
                          <a:spcPts val="0"/>
                        </a:spcBef>
                        <a:spcAft>
                          <a:spcPts val="0"/>
                        </a:spcAft>
                        <a:buClrTx/>
                        <a:buSzTx/>
                        <a:buFontTx/>
                        <a:buNone/>
                        <a:tabLst/>
                        <a:defRPr/>
                      </a:pPr>
                      <a:r>
                        <a:rPr lang="en-US" sz="500" dirty="0">
                          <a:latin typeface="Arial" panose="020B0604020202020204" pitchFamily="34" charset="0"/>
                          <a:cs typeface="Arial" panose="020B0604020202020204" pitchFamily="34" charset="0"/>
                        </a:rPr>
                        <a:t>Preamble: “</a:t>
                      </a:r>
                      <a:r>
                        <a:rPr lang="en-US" sz="500" i="1" dirty="0">
                          <a:latin typeface="Arial" panose="020B0604020202020204" pitchFamily="34" charset="0"/>
                          <a:cs typeface="Arial" panose="020B0604020202020204" pitchFamily="34" charset="0"/>
                        </a:rPr>
                        <a:t>Mindful</a:t>
                      </a:r>
                      <a:r>
                        <a:rPr lang="en-US" sz="500" dirty="0">
                          <a:latin typeface="Arial" panose="020B0604020202020204" pitchFamily="34" charset="0"/>
                          <a:cs typeface="Arial" panose="020B0604020202020204" pitchFamily="34" charset="0"/>
                        </a:rPr>
                        <a:t> of the unacceptable suffering of and harm caused to…</a:t>
                      </a:r>
                      <a:r>
                        <a:rPr lang="en-US" sz="500" b="1" dirty="0">
                          <a:latin typeface="Arial" panose="020B0604020202020204" pitchFamily="34" charset="0"/>
                          <a:cs typeface="Arial" panose="020B0604020202020204" pitchFamily="34" charset="0"/>
                        </a:rPr>
                        <a:t>those affected by the testing of nuclear weapons</a:t>
                      </a:r>
                      <a:r>
                        <a:rPr lang="en-US" sz="500" dirty="0">
                          <a:latin typeface="Arial" panose="020B0604020202020204" pitchFamily="34" charset="0"/>
                          <a:cs typeface="Arial" panose="020B0604020202020204" pitchFamily="34" charset="0"/>
                        </a:rPr>
                        <a:t>…Recognizing the </a:t>
                      </a:r>
                      <a:r>
                        <a:rPr lang="en-US" sz="500" b="1" dirty="0">
                          <a:latin typeface="Arial" panose="020B0604020202020204" pitchFamily="34" charset="0"/>
                          <a:cs typeface="Arial" panose="020B0604020202020204" pitchFamily="34" charset="0"/>
                        </a:rPr>
                        <a:t>vital importance of the Comprehensive Nuclear-Test-Ban Treaty and its verification regime</a:t>
                      </a:r>
                      <a:r>
                        <a:rPr lang="en-US" sz="500" dirty="0">
                          <a:latin typeface="Arial" panose="020B0604020202020204" pitchFamily="34" charset="0"/>
                          <a:cs typeface="Arial" panose="020B0604020202020204" pitchFamily="34" charset="0"/>
                        </a:rPr>
                        <a:t> as a core element of the nuclear disarmament and non-proliferation regime”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2763033"/>
                  </a:ext>
                </a:extLst>
              </a:tr>
            </a:tbl>
          </a:graphicData>
        </a:graphic>
      </p:graphicFrame>
      <p:sp>
        <p:nvSpPr>
          <p:cNvPr id="71" name="Rectangle 70">
            <a:extLst>
              <a:ext uri="{FF2B5EF4-FFF2-40B4-BE49-F238E27FC236}">
                <a16:creationId xmlns:a16="http://schemas.microsoft.com/office/drawing/2014/main" id="{68AF3793-5E6D-404A-A8BA-EAEA3764C3CE}"/>
              </a:ext>
            </a:extLst>
          </p:cNvPr>
          <p:cNvSpPr/>
          <p:nvPr/>
        </p:nvSpPr>
        <p:spPr>
          <a:xfrm>
            <a:off x="58598" y="1891959"/>
            <a:ext cx="2654732" cy="121571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700" b="1" u="sng" dirty="0">
                <a:solidFill>
                  <a:prstClr val="black"/>
                </a:solidFill>
                <a:latin typeface="Arial" panose="020B0604020202020204" pitchFamily="34" charset="0"/>
                <a:cs typeface="Arial" panose="020B0604020202020204" pitchFamily="34" charset="0"/>
              </a:rPr>
              <a:t>CTBT and NPT</a:t>
            </a:r>
          </a:p>
          <a:p>
            <a:pPr lvl="0" algn="just"/>
            <a:r>
              <a:rPr lang="en-US" sz="600" dirty="0">
                <a:solidFill>
                  <a:prstClr val="black"/>
                </a:solidFill>
                <a:latin typeface="Arial" panose="020B0604020202020204" pitchFamily="34" charset="0"/>
                <a:cs typeface="Arial" panose="020B0604020202020204" pitchFamily="34" charset="0"/>
              </a:rPr>
              <a:t>The CTBT supports the nonproliferation and disarmament ”pillars” of the NPT. Ensuring verified prohibition on nuclear weapons explosions (Articles I and IV of the CTBT) limits the ability of non-NWS to develop weapons (nonproliferation pillar of the NPT) as a “final barrier to downstream weapons acquisition” and is essential to build confidence for eventual disarmament by NWS (disarmament pillar of the NPT).   </a:t>
            </a:r>
          </a:p>
          <a:p>
            <a:pPr lvl="0" algn="just"/>
            <a:endParaRPr lang="en-US" sz="600" dirty="0">
              <a:solidFill>
                <a:prstClr val="black"/>
              </a:solidFill>
              <a:latin typeface="Arial" panose="020B0604020202020204" pitchFamily="34" charset="0"/>
              <a:cs typeface="Arial" panose="020B0604020202020204" pitchFamily="34" charset="0"/>
            </a:endParaRPr>
          </a:p>
          <a:p>
            <a:pPr lvl="0" algn="just"/>
            <a:r>
              <a:rPr lang="en-US" sz="600" dirty="0">
                <a:solidFill>
                  <a:prstClr val="black"/>
                </a:solidFill>
                <a:latin typeface="Arial" panose="020B0604020202020204" pitchFamily="34" charset="0"/>
                <a:cs typeface="Arial" panose="020B0604020202020204" pitchFamily="34" charset="0"/>
              </a:rPr>
              <a:t>The 1995 NPT Review and Extension Conference set out entry into force of the CTBT, by not later than 1996, as a disarmament principle and objective.  Subsequent Rev Cons (e.g. 2000, 2010) similarly include ratification of the CTBT in action plans for States Party.</a:t>
            </a:r>
          </a:p>
        </p:txBody>
      </p:sp>
      <p:sp>
        <p:nvSpPr>
          <p:cNvPr id="72" name="Rectangle 71">
            <a:extLst>
              <a:ext uri="{FF2B5EF4-FFF2-40B4-BE49-F238E27FC236}">
                <a16:creationId xmlns:a16="http://schemas.microsoft.com/office/drawing/2014/main" id="{455EA75B-AC61-B146-820B-B20888D70A96}"/>
              </a:ext>
            </a:extLst>
          </p:cNvPr>
          <p:cNvSpPr/>
          <p:nvPr/>
        </p:nvSpPr>
        <p:spPr>
          <a:xfrm>
            <a:off x="58598" y="3275503"/>
            <a:ext cx="2654732" cy="1492716"/>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700" b="1" u="sng" dirty="0">
                <a:solidFill>
                  <a:prstClr val="black"/>
                </a:solidFill>
                <a:latin typeface="Arial" panose="020B0604020202020204" pitchFamily="34" charset="0"/>
                <a:cs typeface="Arial" panose="020B0604020202020204" pitchFamily="34" charset="0"/>
              </a:rPr>
              <a:t>CTBT and TPNW</a:t>
            </a:r>
          </a:p>
          <a:p>
            <a:pPr lvl="0" algn="just"/>
            <a:endParaRPr lang="en-US" sz="600" dirty="0">
              <a:solidFill>
                <a:prstClr val="black"/>
              </a:solidFill>
              <a:latin typeface="Arial" panose="020B0604020202020204" pitchFamily="34" charset="0"/>
              <a:cs typeface="Arial" panose="020B0604020202020204" pitchFamily="34" charset="0"/>
            </a:endParaRPr>
          </a:p>
          <a:p>
            <a:pPr lvl="0" algn="just"/>
            <a:r>
              <a:rPr lang="en-US" sz="600" dirty="0">
                <a:solidFill>
                  <a:prstClr val="black"/>
                </a:solidFill>
                <a:latin typeface="Arial" panose="020B0604020202020204" pitchFamily="34" charset="0"/>
                <a:cs typeface="Arial" panose="020B0604020202020204" pitchFamily="34" charset="0"/>
              </a:rPr>
              <a:t>The TPNW recognizes the CTBT as a vitally important core element of the nuclear disarmament and nonproliferation regime but stops short of requiring ratification of the CTBT as a condition for becoming a TPNW State Party or requiring that the obligation to refrain from tests be carried out in accordance with the CTBT. Filling this gap </a:t>
            </a:r>
            <a:r>
              <a:rPr lang="en-US" sz="600" i="1" dirty="0">
                <a:solidFill>
                  <a:prstClr val="black"/>
                </a:solidFill>
                <a:latin typeface="Arial" panose="020B0604020202020204" pitchFamily="34" charset="0"/>
                <a:cs typeface="Arial" panose="020B0604020202020204" pitchFamily="34" charset="0"/>
              </a:rPr>
              <a:t>ex ante</a:t>
            </a:r>
            <a:r>
              <a:rPr lang="en-US" sz="600" dirty="0">
                <a:solidFill>
                  <a:prstClr val="black"/>
                </a:solidFill>
                <a:latin typeface="Arial" panose="020B0604020202020204" pitchFamily="34" charset="0"/>
                <a:cs typeface="Arial" panose="020B0604020202020204" pitchFamily="34" charset="0"/>
              </a:rPr>
              <a:t> to ensure mutual supportiveness between the two treaties is thus important to avoid the outcomes of TPNW States failing to ratify the CTBT, with its more specific verification measures.</a:t>
            </a:r>
          </a:p>
          <a:p>
            <a:pPr lvl="0" algn="just"/>
            <a:endParaRPr lang="en-US" sz="600" dirty="0">
              <a:solidFill>
                <a:prstClr val="black"/>
              </a:solidFill>
              <a:latin typeface="Arial" panose="020B0604020202020204" pitchFamily="34" charset="0"/>
              <a:cs typeface="Arial" panose="020B0604020202020204" pitchFamily="34" charset="0"/>
            </a:endParaRPr>
          </a:p>
          <a:p>
            <a:pPr lvl="0" algn="just"/>
            <a:r>
              <a:rPr lang="en-US" sz="600" dirty="0">
                <a:solidFill>
                  <a:prstClr val="black"/>
                </a:solidFill>
                <a:latin typeface="Arial" panose="020B0604020202020204" pitchFamily="34" charset="0"/>
                <a:cs typeface="Arial" panose="020B0604020202020204" pitchFamily="34" charset="0"/>
              </a:rPr>
              <a:t>Importantly, Art. 6 of the TPNW also expands on the CTBT’s prohibitive norms and establishes command norms regarding the victims of nuclear testing and environmental remediation for areas impacted by nuclear testing.</a:t>
            </a:r>
          </a:p>
        </p:txBody>
      </p:sp>
      <p:cxnSp>
        <p:nvCxnSpPr>
          <p:cNvPr id="74" name="Straight Arrow Connector 73">
            <a:extLst>
              <a:ext uri="{FF2B5EF4-FFF2-40B4-BE49-F238E27FC236}">
                <a16:creationId xmlns:a16="http://schemas.microsoft.com/office/drawing/2014/main" id="{8681A328-3D39-CB40-A8DD-5D9CB7F21914}"/>
              </a:ext>
            </a:extLst>
          </p:cNvPr>
          <p:cNvCxnSpPr/>
          <p:nvPr/>
        </p:nvCxnSpPr>
        <p:spPr>
          <a:xfrm>
            <a:off x="2713330" y="2759978"/>
            <a:ext cx="595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E7B55D8-8A38-094A-A086-F09375408E4C}"/>
              </a:ext>
            </a:extLst>
          </p:cNvPr>
          <p:cNvCxnSpPr/>
          <p:nvPr/>
        </p:nvCxnSpPr>
        <p:spPr>
          <a:xfrm>
            <a:off x="2713330" y="4414007"/>
            <a:ext cx="595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F461806-3635-5249-B401-88509BB7F985}"/>
              </a:ext>
            </a:extLst>
          </p:cNvPr>
          <p:cNvSpPr/>
          <p:nvPr/>
        </p:nvSpPr>
        <p:spPr>
          <a:xfrm>
            <a:off x="2619706" y="1439333"/>
            <a:ext cx="4117946" cy="2883884"/>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P5.3-580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Pathways Forward: Positioning the CTBT Among Other Arms Control Treaties</a:t>
            </a:r>
          </a:p>
          <a:p>
            <a:pPr algn="ctr" eaLnBrk="0" hangingPunct="0">
              <a:lnSpc>
                <a:spcPts val="1586"/>
              </a:lnSpc>
            </a:pPr>
            <a:r>
              <a:rPr lang="en-US" sz="800" dirty="0">
                <a:solidFill>
                  <a:schemeClr val="bg1"/>
                </a:solidFill>
                <a:latin typeface="Arial" panose="020B0604020202020204" pitchFamily="34" charset="0"/>
                <a:ea typeface="Avenir Book" charset="0"/>
              </a:rPr>
              <a:t>B. Gautam, T5.3, bmg81@georgetown.edu</a:t>
            </a:r>
            <a:endParaRPr lang="en-US" sz="8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EEC836AF-CF80-FA47-BCB7-B22A8035EE5F}"/>
              </a:ext>
            </a:extLst>
          </p:cNvPr>
          <p:cNvSpPr txBox="1"/>
          <p:nvPr/>
        </p:nvSpPr>
        <p:spPr>
          <a:xfrm>
            <a:off x="3233497" y="1667032"/>
            <a:ext cx="2359583" cy="2185214"/>
          </a:xfrm>
          <a:prstGeom prst="rect">
            <a:avLst/>
          </a:prstGeom>
          <a:noFill/>
        </p:spPr>
        <p:txBody>
          <a:bodyPr wrap="square" rtlCol="0">
            <a:spAutoFit/>
          </a:bodyPr>
          <a:lstStyle/>
          <a:p>
            <a:r>
              <a:rPr lang="en-US" sz="900" b="1" dirty="0">
                <a:highlight>
                  <a:srgbClr val="FFFF00"/>
                </a:highlight>
                <a:latin typeface="Arial" panose="020B0604020202020204" pitchFamily="34" charset="0"/>
                <a:cs typeface="Arial" panose="020B0604020202020204" pitchFamily="34" charset="0"/>
              </a:rPr>
              <a:t>NPT</a:t>
            </a:r>
            <a:r>
              <a:rPr lang="en-US" sz="8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3-pillar base, contextualizes CTBT obligations and calls for test ban via preamble, </a:t>
            </a:r>
            <a:r>
              <a:rPr lang="en-US" sz="700" dirty="0" err="1">
                <a:latin typeface="Arial" panose="020B0604020202020204" pitchFamily="34" charset="0"/>
                <a:cs typeface="Arial" panose="020B0604020202020204" pitchFamily="34" charset="0"/>
              </a:rPr>
              <a:t>RevCons</a:t>
            </a:r>
            <a:r>
              <a:rPr lang="en-US" sz="700" dirty="0">
                <a:latin typeface="Arial" panose="020B060402020202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r>
              <a:rPr lang="en-US" sz="900" b="1" dirty="0">
                <a:highlight>
                  <a:srgbClr val="FFFF00"/>
                </a:highlight>
                <a:latin typeface="Arial" panose="020B0604020202020204" pitchFamily="34" charset="0"/>
                <a:cs typeface="Arial" panose="020B0604020202020204" pitchFamily="34" charset="0"/>
              </a:rPr>
              <a:t>CTBT</a:t>
            </a:r>
            <a:r>
              <a:rPr lang="en-US" sz="9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actualizes nonproliferation, disarmament obligations of NPT; provides  method of verifying compliance for NPT, NWFZ’s, TPNW</a:t>
            </a:r>
            <a:endParaRPr lang="en-US" sz="9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900" b="1" dirty="0">
              <a:highlight>
                <a:srgbClr val="FFFF00"/>
              </a:highlight>
              <a:latin typeface="Arial" panose="020B0604020202020204" pitchFamily="34" charset="0"/>
              <a:cs typeface="Arial" panose="020B0604020202020204" pitchFamily="34" charset="0"/>
            </a:endParaRPr>
          </a:p>
          <a:p>
            <a:r>
              <a:rPr lang="en-US" sz="900" b="1" dirty="0">
                <a:highlight>
                  <a:srgbClr val="FFFF00"/>
                </a:highlight>
                <a:latin typeface="Arial" panose="020B0604020202020204" pitchFamily="34" charset="0"/>
                <a:cs typeface="Arial" panose="020B0604020202020204" pitchFamily="34" charset="0"/>
              </a:rPr>
              <a:t>NWFZ’s / location-bound treaties</a:t>
            </a:r>
            <a:r>
              <a:rPr lang="en-US" sz="9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(e.g. outer space, Antarctic): provide regional confidence building and security for CTBT efforts; some contain environmental security provisions related to testing</a:t>
            </a:r>
            <a:endParaRPr lang="en-US" sz="900" dirty="0">
              <a:latin typeface="Arial" panose="020B0604020202020204" pitchFamily="34" charset="0"/>
              <a:cs typeface="Arial" panose="020B0604020202020204" pitchFamily="34" charset="0"/>
            </a:endParaRPr>
          </a:p>
        </p:txBody>
      </p:sp>
      <p:sp>
        <p:nvSpPr>
          <p:cNvPr id="8" name="Left Bracket 7">
            <a:extLst>
              <a:ext uri="{FF2B5EF4-FFF2-40B4-BE49-F238E27FC236}">
                <a16:creationId xmlns:a16="http://schemas.microsoft.com/office/drawing/2014/main" id="{B0ED732B-9506-2D41-96FA-D954A55534FB}"/>
              </a:ext>
            </a:extLst>
          </p:cNvPr>
          <p:cNvSpPr/>
          <p:nvPr/>
        </p:nvSpPr>
        <p:spPr>
          <a:xfrm rot="5400000">
            <a:off x="4128977" y="1146793"/>
            <a:ext cx="219212" cy="1869351"/>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0E4E5197-4A22-1044-8A6B-58532466963F}"/>
              </a:ext>
            </a:extLst>
          </p:cNvPr>
          <p:cNvCxnSpPr>
            <a:cxnSpLocks/>
          </p:cNvCxnSpPr>
          <p:nvPr/>
        </p:nvCxnSpPr>
        <p:spPr>
          <a:xfrm>
            <a:off x="4229932" y="1971862"/>
            <a:ext cx="0" cy="21921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2BC08F4B-4C3B-8D4B-8634-6AFABE797D7A}"/>
              </a:ext>
            </a:extLst>
          </p:cNvPr>
          <p:cNvCxnSpPr>
            <a:cxnSpLocks/>
          </p:cNvCxnSpPr>
          <p:nvPr/>
        </p:nvCxnSpPr>
        <p:spPr>
          <a:xfrm>
            <a:off x="4242617" y="2255064"/>
            <a:ext cx="1031" cy="304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1C60E5-9F83-2C43-AC9F-CA11593BDFFB}"/>
              </a:ext>
            </a:extLst>
          </p:cNvPr>
          <p:cNvSpPr txBox="1"/>
          <p:nvPr/>
        </p:nvSpPr>
        <p:spPr>
          <a:xfrm rot="5400000">
            <a:off x="4999919" y="2467572"/>
            <a:ext cx="2373657" cy="661720"/>
          </a:xfrm>
          <a:prstGeom prst="rect">
            <a:avLst/>
          </a:prstGeom>
          <a:noFill/>
        </p:spPr>
        <p:txBody>
          <a:bodyPr wrap="square" rtlCol="0">
            <a:spAutoFit/>
          </a:bodyPr>
          <a:lstStyle/>
          <a:p>
            <a:r>
              <a:rPr lang="en-US" sz="900" b="1" dirty="0">
                <a:highlight>
                  <a:srgbClr val="FFFF00"/>
                </a:highlight>
                <a:latin typeface="Arial" panose="020B0604020202020204" pitchFamily="34" charset="0"/>
                <a:cs typeface="Arial" panose="020B0604020202020204" pitchFamily="34" charset="0"/>
              </a:rPr>
              <a:t>TPNW</a:t>
            </a:r>
            <a:r>
              <a:rPr lang="en-US" sz="9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Potential interpretations of “competent international authority” as IAEA, CTBTO; reframing as step to ratification of other treaties (vs. alternative); Art. 18 interpretations; additional positive test-related obligations (victims rights, environment)</a:t>
            </a:r>
            <a:endParaRPr lang="en-US" sz="900"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246DE25-50E9-4E4F-870A-3B7C16CBA29B}"/>
              </a:ext>
            </a:extLst>
          </p:cNvPr>
          <p:cNvSpPr/>
          <p:nvPr/>
        </p:nvSpPr>
        <p:spPr>
          <a:xfrm>
            <a:off x="2712720" y="1565769"/>
            <a:ext cx="3931919" cy="2419491"/>
          </a:xfrm>
          <a:prstGeom prst="rect">
            <a:avLst/>
          </a:prstGeom>
          <a:no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1C926C9-58FE-BE49-9287-401C088D7F70}"/>
              </a:ext>
            </a:extLst>
          </p:cNvPr>
          <p:cNvCxnSpPr>
            <a:cxnSpLocks/>
          </p:cNvCxnSpPr>
          <p:nvPr/>
        </p:nvCxnSpPr>
        <p:spPr>
          <a:xfrm>
            <a:off x="3303645" y="2238626"/>
            <a:ext cx="1031" cy="304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F8F0C21-541A-F846-93E2-4873AC8809B1}"/>
              </a:ext>
            </a:extLst>
          </p:cNvPr>
          <p:cNvCxnSpPr>
            <a:cxnSpLocks/>
          </p:cNvCxnSpPr>
          <p:nvPr/>
        </p:nvCxnSpPr>
        <p:spPr>
          <a:xfrm>
            <a:off x="4238583" y="3026173"/>
            <a:ext cx="1031" cy="304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D2F479-33AE-1E47-ADA5-892DED811794}"/>
              </a:ext>
            </a:extLst>
          </p:cNvPr>
          <p:cNvCxnSpPr>
            <a:cxnSpLocks/>
          </p:cNvCxnSpPr>
          <p:nvPr/>
        </p:nvCxnSpPr>
        <p:spPr>
          <a:xfrm rot="16200000">
            <a:off x="5704368" y="2623718"/>
            <a:ext cx="1031" cy="304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06C64A-FC9B-2E43-9845-547449A821EB}"/>
              </a:ext>
            </a:extLst>
          </p:cNvPr>
          <p:cNvSpPr txBox="1"/>
          <p:nvPr/>
        </p:nvSpPr>
        <p:spPr>
          <a:xfrm>
            <a:off x="2619706" y="3984663"/>
            <a:ext cx="4117946"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800" dirty="0">
                <a:latin typeface="Arial" panose="020B0604020202020204" pitchFamily="34" charset="0"/>
                <a:cs typeface="Arial" panose="020B0604020202020204" pitchFamily="34" charset="0"/>
              </a:rPr>
              <a:t>Note that relationships between non-CTBT arms control treaties (e.g. NPT and NWFZ’s, TPNW) is not assessed or demonstrated graphically above.</a:t>
            </a:r>
          </a:p>
        </p:txBody>
      </p:sp>
      <p:sp>
        <p:nvSpPr>
          <p:cNvPr id="27" name="TextBox 26">
            <a:extLst>
              <a:ext uri="{FF2B5EF4-FFF2-40B4-BE49-F238E27FC236}">
                <a16:creationId xmlns:a16="http://schemas.microsoft.com/office/drawing/2014/main" id="{0C222609-9882-7748-9954-DB305F1C99AB}"/>
              </a:ext>
            </a:extLst>
          </p:cNvPr>
          <p:cNvSpPr txBox="1"/>
          <p:nvPr/>
        </p:nvSpPr>
        <p:spPr>
          <a:xfrm>
            <a:off x="6775345" y="988449"/>
            <a:ext cx="2213018" cy="4078039"/>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Suggestions to highlight the importance of shared goals, best achieved by universal ratification / entry into force of the CTBT:</a:t>
            </a:r>
            <a:endParaRPr lang="en-US" sz="9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sz="900" dirty="0">
              <a:solidFill>
                <a:srgbClr val="0070C0"/>
              </a:solidFill>
              <a:latin typeface="Arial" panose="020B0604020202020204" pitchFamily="34" charset="0"/>
              <a:cs typeface="Arial" panose="020B0604020202020204" pitchFamily="34" charset="0"/>
            </a:endParaRPr>
          </a:p>
          <a:p>
            <a:pPr marL="350881" lvl="2" indent="-171450" algn="just">
              <a:buFont typeface="Wingdings" pitchFamily="2" charset="2"/>
              <a:buChar char="v"/>
            </a:pPr>
            <a:r>
              <a:rPr lang="en-US" sz="900" dirty="0">
                <a:solidFill>
                  <a:srgbClr val="0070C0"/>
                </a:solidFill>
                <a:latin typeface="Arial" panose="020B0604020202020204" pitchFamily="34" charset="0"/>
                <a:cs typeface="Arial" panose="020B0604020202020204" pitchFamily="34" charset="0"/>
              </a:rPr>
              <a:t>Continued highlight by NPT review conferences, w/ proposed EIF deadlines for CTBT</a:t>
            </a:r>
          </a:p>
          <a:p>
            <a:pPr lvl="2" algn="just"/>
            <a:endParaRPr lang="en-US" sz="400" dirty="0">
              <a:solidFill>
                <a:srgbClr val="0070C0"/>
              </a:solidFill>
              <a:latin typeface="Arial" panose="020B0604020202020204" pitchFamily="34" charset="0"/>
              <a:cs typeface="Arial" panose="020B0604020202020204" pitchFamily="34" charset="0"/>
            </a:endParaRPr>
          </a:p>
          <a:p>
            <a:pPr marL="350881" lvl="2" indent="-171450" algn="just">
              <a:buFont typeface="Wingdings" pitchFamily="2" charset="2"/>
              <a:buChar char="v"/>
            </a:pPr>
            <a:r>
              <a:rPr lang="en-US" sz="900" dirty="0">
                <a:solidFill>
                  <a:srgbClr val="0070C0"/>
                </a:solidFill>
                <a:latin typeface="Arial" panose="020B0604020202020204" pitchFamily="34" charset="0"/>
                <a:cs typeface="Arial" panose="020B0604020202020204" pitchFamily="34" charset="0"/>
              </a:rPr>
              <a:t>Supporters of TPNW as spokespersons for CTBT, including youth</a:t>
            </a:r>
          </a:p>
          <a:p>
            <a:pPr lvl="2" algn="just"/>
            <a:endParaRPr lang="en-US" sz="400" dirty="0">
              <a:solidFill>
                <a:srgbClr val="0070C0"/>
              </a:solidFill>
              <a:latin typeface="Arial" panose="020B0604020202020204" pitchFamily="34" charset="0"/>
              <a:cs typeface="Arial" panose="020B0604020202020204" pitchFamily="34" charset="0"/>
            </a:endParaRPr>
          </a:p>
          <a:p>
            <a:pPr marL="350881" lvl="2" indent="-171450" algn="just">
              <a:buFont typeface="Wingdings" pitchFamily="2" charset="2"/>
              <a:buChar char="v"/>
            </a:pPr>
            <a:r>
              <a:rPr lang="en-US" sz="900" dirty="0">
                <a:solidFill>
                  <a:srgbClr val="0070C0"/>
                </a:solidFill>
                <a:latin typeface="Arial" panose="020B0604020202020204" pitchFamily="34" charset="0"/>
                <a:cs typeface="Arial" panose="020B0604020202020204" pitchFamily="34" charset="0"/>
              </a:rPr>
              <a:t>Clarifying the role of CTBTO, within the victims’ rights and environmental remediation context; assessing how CTBTO’s technical expertise can assist in this context</a:t>
            </a:r>
          </a:p>
          <a:p>
            <a:pPr lvl="2" algn="just"/>
            <a:endParaRPr lang="en-US" sz="400" dirty="0">
              <a:solidFill>
                <a:srgbClr val="0070C0"/>
              </a:solidFill>
              <a:latin typeface="Arial" panose="020B0604020202020204" pitchFamily="34" charset="0"/>
              <a:cs typeface="Arial" panose="020B0604020202020204" pitchFamily="34" charset="0"/>
            </a:endParaRPr>
          </a:p>
          <a:p>
            <a:pPr marL="350881" lvl="2" indent="-171450" algn="just">
              <a:buFont typeface="Wingdings" pitchFamily="2" charset="2"/>
              <a:buChar char="v"/>
            </a:pPr>
            <a:r>
              <a:rPr lang="en-US" sz="900" dirty="0">
                <a:solidFill>
                  <a:srgbClr val="0070C0"/>
                </a:solidFill>
                <a:latin typeface="Arial" panose="020B0604020202020204" pitchFamily="34" charset="0"/>
                <a:cs typeface="Arial" panose="020B0604020202020204" pitchFamily="34" charset="0"/>
              </a:rPr>
              <a:t>Inclusion of CTBT in arms control agendas more broadly, including collaboration with NWFZ regions</a:t>
            </a:r>
          </a:p>
          <a:p>
            <a:pPr lvl="2" algn="just"/>
            <a:endParaRPr lang="en-US" sz="400" dirty="0">
              <a:solidFill>
                <a:srgbClr val="0070C0"/>
              </a:solidFill>
              <a:latin typeface="Arial" panose="020B0604020202020204" pitchFamily="34" charset="0"/>
              <a:cs typeface="Arial" panose="020B0604020202020204" pitchFamily="34" charset="0"/>
            </a:endParaRPr>
          </a:p>
          <a:p>
            <a:pPr marL="350881" lvl="2" indent="-171450" algn="just">
              <a:buFont typeface="Wingdings" pitchFamily="2" charset="2"/>
              <a:buChar char="v"/>
            </a:pPr>
            <a:r>
              <a:rPr lang="en-US" sz="900" dirty="0">
                <a:solidFill>
                  <a:srgbClr val="0070C0"/>
                </a:solidFill>
                <a:latin typeface="Arial" panose="020B0604020202020204" pitchFamily="34" charset="0"/>
                <a:cs typeface="Arial" panose="020B0604020202020204" pitchFamily="34" charset="0"/>
              </a:rPr>
              <a:t>Stressing the CTBT monitoring system as a “competent international authority” as opposed to creating a duplicate, competing body or system</a:t>
            </a:r>
          </a:p>
          <a:p>
            <a:pPr marL="350881" lvl="2" indent="-171450" algn="just">
              <a:buFont typeface="Wingdings" pitchFamily="2" charset="2"/>
              <a:buChar char="v"/>
            </a:pPr>
            <a:endParaRPr lang="en-US" sz="9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8F201F1-A265-2D44-B4C2-EB61E4EE8142}"/>
              </a:ext>
            </a:extLst>
          </p:cNvPr>
          <p:cNvSpPr txBox="1"/>
          <p:nvPr/>
        </p:nvSpPr>
        <p:spPr>
          <a:xfrm>
            <a:off x="360181" y="911505"/>
            <a:ext cx="2213018" cy="3970318"/>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CTBT as </a:t>
            </a:r>
            <a:r>
              <a:rPr lang="en-US" sz="900" b="1" i="1" dirty="0">
                <a:latin typeface="Arial" panose="020B0604020202020204" pitchFamily="34" charset="0"/>
                <a:cs typeface="Arial" panose="020B0604020202020204" pitchFamily="34" charset="0"/>
              </a:rPr>
              <a:t>supportive of </a:t>
            </a:r>
            <a:r>
              <a:rPr lang="en-US" sz="900" b="1" dirty="0">
                <a:latin typeface="Arial" panose="020B0604020202020204" pitchFamily="34" charset="0"/>
                <a:cs typeface="Arial" panose="020B0604020202020204" pitchFamily="34" charset="0"/>
              </a:rPr>
              <a:t>other treaties and </a:t>
            </a:r>
            <a:r>
              <a:rPr lang="en-US" sz="900" b="1" i="1" dirty="0">
                <a:latin typeface="Arial" panose="020B0604020202020204" pitchFamily="34" charset="0"/>
                <a:cs typeface="Arial" panose="020B0604020202020204" pitchFamily="34" charset="0"/>
              </a:rPr>
              <a:t>supported by </a:t>
            </a:r>
            <a:r>
              <a:rPr lang="en-US" sz="900" b="1" dirty="0">
                <a:latin typeface="Arial" panose="020B0604020202020204" pitchFamily="34" charset="0"/>
                <a:cs typeface="Arial" panose="020B0604020202020204" pitchFamily="34" charset="0"/>
              </a:rPr>
              <a:t>other treaties:</a:t>
            </a:r>
          </a:p>
          <a:p>
            <a:pPr algn="just"/>
            <a:endParaRPr lang="en-US" sz="900"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The CTBT provides invaluable verification that other arms control treaties rely upon. </a:t>
            </a:r>
          </a:p>
          <a:p>
            <a:pPr algn="just"/>
            <a:endParaRPr lang="en-US" sz="9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This is reminiscent of the relationship between human rights treaties with monitoring bodies and certain health law conventions.</a:t>
            </a:r>
          </a:p>
          <a:p>
            <a:pPr algn="just"/>
            <a:endParaRPr lang="en-US" sz="900"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Yet, so long as the CTBT does not enter into force, its verification potential is not fully realized. </a:t>
            </a:r>
          </a:p>
          <a:p>
            <a:pPr algn="just"/>
            <a:endParaRPr lang="en-US" sz="9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Thus, it is in the interest of complementary arms control treaty bodies, and States Party, to urge ratification of the CTBT by the final 8 Annex II States.</a:t>
            </a:r>
          </a:p>
          <a:p>
            <a:pPr marL="171450" indent="-171450" algn="just">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Doing so will also avoid a fragmented outcome similar to the approaches to preventing militarization in outer space or the lack of key ratifiers in the environmental law context.</a:t>
            </a:r>
            <a:endParaRPr lang="en-US" sz="1000"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CC1498AB-ACCD-6446-AC3C-71C2742889B0}"/>
              </a:ext>
            </a:extLst>
          </p:cNvPr>
          <p:cNvSpPr/>
          <p:nvPr/>
        </p:nvSpPr>
        <p:spPr>
          <a:xfrm>
            <a:off x="3260791" y="2590800"/>
            <a:ext cx="2090142" cy="40985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EFA32523-7806-F54F-8C64-F27358B7764A}"/>
              </a:ext>
            </a:extLst>
          </p:cNvPr>
          <p:cNvSpPr txBox="1"/>
          <p:nvPr/>
        </p:nvSpPr>
        <p:spPr>
          <a:xfrm>
            <a:off x="2619706" y="1172662"/>
            <a:ext cx="4117946" cy="2462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000" b="1" dirty="0">
                <a:latin typeface="Arial" panose="020B0604020202020204" pitchFamily="34" charset="0"/>
                <a:cs typeface="Arial" panose="020B0604020202020204" pitchFamily="34" charset="0"/>
              </a:rPr>
              <a:t>CTBT Positioned Among Other Arms Control Treaties</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7430</TotalTime>
  <Words>2411</Words>
  <Application>Microsoft Macintosh PowerPoint</Application>
  <PresentationFormat>On-screen Show (16:9)</PresentationFormat>
  <Paragraphs>158</Paragraphs>
  <Slides>6</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vt:i4>
      </vt:variant>
    </vt:vector>
  </HeadingPairs>
  <TitlesOfParts>
    <vt:vector size="22" baseType="lpstr">
      <vt:lpstr>Arial</vt:lpstr>
      <vt:lpstr>Avenir Book</vt:lpstr>
      <vt:lpstr>Avenir Heavy</vt:lpstr>
      <vt:lpstr>Avenir Medium</vt:lpstr>
      <vt:lpstr>Calibri</vt:lpstr>
      <vt:lpstr>Courier New</vt:lpstr>
      <vt:lpstr>DIN-Light</vt:lpstr>
      <vt:lpstr>DIN-Medium</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Brenna Gautam</cp:lastModifiedBy>
  <cp:revision>102</cp:revision>
  <cp:lastPrinted>2019-03-26T13:54:24Z</cp:lastPrinted>
  <dcterms:created xsi:type="dcterms:W3CDTF">2019-04-24T06:32:04Z</dcterms:created>
  <dcterms:modified xsi:type="dcterms:W3CDTF">2021-06-14T11:47:55Z</dcterms:modified>
</cp:coreProperties>
</file>