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57" r:id="rId9"/>
    <p:sldId id="258" r:id="rId10"/>
    <p:sldId id="267" r:id="rId11"/>
    <p:sldId id="263" r:id="rId12"/>
    <p:sldId id="271" r:id="rId13"/>
    <p:sldId id="270" r:id="rId14"/>
    <p:sldId id="262" r:id="rId15"/>
    <p:sldId id="268" r:id="rId16"/>
    <p:sldId id="269"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0"/>
    <p:restoredTop sz="94623"/>
  </p:normalViewPr>
  <p:slideViewPr>
    <p:cSldViewPr snapToGrid="0" snapToObjects="1">
      <p:cViewPr varScale="1">
        <p:scale>
          <a:sx n="155" d="100"/>
          <a:sy n="155" d="100"/>
        </p:scale>
        <p:origin x="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D586C-6E14-614E-B01F-08E5F37A64F2}"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GB"/>
        </a:p>
      </dgm:t>
    </dgm:pt>
    <dgm:pt modelId="{7F9A9A01-A141-BB4A-B7FA-AE27DE77C744}">
      <dgm:prSet custT="1"/>
      <dgm:spPr/>
      <dgm:t>
        <a:bodyPr/>
        <a:lstStyle/>
        <a:p>
          <a:r>
            <a:rPr lang="en-GB" sz="1000" dirty="0"/>
            <a:t>Can we achieve SDGs?</a:t>
          </a:r>
        </a:p>
      </dgm:t>
    </dgm:pt>
    <dgm:pt modelId="{6D1E3C0D-4D96-0146-98B3-70F913ED06C7}" type="parTrans" cxnId="{4C66DD58-173C-B042-A3F5-F1797237FA80}">
      <dgm:prSet/>
      <dgm:spPr/>
      <dgm:t>
        <a:bodyPr/>
        <a:lstStyle/>
        <a:p>
          <a:endParaRPr lang="en-GB"/>
        </a:p>
      </dgm:t>
    </dgm:pt>
    <dgm:pt modelId="{5CE7C9F1-AB6F-F541-983B-549F96812B8B}" type="sibTrans" cxnId="{4C66DD58-173C-B042-A3F5-F1797237FA80}">
      <dgm:prSet/>
      <dgm:spPr/>
      <dgm:t>
        <a:bodyPr/>
        <a:lstStyle/>
        <a:p>
          <a:endParaRPr lang="en-GB"/>
        </a:p>
      </dgm:t>
    </dgm:pt>
    <dgm:pt modelId="{E9E05066-762F-7748-92CF-495D6986E5E0}" type="pres">
      <dgm:prSet presAssocID="{E56D586C-6E14-614E-B01F-08E5F37A64F2}" presName="diagram" presStyleCnt="0">
        <dgm:presLayoutVars>
          <dgm:dir/>
          <dgm:resizeHandles val="exact"/>
        </dgm:presLayoutVars>
      </dgm:prSet>
      <dgm:spPr/>
    </dgm:pt>
    <dgm:pt modelId="{054B96A4-2E7B-AD43-8E6D-22793D61816E}" type="pres">
      <dgm:prSet presAssocID="{7F9A9A01-A141-BB4A-B7FA-AE27DE77C744}" presName="arrow" presStyleLbl="node1" presStyleIdx="0" presStyleCnt="1" custScaleY="60402" custRadScaleRad="108174" custRadScaleInc="-769">
        <dgm:presLayoutVars>
          <dgm:bulletEnabled val="1"/>
        </dgm:presLayoutVars>
      </dgm:prSet>
      <dgm:spPr>
        <a:prstGeom prst="notchedRightArrow">
          <a:avLst/>
        </a:prstGeom>
      </dgm:spPr>
    </dgm:pt>
  </dgm:ptLst>
  <dgm:cxnLst>
    <dgm:cxn modelId="{4C66DD58-173C-B042-A3F5-F1797237FA80}" srcId="{E56D586C-6E14-614E-B01F-08E5F37A64F2}" destId="{7F9A9A01-A141-BB4A-B7FA-AE27DE77C744}" srcOrd="0" destOrd="0" parTransId="{6D1E3C0D-4D96-0146-98B3-70F913ED06C7}" sibTransId="{5CE7C9F1-AB6F-F541-983B-549F96812B8B}"/>
    <dgm:cxn modelId="{561F61B7-33F0-7A4B-90E0-0E0A6FE9D4CD}" type="presOf" srcId="{E56D586C-6E14-614E-B01F-08E5F37A64F2}" destId="{E9E05066-762F-7748-92CF-495D6986E5E0}" srcOrd="0" destOrd="0" presId="urn:microsoft.com/office/officeart/2005/8/layout/arrow5"/>
    <dgm:cxn modelId="{13A3FCC0-0608-794D-9DF9-F4B86AA60A4A}" type="presOf" srcId="{7F9A9A01-A141-BB4A-B7FA-AE27DE77C744}" destId="{054B96A4-2E7B-AD43-8E6D-22793D61816E}" srcOrd="0" destOrd="0" presId="urn:microsoft.com/office/officeart/2005/8/layout/arrow5"/>
    <dgm:cxn modelId="{E64E63F4-62A1-6342-90E8-60B7DA289EF9}" type="presParOf" srcId="{E9E05066-762F-7748-92CF-495D6986E5E0}" destId="{054B96A4-2E7B-AD43-8E6D-22793D61816E}" srcOrd="0"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B96A4-2E7B-AD43-8E6D-22793D61816E}">
      <dsp:nvSpPr>
        <dsp:cNvPr id="0" name=""/>
        <dsp:cNvSpPr/>
      </dsp:nvSpPr>
      <dsp:spPr>
        <a:xfrm>
          <a:off x="0" y="510680"/>
          <a:ext cx="1432051" cy="864987"/>
        </a:xfrm>
        <a:prstGeom prst="notched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Can we achieve SDGs?</a:t>
          </a:r>
        </a:p>
      </dsp:txBody>
      <dsp:txXfrm>
        <a:off x="216247" y="726927"/>
        <a:ext cx="999557" cy="43249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15330" y="1898347"/>
            <a:ext cx="8872152" cy="1137746"/>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Climate Change Mitigation and Nuclear Weapon Testing/Explosion Reduction: Steps Towards Achieving Sustainable Development Goals</a:t>
            </a:r>
            <a:endParaRPr lang="en-US" sz="1800" b="1" dirty="0">
              <a:solidFill>
                <a:schemeClr val="bg1"/>
              </a:solidFill>
              <a:latin typeface="Arial" panose="020B0604020202020204" pitchFamily="34" charset="0"/>
            </a:endParaRPr>
          </a:p>
          <a:p>
            <a:pPr algn="ctr" eaLnBrk="0" hangingPunct="0"/>
            <a:r>
              <a:rPr lang="en-US" sz="1600" dirty="0" err="1">
                <a:solidFill>
                  <a:schemeClr val="bg1"/>
                </a:solidFill>
                <a:latin typeface="Arial" panose="020B0604020202020204" pitchFamily="34" charset="0"/>
                <a:ea typeface="Avenir Book" charset="0"/>
              </a:rPr>
              <a:t>Ms.Zile</a:t>
            </a:r>
            <a:r>
              <a:rPr lang="en-US" sz="1600" dirty="0">
                <a:solidFill>
                  <a:schemeClr val="bg1"/>
                </a:solidFill>
                <a:latin typeface="Arial" panose="020B0604020202020204" pitchFamily="34" charset="0"/>
                <a:ea typeface="Avenir Book" charset="0"/>
              </a:rPr>
              <a:t> Huma</a:t>
            </a:r>
            <a:r>
              <a:rPr lang="en-US" sz="1600" dirty="0">
                <a:solidFill>
                  <a:schemeClr val="bg1"/>
                </a:solidFill>
                <a:latin typeface="Avenir Book" charset="0"/>
                <a:ea typeface="Avenir Book" charset="0"/>
                <a:cs typeface="Avenir Book" charset="0"/>
              </a:rPr>
              <a:t> ,Pakistan</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3" name="Rectangle 2">
            <a:extLst>
              <a:ext uri="{FF2B5EF4-FFF2-40B4-BE49-F238E27FC236}">
                <a16:creationId xmlns:a16="http://schemas.microsoft.com/office/drawing/2014/main" id="{56070AE1-E5D9-9040-AC2A-CB5DD83B7912}"/>
              </a:ext>
            </a:extLst>
          </p:cNvPr>
          <p:cNvSpPr/>
          <p:nvPr/>
        </p:nvSpPr>
        <p:spPr>
          <a:xfrm flipV="1">
            <a:off x="2718708" y="4897479"/>
            <a:ext cx="3020785" cy="7303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49335"/>
            <a:ext cx="3296645" cy="307905"/>
          </a:xfrm>
          <a:prstGeom prst="rect">
            <a:avLst/>
          </a:prstGeom>
          <a:noFill/>
        </p:spPr>
        <p:txBody>
          <a:bodyPr wrap="square" rtlCol="0">
            <a:spAutoFit/>
          </a:bodyPr>
          <a:lstStyle/>
          <a:p>
            <a:pPr algn="ct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D5248C99-3B8C-A446-8A0A-C1D497E76C63}"/>
              </a:ext>
            </a:extLst>
          </p:cNvPr>
          <p:cNvSpPr txBox="1"/>
          <p:nvPr/>
        </p:nvSpPr>
        <p:spPr>
          <a:xfrm>
            <a:off x="1787611" y="2367704"/>
            <a:ext cx="6038335" cy="1077218"/>
          </a:xfrm>
          <a:prstGeom prst="rect">
            <a:avLst/>
          </a:prstGeom>
          <a:noFill/>
        </p:spPr>
        <p:txBody>
          <a:bodyPr wrap="square" rtlCol="0">
            <a:spAutoFit/>
          </a:bodyPr>
          <a:lstStyle/>
          <a:p>
            <a:pPr algn="ctr"/>
            <a:r>
              <a:rPr lang="en-PK" sz="1200" b="1" dirty="0"/>
              <a:t>					“	</a:t>
            </a:r>
            <a:r>
              <a:rPr lang="en-PK" sz="1600" dirty="0"/>
              <a:t>Climate Ch</a:t>
            </a:r>
            <a:r>
              <a:rPr lang="en-GB" sz="1600" dirty="0"/>
              <a:t>an</a:t>
            </a:r>
            <a:r>
              <a:rPr lang="en-PK" sz="1600" dirty="0"/>
              <a:t>ge and nuclear testing/explosions have direct link to several SDGs.In order to achieve SDGs goals, we need to take concrete steps at  local ,national and international level  for climate change mitigation and putting an end to nuclear explosion”</a:t>
            </a:r>
          </a:p>
        </p:txBody>
      </p:sp>
    </p:spTree>
    <p:extLst>
      <p:ext uri="{BB962C8B-B14F-4D97-AF65-F5344CB8AC3E}">
        <p14:creationId xmlns:p14="http://schemas.microsoft.com/office/powerpoint/2010/main" val="42472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endParaRPr lang="en-US" sz="1000" b="1" dirty="0">
              <a:solidFill>
                <a:schemeClr val="bg1"/>
              </a:solidFill>
              <a:latin typeface="Arial" panose="020B0604020202020204" pitchFamily="34" charset="0"/>
            </a:endParaRPr>
          </a:p>
          <a:p>
            <a:pPr algn="ctr" eaLnBrk="0" hangingPunct="0">
              <a:lnSpc>
                <a:spcPts val="1586"/>
              </a:lnSpc>
            </a:pPr>
            <a:r>
              <a:rPr lang="en-US" sz="900" dirty="0" err="1">
                <a:solidFill>
                  <a:schemeClr val="bg1"/>
                </a:solidFill>
                <a:latin typeface="Arial" panose="020B0604020202020204" pitchFamily="34" charset="0"/>
                <a:ea typeface="Avenir Book" charset="0"/>
              </a:rPr>
              <a:t>Zile</a:t>
            </a:r>
            <a:r>
              <a:rPr lang="en-US" sz="900" dirty="0">
                <a:solidFill>
                  <a:schemeClr val="bg1"/>
                </a:solidFill>
                <a:latin typeface="Arial" panose="020B0604020202020204" pitchFamily="34" charset="0"/>
                <a:ea typeface="Avenir Book" charset="0"/>
              </a:rPr>
              <a:t> huma ,zilehuma_1@Hotmail.com</a:t>
            </a:r>
            <a:endParaRPr lang="en-US" sz="9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1C1D0B6-F336-2046-8EC6-602E56B92E30}"/>
              </a:ext>
            </a:extLst>
          </p:cNvPr>
          <p:cNvPicPr>
            <a:picLocks noChangeAspect="1"/>
          </p:cNvPicPr>
          <p:nvPr/>
        </p:nvPicPr>
        <p:blipFill>
          <a:blip r:embed="rId2"/>
          <a:stretch>
            <a:fillRect/>
          </a:stretch>
        </p:blipFill>
        <p:spPr>
          <a:xfrm>
            <a:off x="5402689" y="1194486"/>
            <a:ext cx="2891480" cy="2875006"/>
          </a:xfrm>
          <a:prstGeom prst="rect">
            <a:avLst/>
          </a:prstGeom>
        </p:spPr>
      </p:pic>
      <p:sp>
        <p:nvSpPr>
          <p:cNvPr id="9" name="TextBox 8">
            <a:extLst>
              <a:ext uri="{FF2B5EF4-FFF2-40B4-BE49-F238E27FC236}">
                <a16:creationId xmlns:a16="http://schemas.microsoft.com/office/drawing/2014/main" id="{7C8EBCE1-EC34-EB4E-AC58-B1BCB17E864F}"/>
              </a:ext>
            </a:extLst>
          </p:cNvPr>
          <p:cNvSpPr txBox="1"/>
          <p:nvPr/>
        </p:nvSpPr>
        <p:spPr>
          <a:xfrm>
            <a:off x="5909488" y="4007937"/>
            <a:ext cx="1570469" cy="246221"/>
          </a:xfrm>
          <a:prstGeom prst="rect">
            <a:avLst/>
          </a:prstGeom>
          <a:noFill/>
        </p:spPr>
        <p:txBody>
          <a:bodyPr wrap="square" rtlCol="0">
            <a:spAutoFit/>
          </a:bodyPr>
          <a:lstStyle/>
          <a:p>
            <a:r>
              <a:rPr lang="en-PK" sz="1000" b="1" dirty="0"/>
              <a:t>Source:Un.org</a:t>
            </a:r>
          </a:p>
        </p:txBody>
      </p:sp>
      <p:pic>
        <p:nvPicPr>
          <p:cNvPr id="11" name="Picture 10">
            <a:extLst>
              <a:ext uri="{FF2B5EF4-FFF2-40B4-BE49-F238E27FC236}">
                <a16:creationId xmlns:a16="http://schemas.microsoft.com/office/drawing/2014/main" id="{6423A173-84FC-234B-B8C8-2370C8DE7C74}"/>
              </a:ext>
            </a:extLst>
          </p:cNvPr>
          <p:cNvPicPr>
            <a:picLocks noChangeAspect="1"/>
          </p:cNvPicPr>
          <p:nvPr/>
        </p:nvPicPr>
        <p:blipFill>
          <a:blip r:embed="rId3"/>
          <a:stretch>
            <a:fillRect/>
          </a:stretch>
        </p:blipFill>
        <p:spPr>
          <a:xfrm>
            <a:off x="453060" y="2022640"/>
            <a:ext cx="1449861" cy="1604460"/>
          </a:xfrm>
          <a:prstGeom prst="rect">
            <a:avLst/>
          </a:prstGeom>
        </p:spPr>
      </p:pic>
      <p:sp>
        <p:nvSpPr>
          <p:cNvPr id="12" name="TextBox 11">
            <a:extLst>
              <a:ext uri="{FF2B5EF4-FFF2-40B4-BE49-F238E27FC236}">
                <a16:creationId xmlns:a16="http://schemas.microsoft.com/office/drawing/2014/main" id="{05DB185D-1B55-5544-A392-A0CAFF77BF9B}"/>
              </a:ext>
            </a:extLst>
          </p:cNvPr>
          <p:cNvSpPr txBox="1"/>
          <p:nvPr/>
        </p:nvSpPr>
        <p:spPr>
          <a:xfrm>
            <a:off x="378942" y="4069493"/>
            <a:ext cx="1696993" cy="430887"/>
          </a:xfrm>
          <a:prstGeom prst="rect">
            <a:avLst/>
          </a:prstGeom>
          <a:noFill/>
        </p:spPr>
        <p:txBody>
          <a:bodyPr wrap="square" rtlCol="0">
            <a:spAutoFit/>
          </a:bodyPr>
          <a:lstStyle/>
          <a:p>
            <a:r>
              <a:rPr lang="en-PK" sz="1200" dirty="0">
                <a:solidFill>
                  <a:srgbClr val="C00000"/>
                </a:solidFill>
              </a:rPr>
              <a:t>Climate Change Disaster</a:t>
            </a:r>
          </a:p>
          <a:p>
            <a:r>
              <a:rPr lang="en-PK" sz="1000" b="1" dirty="0"/>
              <a:t>Source: O</a:t>
            </a:r>
            <a:r>
              <a:rPr lang="en-GB" sz="1000" b="1" dirty="0"/>
              <a:t>x</a:t>
            </a:r>
            <a:r>
              <a:rPr lang="en-PK" sz="1000" b="1" dirty="0"/>
              <a:t>fam.org</a:t>
            </a:r>
          </a:p>
        </p:txBody>
      </p:sp>
      <p:pic>
        <p:nvPicPr>
          <p:cNvPr id="14" name="Picture 13">
            <a:extLst>
              <a:ext uri="{FF2B5EF4-FFF2-40B4-BE49-F238E27FC236}">
                <a16:creationId xmlns:a16="http://schemas.microsoft.com/office/drawing/2014/main" id="{574E3323-9DD9-B643-BC0D-34D8350B7CE4}"/>
              </a:ext>
            </a:extLst>
          </p:cNvPr>
          <p:cNvPicPr>
            <a:picLocks noChangeAspect="1"/>
          </p:cNvPicPr>
          <p:nvPr/>
        </p:nvPicPr>
        <p:blipFill>
          <a:blip r:embed="rId4"/>
          <a:stretch>
            <a:fillRect/>
          </a:stretch>
        </p:blipFill>
        <p:spPr>
          <a:xfrm>
            <a:off x="2520778" y="2128804"/>
            <a:ext cx="1449860" cy="1515316"/>
          </a:xfrm>
          <a:prstGeom prst="rect">
            <a:avLst/>
          </a:prstGeom>
        </p:spPr>
      </p:pic>
      <p:sp>
        <p:nvSpPr>
          <p:cNvPr id="16" name="TextBox 15">
            <a:extLst>
              <a:ext uri="{FF2B5EF4-FFF2-40B4-BE49-F238E27FC236}">
                <a16:creationId xmlns:a16="http://schemas.microsoft.com/office/drawing/2014/main" id="{E96F9079-8B64-5A48-8E54-56EFB106E4FA}"/>
              </a:ext>
            </a:extLst>
          </p:cNvPr>
          <p:cNvSpPr txBox="1"/>
          <p:nvPr/>
        </p:nvSpPr>
        <p:spPr>
          <a:xfrm>
            <a:off x="2611395" y="4069493"/>
            <a:ext cx="2290119" cy="430887"/>
          </a:xfrm>
          <a:prstGeom prst="rect">
            <a:avLst/>
          </a:prstGeom>
          <a:noFill/>
        </p:spPr>
        <p:txBody>
          <a:bodyPr wrap="square" rtlCol="0">
            <a:spAutoFit/>
          </a:bodyPr>
          <a:lstStyle/>
          <a:p>
            <a:r>
              <a:rPr lang="en-PK" sz="1200" dirty="0">
                <a:solidFill>
                  <a:srgbClr val="C00000"/>
                </a:solidFill>
              </a:rPr>
              <a:t>Nuclear Explosion disaster</a:t>
            </a:r>
          </a:p>
          <a:p>
            <a:r>
              <a:rPr lang="en-PK" sz="1000" b="1" dirty="0"/>
              <a:t>Source:Atomic heritage foundation</a:t>
            </a:r>
          </a:p>
        </p:txBody>
      </p:sp>
      <p:graphicFrame>
        <p:nvGraphicFramePr>
          <p:cNvPr id="21" name="Diagram 20">
            <a:extLst>
              <a:ext uri="{FF2B5EF4-FFF2-40B4-BE49-F238E27FC236}">
                <a16:creationId xmlns:a16="http://schemas.microsoft.com/office/drawing/2014/main" id="{260D61B0-9E62-0C44-9ADA-C26D715DC8A4}"/>
              </a:ext>
            </a:extLst>
          </p:cNvPr>
          <p:cNvGraphicFramePr/>
          <p:nvPr>
            <p:extLst>
              <p:ext uri="{D42A27DB-BD31-4B8C-83A1-F6EECF244321}">
                <p14:modId xmlns:p14="http://schemas.microsoft.com/office/powerpoint/2010/main" val="359142461"/>
              </p:ext>
            </p:extLst>
          </p:nvPr>
        </p:nvGraphicFramePr>
        <p:xfrm>
          <a:off x="3970638" y="1935892"/>
          <a:ext cx="1432051" cy="2013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endParaRPr lang="en-US" sz="1200" b="1" dirty="0">
              <a:solidFill>
                <a:schemeClr val="bg1"/>
              </a:solidFill>
              <a:latin typeface="Arial" panose="020B0604020202020204" pitchFamily="34" charset="0"/>
            </a:endParaRPr>
          </a:p>
          <a:p>
            <a:pPr algn="ctr" eaLnBrk="0" hangingPunct="0">
              <a:lnSpc>
                <a:spcPts val="1586"/>
              </a:lnSpc>
            </a:pPr>
            <a:r>
              <a:rPr lang="en-US" sz="900" dirty="0" err="1">
                <a:solidFill>
                  <a:schemeClr val="bg1"/>
                </a:solidFill>
                <a:latin typeface="Arial" panose="020B0604020202020204" pitchFamily="34" charset="0"/>
                <a:ea typeface="Avenir Book" charset="0"/>
              </a:rPr>
              <a:t>Zile</a:t>
            </a:r>
            <a:r>
              <a:rPr lang="en-US" sz="900" dirty="0">
                <a:solidFill>
                  <a:schemeClr val="bg1"/>
                </a:solidFill>
                <a:latin typeface="Arial" panose="020B0604020202020204" pitchFamily="34" charset="0"/>
                <a:ea typeface="Avenir Book" charset="0"/>
              </a:rPr>
              <a:t> Huma</a:t>
            </a:r>
            <a:r>
              <a:rPr lang="en-US" sz="800" dirty="0">
                <a:solidFill>
                  <a:schemeClr val="bg1"/>
                </a:solidFill>
                <a:latin typeface="Arial" panose="020B0604020202020204" pitchFamily="34" charset="0"/>
                <a:ea typeface="Avenir Book" charset="0"/>
              </a:rPr>
              <a:t>, zilehuma_1@Hotmail.com]</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34D228FA-97C1-F64B-9F5B-59CC80B8F7BB}"/>
              </a:ext>
            </a:extLst>
          </p:cNvPr>
          <p:cNvSpPr txBox="1"/>
          <p:nvPr/>
        </p:nvSpPr>
        <p:spPr>
          <a:xfrm>
            <a:off x="1565189" y="1681843"/>
            <a:ext cx="5840627" cy="1815882"/>
          </a:xfrm>
          <a:prstGeom prst="rect">
            <a:avLst/>
          </a:prstGeom>
          <a:noFill/>
        </p:spPr>
        <p:txBody>
          <a:bodyPr wrap="square" rtlCol="0">
            <a:spAutoFit/>
          </a:bodyPr>
          <a:lstStyle/>
          <a:p>
            <a:pPr algn="ctr"/>
            <a:r>
              <a:rPr lang="en-PK" sz="1600" b="1" dirty="0"/>
              <a:t>ABSTRACT</a:t>
            </a:r>
          </a:p>
          <a:p>
            <a:pPr algn="just"/>
            <a:r>
              <a:rPr lang="en-PK" sz="1600" dirty="0"/>
              <a:t>Nuclear Testing/Explosion and climate Change are both traditional security and non- traditional security threats.They are directly linked to many  Sustainable Development Goals. The achievement of sustainable development goals is not possible without taking concrete steps to mitigate climate change and putting an end to global nuclear explosion/testing.</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1000" b="1" dirty="0" err="1">
                <a:solidFill>
                  <a:schemeClr val="bg1"/>
                </a:solidFill>
                <a:latin typeface="Arial" panose="020B0604020202020204" pitchFamily="34" charset="0"/>
              </a:rPr>
              <a:t>Zile</a:t>
            </a:r>
            <a:r>
              <a:rPr lang="en-GB" sz="1000" b="1" dirty="0">
                <a:solidFill>
                  <a:schemeClr val="bg1"/>
                </a:solidFill>
                <a:latin typeface="Arial" panose="020B0604020202020204" pitchFamily="34" charset="0"/>
              </a:rPr>
              <a:t> Huma, </a:t>
            </a:r>
            <a:r>
              <a:rPr lang="en-GB" sz="900" b="1" dirty="0">
                <a:solidFill>
                  <a:schemeClr val="bg1"/>
                </a:solidFill>
                <a:latin typeface="Arial" panose="020B0604020202020204" pitchFamily="34" charset="0"/>
              </a:rPr>
              <a:t>zilehuma_1@Hotmail.com</a:t>
            </a:r>
            <a:endParaRPr lang="en-US" sz="900"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AC3FF5EC-9DE3-774B-8E9D-B6D08C7BF65A}"/>
              </a:ext>
            </a:extLst>
          </p:cNvPr>
          <p:cNvSpPr txBox="1"/>
          <p:nvPr/>
        </p:nvSpPr>
        <p:spPr>
          <a:xfrm>
            <a:off x="2471351" y="1449860"/>
            <a:ext cx="4044779" cy="2092881"/>
          </a:xfrm>
          <a:prstGeom prst="rect">
            <a:avLst/>
          </a:prstGeom>
          <a:noFill/>
        </p:spPr>
        <p:txBody>
          <a:bodyPr wrap="square" rtlCol="0">
            <a:spAutoFit/>
          </a:bodyPr>
          <a:lstStyle/>
          <a:p>
            <a:r>
              <a:rPr lang="en-PK" sz="1800" b="1" dirty="0"/>
              <a:t>Qualitative Research methodology</a:t>
            </a:r>
          </a:p>
          <a:p>
            <a:pPr marL="342900" indent="-342900">
              <a:buFont typeface="+mj-lt"/>
              <a:buAutoNum type="arabicPeriod"/>
            </a:pPr>
            <a:r>
              <a:rPr lang="en-PK" sz="1400" dirty="0"/>
              <a:t>Primary sources</a:t>
            </a:r>
          </a:p>
          <a:p>
            <a:pPr marL="554896" lvl="3" indent="-285750">
              <a:buFont typeface="Arial" panose="020B0604020202020204" pitchFamily="34" charset="0"/>
              <a:buChar char="•"/>
            </a:pPr>
            <a:r>
              <a:rPr lang="en-PK" sz="1400" dirty="0"/>
              <a:t>Interviews of Experts</a:t>
            </a:r>
          </a:p>
          <a:p>
            <a:pPr marL="554896" lvl="3" indent="-285750">
              <a:buFont typeface="Arial" panose="020B0604020202020204" pitchFamily="34" charset="0"/>
              <a:buChar char="•"/>
            </a:pPr>
            <a:r>
              <a:rPr lang="en-PK" sz="1400" dirty="0"/>
              <a:t> Speeches</a:t>
            </a:r>
          </a:p>
          <a:p>
            <a:pPr marL="554896" lvl="3" indent="-285750">
              <a:buFont typeface="Arial" panose="020B0604020202020204" pitchFamily="34" charset="0"/>
              <a:buChar char="•"/>
            </a:pPr>
            <a:r>
              <a:rPr lang="en-GB" sz="1400" dirty="0"/>
              <a:t>R</a:t>
            </a:r>
            <a:r>
              <a:rPr lang="en-PK" sz="1400" dirty="0"/>
              <a:t>esearch articles</a:t>
            </a:r>
          </a:p>
          <a:p>
            <a:pPr lvl="2"/>
            <a:endParaRPr lang="en-PK" sz="1400" dirty="0"/>
          </a:p>
          <a:p>
            <a:pPr marL="342900" indent="-342900">
              <a:buAutoNum type="arabicPeriod" startAt="2"/>
            </a:pPr>
            <a:r>
              <a:rPr lang="en-PK" sz="1400" dirty="0"/>
              <a:t>Secondary Sources</a:t>
            </a:r>
          </a:p>
          <a:p>
            <a:pPr marL="285750" indent="-285750">
              <a:buFont typeface="Arial" panose="020B0604020202020204" pitchFamily="34" charset="0"/>
              <a:buChar char="•"/>
            </a:pPr>
            <a:r>
              <a:rPr lang="en-PK" sz="1400" dirty="0"/>
              <a:t>			Articles</a:t>
            </a:r>
          </a:p>
          <a:p>
            <a:pPr marL="554896" lvl="3" indent="-285750">
              <a:buFont typeface="Arial" panose="020B0604020202020204" pitchFamily="34" charset="0"/>
              <a:buChar char="•"/>
            </a:pPr>
            <a:r>
              <a:rPr lang="en-PK" sz="1400" dirty="0"/>
              <a:t>Books</a:t>
            </a:r>
          </a:p>
        </p:txBody>
      </p:sp>
    </p:spTree>
    <p:extLst>
      <p:ext uri="{BB962C8B-B14F-4D97-AF65-F5344CB8AC3E}">
        <p14:creationId xmlns:p14="http://schemas.microsoft.com/office/powerpoint/2010/main" val="198220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D5248C99-3B8C-A446-8A0A-C1D497E76C63}"/>
              </a:ext>
            </a:extLst>
          </p:cNvPr>
          <p:cNvSpPr txBox="1"/>
          <p:nvPr/>
        </p:nvSpPr>
        <p:spPr>
          <a:xfrm>
            <a:off x="1787611" y="1416908"/>
            <a:ext cx="5717059" cy="3170099"/>
          </a:xfrm>
          <a:prstGeom prst="rect">
            <a:avLst/>
          </a:prstGeom>
          <a:noFill/>
        </p:spPr>
        <p:txBody>
          <a:bodyPr wrap="square" rtlCol="0">
            <a:spAutoFit/>
          </a:bodyPr>
          <a:lstStyle/>
          <a:p>
            <a:r>
              <a:rPr lang="en-PK" sz="1600" b="1" dirty="0"/>
              <a:t>Link of climate ch</a:t>
            </a:r>
            <a:r>
              <a:rPr lang="en-GB" sz="1600" b="1" dirty="0"/>
              <a:t>an</a:t>
            </a:r>
            <a:r>
              <a:rPr lang="en-PK" sz="1600" b="1" dirty="0"/>
              <a:t>ge and nuclear explosion with Sustainablae Development  Goals</a:t>
            </a:r>
          </a:p>
          <a:p>
            <a:r>
              <a:rPr lang="en-PK" sz="1200" dirty="0"/>
              <a:t>Almost all SDGs have direct link to climate change and nuclear testing</a:t>
            </a:r>
          </a:p>
          <a:p>
            <a:pPr marL="228600" indent="-228600">
              <a:buFont typeface="Arial" panose="020B0604020202020204" pitchFamily="34" charset="0"/>
              <a:buChar char="•"/>
            </a:pPr>
            <a:r>
              <a:rPr lang="en-PK" sz="1200" b="1" dirty="0"/>
              <a:t>Goal 1(No Poverty) and</a:t>
            </a:r>
            <a:r>
              <a:rPr lang="en-PK" sz="1200" dirty="0"/>
              <a:t> </a:t>
            </a:r>
            <a:r>
              <a:rPr lang="en-PK" sz="1200" b="1" dirty="0"/>
              <a:t>Goal two (Zero Hunger).</a:t>
            </a:r>
            <a:r>
              <a:rPr lang="en-PK" sz="1200" dirty="0"/>
              <a:t>		Climate Change disasters  negatively impacts economy and food security of states which is a hurdle in achieving Goal 1(No Poverty) and Goal two (Zero Hunger).</a:t>
            </a:r>
          </a:p>
          <a:p>
            <a:pPr marL="171450" indent="-171450" algn="just">
              <a:buFont typeface="Arial" panose="020B0604020202020204" pitchFamily="34" charset="0"/>
              <a:buChar char="•"/>
            </a:pPr>
            <a:r>
              <a:rPr lang="en-PK" sz="1200" dirty="0"/>
              <a:t>Similarly millions  are spent on nuclear testing and explosions which can be spent on initiatives to 	eliminate poverty and hunger across the globe.</a:t>
            </a:r>
          </a:p>
          <a:p>
            <a:pPr algn="just"/>
            <a:endParaRPr lang="en-PK" sz="1200" b="1" dirty="0"/>
          </a:p>
          <a:p>
            <a:r>
              <a:rPr lang="en-PK" sz="1200" b="1" dirty="0"/>
              <a:t>2.		Goal 3( Good Health and Well Being) and Goal  6 ( Clean Water and Sanitation)</a:t>
            </a:r>
          </a:p>
          <a:p>
            <a:pPr marL="171450" indent="-171450" algn="just">
              <a:buFont typeface="Arial" panose="020B0604020202020204" pitchFamily="34" charset="0"/>
              <a:buChar char="•"/>
            </a:pPr>
            <a:r>
              <a:rPr lang="en-PK" sz="1200" dirty="0"/>
              <a:t>	Climate Change   is also cause of  many health issues like respiratory, eye infections and water borne diseases. Many reaons of climate change like carbon emission pollute water bodies.</a:t>
            </a:r>
          </a:p>
          <a:p>
            <a:pPr marL="171450" indent="-171450" algn="just">
              <a:buFont typeface="Arial" panose="020B0604020202020204" pitchFamily="34" charset="0"/>
              <a:buChar char="•"/>
            </a:pPr>
            <a:r>
              <a:rPr lang="en-PK" sz="1200" dirty="0"/>
              <a:t>Similarly 	Nuclear Testing and explosions relaese radiations which is dangerous for health of all living beings 	and 	source of polluting water bodies</a:t>
            </a:r>
          </a:p>
          <a:p>
            <a:pPr algn="just"/>
            <a:r>
              <a:rPr lang="en-PK" sz="1200" b="1" dirty="0"/>
              <a:t>							</a:t>
            </a:r>
            <a:endParaRPr lang="en-PK" sz="1600" dirty="0"/>
          </a:p>
        </p:txBody>
      </p:sp>
    </p:spTree>
    <p:extLst>
      <p:ext uri="{BB962C8B-B14F-4D97-AF65-F5344CB8AC3E}">
        <p14:creationId xmlns:p14="http://schemas.microsoft.com/office/powerpoint/2010/main" val="34105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D5248C99-3B8C-A446-8A0A-C1D497E76C63}"/>
              </a:ext>
            </a:extLst>
          </p:cNvPr>
          <p:cNvSpPr txBox="1"/>
          <p:nvPr/>
        </p:nvSpPr>
        <p:spPr>
          <a:xfrm>
            <a:off x="1787611" y="1416908"/>
            <a:ext cx="5717059" cy="276999"/>
          </a:xfrm>
          <a:prstGeom prst="rect">
            <a:avLst/>
          </a:prstGeom>
          <a:noFill/>
        </p:spPr>
        <p:txBody>
          <a:bodyPr wrap="square" rtlCol="0">
            <a:spAutoFit/>
          </a:bodyPr>
          <a:lstStyle/>
          <a:p>
            <a:r>
              <a:rPr lang="en-PK" sz="1200" b="1" dirty="0"/>
              <a:t>														</a:t>
            </a:r>
            <a:endParaRPr lang="en-PK" sz="1600" dirty="0"/>
          </a:p>
        </p:txBody>
      </p:sp>
      <p:sp>
        <p:nvSpPr>
          <p:cNvPr id="6" name="Rectangle 5">
            <a:extLst>
              <a:ext uri="{FF2B5EF4-FFF2-40B4-BE49-F238E27FC236}">
                <a16:creationId xmlns:a16="http://schemas.microsoft.com/office/drawing/2014/main" id="{0E5C50BE-D91B-E247-9334-00ACFD214E04}"/>
              </a:ext>
            </a:extLst>
          </p:cNvPr>
          <p:cNvSpPr/>
          <p:nvPr/>
        </p:nvSpPr>
        <p:spPr>
          <a:xfrm>
            <a:off x="2285999" y="1005016"/>
            <a:ext cx="4669693" cy="3046988"/>
          </a:xfrm>
          <a:prstGeom prst="rect">
            <a:avLst/>
          </a:prstGeom>
        </p:spPr>
        <p:txBody>
          <a:bodyPr wrap="square">
            <a:spAutoFit/>
          </a:bodyPr>
          <a:lstStyle/>
          <a:p>
            <a:pPr algn="just"/>
            <a:r>
              <a:rPr lang="en-PK" sz="1200" b="1" dirty="0"/>
              <a:t>3.		Goal 5 (Gender Equality) and  Goal 10 (Reduced Equality)</a:t>
            </a:r>
          </a:p>
          <a:p>
            <a:pPr marL="171450" indent="-171450" algn="just">
              <a:buFont typeface="Arial" panose="020B0604020202020204" pitchFamily="34" charset="0"/>
              <a:buChar char="•"/>
            </a:pPr>
            <a:r>
              <a:rPr lang="en-PK" sz="1200" b="1" dirty="0"/>
              <a:t>	</a:t>
            </a:r>
            <a:r>
              <a:rPr lang="en-PK" sz="1200" dirty="0"/>
              <a:t>Climate Change has increased the existing inequality  gap between rich and poor nations and 	within the states. Climate Disasters also negatively affects women in different areas like 			increasing 	house chores burden, crimes against women during displacement, health 	problems, domestic 	violence. </a:t>
            </a:r>
          </a:p>
          <a:p>
            <a:pPr marL="171450" indent="-171450" algn="just">
              <a:buFont typeface="Arial" panose="020B0604020202020204" pitchFamily="34" charset="0"/>
              <a:buChar char="•"/>
            </a:pPr>
            <a:r>
              <a:rPr lang="en-PK" sz="1200" dirty="0"/>
              <a:t>	Similarly nuclear  weapon testing /explosion  increases the chances of  crimes against women, and health problems.</a:t>
            </a:r>
          </a:p>
          <a:p>
            <a:pPr marL="228600" indent="-228600" algn="just">
              <a:buAutoNum type="arabicPeriod" startAt="4"/>
            </a:pPr>
            <a:r>
              <a:rPr lang="en-PK" sz="1200" b="1" dirty="0"/>
              <a:t>Goal 11 (Sustainable Cities  and Communities) Goal 12  (Responsible Consumption and Production)</a:t>
            </a:r>
          </a:p>
          <a:p>
            <a:pPr marL="171450" indent="-171450" algn="just">
              <a:buFont typeface="Arial" panose="020B0604020202020204" pitchFamily="34" charset="0"/>
              <a:buChar char="•"/>
            </a:pPr>
            <a:r>
              <a:rPr lang="en-PK" sz="1200" b="1" dirty="0"/>
              <a:t>	</a:t>
            </a:r>
            <a:r>
              <a:rPr lang="en-PK" sz="1200" dirty="0"/>
              <a:t> Population explosion, removal of green areas, increasing transport in cities and communities leads to lack of sustainable and quality life  and also becomes cause of climate change.</a:t>
            </a:r>
          </a:p>
          <a:p>
            <a:pPr marL="171450" indent="-171450" algn="just">
              <a:buFont typeface="Arial" panose="020B0604020202020204" pitchFamily="34" charset="0"/>
              <a:buChar char="•"/>
            </a:pPr>
            <a:r>
              <a:rPr lang="en-PK" sz="1200" dirty="0"/>
              <a:t>Similarly, nuclear weapon testing and explosion also damages sustainable  livings in cities and communties and divert resouces which could be spent healthy and sustainable livings.</a:t>
            </a:r>
          </a:p>
        </p:txBody>
      </p:sp>
    </p:spTree>
    <p:extLst>
      <p:ext uri="{BB962C8B-B14F-4D97-AF65-F5344CB8AC3E}">
        <p14:creationId xmlns:p14="http://schemas.microsoft.com/office/powerpoint/2010/main" val="149930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D5248C99-3B8C-A446-8A0A-C1D497E76C63}"/>
              </a:ext>
            </a:extLst>
          </p:cNvPr>
          <p:cNvSpPr txBox="1"/>
          <p:nvPr/>
        </p:nvSpPr>
        <p:spPr>
          <a:xfrm>
            <a:off x="1787611" y="1416908"/>
            <a:ext cx="5717059" cy="276999"/>
          </a:xfrm>
          <a:prstGeom prst="rect">
            <a:avLst/>
          </a:prstGeom>
          <a:noFill/>
        </p:spPr>
        <p:txBody>
          <a:bodyPr wrap="square" rtlCol="0">
            <a:spAutoFit/>
          </a:bodyPr>
          <a:lstStyle/>
          <a:p>
            <a:r>
              <a:rPr lang="en-PK" sz="1200" b="1" dirty="0"/>
              <a:t>												</a:t>
            </a:r>
            <a:endParaRPr lang="en-PK" sz="1600" dirty="0"/>
          </a:p>
        </p:txBody>
      </p:sp>
      <p:sp>
        <p:nvSpPr>
          <p:cNvPr id="6" name="Rectangle 5">
            <a:extLst>
              <a:ext uri="{FF2B5EF4-FFF2-40B4-BE49-F238E27FC236}">
                <a16:creationId xmlns:a16="http://schemas.microsoft.com/office/drawing/2014/main" id="{0CB0509E-01F7-1C4E-B33F-B4C3BE6B09CD}"/>
              </a:ext>
            </a:extLst>
          </p:cNvPr>
          <p:cNvSpPr/>
          <p:nvPr/>
        </p:nvSpPr>
        <p:spPr>
          <a:xfrm>
            <a:off x="2285999" y="881744"/>
            <a:ext cx="4847969" cy="4154984"/>
          </a:xfrm>
          <a:prstGeom prst="rect">
            <a:avLst/>
          </a:prstGeom>
        </p:spPr>
        <p:txBody>
          <a:bodyPr wrap="square">
            <a:spAutoFit/>
          </a:bodyPr>
          <a:lstStyle/>
          <a:p>
            <a:pPr marL="228600" indent="-228600">
              <a:buAutoNum type="arabicPeriod" startAt="5"/>
            </a:pPr>
            <a:r>
              <a:rPr lang="en-PK" sz="1200" b="1" dirty="0"/>
              <a:t>Goal 5 (Quality Education) and  Goal 13( Climate Action)</a:t>
            </a:r>
          </a:p>
          <a:p>
            <a:pPr marL="171450" indent="-171450">
              <a:buFont typeface="Arial" panose="020B0604020202020204" pitchFamily="34" charset="0"/>
              <a:buChar char="•"/>
            </a:pPr>
            <a:r>
              <a:rPr lang="en-PK" sz="1200" dirty="0"/>
              <a:t>The lack of  formal syllabus on climate change and Nuclear testing and explosion  at all educational level is cause of lack public awareness on their negative impacts.</a:t>
            </a:r>
          </a:p>
          <a:p>
            <a:pPr marL="171450" indent="-171450">
              <a:buFont typeface="Arial" panose="020B0604020202020204" pitchFamily="34" charset="0"/>
              <a:buChar char="•"/>
            </a:pPr>
            <a:endParaRPr lang="en-PK" sz="1200" dirty="0"/>
          </a:p>
          <a:p>
            <a:pPr marL="171450" indent="-171450">
              <a:buFont typeface="Arial" panose="020B0604020202020204" pitchFamily="34" charset="0"/>
              <a:buChar char="•"/>
            </a:pPr>
            <a:r>
              <a:rPr lang="en-PK" sz="1200" dirty="0"/>
              <a:t>Climate change and nuclear test/explosions are also interlinked. The nuclear testing and explosions damages ecosystem-relaeses radiations, carbon emissions, destroys forests which leads to  climate change.</a:t>
            </a:r>
          </a:p>
          <a:p>
            <a:pPr marL="228600" indent="-228600">
              <a:buAutoNum type="arabicPeriod" startAt="6"/>
            </a:pPr>
            <a:r>
              <a:rPr lang="en-PK" sz="1200" b="1" dirty="0"/>
              <a:t>Goal 14  (life below  Water)  Goal 15 (Life on Land)</a:t>
            </a:r>
          </a:p>
          <a:p>
            <a:pPr marL="171450" indent="-171450">
              <a:buFont typeface="Arial" panose="020B0604020202020204" pitchFamily="34" charset="0"/>
              <a:buChar char="•"/>
            </a:pPr>
            <a:r>
              <a:rPr lang="en-PK" sz="1200" dirty="0"/>
              <a:t> Climate Ch</a:t>
            </a:r>
            <a:r>
              <a:rPr lang="en-GB" sz="1200" dirty="0"/>
              <a:t>an</a:t>
            </a:r>
            <a:r>
              <a:rPr lang="en-PK" sz="1200" dirty="0"/>
              <a:t>ge impacts are dangerous for life below water and Life on Land. The  increasing temperature of the earth  evapoartes water bodies impacting water lives. Simialrly , climate catastrophes threatens not only human being but other species on land in different way. </a:t>
            </a:r>
          </a:p>
          <a:p>
            <a:pPr marL="171450" indent="-171450">
              <a:buFont typeface="Arial" panose="020B0604020202020204" pitchFamily="34" charset="0"/>
              <a:buChar char="•"/>
            </a:pPr>
            <a:r>
              <a:rPr lang="en-PK" sz="1200" dirty="0"/>
              <a:t>Simialrly nuclear testing and explosion on land and below water   have  similar dangers.</a:t>
            </a:r>
          </a:p>
          <a:p>
            <a:pPr marL="228600" indent="-228600">
              <a:buAutoNum type="arabicPeriod" startAt="7"/>
            </a:pPr>
            <a:r>
              <a:rPr lang="en-PK" sz="1200" b="1" dirty="0"/>
              <a:t>Goal 16 ( Peace and Justice strong institution ) and Goal 17 (Partnership to achieve goals)</a:t>
            </a:r>
          </a:p>
          <a:p>
            <a:endParaRPr lang="en-PK" sz="1200" dirty="0"/>
          </a:p>
          <a:p>
            <a:pPr marL="171450" indent="-171450">
              <a:buFont typeface="Arial" panose="020B0604020202020204" pitchFamily="34" charset="0"/>
              <a:buChar char="•"/>
            </a:pPr>
            <a:r>
              <a:rPr lang="en-PK" sz="1200" dirty="0"/>
              <a:t>The dangers of climate change and nuclear explosion/ testing are accelerating due to weak institutions and lack of strong partnership at local, national and internationla level.</a:t>
            </a:r>
          </a:p>
          <a:p>
            <a:pPr marL="171450" indent="-171450">
              <a:buFont typeface="Arial" panose="020B0604020202020204" pitchFamily="34" charset="0"/>
              <a:buChar char="•"/>
            </a:pPr>
            <a:endParaRPr lang="en-PK" sz="1200" dirty="0"/>
          </a:p>
        </p:txBody>
      </p:sp>
    </p:spTree>
    <p:extLst>
      <p:ext uri="{BB962C8B-B14F-4D97-AF65-F5344CB8AC3E}">
        <p14:creationId xmlns:p14="http://schemas.microsoft.com/office/powerpoint/2010/main" val="418073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558C58FC-9F77-BD4E-A122-8A916BB5FD5D}"/>
              </a:ext>
            </a:extLst>
          </p:cNvPr>
          <p:cNvSpPr txBox="1"/>
          <p:nvPr/>
        </p:nvSpPr>
        <p:spPr>
          <a:xfrm>
            <a:off x="1289537" y="1334531"/>
            <a:ext cx="5819717" cy="3631763"/>
          </a:xfrm>
          <a:prstGeom prst="rect">
            <a:avLst/>
          </a:prstGeom>
          <a:noFill/>
        </p:spPr>
        <p:txBody>
          <a:bodyPr wrap="square" rtlCol="0">
            <a:spAutoFit/>
          </a:bodyPr>
          <a:lstStyle/>
          <a:p>
            <a:r>
              <a:rPr lang="en-PK" sz="1800" b="1" dirty="0"/>
              <a:t>Recommendations</a:t>
            </a:r>
            <a:endParaRPr lang="en-PK" dirty="0"/>
          </a:p>
          <a:p>
            <a:r>
              <a:rPr lang="en-PK" sz="1600" dirty="0"/>
              <a:t>1: Development of  concensus  for complete  nuclear disaramanent across the globe</a:t>
            </a:r>
          </a:p>
          <a:p>
            <a:pPr marL="465181" lvl="2" indent="-285750">
              <a:buFont typeface="Arial" panose="020B0604020202020204" pitchFamily="34" charset="0"/>
              <a:buChar char="•"/>
            </a:pPr>
            <a:r>
              <a:rPr lang="en-PK" sz="1200" dirty="0"/>
              <a:t>Platform of UN</a:t>
            </a:r>
          </a:p>
          <a:p>
            <a:pPr marL="465181" lvl="2" indent="-285750">
              <a:buFont typeface="Arial" panose="020B0604020202020204" pitchFamily="34" charset="0"/>
              <a:buChar char="•"/>
            </a:pPr>
            <a:r>
              <a:rPr lang="en-PK" sz="1200" dirty="0"/>
              <a:t>Regional Organizations</a:t>
            </a:r>
          </a:p>
          <a:p>
            <a:pPr marL="465181" lvl="2" indent="-285750">
              <a:buFont typeface="Arial" panose="020B0604020202020204" pitchFamily="34" charset="0"/>
              <a:buChar char="•"/>
            </a:pPr>
            <a:r>
              <a:rPr lang="en-PK" sz="1200" dirty="0"/>
              <a:t>NGO’s, Civil Society.</a:t>
            </a:r>
          </a:p>
          <a:p>
            <a:r>
              <a:rPr lang="en-PK" sz="1600" dirty="0"/>
              <a:t>2.	Awareness campaigns at local, national and international level on climate change and nuclear explosion/testing negative  impacts.</a:t>
            </a:r>
          </a:p>
          <a:p>
            <a:pPr marL="734326" lvl="5" indent="-285750">
              <a:buFont typeface="Arial" panose="020B0604020202020204" pitchFamily="34" charset="0"/>
              <a:buChar char="•"/>
            </a:pPr>
            <a:r>
              <a:rPr lang="en-PK" sz="1200" dirty="0"/>
              <a:t>Media Engagement</a:t>
            </a:r>
          </a:p>
          <a:p>
            <a:pPr marL="734326" lvl="5" indent="-285750">
              <a:buFont typeface="Arial" panose="020B0604020202020204" pitchFamily="34" charset="0"/>
              <a:buChar char="•"/>
            </a:pPr>
            <a:r>
              <a:rPr lang="en-PK" sz="1200" dirty="0"/>
              <a:t>Students involvement </a:t>
            </a:r>
          </a:p>
          <a:p>
            <a:r>
              <a:rPr lang="en-PK" sz="1600" dirty="0"/>
              <a:t>3.	 Educational initiatives </a:t>
            </a:r>
          </a:p>
          <a:p>
            <a:pPr marL="620026" lvl="5" indent="-171450">
              <a:buFont typeface="Arial" panose="020B0604020202020204" pitchFamily="34" charset="0"/>
              <a:buChar char="•"/>
            </a:pPr>
            <a:r>
              <a:rPr lang="en-PK" sz="1200" dirty="0"/>
              <a:t>Topics on climate change and N</a:t>
            </a:r>
            <a:r>
              <a:rPr lang="en-GB" sz="1200" dirty="0"/>
              <a:t>u</a:t>
            </a:r>
            <a:r>
              <a:rPr lang="en-PK" sz="1200" dirty="0"/>
              <a:t>cleat programmes in educational syllabus.</a:t>
            </a:r>
          </a:p>
          <a:p>
            <a:pPr marL="620026" lvl="5" indent="-171450">
              <a:buFont typeface="Arial" panose="020B0604020202020204" pitchFamily="34" charset="0"/>
              <a:buChar char="•"/>
            </a:pPr>
            <a:r>
              <a:rPr lang="en-PK" sz="1200" dirty="0"/>
              <a:t>Scholarship in these areas of studies</a:t>
            </a:r>
          </a:p>
          <a:p>
            <a:r>
              <a:rPr lang="en-PK" sz="1600" dirty="0"/>
              <a:t>4.	More budget allocations at government level for researches on negative impacts of climate change and nuclear explosion/testing</a:t>
            </a:r>
          </a:p>
          <a:p>
            <a:endParaRPr lang="en-PK" sz="1600" dirty="0"/>
          </a:p>
        </p:txBody>
      </p:sp>
    </p:spTree>
    <p:extLst>
      <p:ext uri="{BB962C8B-B14F-4D97-AF65-F5344CB8AC3E}">
        <p14:creationId xmlns:p14="http://schemas.microsoft.com/office/powerpoint/2010/main" val="399634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PT5.2-e</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228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000" b="1" dirty="0">
                <a:solidFill>
                  <a:schemeClr val="bg1"/>
                </a:solidFill>
                <a:latin typeface="Arial" panose="020B0604020202020204" pitchFamily="34" charset="0"/>
              </a:rPr>
              <a:t>Climate Change mitigation and nuclear weapon Testing/Explosion Reduction: Steps towards Achieving Sustainable Development Goals</a:t>
            </a:r>
          </a:p>
          <a:p>
            <a:pPr algn="ctr" eaLnBrk="0" hangingPunct="0">
              <a:lnSpc>
                <a:spcPts val="1586"/>
              </a:lnSpc>
            </a:pPr>
            <a:r>
              <a:rPr lang="en-GB" sz="900" b="1" dirty="0" err="1">
                <a:solidFill>
                  <a:schemeClr val="bg1"/>
                </a:solidFill>
                <a:latin typeface="Arial" panose="020B0604020202020204" pitchFamily="34" charset="0"/>
              </a:rPr>
              <a:t>Zile</a:t>
            </a:r>
            <a:r>
              <a:rPr lang="en-GB" sz="900" b="1" dirty="0">
                <a:solidFill>
                  <a:schemeClr val="bg1"/>
                </a:solidFill>
                <a:latin typeface="Arial" panose="020B0604020202020204" pitchFamily="34" charset="0"/>
              </a:rPr>
              <a:t> Huma, zilehuma_1@Hotmail.com</a:t>
            </a:r>
          </a:p>
        </p:txBody>
      </p:sp>
      <p:sp>
        <p:nvSpPr>
          <p:cNvPr id="2" name="TextBox 1">
            <a:extLst>
              <a:ext uri="{FF2B5EF4-FFF2-40B4-BE49-F238E27FC236}">
                <a16:creationId xmlns:a16="http://schemas.microsoft.com/office/drawing/2014/main" id="{558C58FC-9F77-BD4E-A122-8A916BB5FD5D}"/>
              </a:ext>
            </a:extLst>
          </p:cNvPr>
          <p:cNvSpPr txBox="1"/>
          <p:nvPr/>
        </p:nvSpPr>
        <p:spPr>
          <a:xfrm>
            <a:off x="1289537" y="1334531"/>
            <a:ext cx="5984473" cy="2339102"/>
          </a:xfrm>
          <a:prstGeom prst="rect">
            <a:avLst/>
          </a:prstGeom>
          <a:noFill/>
        </p:spPr>
        <p:txBody>
          <a:bodyPr wrap="square" rtlCol="0">
            <a:spAutoFit/>
          </a:bodyPr>
          <a:lstStyle/>
          <a:p>
            <a:r>
              <a:rPr lang="en-PK" sz="1800" b="1" dirty="0"/>
              <a:t>Recommendations</a:t>
            </a:r>
            <a:endParaRPr lang="en-PK" dirty="0"/>
          </a:p>
          <a:p>
            <a:endParaRPr lang="en-PK" sz="1600" dirty="0"/>
          </a:p>
          <a:p>
            <a:r>
              <a:rPr lang="en-PK" sz="1600" dirty="0"/>
              <a:t>5: Strenghtening of global institutions  to develop concrete policies and implentation mechnisms.</a:t>
            </a:r>
          </a:p>
          <a:p>
            <a:endParaRPr lang="en-PK" sz="1600" dirty="0"/>
          </a:p>
          <a:p>
            <a:r>
              <a:rPr lang="en-PK" sz="1600" dirty="0"/>
              <a:t>6: Use of public diplomacy</a:t>
            </a:r>
          </a:p>
          <a:p>
            <a:endParaRPr lang="en-PK" sz="1600" dirty="0"/>
          </a:p>
          <a:p>
            <a:endParaRPr lang="en-PK" sz="1600" dirty="0"/>
          </a:p>
          <a:p>
            <a:endParaRPr lang="en-PK" sz="1600" dirty="0"/>
          </a:p>
        </p:txBody>
      </p:sp>
    </p:spTree>
    <p:extLst>
      <p:ext uri="{BB962C8B-B14F-4D97-AF65-F5344CB8AC3E}">
        <p14:creationId xmlns:p14="http://schemas.microsoft.com/office/powerpoint/2010/main" val="1712533441"/>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994</TotalTime>
  <Words>1127</Words>
  <Application>Microsoft Macintosh PowerPoint</Application>
  <PresentationFormat>On-screen Show (16:9)</PresentationFormat>
  <Paragraphs>100</Paragraphs>
  <Slides>10</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78</cp:revision>
  <cp:lastPrinted>2019-03-26T13:54:24Z</cp:lastPrinted>
  <dcterms:created xsi:type="dcterms:W3CDTF">2019-04-24T06:32:04Z</dcterms:created>
  <dcterms:modified xsi:type="dcterms:W3CDTF">2021-06-12T10:46:07Z</dcterms:modified>
</cp:coreProperties>
</file>