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14"/>
  </p:notesMasterIdLst>
  <p:sldIdLst>
    <p:sldId id="256" r:id="rId8"/>
    <p:sldId id="258" r:id="rId9"/>
    <p:sldId id="260" r:id="rId10"/>
    <p:sldId id="261" r:id="rId11"/>
    <p:sldId id="262" r:id="rId12"/>
    <p:sldId id="263" r:id="rId13"/>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0EC394-964D-4457-BB40-2A43864DEA01}" v="193" dt="2021-06-18T16:04:00.676"/>
    <p1510:client id="{2C0944D2-63B9-4F7E-B52B-1DBBF7A6F072}" v="150" dt="2021-06-18T21:51:53.706"/>
    <p1510:client id="{33E24419-4517-4EA5-B05E-327EBFCE5574}" v="925" dt="2021-06-18T22:38:22.377"/>
    <p1510:client id="{3B5A53F3-4310-497B-BCA8-0198912FE916}" v="15" dt="2021-06-18T22:41:22.050"/>
    <p1510:client id="{3E2DF859-F268-4393-8BDB-41C460F9DA6C}" v="1065" dt="2021-06-18T22:22:15.031"/>
    <p1510:client id="{8AA4040B-3B59-420F-BCCA-6E6ED10B1D8F}" v="21" dt="2021-06-18T21:40:26.798"/>
    <p1510:client id="{8E241408-983D-4B67-9E0D-D1CC675A2090}" v="1763" dt="2021-06-18T22:06:39.129"/>
    <p1510:client id="{BA0F639D-8676-43FA-9F9B-F5C8E7A30B2A}" v="36" dt="2021-06-18T21:44:45.239"/>
    <p1510:client id="{CE6FA350-F540-4C39-9959-636BABE8700E}" v="70" dt="2021-06-18T22:45:13.696"/>
    <p1510:client id="{DBE147B3-0F27-4A80-A751-B0E5201A0B19}" v="117" dt="2021-06-18T21:49:09.815"/>
    <p1510:client id="{E0CC3537-ED60-487C-A055-358C2170DCE9}" v="160" dt="2021-06-18T21:55:36.084"/>
    <p1510:client id="{EDB0A557-4BD0-406B-AA95-C493D6FB0044}" v="3" dt="2021-06-18T15:57:37.975"/>
    <p1510:client id="{EDD3002E-5D6E-490C-BBA9-72784D27ECF0}" v="656" dt="2021-06-18T22:14:23.9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3.xml"/><Relationship Id="rId19"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a:solidFill>
                  <a:schemeClr val="bg1"/>
                </a:solidFill>
                <a:latin typeface="DIN-Light" pitchFamily="2" charset="0"/>
              </a:rPr>
              <a:t>PUTTING AN END TO NUCLEAR EXPLOSIONS </a:t>
            </a:r>
            <a:endParaRPr lang="en-AT" sz="1099"/>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a:solidFill>
                  <a:schemeClr val="tx1"/>
                </a:solidFill>
                <a:latin typeface="Avenir Heavy"/>
                <a:cs typeface="Avenir Heavy"/>
              </a:rPr>
              <a:t>Disclaimer: </a:t>
            </a:r>
            <a:r>
              <a:rPr lang="en-US" sz="498">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a:solidFill>
                  <a:schemeClr val="bg1"/>
                </a:solidFill>
                <a:latin typeface="DIN-Light" pitchFamily="2" charset="0"/>
              </a:rPr>
              <a:t>Poster No.:</a:t>
            </a:r>
            <a:endParaRPr lang="en-US" sz="1100" b="0" i="0" baseline="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a:solidFill>
                  <a:schemeClr val="bg1"/>
                </a:solidFill>
                <a:latin typeface="DIN-Light" pitchFamily="2" charset="0"/>
              </a:rPr>
              <a:t>PUTTING AN END TO NUCLEAR EXPLOSIONS </a:t>
            </a:r>
            <a:endParaRPr lang="en-AT" sz="1099"/>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a:solidFill>
                  <a:schemeClr val="tx1"/>
                </a:solidFill>
                <a:latin typeface="Avenir Heavy"/>
                <a:cs typeface="Avenir Heavy"/>
              </a:rPr>
              <a:t>Disclaimer: </a:t>
            </a:r>
            <a:r>
              <a:rPr lang="en-US" sz="498">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a:solidFill>
                  <a:schemeClr val="bg1"/>
                </a:solidFill>
                <a:latin typeface="DIN-Light" pitchFamily="2" charset="0"/>
              </a:rPr>
              <a:t>Poster No.:</a:t>
            </a:r>
            <a:endParaRPr lang="en-US" sz="1100" b="0" i="0" baseline="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a:solidFill>
                  <a:schemeClr val="bg1"/>
                </a:solidFill>
                <a:latin typeface="DIN-Light" pitchFamily="2" charset="0"/>
              </a:rPr>
              <a:t>PUTTING AN END TO NUCLEAR EXPLOSIONS </a:t>
            </a:r>
            <a:endParaRPr lang="en-AT" sz="1099"/>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a:solidFill>
                  <a:schemeClr val="tx1"/>
                </a:solidFill>
                <a:latin typeface="Avenir Heavy"/>
                <a:cs typeface="Avenir Heavy"/>
              </a:rPr>
              <a:t>Disclaimer: </a:t>
            </a:r>
            <a:r>
              <a:rPr lang="en-US" sz="498">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a:solidFill>
                  <a:schemeClr val="bg1"/>
                </a:solidFill>
                <a:latin typeface="DIN-Light" pitchFamily="2" charset="0"/>
              </a:rPr>
              <a:t>Poster No.:</a:t>
            </a:r>
            <a:endParaRPr lang="en-US" sz="1100" b="0" i="0" baseline="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a:solidFill>
                  <a:schemeClr val="bg1"/>
                </a:solidFill>
                <a:latin typeface="DIN-Light" pitchFamily="2" charset="0"/>
              </a:rPr>
              <a:t>PUTTING AN END TO NUCLEAR EXPLOSIONS </a:t>
            </a:r>
            <a:endParaRPr lang="en-AT" sz="1099"/>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a:solidFill>
                  <a:schemeClr val="tx1"/>
                </a:solidFill>
                <a:latin typeface="Avenir Heavy"/>
                <a:cs typeface="Avenir Heavy"/>
              </a:rPr>
              <a:t>Disclaimer: </a:t>
            </a:r>
            <a:r>
              <a:rPr lang="en-US" sz="498">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a:solidFill>
                  <a:schemeClr val="bg1"/>
                </a:solidFill>
                <a:latin typeface="DIN-Light" pitchFamily="2" charset="0"/>
              </a:rPr>
              <a:t>Poster No.:</a:t>
            </a:r>
            <a:endParaRPr lang="en-US" sz="1100" b="0" i="0" baseline="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a:solidFill>
                  <a:schemeClr val="bg1"/>
                </a:solidFill>
                <a:latin typeface="DIN-Light" pitchFamily="2" charset="0"/>
              </a:rPr>
              <a:t>PUTTING AN END TO NUCLEAR EXPLOSIONS </a:t>
            </a:r>
            <a:endParaRPr lang="en-AT" sz="1099"/>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a:solidFill>
                  <a:schemeClr val="tx1"/>
                </a:solidFill>
                <a:latin typeface="Avenir Heavy"/>
                <a:cs typeface="Avenir Heavy"/>
              </a:rPr>
              <a:t>Disclaimer: </a:t>
            </a:r>
            <a:r>
              <a:rPr lang="en-US" sz="498">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a:solidFill>
                  <a:schemeClr val="bg1"/>
                </a:solidFill>
                <a:latin typeface="DIN-Light" pitchFamily="2" charset="0"/>
              </a:rPr>
              <a:t>Poster No.:</a:t>
            </a:r>
            <a:endParaRPr lang="en-US" sz="1100" b="0" i="0" baseline="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a:solidFill>
                  <a:schemeClr val="bg1"/>
                </a:solidFill>
                <a:latin typeface="DIN-Light" pitchFamily="2" charset="0"/>
              </a:rPr>
              <a:t>PUTTING AN END TO NUCLEAR EXPLOSIONS </a:t>
            </a:r>
            <a:endParaRPr lang="en-AT" sz="1099"/>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a:solidFill>
                  <a:schemeClr val="tx1"/>
                </a:solidFill>
                <a:latin typeface="Avenir Heavy"/>
                <a:cs typeface="Avenir Heavy"/>
              </a:rPr>
              <a:t>Disclaimer: </a:t>
            </a:r>
            <a:r>
              <a:rPr lang="en-US" sz="498">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a:solidFill>
                  <a:schemeClr val="bg1"/>
                </a:solidFill>
                <a:latin typeface="DIN-Light" pitchFamily="2" charset="0"/>
              </a:rPr>
              <a:t>Poster No.:</a:t>
            </a:r>
            <a:endParaRPr lang="en-US" sz="1100" b="0" i="0" baseline="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a:solidFill>
                  <a:schemeClr val="bg1"/>
                </a:solidFill>
                <a:latin typeface="DIN-Light" pitchFamily="2" charset="0"/>
              </a:rPr>
              <a:t>PUTTING AN END TO NUCLEAR EXPLOSIONS </a:t>
            </a:r>
            <a:endParaRPr lang="en-AT" sz="1099"/>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773903" y="1898347"/>
            <a:ext cx="10691813" cy="1396792"/>
          </a:xfrm>
          <a:prstGeom prst="rect">
            <a:avLst/>
          </a:prstGeom>
          <a:noFill/>
          <a:ln w="9525">
            <a:noFill/>
            <a:miter lim="800000"/>
            <a:headEnd/>
            <a:tailEnd/>
          </a:ln>
        </p:spPr>
        <p:txBody>
          <a:bodyPr wrap="square" lIns="18666" tIns="9334" rIns="18666" bIns="9334" anchor="t">
            <a:spAutoFit/>
          </a:bodyPr>
          <a:lstStyle/>
          <a:p>
            <a:pPr algn="ctr"/>
            <a:r>
              <a:rPr lang="en-US" sz="1800" b="1">
                <a:solidFill>
                  <a:schemeClr val="bg1"/>
                </a:solidFill>
                <a:latin typeface="Arial"/>
                <a:ea typeface="+mn-lt"/>
                <a:cs typeface="+mn-lt"/>
              </a:rPr>
              <a:t>CTBTO’s contribution in improving education and </a:t>
            </a:r>
            <a:endParaRPr lang="en-US" sz="1800" b="1">
              <a:solidFill>
                <a:schemeClr val="bg1"/>
              </a:solidFill>
              <a:latin typeface="Arial"/>
              <a:ea typeface="+mn-lt"/>
              <a:cs typeface="Arial"/>
            </a:endParaRPr>
          </a:p>
          <a:p>
            <a:pPr algn="ctr"/>
            <a:r>
              <a:rPr lang="en-US" sz="1800" b="1">
                <a:solidFill>
                  <a:schemeClr val="bg1"/>
                </a:solidFill>
                <a:latin typeface="Arial"/>
                <a:ea typeface="+mn-lt"/>
                <a:cs typeface="+mn-lt"/>
              </a:rPr>
              <a:t>research quality, and mitigating climate change</a:t>
            </a:r>
            <a:endParaRPr lang="en-US" sz="1800" b="1">
              <a:solidFill>
                <a:schemeClr val="bg1"/>
              </a:solidFill>
              <a:latin typeface="Arial"/>
              <a:cs typeface="Arial"/>
            </a:endParaRPr>
          </a:p>
          <a:p>
            <a:pPr algn="ctr"/>
            <a:br>
              <a:rPr lang="en-US" sz="350"/>
            </a:br>
            <a:endParaRPr lang="en-US" sz="350">
              <a:cs typeface="Calibri"/>
            </a:endParaRPr>
          </a:p>
          <a:p>
            <a:pPr algn="ctr">
              <a:lnSpc>
                <a:spcPts val="1586"/>
              </a:lnSpc>
            </a:pPr>
            <a:endParaRPr lang="en-US" sz="2150" b="1">
              <a:solidFill>
                <a:schemeClr val="bg1"/>
              </a:solidFill>
              <a:latin typeface="Arial"/>
              <a:cs typeface="Arial"/>
            </a:endParaRPr>
          </a:p>
          <a:p>
            <a:pPr algn="ctr">
              <a:lnSpc>
                <a:spcPts val="1586"/>
              </a:lnSpc>
            </a:pPr>
            <a:r>
              <a:rPr lang="en-US" sz="1600">
                <a:solidFill>
                  <a:schemeClr val="bg1"/>
                </a:solidFill>
                <a:latin typeface="Arial"/>
                <a:cs typeface="Arial"/>
              </a:rPr>
              <a:t>Asad </a:t>
            </a:r>
            <a:r>
              <a:rPr lang="en-US" sz="1600" err="1">
                <a:solidFill>
                  <a:schemeClr val="bg1"/>
                </a:solidFill>
                <a:latin typeface="Arial"/>
                <a:cs typeface="Arial"/>
              </a:rPr>
              <a:t>ur</a:t>
            </a:r>
            <a:r>
              <a:rPr lang="en-US" sz="1600">
                <a:solidFill>
                  <a:schemeClr val="bg1"/>
                </a:solidFill>
                <a:latin typeface="Arial"/>
                <a:cs typeface="Arial"/>
              </a:rPr>
              <a:t> Rahman</a:t>
            </a:r>
            <a:endParaRPr lang="en-US" sz="1600">
              <a:solidFill>
                <a:schemeClr val="bg1"/>
              </a:solidFill>
              <a:latin typeface="Avenir Book"/>
              <a:cs typeface="Arial"/>
            </a:endParaRPr>
          </a:p>
          <a:p>
            <a:pPr algn="ctr"/>
            <a:endParaRPr lang="en-US" sz="952">
              <a:solidFill>
                <a:schemeClr val="bg1"/>
              </a:solidFill>
              <a:cs typeface="Calibri" panose="020F0502020204030204"/>
            </a:endParaRPr>
          </a:p>
          <a:p>
            <a:pPr algn="ctr" eaLnBrk="0" hangingPunct="0">
              <a:spcBef>
                <a:spcPts val="91"/>
              </a:spcBef>
            </a:pPr>
            <a:endParaRPr lang="en-US" sz="952">
              <a:solidFill>
                <a:schemeClr val="bg1"/>
              </a:solidFill>
              <a:cs typeface="Calibri" panose="020F0502020204030204"/>
            </a:endParaRPr>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Tree>
    <p:extLst>
      <p:ext uri="{BB962C8B-B14F-4D97-AF65-F5344CB8AC3E}">
        <p14:creationId xmlns:p14="http://schemas.microsoft.com/office/powerpoint/2010/main" val="400046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902C2E-D846-7548-87D5-46DC03C317C9}"/>
              </a:ext>
            </a:extLst>
          </p:cNvPr>
          <p:cNvSpPr txBox="1"/>
          <p:nvPr/>
        </p:nvSpPr>
        <p:spPr>
          <a:xfrm>
            <a:off x="953477" y="567772"/>
            <a:ext cx="672123" cy="200055"/>
          </a:xfrm>
          <a:prstGeom prst="rect">
            <a:avLst/>
          </a:prstGeom>
          <a:noFill/>
        </p:spPr>
        <p:txBody>
          <a:bodyPr wrap="square" rtlCol="0">
            <a:spAutoFit/>
          </a:bodyPr>
          <a:lstStyle/>
          <a:p>
            <a:pPr algn="ctr"/>
            <a:r>
              <a:rPr lang="en-US" sz="700">
                <a:latin typeface="Arial" panose="020B0604020202020204" pitchFamily="34" charset="0"/>
                <a:cs typeface="Arial" panose="020B0604020202020204" pitchFamily="34" charset="0"/>
              </a:rPr>
              <a:t>PX.X-XXX</a:t>
            </a:r>
            <a:endParaRPr lang="en-AT" sz="7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5BE312-C0B6-2140-AF9C-95F023216E73}"/>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a:solidFill>
                  <a:srgbClr val="DFC5DF"/>
                </a:solidFill>
                <a:latin typeface="Arial" panose="020B0604020202020204" pitchFamily="34" charset="0"/>
                <a:cs typeface="Arial" panose="020B0604020202020204" pitchFamily="34" charset="0"/>
              </a:rPr>
              <a:t>ABSTRACT</a:t>
            </a:r>
          </a:p>
        </p:txBody>
      </p:sp>
      <p:sp>
        <p:nvSpPr>
          <p:cNvPr id="5" name="Rectangle 17">
            <a:extLst>
              <a:ext uri="{FF2B5EF4-FFF2-40B4-BE49-F238E27FC236}">
                <a16:creationId xmlns:a16="http://schemas.microsoft.com/office/drawing/2014/main" id="{4039C0CC-243D-CE46-B51C-D0D8D7417568}"/>
              </a:ext>
            </a:extLst>
          </p:cNvPr>
          <p:cNvSpPr>
            <a:spLocks noChangeArrowheads="1"/>
          </p:cNvSpPr>
          <p:nvPr/>
        </p:nvSpPr>
        <p:spPr bwMode="auto">
          <a:xfrm>
            <a:off x="1992923" y="163887"/>
            <a:ext cx="4962770" cy="526682"/>
          </a:xfrm>
          <a:prstGeom prst="rect">
            <a:avLst/>
          </a:prstGeom>
          <a:noFill/>
          <a:ln w="9525">
            <a:noFill/>
            <a:miter lim="800000"/>
            <a:headEnd/>
            <a:tailEnd/>
          </a:ln>
        </p:spPr>
        <p:txBody>
          <a:bodyPr wrap="square" lIns="18666" tIns="9334" rIns="18666" bIns="9334" anchor="t">
            <a:spAutoFit/>
          </a:bodyPr>
          <a:lstStyle/>
          <a:p>
            <a:pPr algn="ctr"/>
            <a:r>
              <a:rPr lang="en-US" sz="1200" b="1">
                <a:solidFill>
                  <a:schemeClr val="bg1"/>
                </a:solidFill>
                <a:latin typeface="Arial"/>
                <a:cs typeface="Arial"/>
              </a:rPr>
              <a:t>[CTBTO’s contribution in improving education and </a:t>
            </a:r>
            <a:endParaRPr lang="en-US" sz="1200">
              <a:solidFill>
                <a:schemeClr val="bg1"/>
              </a:solidFill>
              <a:ea typeface="+mn-lt"/>
              <a:cs typeface="+mn-lt"/>
            </a:endParaRPr>
          </a:p>
          <a:p>
            <a:pPr algn="ctr"/>
            <a:r>
              <a:rPr lang="en-US" sz="1200" b="1">
                <a:solidFill>
                  <a:schemeClr val="bg1"/>
                </a:solidFill>
                <a:latin typeface="Arial"/>
                <a:cs typeface="Arial"/>
              </a:rPr>
              <a:t>research quality, and mitigating climate change]</a:t>
            </a:r>
            <a:endParaRPr lang="en-US" sz="600">
              <a:solidFill>
                <a:schemeClr val="bg1"/>
              </a:solidFill>
              <a:cs typeface="Calibri"/>
            </a:endParaRPr>
          </a:p>
          <a:p>
            <a:pPr algn="ctr"/>
            <a:r>
              <a:rPr lang="en-US" sz="900">
                <a:solidFill>
                  <a:schemeClr val="bg1"/>
                </a:solidFill>
                <a:latin typeface="Arial"/>
                <a:ea typeface="Avenir Book" charset="0"/>
                <a:cs typeface="Arial"/>
              </a:rPr>
              <a:t>Asad </a:t>
            </a:r>
            <a:r>
              <a:rPr lang="en-US" sz="900" err="1">
                <a:solidFill>
                  <a:schemeClr val="bg1"/>
                </a:solidFill>
                <a:latin typeface="Arial"/>
                <a:ea typeface="Avenir Book" charset="0"/>
                <a:cs typeface="Arial"/>
              </a:rPr>
              <a:t>ur</a:t>
            </a:r>
            <a:r>
              <a:rPr lang="en-US" sz="900">
                <a:solidFill>
                  <a:schemeClr val="bg1"/>
                </a:solidFill>
                <a:latin typeface="Arial"/>
                <a:ea typeface="Avenir Book" charset="0"/>
                <a:cs typeface="Arial"/>
              </a:rPr>
              <a:t> Rahman National </a:t>
            </a:r>
            <a:r>
              <a:rPr lang="en-US" sz="900" err="1">
                <a:solidFill>
                  <a:schemeClr val="bg1"/>
                </a:solidFill>
                <a:latin typeface="Arial"/>
                <a:ea typeface="Avenir Book" charset="0"/>
                <a:cs typeface="Arial"/>
              </a:rPr>
              <a:t>Defence</a:t>
            </a:r>
            <a:r>
              <a:rPr lang="en-US" sz="900">
                <a:solidFill>
                  <a:schemeClr val="bg1"/>
                </a:solidFill>
                <a:latin typeface="Arial"/>
                <a:ea typeface="Avenir Book" charset="0"/>
                <a:cs typeface="Arial"/>
              </a:rPr>
              <a:t> University, Islamabad. Assadurrehmankhan@gmail.com</a:t>
            </a:r>
            <a:endParaRPr lang="en-US" sz="900">
              <a:solidFill>
                <a:schemeClr val="bg1"/>
              </a:solidFill>
              <a:latin typeface="Avenir Book"/>
              <a:ea typeface="Avenir Book" charset="0"/>
              <a:cs typeface="Arial"/>
            </a:endParaRPr>
          </a:p>
        </p:txBody>
      </p:sp>
      <p:sp>
        <p:nvSpPr>
          <p:cNvPr id="7" name="TextBox 6">
            <a:extLst>
              <a:ext uri="{FF2B5EF4-FFF2-40B4-BE49-F238E27FC236}">
                <a16:creationId xmlns:a16="http://schemas.microsoft.com/office/drawing/2014/main" id="{8C5B2C36-FDDE-4EFB-92B8-886867D1D75D}"/>
              </a:ext>
            </a:extLst>
          </p:cNvPr>
          <p:cNvSpPr txBox="1"/>
          <p:nvPr/>
        </p:nvSpPr>
        <p:spPr>
          <a:xfrm>
            <a:off x="1563703" y="1685985"/>
            <a:ext cx="5822949"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400">
                <a:ea typeface="+mn-lt"/>
                <a:cs typeface="+mn-lt"/>
              </a:rPr>
              <a:t>The regularly updated scientific data of IMS can be used by the “students of Environmental Science and Global Environmental Politics” for the research and assessment of environmental problems such as climate change. </a:t>
            </a:r>
            <a:endParaRPr lang="en-US" sz="1400">
              <a:cs typeface="Calibri"/>
            </a:endParaRPr>
          </a:p>
          <a:p>
            <a:pPr marL="171450" indent="-171450">
              <a:buFont typeface="Arial"/>
              <a:buChar char="•"/>
            </a:pPr>
            <a:endParaRPr lang="en-US" sz="1400">
              <a:ea typeface="+mn-lt"/>
              <a:cs typeface="+mn-lt"/>
            </a:endParaRPr>
          </a:p>
          <a:p>
            <a:pPr marL="171450" indent="-171450">
              <a:buFont typeface="Arial"/>
              <a:buChar char="•"/>
            </a:pPr>
            <a:r>
              <a:rPr lang="en-US" sz="1400">
                <a:ea typeface="+mn-lt"/>
                <a:cs typeface="+mn-lt"/>
              </a:rPr>
              <a:t>The availability of the data provided by IDC to the students will equip them to perform better and precise research. </a:t>
            </a:r>
          </a:p>
          <a:p>
            <a:pPr marL="171450" indent="-171450">
              <a:buFont typeface="Arial"/>
              <a:buChar char="•"/>
            </a:pPr>
            <a:endParaRPr lang="en-US" sz="1400">
              <a:ea typeface="+mn-lt"/>
              <a:cs typeface="+mn-lt"/>
            </a:endParaRPr>
          </a:p>
          <a:p>
            <a:pPr marL="171450" indent="-171450">
              <a:buFont typeface="Arial"/>
              <a:buChar char="•"/>
            </a:pPr>
            <a:r>
              <a:rPr lang="en-US" sz="1400">
                <a:ea typeface="+mn-lt"/>
                <a:cs typeface="+mn-lt"/>
              </a:rPr>
              <a:t>This data will improve the education and research quality in the member states and the use of updated scientific data in research will help in finding proper solutions for environmental problems.</a:t>
            </a:r>
            <a:endParaRPr lang="en-US" sz="1400">
              <a:cs typeface="Calibri"/>
            </a:endParaRPr>
          </a:p>
        </p:txBody>
      </p:sp>
    </p:spTree>
    <p:extLst>
      <p:ext uri="{BB962C8B-B14F-4D97-AF65-F5344CB8AC3E}">
        <p14:creationId xmlns:p14="http://schemas.microsoft.com/office/powerpoint/2010/main" val="120751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200055"/>
          </a:xfrm>
          <a:prstGeom prst="rect">
            <a:avLst/>
          </a:prstGeom>
          <a:noFill/>
        </p:spPr>
        <p:txBody>
          <a:bodyPr wrap="square" rtlCol="0">
            <a:spAutoFit/>
          </a:bodyPr>
          <a:lstStyle/>
          <a:p>
            <a:pPr algn="ctr"/>
            <a:r>
              <a:rPr lang="en-US" sz="700">
                <a:latin typeface="Arial" panose="020B0604020202020204" pitchFamily="34" charset="0"/>
                <a:cs typeface="Arial" panose="020B0604020202020204" pitchFamily="34" charset="0"/>
              </a:rPr>
              <a:t>PX.X-XXX</a:t>
            </a:r>
            <a:endParaRPr lang="en-AT" sz="7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en-AT" sz="3600">
                <a:solidFill>
                  <a:srgbClr val="DFC5DF"/>
                </a:solidFill>
                <a:latin typeface="Arial" panose="020B0604020202020204" pitchFamily="34" charset="0"/>
                <a:cs typeface="Arial" panose="020B0604020202020204" pitchFamily="34" charset="0"/>
              </a:rPr>
              <a:t>INTRODUCTION</a:t>
            </a:r>
          </a:p>
        </p:txBody>
      </p:sp>
      <p:sp>
        <p:nvSpPr>
          <p:cNvPr id="5" name="Rectangle 17">
            <a:extLst>
              <a:ext uri="{FF2B5EF4-FFF2-40B4-BE49-F238E27FC236}">
                <a16:creationId xmlns:a16="http://schemas.microsoft.com/office/drawing/2014/main" id="{7296ED61-5D14-6E44-BD9E-0A355C8A5320}"/>
              </a:ext>
            </a:extLst>
          </p:cNvPr>
          <p:cNvSpPr>
            <a:spLocks noChangeArrowheads="1"/>
          </p:cNvSpPr>
          <p:nvPr/>
        </p:nvSpPr>
        <p:spPr bwMode="auto">
          <a:xfrm>
            <a:off x="1992923" y="163887"/>
            <a:ext cx="4962770" cy="526682"/>
          </a:xfrm>
          <a:prstGeom prst="rect">
            <a:avLst/>
          </a:prstGeom>
          <a:noFill/>
          <a:ln w="9525">
            <a:noFill/>
            <a:miter lim="800000"/>
            <a:headEnd/>
            <a:tailEnd/>
          </a:ln>
        </p:spPr>
        <p:txBody>
          <a:bodyPr wrap="square" lIns="18666" tIns="9334" rIns="18666" bIns="9334" anchor="t">
            <a:spAutoFit/>
          </a:bodyPr>
          <a:lstStyle/>
          <a:p>
            <a:pPr algn="ctr" eaLnBrk="0" hangingPunct="0"/>
            <a:r>
              <a:rPr lang="en-US" sz="1200" b="1">
                <a:solidFill>
                  <a:schemeClr val="bg1"/>
                </a:solidFill>
                <a:latin typeface="Arial"/>
                <a:cs typeface="Arial"/>
              </a:rPr>
              <a:t>[CTBTO’s contribution in improving education and </a:t>
            </a:r>
            <a:endParaRPr lang="en-US" sz="1200">
              <a:solidFill>
                <a:schemeClr val="bg1"/>
              </a:solidFill>
              <a:ea typeface="+mn-lt"/>
              <a:cs typeface="+mn-lt"/>
            </a:endParaRPr>
          </a:p>
          <a:p>
            <a:pPr algn="ctr"/>
            <a:r>
              <a:rPr lang="en-US" sz="1200" b="1">
                <a:solidFill>
                  <a:schemeClr val="bg1"/>
                </a:solidFill>
                <a:latin typeface="Arial"/>
                <a:cs typeface="Arial"/>
              </a:rPr>
              <a:t>research quality, and mitigating climate change]</a:t>
            </a:r>
            <a:endParaRPr lang="en-US" sz="1200" b="1">
              <a:solidFill>
                <a:schemeClr val="bg1"/>
              </a:solidFill>
              <a:latin typeface="Arial" panose="020B0604020202020204" pitchFamily="34" charset="0"/>
              <a:cs typeface="Arial"/>
            </a:endParaRPr>
          </a:p>
          <a:p>
            <a:pPr algn="ctr" eaLnBrk="0" hangingPunct="0"/>
            <a:r>
              <a:rPr lang="en-US" sz="900">
                <a:solidFill>
                  <a:schemeClr val="bg1"/>
                </a:solidFill>
                <a:latin typeface="Arial"/>
                <a:ea typeface="Avenir Book" charset="0"/>
                <a:cs typeface="Arial"/>
              </a:rPr>
              <a:t>Asad </a:t>
            </a:r>
            <a:r>
              <a:rPr lang="en-US" sz="900" err="1">
                <a:solidFill>
                  <a:schemeClr val="bg1"/>
                </a:solidFill>
                <a:latin typeface="Arial"/>
                <a:ea typeface="Avenir Book" charset="0"/>
                <a:cs typeface="Arial"/>
              </a:rPr>
              <a:t>ur</a:t>
            </a:r>
            <a:r>
              <a:rPr lang="en-US" sz="900">
                <a:solidFill>
                  <a:schemeClr val="bg1"/>
                </a:solidFill>
                <a:latin typeface="Arial"/>
                <a:ea typeface="Avenir Book" charset="0"/>
                <a:cs typeface="Arial"/>
              </a:rPr>
              <a:t> Rahman National </a:t>
            </a:r>
            <a:r>
              <a:rPr lang="en-US" sz="900" err="1">
                <a:solidFill>
                  <a:schemeClr val="bg1"/>
                </a:solidFill>
                <a:latin typeface="Arial"/>
                <a:ea typeface="Avenir Book" charset="0"/>
                <a:cs typeface="Arial"/>
              </a:rPr>
              <a:t>Defence</a:t>
            </a:r>
            <a:r>
              <a:rPr lang="en-US" sz="900">
                <a:solidFill>
                  <a:schemeClr val="bg1"/>
                </a:solidFill>
                <a:latin typeface="Arial"/>
                <a:ea typeface="Avenir Book" charset="0"/>
                <a:cs typeface="Arial"/>
              </a:rPr>
              <a:t> University, Islamabad. Assadurrehmankhan@gmail.com</a:t>
            </a:r>
            <a:endParaRPr lang="en-US" sz="900">
              <a:solidFill>
                <a:schemeClr val="bg1"/>
              </a:solidFill>
              <a:latin typeface="Arial"/>
              <a:cs typeface="Arial"/>
            </a:endParaRPr>
          </a:p>
        </p:txBody>
      </p:sp>
      <p:sp>
        <p:nvSpPr>
          <p:cNvPr id="2" name="TextBox 1">
            <a:extLst>
              <a:ext uri="{FF2B5EF4-FFF2-40B4-BE49-F238E27FC236}">
                <a16:creationId xmlns:a16="http://schemas.microsoft.com/office/drawing/2014/main" id="{3394460F-3A29-4BBE-B2F5-7DE2F90FAF25}"/>
              </a:ext>
            </a:extLst>
          </p:cNvPr>
          <p:cNvSpPr txBox="1"/>
          <p:nvPr/>
        </p:nvSpPr>
        <p:spPr>
          <a:xfrm>
            <a:off x="1553369" y="1565275"/>
            <a:ext cx="5402263"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a:cs typeface="Calibri"/>
              </a:rPr>
              <a:t>Developing states like India and Pakistan </a:t>
            </a:r>
            <a:r>
              <a:rPr lang="en-US" sz="1400">
                <a:ea typeface="+mn-lt"/>
                <a:cs typeface="+mn-lt"/>
              </a:rPr>
              <a:t>have a poor quality of education. They lack </a:t>
            </a:r>
            <a:r>
              <a:rPr lang="en-US" sz="1400">
                <a:cs typeface="Calibri"/>
              </a:rPr>
              <a:t> the facilities of research centers and equipment to record precise data that the students could use in their research regarding environment. </a:t>
            </a:r>
            <a:endParaRPr lang="en-US"/>
          </a:p>
          <a:p>
            <a:pPr marL="285750" indent="-285750">
              <a:buFont typeface="Arial"/>
              <a:buChar char="•"/>
            </a:pPr>
            <a:r>
              <a:rPr lang="en-US" sz="1400">
                <a:cs typeface="Calibri"/>
              </a:rPr>
              <a:t>The access of the data recorded by IMS to the students of the member states will help them in conducting research on environmental issues. </a:t>
            </a:r>
          </a:p>
          <a:p>
            <a:pPr marL="285750" indent="-285750">
              <a:buFont typeface="Arial"/>
              <a:buChar char="•"/>
            </a:pPr>
            <a:r>
              <a:rPr lang="en-US" sz="1400">
                <a:cs typeface="Calibri"/>
              </a:rPr>
              <a:t>This availability of precise data on environment will improve their education and research quality and consequently, their research will prove to be helpful in mitigating environmental issues in their respective countries. </a:t>
            </a:r>
          </a:p>
        </p:txBody>
      </p:sp>
    </p:spTree>
    <p:extLst>
      <p:ext uri="{BB962C8B-B14F-4D97-AF65-F5344CB8AC3E}">
        <p14:creationId xmlns:p14="http://schemas.microsoft.com/office/powerpoint/2010/main" val="1968836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a:latin typeface="Arial" panose="020B0604020202020204" pitchFamily="34" charset="0"/>
                <a:cs typeface="Arial" panose="020B0604020202020204" pitchFamily="34" charset="0"/>
              </a:rPr>
              <a:t>PX.X-XXX</a:t>
            </a:r>
            <a:endParaRPr lang="en-AT" sz="7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992923" y="163887"/>
            <a:ext cx="4962770" cy="526682"/>
          </a:xfrm>
          <a:prstGeom prst="rect">
            <a:avLst/>
          </a:prstGeom>
          <a:noFill/>
          <a:ln w="9525">
            <a:noFill/>
            <a:miter lim="800000"/>
            <a:headEnd/>
            <a:tailEnd/>
          </a:ln>
        </p:spPr>
        <p:txBody>
          <a:bodyPr wrap="square" lIns="18666" tIns="9334" rIns="18666" bIns="9334" anchor="t">
            <a:spAutoFit/>
          </a:bodyPr>
          <a:lstStyle/>
          <a:p>
            <a:pPr algn="ctr" eaLnBrk="0" hangingPunct="0"/>
            <a:r>
              <a:rPr lang="en-US" sz="1200" b="1">
                <a:solidFill>
                  <a:schemeClr val="bg1"/>
                </a:solidFill>
                <a:latin typeface="Arial"/>
                <a:cs typeface="Arial"/>
              </a:rPr>
              <a:t>[CTBTO’s contribution in improving education and </a:t>
            </a:r>
            <a:endParaRPr lang="en-US" sz="1200">
              <a:solidFill>
                <a:schemeClr val="bg1"/>
              </a:solidFill>
              <a:ea typeface="+mn-lt"/>
              <a:cs typeface="+mn-lt"/>
            </a:endParaRPr>
          </a:p>
          <a:p>
            <a:pPr algn="ctr"/>
            <a:r>
              <a:rPr lang="en-US" sz="1200" b="1">
                <a:solidFill>
                  <a:schemeClr val="bg1"/>
                </a:solidFill>
                <a:latin typeface="Arial"/>
                <a:cs typeface="Arial"/>
              </a:rPr>
              <a:t>research quality, and mitigating climate change]</a:t>
            </a:r>
            <a:endParaRPr lang="en-US">
              <a:solidFill>
                <a:schemeClr val="bg1"/>
              </a:solidFill>
              <a:latin typeface="Arial"/>
              <a:cs typeface="Arial"/>
            </a:endParaRPr>
          </a:p>
          <a:p>
            <a:pPr algn="ctr" eaLnBrk="0" hangingPunct="0"/>
            <a:r>
              <a:rPr lang="en-US" sz="900">
                <a:solidFill>
                  <a:schemeClr val="bg1"/>
                </a:solidFill>
                <a:latin typeface="Arial"/>
                <a:ea typeface="Avenir Book" charset="0"/>
                <a:cs typeface="Arial"/>
              </a:rPr>
              <a:t>Asad </a:t>
            </a:r>
            <a:r>
              <a:rPr lang="en-US" sz="900" err="1">
                <a:solidFill>
                  <a:schemeClr val="bg1"/>
                </a:solidFill>
                <a:latin typeface="Arial"/>
                <a:ea typeface="Avenir Book" charset="0"/>
                <a:cs typeface="Arial"/>
              </a:rPr>
              <a:t>ur</a:t>
            </a:r>
            <a:r>
              <a:rPr lang="en-US" sz="900">
                <a:solidFill>
                  <a:schemeClr val="bg1"/>
                </a:solidFill>
                <a:latin typeface="Arial"/>
                <a:ea typeface="Avenir Book" charset="0"/>
                <a:cs typeface="Arial"/>
              </a:rPr>
              <a:t> Rahman National </a:t>
            </a:r>
            <a:r>
              <a:rPr lang="en-US" sz="900" err="1">
                <a:solidFill>
                  <a:schemeClr val="bg1"/>
                </a:solidFill>
                <a:latin typeface="Arial"/>
                <a:ea typeface="Avenir Book" charset="0"/>
                <a:cs typeface="Arial"/>
              </a:rPr>
              <a:t>Defence</a:t>
            </a:r>
            <a:r>
              <a:rPr lang="en-US" sz="900">
                <a:solidFill>
                  <a:schemeClr val="bg1"/>
                </a:solidFill>
                <a:latin typeface="Arial"/>
                <a:ea typeface="Avenir Book" charset="0"/>
                <a:cs typeface="Arial"/>
              </a:rPr>
              <a:t> University, Islamabad. Assadurrehmankhan@gmail.com</a:t>
            </a:r>
          </a:p>
        </p:txBody>
      </p:sp>
      <p:sp>
        <p:nvSpPr>
          <p:cNvPr id="2" name="TextBox 1">
            <a:extLst>
              <a:ext uri="{FF2B5EF4-FFF2-40B4-BE49-F238E27FC236}">
                <a16:creationId xmlns:a16="http://schemas.microsoft.com/office/drawing/2014/main" id="{49BE1D38-9DCA-46AD-9DC1-A9E883FE7648}"/>
              </a:ext>
            </a:extLst>
          </p:cNvPr>
          <p:cNvSpPr txBox="1"/>
          <p:nvPr/>
        </p:nvSpPr>
        <p:spPr>
          <a:xfrm>
            <a:off x="1628775" y="2303463"/>
            <a:ext cx="490220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400">
                <a:cs typeface="Calibri"/>
              </a:rPr>
              <a:t>This research is conducted by using quantitative methods in which the case studies of poor quality of education in India and Pakistan are used.</a:t>
            </a:r>
          </a:p>
          <a:p>
            <a:pPr marL="171450" indent="-171450">
              <a:buFont typeface="Arial"/>
              <a:buChar char="•"/>
            </a:pPr>
            <a:r>
              <a:rPr lang="en-US" sz="1400">
                <a:cs typeface="Calibri"/>
              </a:rPr>
              <a:t> Furthermore, Secondary data is reviewed in order to conduct this research. </a:t>
            </a:r>
          </a:p>
        </p:txBody>
      </p:sp>
    </p:spTree>
    <p:extLst>
      <p:ext uri="{BB962C8B-B14F-4D97-AF65-F5344CB8AC3E}">
        <p14:creationId xmlns:p14="http://schemas.microsoft.com/office/powerpoint/2010/main" val="83330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a:latin typeface="Arial" panose="020B0604020202020204" pitchFamily="34" charset="0"/>
                <a:cs typeface="Arial" panose="020B0604020202020204" pitchFamily="34" charset="0"/>
              </a:rPr>
              <a:t>PX.X-XXX</a:t>
            </a:r>
            <a:endParaRPr lang="en-AT" sz="7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a:solidFill>
                  <a:srgbClr val="DFC5DF"/>
                </a:solidFill>
                <a:latin typeface="Arial" panose="020B0604020202020204" pitchFamily="34" charset="0"/>
                <a:cs typeface="Arial" panose="020B0604020202020204" pitchFamily="34" charset="0"/>
              </a:rPr>
              <a:t>RESULTS</a:t>
            </a:r>
          </a:p>
        </p:txBody>
      </p:sp>
      <p:sp>
        <p:nvSpPr>
          <p:cNvPr id="6" name="Rectangle 17">
            <a:extLst>
              <a:ext uri="{FF2B5EF4-FFF2-40B4-BE49-F238E27FC236}">
                <a16:creationId xmlns:a16="http://schemas.microsoft.com/office/drawing/2014/main" id="{9BD61A26-8817-734C-BEA4-DD8D46B8978D}"/>
              </a:ext>
            </a:extLst>
          </p:cNvPr>
          <p:cNvSpPr>
            <a:spLocks noChangeArrowheads="1"/>
          </p:cNvSpPr>
          <p:nvPr/>
        </p:nvSpPr>
        <p:spPr bwMode="auto">
          <a:xfrm>
            <a:off x="1992923" y="163887"/>
            <a:ext cx="4962770" cy="526682"/>
          </a:xfrm>
          <a:prstGeom prst="rect">
            <a:avLst/>
          </a:prstGeom>
          <a:noFill/>
          <a:ln w="9525">
            <a:noFill/>
            <a:miter lim="800000"/>
            <a:headEnd/>
            <a:tailEnd/>
          </a:ln>
        </p:spPr>
        <p:txBody>
          <a:bodyPr wrap="square" lIns="18666" tIns="9334" rIns="18666" bIns="9334" anchor="t">
            <a:spAutoFit/>
          </a:bodyPr>
          <a:lstStyle/>
          <a:p>
            <a:pPr algn="ctr" eaLnBrk="0" hangingPunct="0"/>
            <a:r>
              <a:rPr lang="en-US" sz="1200" b="1">
                <a:solidFill>
                  <a:schemeClr val="bg1"/>
                </a:solidFill>
                <a:latin typeface="Arial"/>
                <a:cs typeface="Arial"/>
              </a:rPr>
              <a:t>[CTBTO’s contribution in improving education and </a:t>
            </a:r>
            <a:endParaRPr lang="en-US" sz="1200">
              <a:solidFill>
                <a:schemeClr val="bg1"/>
              </a:solidFill>
              <a:ea typeface="+mn-lt"/>
              <a:cs typeface="+mn-lt"/>
            </a:endParaRPr>
          </a:p>
          <a:p>
            <a:pPr algn="ctr"/>
            <a:r>
              <a:rPr lang="en-US" sz="1200" b="1">
                <a:solidFill>
                  <a:schemeClr val="bg1"/>
                </a:solidFill>
                <a:latin typeface="Arial"/>
                <a:cs typeface="Arial"/>
              </a:rPr>
              <a:t>research quality, and mitigating climate change]</a:t>
            </a:r>
            <a:endParaRPr lang="en-US">
              <a:solidFill>
                <a:schemeClr val="bg1"/>
              </a:solidFill>
              <a:latin typeface="Arial"/>
              <a:cs typeface="Arial"/>
            </a:endParaRPr>
          </a:p>
          <a:p>
            <a:pPr algn="ctr"/>
            <a:r>
              <a:rPr lang="en-US" sz="900">
                <a:solidFill>
                  <a:schemeClr val="bg1"/>
                </a:solidFill>
                <a:latin typeface="Arial"/>
                <a:ea typeface="Avenir Book" charset="0"/>
                <a:cs typeface="Arial"/>
              </a:rPr>
              <a:t>Asad </a:t>
            </a:r>
            <a:r>
              <a:rPr lang="en-US" sz="900" err="1">
                <a:solidFill>
                  <a:schemeClr val="bg1"/>
                </a:solidFill>
                <a:latin typeface="Arial"/>
                <a:ea typeface="Avenir Book" charset="0"/>
                <a:cs typeface="Arial"/>
              </a:rPr>
              <a:t>ur</a:t>
            </a:r>
            <a:r>
              <a:rPr lang="en-US" sz="900">
                <a:solidFill>
                  <a:schemeClr val="bg1"/>
                </a:solidFill>
                <a:latin typeface="Arial"/>
                <a:ea typeface="Avenir Book" charset="0"/>
                <a:cs typeface="Arial"/>
              </a:rPr>
              <a:t> Rahman National </a:t>
            </a:r>
            <a:r>
              <a:rPr lang="en-US" sz="900" err="1">
                <a:solidFill>
                  <a:schemeClr val="bg1"/>
                </a:solidFill>
                <a:latin typeface="Arial"/>
                <a:ea typeface="Avenir Book" charset="0"/>
                <a:cs typeface="Arial"/>
              </a:rPr>
              <a:t>Defence</a:t>
            </a:r>
            <a:r>
              <a:rPr lang="en-US" sz="900">
                <a:solidFill>
                  <a:schemeClr val="bg1"/>
                </a:solidFill>
                <a:latin typeface="Arial"/>
                <a:ea typeface="Avenir Book" charset="0"/>
                <a:cs typeface="Arial"/>
              </a:rPr>
              <a:t> University, Islamabad. Assadurrehmankhan@gmail.com</a:t>
            </a:r>
            <a:endParaRPr lang="en-US" sz="900">
              <a:solidFill>
                <a:schemeClr val="bg1"/>
              </a:solidFill>
              <a:cs typeface="Calibri"/>
            </a:endParaRPr>
          </a:p>
        </p:txBody>
      </p:sp>
      <p:sp>
        <p:nvSpPr>
          <p:cNvPr id="4" name="TextBox 3">
            <a:extLst>
              <a:ext uri="{FF2B5EF4-FFF2-40B4-BE49-F238E27FC236}">
                <a16:creationId xmlns:a16="http://schemas.microsoft.com/office/drawing/2014/main" id="{CF4CC721-142E-4E59-A8FC-0D4E65552242}"/>
              </a:ext>
            </a:extLst>
          </p:cNvPr>
          <p:cNvSpPr txBox="1"/>
          <p:nvPr/>
        </p:nvSpPr>
        <p:spPr>
          <a:xfrm>
            <a:off x="1692276" y="1827213"/>
            <a:ext cx="5164136"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400">
                <a:cs typeface="Calibri"/>
              </a:rPr>
              <a:t>The findings of the research are: the data recorded of IMS in member states could be used to conduct research on environmental degradation, it could also be used to improve the quality of education and research in the member states</a:t>
            </a:r>
          </a:p>
          <a:p>
            <a:pPr marL="171450" indent="-171450">
              <a:buFont typeface="Arial"/>
              <a:buChar char="•"/>
            </a:pPr>
            <a:r>
              <a:rPr lang="en-US" sz="1400">
                <a:cs typeface="Calibri"/>
              </a:rPr>
              <a:t> And finally, the universality of CTBO could be insured if the scientific data from IDC could be made available to the students of the member states for conducting research on environmental issues. </a:t>
            </a:r>
          </a:p>
        </p:txBody>
      </p:sp>
    </p:spTree>
    <p:extLst>
      <p:ext uri="{BB962C8B-B14F-4D97-AF65-F5344CB8AC3E}">
        <p14:creationId xmlns:p14="http://schemas.microsoft.com/office/powerpoint/2010/main" val="3996349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25867-9103-6844-803C-F06ADDBAB5B5}"/>
              </a:ext>
            </a:extLst>
          </p:cNvPr>
          <p:cNvSpPr txBox="1"/>
          <p:nvPr/>
        </p:nvSpPr>
        <p:spPr>
          <a:xfrm>
            <a:off x="953477" y="567772"/>
            <a:ext cx="672123" cy="200055"/>
          </a:xfrm>
          <a:prstGeom prst="rect">
            <a:avLst/>
          </a:prstGeom>
          <a:noFill/>
        </p:spPr>
        <p:txBody>
          <a:bodyPr wrap="square" rtlCol="0">
            <a:spAutoFit/>
          </a:bodyPr>
          <a:lstStyle/>
          <a:p>
            <a:pPr algn="ctr"/>
            <a:r>
              <a:rPr lang="en-US" sz="700">
                <a:latin typeface="Arial" panose="020B0604020202020204" pitchFamily="34" charset="0"/>
                <a:cs typeface="Arial" panose="020B0604020202020204" pitchFamily="34" charset="0"/>
              </a:rPr>
              <a:t>PX.X-XXX</a:t>
            </a:r>
            <a:endParaRPr lang="en-AT" sz="7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en-AT" sz="3600">
                <a:solidFill>
                  <a:srgbClr val="DFC5DF"/>
                </a:solidFill>
                <a:latin typeface="Arial" panose="020B0604020202020204" pitchFamily="34" charset="0"/>
                <a:cs typeface="Arial" panose="020B0604020202020204" pitchFamily="34" charset="0"/>
              </a:rPr>
              <a:t>CONCLUSIONS</a:t>
            </a:r>
          </a:p>
        </p:txBody>
      </p:sp>
      <p:sp>
        <p:nvSpPr>
          <p:cNvPr id="5" name="Rectangle 17">
            <a:extLst>
              <a:ext uri="{FF2B5EF4-FFF2-40B4-BE49-F238E27FC236}">
                <a16:creationId xmlns:a16="http://schemas.microsoft.com/office/drawing/2014/main" id="{5EF62D07-9530-2045-8576-F313AD944EC4}"/>
              </a:ext>
            </a:extLst>
          </p:cNvPr>
          <p:cNvSpPr>
            <a:spLocks noChangeArrowheads="1"/>
          </p:cNvSpPr>
          <p:nvPr/>
        </p:nvSpPr>
        <p:spPr bwMode="auto">
          <a:xfrm>
            <a:off x="1992923" y="163887"/>
            <a:ext cx="4962770" cy="526682"/>
          </a:xfrm>
          <a:prstGeom prst="rect">
            <a:avLst/>
          </a:prstGeom>
          <a:noFill/>
          <a:ln w="9525">
            <a:noFill/>
            <a:miter lim="800000"/>
            <a:headEnd/>
            <a:tailEnd/>
          </a:ln>
        </p:spPr>
        <p:txBody>
          <a:bodyPr wrap="square" lIns="18666" tIns="9334" rIns="18666" bIns="9334" anchor="t">
            <a:spAutoFit/>
          </a:bodyPr>
          <a:lstStyle/>
          <a:p>
            <a:pPr algn="ctr" eaLnBrk="0" hangingPunct="0"/>
            <a:r>
              <a:rPr lang="en-US" sz="1200" b="1">
                <a:solidFill>
                  <a:schemeClr val="bg1"/>
                </a:solidFill>
                <a:latin typeface="Arial"/>
                <a:cs typeface="Arial"/>
              </a:rPr>
              <a:t>[CTBTO’s contribution in improving education and </a:t>
            </a:r>
            <a:endParaRPr lang="en-US" sz="1200">
              <a:solidFill>
                <a:schemeClr val="bg1"/>
              </a:solidFill>
              <a:ea typeface="+mn-lt"/>
              <a:cs typeface="+mn-lt"/>
            </a:endParaRPr>
          </a:p>
          <a:p>
            <a:pPr algn="ctr"/>
            <a:r>
              <a:rPr lang="en-US" sz="1200" b="1">
                <a:solidFill>
                  <a:schemeClr val="bg1"/>
                </a:solidFill>
                <a:latin typeface="Arial"/>
                <a:cs typeface="Arial"/>
              </a:rPr>
              <a:t>research quality, and mitigating climate change]</a:t>
            </a:r>
            <a:endParaRPr lang="en-US">
              <a:solidFill>
                <a:schemeClr val="bg1"/>
              </a:solidFill>
              <a:latin typeface="Arial"/>
              <a:cs typeface="Arial"/>
            </a:endParaRPr>
          </a:p>
          <a:p>
            <a:pPr algn="ctr" eaLnBrk="0" hangingPunct="0"/>
            <a:r>
              <a:rPr lang="en-US" sz="900">
                <a:solidFill>
                  <a:schemeClr val="bg1"/>
                </a:solidFill>
                <a:latin typeface="Arial"/>
                <a:ea typeface="Avenir Book" charset="0"/>
                <a:cs typeface="Arial"/>
              </a:rPr>
              <a:t>Asad ur Rahman National </a:t>
            </a:r>
            <a:r>
              <a:rPr lang="en-US" sz="900" err="1">
                <a:solidFill>
                  <a:schemeClr val="bg1"/>
                </a:solidFill>
                <a:latin typeface="Arial"/>
                <a:ea typeface="Avenir Book" charset="0"/>
                <a:cs typeface="Arial"/>
              </a:rPr>
              <a:t>Defence</a:t>
            </a:r>
            <a:r>
              <a:rPr lang="en-US" sz="900">
                <a:solidFill>
                  <a:schemeClr val="bg1"/>
                </a:solidFill>
                <a:latin typeface="Arial"/>
                <a:ea typeface="Avenir Book" charset="0"/>
                <a:cs typeface="Arial"/>
              </a:rPr>
              <a:t> University, Islamabad. Assadurrehmankhan@gmail.com</a:t>
            </a:r>
          </a:p>
        </p:txBody>
      </p:sp>
      <p:sp>
        <p:nvSpPr>
          <p:cNvPr id="2" name="TextBox 1">
            <a:extLst>
              <a:ext uri="{FF2B5EF4-FFF2-40B4-BE49-F238E27FC236}">
                <a16:creationId xmlns:a16="http://schemas.microsoft.com/office/drawing/2014/main" id="{505ACCF7-860E-484C-B0EA-6351E6585040}"/>
              </a:ext>
            </a:extLst>
          </p:cNvPr>
          <p:cNvSpPr txBox="1"/>
          <p:nvPr/>
        </p:nvSpPr>
        <p:spPr>
          <a:xfrm>
            <a:off x="1755776" y="2057400"/>
            <a:ext cx="5199855"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a:cs typeface="Calibri"/>
              </a:rPr>
              <a:t>All in all, the universality of the CTBTO depends upon the "benefits" that could attract states to ratify it. </a:t>
            </a:r>
          </a:p>
          <a:p>
            <a:endParaRPr lang="en-US" sz="1400">
              <a:cs typeface="Calibri"/>
            </a:endParaRPr>
          </a:p>
          <a:p>
            <a:pPr marL="285750" indent="-285750">
              <a:buFont typeface="Arial"/>
              <a:buChar char="•"/>
            </a:pPr>
            <a:r>
              <a:rPr lang="en-US" sz="1400">
                <a:cs typeface="Calibri"/>
              </a:rPr>
              <a:t>The access to scientific data recorded by IMS for research and educational purposes could catch more and more states to become the part of the Comprehensive Test Ban Treaty Organization. </a:t>
            </a:r>
          </a:p>
        </p:txBody>
      </p:sp>
    </p:spTree>
    <p:extLst>
      <p:ext uri="{BB962C8B-B14F-4D97-AF65-F5344CB8AC3E}">
        <p14:creationId xmlns:p14="http://schemas.microsoft.com/office/powerpoint/2010/main" val="341059226"/>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(16:9)</PresentationFormat>
  <Slides>6</Slides>
  <Notes>0</Notes>
  <HiddenSlides>0</HiddenSlides>
  <ScaleCrop>false</ScaleCrop>
  <HeadingPairs>
    <vt:vector size="4" baseType="variant">
      <vt:variant>
        <vt:lpstr>Theme</vt:lpstr>
      </vt:variant>
      <vt:variant>
        <vt:i4>7</vt:i4>
      </vt:variant>
      <vt:variant>
        <vt:lpstr>Slide Titles</vt:lpstr>
      </vt:variant>
      <vt:variant>
        <vt:i4>6</vt:i4>
      </vt:variant>
    </vt:vector>
  </HeadingPairs>
  <TitlesOfParts>
    <vt:vector size="13" baseType="lpstr">
      <vt:lpstr>Title Slide</vt:lpstr>
      <vt:lpstr>Inner Slide</vt:lpstr>
      <vt:lpstr>abstract</vt:lpstr>
      <vt:lpstr>INTRODUCTION</vt:lpstr>
      <vt:lpstr>METHODS</vt:lpstr>
      <vt:lpstr>RESULTS</vt:lpstr>
      <vt:lpstr>CONCLUSIONS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2</cp:revision>
  <cp:lastPrinted>2019-03-26T13:54:24Z</cp:lastPrinted>
  <dcterms:created xsi:type="dcterms:W3CDTF">2019-04-24T06:32:04Z</dcterms:created>
  <dcterms:modified xsi:type="dcterms:W3CDTF">2021-06-18T22:53:27Z</dcterms:modified>
</cp:coreProperties>
</file>