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5"/>
  </p:notesMasterIdLst>
  <p:sldIdLst>
    <p:sldId id="256" r:id="rId8"/>
    <p:sldId id="258" r:id="rId9"/>
    <p:sldId id="260" r:id="rId10"/>
    <p:sldId id="261" r:id="rId11"/>
    <p:sldId id="262" r:id="rId12"/>
    <p:sldId id="264" r:id="rId13"/>
    <p:sldId id="263" r:id="rId14"/>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33"/>
    <p:restoredTop sz="94623"/>
  </p:normalViewPr>
  <p:slideViewPr>
    <p:cSldViewPr snapToGrid="0" snapToObjects="1">
      <p:cViewPr varScale="1">
        <p:scale>
          <a:sx n="97" d="100"/>
          <a:sy n="97" d="100"/>
        </p:scale>
        <p:origin x="9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‹N°›</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0" y="1873045"/>
            <a:ext cx="9144000" cy="1188401"/>
          </a:xfrm>
          <a:prstGeom prst="rect">
            <a:avLst/>
          </a:prstGeom>
          <a:noFill/>
          <a:ln w="9525">
            <a:noFill/>
            <a:miter lim="800000"/>
            <a:headEnd/>
            <a:tailEnd/>
          </a:ln>
        </p:spPr>
        <p:txBody>
          <a:bodyPr wrap="square" lIns="18666" tIns="9334" rIns="18666" bIns="9334">
            <a:spAutoFit/>
          </a:bodyPr>
          <a:lstStyle/>
          <a:p>
            <a:pPr algn="ctr" eaLnBrk="0" hangingPunct="0"/>
            <a:r>
              <a:rPr lang="fr-FR" sz="1800" b="1" dirty="0" smtClean="0">
                <a:solidFill>
                  <a:schemeClr val="bg1"/>
                </a:solidFill>
                <a:latin typeface="Arial" panose="020B0604020202020204" pitchFamily="34" charset="0"/>
              </a:rPr>
              <a:t>Gestion </a:t>
            </a:r>
            <a:r>
              <a:rPr lang="fr-FR" sz="1800" b="1" dirty="0">
                <a:solidFill>
                  <a:schemeClr val="bg1"/>
                </a:solidFill>
                <a:latin typeface="Arial" panose="020B0604020202020204" pitchFamily="34" charset="0"/>
              </a:rPr>
              <a:t>intégrée des risques de catastrophe et </a:t>
            </a:r>
            <a:r>
              <a:rPr lang="fr-FR" sz="1800" b="1" dirty="0" smtClean="0">
                <a:solidFill>
                  <a:schemeClr val="bg1"/>
                </a:solidFill>
                <a:latin typeface="Arial" panose="020B0604020202020204" pitchFamily="34" charset="0"/>
              </a:rPr>
              <a:t>résilience </a:t>
            </a:r>
            <a:r>
              <a:rPr lang="fr-FR" sz="1800" b="1" dirty="0">
                <a:solidFill>
                  <a:schemeClr val="bg1"/>
                </a:solidFill>
                <a:latin typeface="Arial" panose="020B0604020202020204" pitchFamily="34" charset="0"/>
              </a:rPr>
              <a:t>au changement climatique </a:t>
            </a:r>
            <a:r>
              <a:rPr lang="fr-FR" sz="1800" b="1" dirty="0" smtClean="0">
                <a:solidFill>
                  <a:schemeClr val="bg1"/>
                </a:solidFill>
                <a:latin typeface="Arial" panose="020B0604020202020204" pitchFamily="34" charset="0"/>
              </a:rPr>
              <a:t>: quelles </a:t>
            </a:r>
            <a:r>
              <a:rPr lang="fr-FR" sz="1800" b="1" dirty="0">
                <a:solidFill>
                  <a:schemeClr val="bg1"/>
                </a:solidFill>
                <a:latin typeface="Arial" panose="020B0604020202020204" pitchFamily="34" charset="0"/>
              </a:rPr>
              <a:t>perspectives au Niger ?</a:t>
            </a:r>
          </a:p>
          <a:p>
            <a:pPr algn="ctr" eaLnBrk="0" hangingPunct="0">
              <a:lnSpc>
                <a:spcPts val="1586"/>
              </a:lnSpc>
            </a:pPr>
            <a:endParaRPr lang="en-US" sz="1600" dirty="0">
              <a:solidFill>
                <a:schemeClr val="bg1"/>
              </a:solidFill>
              <a:latin typeface="Arial" panose="020B0604020202020204" pitchFamily="34" charset="0"/>
              <a:ea typeface="Avenir Book" charset="0"/>
            </a:endParaRPr>
          </a:p>
          <a:p>
            <a:pPr algn="ctr" eaLnBrk="0" hangingPunct="0">
              <a:lnSpc>
                <a:spcPts val="1586"/>
              </a:lnSpc>
            </a:pPr>
            <a:endParaRPr lang="en-US" sz="1600" dirty="0" smtClean="0">
              <a:solidFill>
                <a:schemeClr val="bg1"/>
              </a:solidFill>
              <a:latin typeface="Arial" panose="020B0604020202020204" pitchFamily="34" charset="0"/>
              <a:ea typeface="Avenir Book" charset="0"/>
            </a:endParaRPr>
          </a:p>
          <a:p>
            <a:pPr algn="ctr" eaLnBrk="0" hangingPunct="0">
              <a:lnSpc>
                <a:spcPts val="1586"/>
              </a:lnSpc>
            </a:pPr>
            <a:r>
              <a:rPr lang="en-US" sz="1600" dirty="0" err="1" smtClean="0">
                <a:solidFill>
                  <a:schemeClr val="bg1"/>
                </a:solidFill>
                <a:latin typeface="Arial" panose="020B0604020202020204" pitchFamily="34" charset="0"/>
                <a:ea typeface="Avenir Book" charset="0"/>
              </a:rPr>
              <a:t>Mr</a:t>
            </a:r>
            <a:r>
              <a:rPr lang="en-US" sz="1600" dirty="0" smtClean="0">
                <a:solidFill>
                  <a:schemeClr val="bg1"/>
                </a:solidFill>
                <a:latin typeface="Arial" panose="020B0604020202020204" pitchFamily="34" charset="0"/>
                <a:ea typeface="Avenir Book" charset="0"/>
              </a:rPr>
              <a:t> ISSA </a:t>
            </a:r>
            <a:r>
              <a:rPr lang="en-US" sz="1600" dirty="0" err="1" smtClean="0">
                <a:solidFill>
                  <a:schemeClr val="bg1"/>
                </a:solidFill>
                <a:latin typeface="Arial" panose="020B0604020202020204" pitchFamily="34" charset="0"/>
                <a:ea typeface="Avenir Book" charset="0"/>
              </a:rPr>
              <a:t>Habou</a:t>
            </a:r>
            <a:r>
              <a:rPr lang="en-US" sz="1600" dirty="0" smtClean="0">
                <a:solidFill>
                  <a:schemeClr val="bg1"/>
                </a:solidFill>
                <a:latin typeface="Arial" panose="020B0604020202020204" pitchFamily="34" charset="0"/>
                <a:ea typeface="Avenir Book" charset="0"/>
              </a:rPr>
              <a:t>, MALAM MAMAN </a:t>
            </a:r>
            <a:r>
              <a:rPr lang="en-US" sz="1600" dirty="0" err="1" smtClean="0">
                <a:solidFill>
                  <a:schemeClr val="bg1"/>
                </a:solidFill>
                <a:latin typeface="Arial" panose="020B0604020202020204" pitchFamily="34" charset="0"/>
                <a:ea typeface="Avenir Book" charset="0"/>
              </a:rPr>
              <a:t>Nafiou</a:t>
            </a:r>
            <a:r>
              <a:rPr lang="en-US" sz="1600" dirty="0">
                <a:solidFill>
                  <a:schemeClr val="bg1"/>
                </a:solidFill>
                <a:latin typeface="Avenir Book" charset="0"/>
                <a:ea typeface="Avenir Book" charset="0"/>
                <a:cs typeface="Avenir Book" charset="0"/>
              </a:rPr>
              <a:t> </a:t>
            </a: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3237737"/>
            <a:ext cx="2836838" cy="307905"/>
          </a:xfrm>
          <a:prstGeom prst="rect">
            <a:avLst/>
          </a:prstGeom>
          <a:noFill/>
        </p:spPr>
        <p:txBody>
          <a:bodyPr wrap="square" rtlCol="0">
            <a:spAutoFit/>
          </a:bodyPr>
          <a:lstStyle/>
          <a:p>
            <a:pPr algn="ctr"/>
            <a:r>
              <a:rPr lang="en-GB" sz="1401" dirty="0" smtClean="0">
                <a:solidFill>
                  <a:schemeClr val="bg1"/>
                </a:solidFill>
                <a:latin typeface="Arial" panose="020B0604020202020204" pitchFamily="34" charset="0"/>
                <a:cs typeface="Arial" panose="020B0604020202020204" pitchFamily="34" charset="0"/>
              </a:rPr>
              <a:t>Ref: P5.2-129</a:t>
            </a:r>
            <a:endParaRPr lang="en-AT" sz="1401" dirty="0">
              <a:solidFill>
                <a:schemeClr val="bg1"/>
              </a:solidFill>
              <a:latin typeface="Arial" panose="020B0604020202020204" pitchFamily="34" charset="0"/>
              <a:cs typeface="Arial" panose="020B0604020202020204" pitchFamily="34" charset="0"/>
            </a:endParaRPr>
          </a:p>
        </p:txBody>
      </p:sp>
      <p:pic>
        <p:nvPicPr>
          <p:cNvPr id="7" name="Image 6"/>
          <p:cNvPicPr>
            <a:picLocks noChangeAspect="1"/>
          </p:cNvPicPr>
          <p:nvPr/>
        </p:nvPicPr>
        <p:blipFill>
          <a:blip r:embed="rId3"/>
          <a:stretch>
            <a:fillRect/>
          </a:stretch>
        </p:blipFill>
        <p:spPr>
          <a:xfrm>
            <a:off x="3955217" y="3608440"/>
            <a:ext cx="1233565" cy="1158762"/>
          </a:xfrm>
          <a:prstGeom prst="rect">
            <a:avLst/>
          </a:prstGeom>
        </p:spPr>
      </p:pic>
    </p:spTree>
    <p:extLst>
      <p:ext uri="{BB962C8B-B14F-4D97-AF65-F5344CB8AC3E}">
        <p14:creationId xmlns:p14="http://schemas.microsoft.com/office/powerpoint/2010/main" val="400046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30832"/>
          </a:xfrm>
          <a:prstGeom prst="rect">
            <a:avLst/>
          </a:prstGeom>
          <a:noFill/>
        </p:spPr>
        <p:txBody>
          <a:bodyPr wrap="square" rtlCol="0">
            <a:spAutoFit/>
          </a:bodyPr>
          <a:lstStyle/>
          <a:p>
            <a:pPr algn="ctr"/>
            <a:r>
              <a:rPr lang="en-GB" sz="900" dirty="0" smtClean="0">
                <a:latin typeface="Arial" panose="020B0604020202020204" pitchFamily="34" charset="0"/>
                <a:cs typeface="Arial" panose="020B0604020202020204" pitchFamily="34" charset="0"/>
              </a:rPr>
              <a:t>P5.2-129</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ABSTRACT</a:t>
            </a:r>
          </a:p>
        </p:txBody>
      </p:sp>
      <p:sp>
        <p:nvSpPr>
          <p:cNvPr id="2" name="ZoneTexte 1"/>
          <p:cNvSpPr txBox="1"/>
          <p:nvPr/>
        </p:nvSpPr>
        <p:spPr>
          <a:xfrm>
            <a:off x="953477" y="1055795"/>
            <a:ext cx="7325284" cy="3139321"/>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fr-FR" sz="1200" dirty="0" smtClean="0">
                <a:latin typeface="Arial" panose="020B0604020202020204" pitchFamily="34" charset="0"/>
                <a:cs typeface="Arial" panose="020B0604020202020204" pitchFamily="34" charset="0"/>
              </a:rPr>
              <a:t>Les catastrophes naturelles sont aux termes des nations unies une grave rupture de fonctionnement d’une communauté […] qui engendrent des </a:t>
            </a:r>
            <a:r>
              <a:rPr lang="fr-FR" sz="1200" dirty="0">
                <a:latin typeface="Arial" panose="020B0604020202020204" pitchFamily="34" charset="0"/>
                <a:cs typeface="Arial" panose="020B0604020202020204" pitchFamily="34" charset="0"/>
              </a:rPr>
              <a:t>effets </a:t>
            </a:r>
            <a:r>
              <a:rPr lang="fr-FR" sz="1200" dirty="0" smtClean="0">
                <a:latin typeface="Arial" panose="020B0604020202020204" pitchFamily="34" charset="0"/>
                <a:cs typeface="Arial" panose="020B0604020202020204" pitchFamily="34" charset="0"/>
              </a:rPr>
              <a:t>qui sont souvent </a:t>
            </a:r>
            <a:r>
              <a:rPr lang="fr-FR" sz="1200" dirty="0">
                <a:latin typeface="Arial" panose="020B0604020202020204" pitchFamily="34" charset="0"/>
                <a:cs typeface="Arial" panose="020B0604020202020204" pitchFamily="34" charset="0"/>
              </a:rPr>
              <a:t>cumulatifs et ressentie dans le temps et dans </a:t>
            </a:r>
            <a:r>
              <a:rPr lang="fr-FR" sz="1200" dirty="0" smtClean="0">
                <a:latin typeface="Arial" panose="020B0604020202020204" pitchFamily="34" charset="0"/>
                <a:cs typeface="Arial" panose="020B0604020202020204" pitchFamily="34" charset="0"/>
              </a:rPr>
              <a:t>l’espace;</a:t>
            </a:r>
          </a:p>
          <a:p>
            <a:pPr algn="just">
              <a:lnSpc>
                <a:spcPct val="150000"/>
              </a:lnSpc>
            </a:pPr>
            <a:endParaRPr lang="fr-FR" sz="1200" dirty="0" smtClean="0">
              <a:latin typeface="Arial" panose="020B0604020202020204" pitchFamily="34" charset="0"/>
              <a:cs typeface="Arial" panose="020B0604020202020204" pitchFamily="34" charset="0"/>
            </a:endParaRPr>
          </a:p>
          <a:p>
            <a:pPr marL="171450" indent="-171450" algn="just">
              <a:lnSpc>
                <a:spcPct val="150000"/>
              </a:lnSpc>
              <a:buFont typeface="Arial" panose="020B0604020202020204" pitchFamily="34" charset="0"/>
              <a:buChar char="•"/>
            </a:pPr>
            <a:r>
              <a:rPr lang="fr-FR" sz="1200" dirty="0" smtClean="0">
                <a:latin typeface="Arial" panose="020B0604020202020204" pitchFamily="34" charset="0"/>
                <a:cs typeface="Arial" panose="020B0604020202020204" pitchFamily="34" charset="0"/>
              </a:rPr>
              <a:t>Il ressort des nombreuses études (</a:t>
            </a:r>
            <a:r>
              <a:rPr lang="fr-FR" sz="1200" dirty="0" err="1" smtClean="0">
                <a:latin typeface="Arial" panose="020B0604020202020204" pitchFamily="34" charset="0"/>
                <a:cs typeface="Arial" panose="020B0604020202020204" pitchFamily="34" charset="0"/>
              </a:rPr>
              <a:t>Hallegates</a:t>
            </a:r>
            <a:r>
              <a:rPr lang="fr-FR" sz="1200" dirty="0" smtClean="0">
                <a:latin typeface="Arial" panose="020B0604020202020204" pitchFamily="34" charset="0"/>
                <a:cs typeface="Arial" panose="020B0604020202020204" pitchFamily="34" charset="0"/>
              </a:rPr>
              <a:t>, 2014) qu’il est impératif </a:t>
            </a:r>
            <a:r>
              <a:rPr lang="fr-FR" sz="1200" dirty="0">
                <a:latin typeface="Arial" panose="020B0604020202020204" pitchFamily="34" charset="0"/>
                <a:cs typeface="Arial" panose="020B0604020202020204" pitchFamily="34" charset="0"/>
              </a:rPr>
              <a:t>de mettre en place un bon dispositif de prévention et de gestion des risques permettant d’optimiser les actions notamment lorsque les ressources sont </a:t>
            </a:r>
            <a:r>
              <a:rPr lang="fr-FR" sz="1200" dirty="0" smtClean="0">
                <a:latin typeface="Arial" panose="020B0604020202020204" pitchFamily="34" charset="0"/>
                <a:cs typeface="Arial" panose="020B0604020202020204" pitchFamily="34" charset="0"/>
              </a:rPr>
              <a:t>limitées;</a:t>
            </a:r>
          </a:p>
          <a:p>
            <a:pPr algn="just">
              <a:lnSpc>
                <a:spcPct val="150000"/>
              </a:lnSpc>
            </a:pPr>
            <a:endParaRPr lang="fr-FR" sz="1200" dirty="0" smtClean="0">
              <a:latin typeface="Arial" panose="020B0604020202020204" pitchFamily="34" charset="0"/>
              <a:cs typeface="Arial" panose="020B0604020202020204" pitchFamily="34" charset="0"/>
            </a:endParaRPr>
          </a:p>
          <a:p>
            <a:pPr marL="171450" indent="-171450" algn="just">
              <a:lnSpc>
                <a:spcPct val="150000"/>
              </a:lnSpc>
              <a:buFont typeface="Arial" panose="020B0604020202020204" pitchFamily="34" charset="0"/>
              <a:buChar char="•"/>
            </a:pPr>
            <a:r>
              <a:rPr lang="fr-FR" sz="1200" dirty="0" smtClean="0">
                <a:latin typeface="Arial" panose="020B0604020202020204" pitchFamily="34" charset="0"/>
                <a:cs typeface="Arial" panose="020B0604020202020204" pitchFamily="34" charset="0"/>
              </a:rPr>
              <a:t>Le Niger suite aux recommandations internationales et au retour d’expérience des catastrophes survenues a mis en place un cadre fédérateur qu’est la plateforme nationale pour la prévention et la réduction des risques de catastrophe.</a:t>
            </a:r>
            <a:endParaRPr lang="fr-FR" sz="1200" dirty="0">
              <a:latin typeface="Arial" panose="020B0604020202020204" pitchFamily="34" charset="0"/>
              <a:cs typeface="Arial" panose="020B0604020202020204" pitchFamily="34" charset="0"/>
            </a:endParaRPr>
          </a:p>
        </p:txBody>
      </p:sp>
      <p:sp>
        <p:nvSpPr>
          <p:cNvPr id="7" name="Rectangle 17">
            <a:extLst>
              <a:ext uri="{FF2B5EF4-FFF2-40B4-BE49-F238E27FC236}">
                <a16:creationId xmlns:a16="http://schemas.microsoft.com/office/drawing/2014/main" id="{EEF774D5-8E1F-6744-9E49-DB689041ADBF}"/>
              </a:ext>
            </a:extLst>
          </p:cNvPr>
          <p:cNvSpPr>
            <a:spLocks noChangeArrowheads="1"/>
          </p:cNvSpPr>
          <p:nvPr/>
        </p:nvSpPr>
        <p:spPr bwMode="auto">
          <a:xfrm>
            <a:off x="1480946" y="78728"/>
            <a:ext cx="6148883" cy="798551"/>
          </a:xfrm>
          <a:prstGeom prst="rect">
            <a:avLst/>
          </a:prstGeom>
          <a:noFill/>
          <a:ln w="9525">
            <a:noFill/>
            <a:miter lim="800000"/>
            <a:headEnd/>
            <a:tailEnd/>
          </a:ln>
        </p:spPr>
        <p:txBody>
          <a:bodyPr wrap="square" lIns="18666" tIns="9334" rIns="18666" bIns="9334">
            <a:spAutoFit/>
          </a:bodyPr>
          <a:lstStyle/>
          <a:p>
            <a:pPr algn="ctr" eaLnBrk="0" hangingPunct="0"/>
            <a:r>
              <a:rPr lang="fr-FR" sz="1200" b="1" dirty="0" smtClean="0">
                <a:solidFill>
                  <a:schemeClr val="bg1"/>
                </a:solidFill>
                <a:latin typeface="Arial" panose="020B0604020202020204" pitchFamily="34" charset="0"/>
                <a:cs typeface="Arial" panose="020B0604020202020204" pitchFamily="34" charset="0"/>
              </a:rPr>
              <a:t>Gestion </a:t>
            </a:r>
            <a:r>
              <a:rPr lang="fr-FR" sz="1200" b="1" dirty="0">
                <a:solidFill>
                  <a:schemeClr val="bg1"/>
                </a:solidFill>
                <a:latin typeface="Arial" panose="020B0604020202020204" pitchFamily="34" charset="0"/>
                <a:cs typeface="Arial" panose="020B0604020202020204" pitchFamily="34" charset="0"/>
              </a:rPr>
              <a:t>intégrée des risques de catastrophe et  </a:t>
            </a:r>
            <a:r>
              <a:rPr lang="fr-FR" sz="1200" b="1" dirty="0" smtClean="0">
                <a:solidFill>
                  <a:schemeClr val="bg1"/>
                </a:solidFill>
                <a:latin typeface="Arial" panose="020B0604020202020204" pitchFamily="34" charset="0"/>
                <a:cs typeface="Arial" panose="020B0604020202020204" pitchFamily="34" charset="0"/>
              </a:rPr>
              <a:t>résilience </a:t>
            </a:r>
          </a:p>
          <a:p>
            <a:pPr algn="ctr" eaLnBrk="0" hangingPunct="0"/>
            <a:r>
              <a:rPr lang="fr-FR" sz="1200" b="1" dirty="0" smtClean="0">
                <a:solidFill>
                  <a:schemeClr val="bg1"/>
                </a:solidFill>
                <a:latin typeface="Arial" panose="020B0604020202020204" pitchFamily="34" charset="0"/>
                <a:cs typeface="Arial" panose="020B0604020202020204" pitchFamily="34" charset="0"/>
              </a:rPr>
              <a:t>au </a:t>
            </a:r>
            <a:r>
              <a:rPr lang="fr-FR" sz="1200" b="1" dirty="0">
                <a:solidFill>
                  <a:schemeClr val="bg1"/>
                </a:solidFill>
                <a:latin typeface="Arial" panose="020B0604020202020204" pitchFamily="34" charset="0"/>
                <a:cs typeface="Arial" panose="020B0604020202020204" pitchFamily="34" charset="0"/>
              </a:rPr>
              <a:t>changement climatique </a:t>
            </a:r>
            <a:r>
              <a:rPr lang="fr-FR" sz="1200" b="1" dirty="0" smtClean="0">
                <a:solidFill>
                  <a:schemeClr val="bg1"/>
                </a:solidFill>
                <a:latin typeface="Arial" panose="020B0604020202020204" pitchFamily="34" charset="0"/>
                <a:cs typeface="Arial" panose="020B0604020202020204" pitchFamily="34" charset="0"/>
              </a:rPr>
              <a:t>: quelles </a:t>
            </a:r>
            <a:r>
              <a:rPr lang="fr-FR" sz="1200" b="1" dirty="0">
                <a:solidFill>
                  <a:schemeClr val="bg1"/>
                </a:solidFill>
                <a:latin typeface="Arial" panose="020B0604020202020204" pitchFamily="34" charset="0"/>
                <a:cs typeface="Arial" panose="020B0604020202020204" pitchFamily="34" charset="0"/>
              </a:rPr>
              <a:t>perspectives au Niger </a:t>
            </a:r>
            <a:r>
              <a:rPr lang="fr-FR" sz="1200" b="1" dirty="0" smtClean="0">
                <a:solidFill>
                  <a:schemeClr val="bg1"/>
                </a:solidFill>
                <a:latin typeface="Arial" panose="020B0604020202020204" pitchFamily="34" charset="0"/>
                <a:cs typeface="Arial" panose="020B0604020202020204" pitchFamily="34" charset="0"/>
              </a:rPr>
              <a:t>?</a:t>
            </a:r>
            <a:endParaRPr lang="en-US" sz="1200" b="1" dirty="0">
              <a:solidFill>
                <a:schemeClr val="bg1"/>
              </a:solidFill>
              <a:latin typeface="Arial" panose="020B0604020202020204" pitchFamily="34" charset="0"/>
              <a:cs typeface="Arial" panose="020B0604020202020204" pitchFamily="34" charset="0"/>
            </a:endParaRPr>
          </a:p>
          <a:p>
            <a:pPr algn="ctr" eaLnBrk="0" hangingPunct="0">
              <a:lnSpc>
                <a:spcPts val="1586"/>
              </a:lnSpc>
            </a:pPr>
            <a:r>
              <a:rPr lang="en-US" sz="1200" dirty="0" smtClean="0">
                <a:solidFill>
                  <a:schemeClr val="bg1"/>
                </a:solidFill>
                <a:latin typeface="Arial" panose="020B0604020202020204" pitchFamily="34" charset="0"/>
                <a:ea typeface="Avenir Book" charset="0"/>
                <a:cs typeface="Arial" panose="020B0604020202020204" pitchFamily="34" charset="0"/>
              </a:rPr>
              <a:t>ISSA </a:t>
            </a:r>
            <a:r>
              <a:rPr lang="en-US" sz="1200" dirty="0" err="1" smtClean="0">
                <a:solidFill>
                  <a:schemeClr val="bg1"/>
                </a:solidFill>
                <a:latin typeface="Arial" panose="020B0604020202020204" pitchFamily="34" charset="0"/>
                <a:ea typeface="Avenir Book" charset="0"/>
                <a:cs typeface="Arial" panose="020B0604020202020204" pitchFamily="34" charset="0"/>
              </a:rPr>
              <a:t>Habou</a:t>
            </a:r>
            <a:r>
              <a:rPr lang="en-US" sz="1200" dirty="0" smtClean="0">
                <a:solidFill>
                  <a:schemeClr val="bg1"/>
                </a:solidFill>
                <a:latin typeface="Arial" panose="020B0604020202020204" pitchFamily="34" charset="0"/>
                <a:ea typeface="Avenir Book" charset="0"/>
                <a:cs typeface="Arial" panose="020B0604020202020204" pitchFamily="34" charset="0"/>
              </a:rPr>
              <a:t> (</a:t>
            </a:r>
            <a:r>
              <a:rPr lang="en-US" sz="1100" i="1" dirty="0" smtClean="0">
                <a:solidFill>
                  <a:schemeClr val="accent1"/>
                </a:solidFill>
                <a:latin typeface="Arial" panose="020B0604020202020204" pitchFamily="34" charset="0"/>
                <a:ea typeface="Avenir Book" charset="0"/>
                <a:cs typeface="Arial" panose="020B0604020202020204" pitchFamily="34" charset="0"/>
              </a:rPr>
              <a:t>habouniger@gmail.com</a:t>
            </a:r>
            <a:r>
              <a:rPr lang="en-US" sz="1200" dirty="0" smtClean="0">
                <a:solidFill>
                  <a:schemeClr val="bg1"/>
                </a:solidFill>
                <a:latin typeface="Arial" panose="020B0604020202020204" pitchFamily="34" charset="0"/>
                <a:ea typeface="Avenir Book" charset="0"/>
                <a:cs typeface="Arial" panose="020B0604020202020204" pitchFamily="34" charset="0"/>
              </a:rPr>
              <a:t>), MALAM MAMAN </a:t>
            </a:r>
            <a:r>
              <a:rPr lang="en-US" sz="1200" dirty="0" err="1" smtClean="0">
                <a:solidFill>
                  <a:schemeClr val="bg1"/>
                </a:solidFill>
                <a:latin typeface="Arial" panose="020B0604020202020204" pitchFamily="34" charset="0"/>
                <a:ea typeface="Avenir Book" charset="0"/>
                <a:cs typeface="Arial" panose="020B0604020202020204" pitchFamily="34" charset="0"/>
              </a:rPr>
              <a:t>Nafiou</a:t>
            </a:r>
            <a:r>
              <a:rPr lang="en-US" sz="1200" dirty="0" smtClean="0">
                <a:solidFill>
                  <a:schemeClr val="bg1"/>
                </a:solidFill>
                <a:latin typeface="Arial" panose="020B0604020202020204" pitchFamily="34" charset="0"/>
                <a:ea typeface="Avenir Book" charset="0"/>
                <a:cs typeface="Arial" panose="020B0604020202020204" pitchFamily="34" charset="0"/>
              </a:rPr>
              <a:t> (</a:t>
            </a:r>
            <a:r>
              <a:rPr lang="en-US" sz="1100" i="1" dirty="0" smtClean="0">
                <a:solidFill>
                  <a:schemeClr val="accent1"/>
                </a:solidFill>
                <a:latin typeface="Arial" panose="020B0604020202020204" pitchFamily="34" charset="0"/>
                <a:ea typeface="Avenir Book" charset="0"/>
                <a:cs typeface="Arial" panose="020B0604020202020204" pitchFamily="34" charset="0"/>
              </a:rPr>
              <a:t>mnafiou@yahoo.fr</a:t>
            </a:r>
            <a:r>
              <a:rPr lang="en-US" sz="1200" dirty="0" smtClean="0">
                <a:solidFill>
                  <a:schemeClr val="bg1"/>
                </a:solidFill>
                <a:latin typeface="Arial" panose="020B0604020202020204" pitchFamily="34" charset="0"/>
                <a:ea typeface="Avenir Book" charset="0"/>
                <a:cs typeface="Arial" panose="020B0604020202020204" pitchFamily="34" charset="0"/>
              </a:rPr>
              <a:t>)</a:t>
            </a:r>
            <a:r>
              <a:rPr lang="en-US" sz="1200" dirty="0">
                <a:solidFill>
                  <a:schemeClr val="bg1"/>
                </a:solidFill>
                <a:latin typeface="Arial" panose="020B0604020202020204" pitchFamily="34" charset="0"/>
                <a:ea typeface="Avenir Book" charset="0"/>
                <a:cs typeface="Arial" panose="020B0604020202020204" pitchFamily="34" charset="0"/>
              </a:rPr>
              <a:t> </a:t>
            </a:r>
            <a:endParaRPr lang="en-US" sz="1200" dirty="0" smtClean="0">
              <a:solidFill>
                <a:schemeClr val="bg1"/>
              </a:solidFill>
              <a:latin typeface="Arial" panose="020B0604020202020204" pitchFamily="34" charset="0"/>
              <a:ea typeface="Avenir Book" charset="0"/>
              <a:cs typeface="Arial" panose="020B0604020202020204" pitchFamily="34" charset="0"/>
            </a:endParaRPr>
          </a:p>
          <a:p>
            <a:pPr algn="ctr" eaLnBrk="0" hangingPunct="0">
              <a:lnSpc>
                <a:spcPts val="1586"/>
              </a:lnSpc>
            </a:pPr>
            <a:r>
              <a:rPr lang="fr-FR" sz="1200" b="1" dirty="0">
                <a:solidFill>
                  <a:schemeClr val="bg1"/>
                </a:solidFill>
                <a:latin typeface="Arial" panose="020B0604020202020204" pitchFamily="34" charset="0"/>
                <a:cs typeface="Arial" panose="020B0604020202020204" pitchFamily="34" charset="0"/>
              </a:rPr>
              <a:t>Laboratoire d’Etudes et de Recherches sur l’Emergence Economique (</a:t>
            </a:r>
            <a:r>
              <a:rPr lang="fr-FR" sz="1200" b="1" dirty="0" smtClean="0">
                <a:solidFill>
                  <a:schemeClr val="bg1"/>
                </a:solidFill>
                <a:latin typeface="Arial" panose="020B0604020202020204" pitchFamily="34" charset="0"/>
                <a:cs typeface="Arial" panose="020B0604020202020204" pitchFamily="34" charset="0"/>
              </a:rPr>
              <a:t>LAEREE)</a:t>
            </a:r>
            <a:endParaRPr 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751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6" name="ZoneTexte 5"/>
          <p:cNvSpPr txBox="1"/>
          <p:nvPr/>
        </p:nvSpPr>
        <p:spPr>
          <a:xfrm>
            <a:off x="953477" y="1026301"/>
            <a:ext cx="7325284" cy="3970318"/>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fr-FR" sz="1200" dirty="0"/>
              <a:t>Les aléas naturels et leurs impacts sur les populations peuvent varier dans le temps et dans </a:t>
            </a:r>
            <a:r>
              <a:rPr lang="fr-FR" sz="1200" dirty="0" smtClean="0"/>
              <a:t>l’espace, </a:t>
            </a:r>
            <a:r>
              <a:rPr lang="fr-FR" sz="1200" dirty="0"/>
              <a:t>ils peuvent être dévastateurs pour une communauté, un pays ou une région. </a:t>
            </a:r>
            <a:endParaRPr lang="fr-FR" sz="1200" dirty="0" smtClean="0"/>
          </a:p>
          <a:p>
            <a:pPr marL="171450" indent="-171450" algn="just">
              <a:lnSpc>
                <a:spcPct val="150000"/>
              </a:lnSpc>
              <a:buFont typeface="Arial" panose="020B0604020202020204" pitchFamily="34" charset="0"/>
              <a:buChar char="•"/>
            </a:pPr>
            <a:r>
              <a:rPr lang="fr-FR" sz="1200" dirty="0"/>
              <a:t>La prise de conscience </a:t>
            </a:r>
            <a:r>
              <a:rPr lang="fr-FR" sz="1200" dirty="0" smtClean="0"/>
              <a:t>par les </a:t>
            </a:r>
            <a:r>
              <a:rPr lang="fr-FR" sz="1200" dirty="0"/>
              <a:t>acteurs des impacts des phénomènes dangereux (naturels et anthropiques) fait </a:t>
            </a:r>
            <a:r>
              <a:rPr lang="fr-FR" sz="1200" dirty="0" smtClean="0"/>
              <a:t>qu’on est passé </a:t>
            </a:r>
            <a:r>
              <a:rPr lang="fr-FR" sz="1200" dirty="0"/>
              <a:t>d’une gestion réactive dans les années 1990 </a:t>
            </a:r>
            <a:r>
              <a:rPr lang="fr-FR" sz="1200" dirty="0" smtClean="0"/>
              <a:t>à </a:t>
            </a:r>
            <a:r>
              <a:rPr lang="fr-FR" sz="1200" dirty="0"/>
              <a:t>une gestion proactive des risques de catastrophe </a:t>
            </a:r>
            <a:r>
              <a:rPr lang="fr-FR" sz="1200" dirty="0" smtClean="0"/>
              <a:t>aujourd’hui</a:t>
            </a:r>
          </a:p>
          <a:p>
            <a:pPr marL="171450" indent="-171450" algn="just">
              <a:lnSpc>
                <a:spcPct val="150000"/>
              </a:lnSpc>
              <a:buFont typeface="Arial" panose="020B0604020202020204" pitchFamily="34" charset="0"/>
              <a:buChar char="•"/>
            </a:pPr>
            <a:r>
              <a:rPr lang="fr-FR" sz="1200" dirty="0" smtClean="0"/>
              <a:t>Cette proactivité a permis au </a:t>
            </a:r>
            <a:r>
              <a:rPr lang="fr-FR" sz="1200" dirty="0"/>
              <a:t>Niger </a:t>
            </a:r>
            <a:r>
              <a:rPr lang="fr-FR" sz="1200" dirty="0" smtClean="0"/>
              <a:t>de </a:t>
            </a:r>
            <a:r>
              <a:rPr lang="fr-FR" sz="1200" dirty="0"/>
              <a:t>mettre en exergue les risque permanent que sont les sécheresses, les inondations, les vents violents, la désertification, les invasions des ennemis des cultures, les épidémies, les épizooties, les canicules, les incendies et les feux de </a:t>
            </a:r>
            <a:r>
              <a:rPr lang="fr-FR" sz="1200" dirty="0" smtClean="0"/>
              <a:t>brousse</a:t>
            </a:r>
          </a:p>
          <a:p>
            <a:pPr marL="171450" indent="-171450" algn="just">
              <a:lnSpc>
                <a:spcPct val="150000"/>
              </a:lnSpc>
              <a:buFont typeface="Arial" panose="020B0604020202020204" pitchFamily="34" charset="0"/>
              <a:buChar char="•"/>
            </a:pPr>
            <a:r>
              <a:rPr lang="fr-FR" sz="1200" dirty="0"/>
              <a:t>D’où </a:t>
            </a:r>
            <a:r>
              <a:rPr lang="fr-FR" sz="1200" dirty="0" smtClean="0"/>
              <a:t>le renforcement de la gouvernance juridique </a:t>
            </a:r>
            <a:r>
              <a:rPr lang="fr-FR" sz="1200" dirty="0"/>
              <a:t>et institutionnel de gestion de catastrophe </a:t>
            </a:r>
            <a:r>
              <a:rPr lang="fr-FR" sz="1200" dirty="0" smtClean="0"/>
              <a:t>naturelle, dont </a:t>
            </a:r>
            <a:r>
              <a:rPr lang="fr-FR" sz="1200" dirty="0"/>
              <a:t>plateforme dédiée pour la réduction des risques de </a:t>
            </a:r>
            <a:r>
              <a:rPr lang="fr-FR" sz="1200" dirty="0" smtClean="0"/>
              <a:t>catastrophes (RRC) composé de tous les acteurs</a:t>
            </a:r>
          </a:p>
          <a:p>
            <a:pPr marL="171450" indent="-171450" algn="just">
              <a:lnSpc>
                <a:spcPct val="150000"/>
              </a:lnSpc>
              <a:buFont typeface="Arial" panose="020B0604020202020204" pitchFamily="34" charset="0"/>
              <a:buChar char="•"/>
            </a:pPr>
            <a:r>
              <a:rPr lang="fr-FR" sz="1200" dirty="0"/>
              <a:t>L’objectif </a:t>
            </a:r>
            <a:r>
              <a:rPr lang="fr-FR" sz="1200" dirty="0" smtClean="0"/>
              <a:t>de cette étude est d’examiner le fonctionnement de cette plateforme et </a:t>
            </a:r>
            <a:r>
              <a:rPr lang="fr-FR" sz="1200" dirty="0"/>
              <a:t>proposer des pistes pour accélérer l’intégration afin d’accroitre la résilience des populations aux changements climatiques tout en préservant les acquis</a:t>
            </a:r>
          </a:p>
          <a:p>
            <a:pPr algn="just">
              <a:lnSpc>
                <a:spcPct val="150000"/>
              </a:lnSpc>
            </a:pPr>
            <a:endParaRPr lang="fr-FR" sz="1200" dirty="0"/>
          </a:p>
        </p:txBody>
      </p:sp>
      <p:sp>
        <p:nvSpPr>
          <p:cNvPr id="7" name="Rectangle 17">
            <a:extLst>
              <a:ext uri="{FF2B5EF4-FFF2-40B4-BE49-F238E27FC236}">
                <a16:creationId xmlns:a16="http://schemas.microsoft.com/office/drawing/2014/main" id="{EEF774D5-8E1F-6744-9E49-DB689041ADBF}"/>
              </a:ext>
            </a:extLst>
          </p:cNvPr>
          <p:cNvSpPr>
            <a:spLocks noChangeArrowheads="1"/>
          </p:cNvSpPr>
          <p:nvPr/>
        </p:nvSpPr>
        <p:spPr bwMode="auto">
          <a:xfrm>
            <a:off x="1480946" y="78728"/>
            <a:ext cx="6148883" cy="798551"/>
          </a:xfrm>
          <a:prstGeom prst="rect">
            <a:avLst/>
          </a:prstGeom>
          <a:noFill/>
          <a:ln w="9525">
            <a:noFill/>
            <a:miter lim="800000"/>
            <a:headEnd/>
            <a:tailEnd/>
          </a:ln>
        </p:spPr>
        <p:txBody>
          <a:bodyPr wrap="square" lIns="18666" tIns="9334" rIns="18666" bIns="9334">
            <a:spAutoFit/>
          </a:bodyPr>
          <a:lstStyle/>
          <a:p>
            <a:pPr algn="ctr" eaLnBrk="0" hangingPunct="0"/>
            <a:r>
              <a:rPr lang="fr-FR" sz="1200" b="1" dirty="0" smtClean="0">
                <a:solidFill>
                  <a:schemeClr val="bg1"/>
                </a:solidFill>
                <a:latin typeface="Arial" panose="020B0604020202020204" pitchFamily="34" charset="0"/>
                <a:cs typeface="Arial" panose="020B0604020202020204" pitchFamily="34" charset="0"/>
              </a:rPr>
              <a:t>Gestion </a:t>
            </a:r>
            <a:r>
              <a:rPr lang="fr-FR" sz="1200" b="1" dirty="0">
                <a:solidFill>
                  <a:schemeClr val="bg1"/>
                </a:solidFill>
                <a:latin typeface="Arial" panose="020B0604020202020204" pitchFamily="34" charset="0"/>
                <a:cs typeface="Arial" panose="020B0604020202020204" pitchFamily="34" charset="0"/>
              </a:rPr>
              <a:t>intégrée des risques de catastrophe et  </a:t>
            </a:r>
            <a:r>
              <a:rPr lang="fr-FR" sz="1200" b="1" dirty="0" smtClean="0">
                <a:solidFill>
                  <a:schemeClr val="bg1"/>
                </a:solidFill>
                <a:latin typeface="Arial" panose="020B0604020202020204" pitchFamily="34" charset="0"/>
                <a:cs typeface="Arial" panose="020B0604020202020204" pitchFamily="34" charset="0"/>
              </a:rPr>
              <a:t>résilience </a:t>
            </a:r>
          </a:p>
          <a:p>
            <a:pPr algn="ctr" eaLnBrk="0" hangingPunct="0"/>
            <a:r>
              <a:rPr lang="fr-FR" sz="1200" b="1" dirty="0" smtClean="0">
                <a:solidFill>
                  <a:schemeClr val="bg1"/>
                </a:solidFill>
                <a:latin typeface="Arial" panose="020B0604020202020204" pitchFamily="34" charset="0"/>
                <a:cs typeface="Arial" panose="020B0604020202020204" pitchFamily="34" charset="0"/>
              </a:rPr>
              <a:t>au </a:t>
            </a:r>
            <a:r>
              <a:rPr lang="fr-FR" sz="1200" b="1" dirty="0">
                <a:solidFill>
                  <a:schemeClr val="bg1"/>
                </a:solidFill>
                <a:latin typeface="Arial" panose="020B0604020202020204" pitchFamily="34" charset="0"/>
                <a:cs typeface="Arial" panose="020B0604020202020204" pitchFamily="34" charset="0"/>
              </a:rPr>
              <a:t>changement climatique </a:t>
            </a:r>
            <a:r>
              <a:rPr lang="fr-FR" sz="1200" b="1" dirty="0" smtClean="0">
                <a:solidFill>
                  <a:schemeClr val="bg1"/>
                </a:solidFill>
                <a:latin typeface="Arial" panose="020B0604020202020204" pitchFamily="34" charset="0"/>
                <a:cs typeface="Arial" panose="020B0604020202020204" pitchFamily="34" charset="0"/>
              </a:rPr>
              <a:t>: quelles </a:t>
            </a:r>
            <a:r>
              <a:rPr lang="fr-FR" sz="1200" b="1" dirty="0">
                <a:solidFill>
                  <a:schemeClr val="bg1"/>
                </a:solidFill>
                <a:latin typeface="Arial" panose="020B0604020202020204" pitchFamily="34" charset="0"/>
                <a:cs typeface="Arial" panose="020B0604020202020204" pitchFamily="34" charset="0"/>
              </a:rPr>
              <a:t>perspectives au Niger </a:t>
            </a:r>
            <a:r>
              <a:rPr lang="fr-FR" sz="1200" b="1" dirty="0" smtClean="0">
                <a:solidFill>
                  <a:schemeClr val="bg1"/>
                </a:solidFill>
                <a:latin typeface="Arial" panose="020B0604020202020204" pitchFamily="34" charset="0"/>
                <a:cs typeface="Arial" panose="020B0604020202020204" pitchFamily="34" charset="0"/>
              </a:rPr>
              <a:t>?</a:t>
            </a:r>
            <a:endParaRPr lang="en-US" sz="1200" b="1" dirty="0">
              <a:solidFill>
                <a:schemeClr val="bg1"/>
              </a:solidFill>
              <a:latin typeface="Arial" panose="020B0604020202020204" pitchFamily="34" charset="0"/>
              <a:cs typeface="Arial" panose="020B0604020202020204" pitchFamily="34" charset="0"/>
            </a:endParaRPr>
          </a:p>
          <a:p>
            <a:pPr algn="ctr" eaLnBrk="0" hangingPunct="0">
              <a:lnSpc>
                <a:spcPts val="1586"/>
              </a:lnSpc>
            </a:pPr>
            <a:r>
              <a:rPr lang="en-US" sz="1200" dirty="0" smtClean="0">
                <a:solidFill>
                  <a:schemeClr val="bg1"/>
                </a:solidFill>
                <a:latin typeface="Arial" panose="020B0604020202020204" pitchFamily="34" charset="0"/>
                <a:ea typeface="Avenir Book" charset="0"/>
                <a:cs typeface="Arial" panose="020B0604020202020204" pitchFamily="34" charset="0"/>
              </a:rPr>
              <a:t>ISSA </a:t>
            </a:r>
            <a:r>
              <a:rPr lang="en-US" sz="1200" dirty="0" err="1" smtClean="0">
                <a:solidFill>
                  <a:schemeClr val="bg1"/>
                </a:solidFill>
                <a:latin typeface="Arial" panose="020B0604020202020204" pitchFamily="34" charset="0"/>
                <a:ea typeface="Avenir Book" charset="0"/>
                <a:cs typeface="Arial" panose="020B0604020202020204" pitchFamily="34" charset="0"/>
              </a:rPr>
              <a:t>Habou</a:t>
            </a:r>
            <a:r>
              <a:rPr lang="en-US" sz="1200" dirty="0" smtClean="0">
                <a:solidFill>
                  <a:schemeClr val="bg1"/>
                </a:solidFill>
                <a:latin typeface="Arial" panose="020B0604020202020204" pitchFamily="34" charset="0"/>
                <a:ea typeface="Avenir Book" charset="0"/>
                <a:cs typeface="Arial" panose="020B0604020202020204" pitchFamily="34" charset="0"/>
              </a:rPr>
              <a:t> (</a:t>
            </a:r>
            <a:r>
              <a:rPr lang="en-US" sz="1100" i="1" dirty="0" smtClean="0">
                <a:solidFill>
                  <a:schemeClr val="accent1"/>
                </a:solidFill>
                <a:latin typeface="Arial" panose="020B0604020202020204" pitchFamily="34" charset="0"/>
                <a:ea typeface="Avenir Book" charset="0"/>
                <a:cs typeface="Arial" panose="020B0604020202020204" pitchFamily="34" charset="0"/>
              </a:rPr>
              <a:t>habouniger@gmail.com</a:t>
            </a:r>
            <a:r>
              <a:rPr lang="en-US" sz="1200" dirty="0" smtClean="0">
                <a:solidFill>
                  <a:schemeClr val="bg1"/>
                </a:solidFill>
                <a:latin typeface="Arial" panose="020B0604020202020204" pitchFamily="34" charset="0"/>
                <a:ea typeface="Avenir Book" charset="0"/>
                <a:cs typeface="Arial" panose="020B0604020202020204" pitchFamily="34" charset="0"/>
              </a:rPr>
              <a:t>), MALAM MAMAN </a:t>
            </a:r>
            <a:r>
              <a:rPr lang="en-US" sz="1200" dirty="0" err="1" smtClean="0">
                <a:solidFill>
                  <a:schemeClr val="bg1"/>
                </a:solidFill>
                <a:latin typeface="Arial" panose="020B0604020202020204" pitchFamily="34" charset="0"/>
                <a:ea typeface="Avenir Book" charset="0"/>
                <a:cs typeface="Arial" panose="020B0604020202020204" pitchFamily="34" charset="0"/>
              </a:rPr>
              <a:t>Nafiou</a:t>
            </a:r>
            <a:r>
              <a:rPr lang="en-US" sz="1200" dirty="0" smtClean="0">
                <a:solidFill>
                  <a:schemeClr val="bg1"/>
                </a:solidFill>
                <a:latin typeface="Arial" panose="020B0604020202020204" pitchFamily="34" charset="0"/>
                <a:ea typeface="Avenir Book" charset="0"/>
                <a:cs typeface="Arial" panose="020B0604020202020204" pitchFamily="34" charset="0"/>
              </a:rPr>
              <a:t> (</a:t>
            </a:r>
            <a:r>
              <a:rPr lang="en-US" sz="1100" i="1" dirty="0" smtClean="0">
                <a:solidFill>
                  <a:schemeClr val="accent1"/>
                </a:solidFill>
                <a:latin typeface="Arial" panose="020B0604020202020204" pitchFamily="34" charset="0"/>
                <a:ea typeface="Avenir Book" charset="0"/>
                <a:cs typeface="Arial" panose="020B0604020202020204" pitchFamily="34" charset="0"/>
              </a:rPr>
              <a:t>mnafiou@yahoo.fr</a:t>
            </a:r>
            <a:r>
              <a:rPr lang="en-US" sz="1200" dirty="0" smtClean="0">
                <a:solidFill>
                  <a:schemeClr val="bg1"/>
                </a:solidFill>
                <a:latin typeface="Arial" panose="020B0604020202020204" pitchFamily="34" charset="0"/>
                <a:ea typeface="Avenir Book" charset="0"/>
                <a:cs typeface="Arial" panose="020B0604020202020204" pitchFamily="34" charset="0"/>
              </a:rPr>
              <a:t>)</a:t>
            </a:r>
            <a:r>
              <a:rPr lang="en-US" sz="1200" dirty="0">
                <a:solidFill>
                  <a:schemeClr val="bg1"/>
                </a:solidFill>
                <a:latin typeface="Arial" panose="020B0604020202020204" pitchFamily="34" charset="0"/>
                <a:ea typeface="Avenir Book" charset="0"/>
                <a:cs typeface="Arial" panose="020B0604020202020204" pitchFamily="34" charset="0"/>
              </a:rPr>
              <a:t> </a:t>
            </a:r>
            <a:endParaRPr lang="en-US" sz="1200" dirty="0" smtClean="0">
              <a:solidFill>
                <a:schemeClr val="bg1"/>
              </a:solidFill>
              <a:latin typeface="Arial" panose="020B0604020202020204" pitchFamily="34" charset="0"/>
              <a:ea typeface="Avenir Book" charset="0"/>
              <a:cs typeface="Arial" panose="020B0604020202020204" pitchFamily="34" charset="0"/>
            </a:endParaRPr>
          </a:p>
          <a:p>
            <a:pPr algn="ctr" eaLnBrk="0" hangingPunct="0">
              <a:lnSpc>
                <a:spcPts val="1586"/>
              </a:lnSpc>
            </a:pPr>
            <a:r>
              <a:rPr lang="fr-FR" sz="1200" b="1" dirty="0">
                <a:solidFill>
                  <a:schemeClr val="bg1"/>
                </a:solidFill>
                <a:latin typeface="Arial" panose="020B0604020202020204" pitchFamily="34" charset="0"/>
                <a:cs typeface="Arial" panose="020B0604020202020204" pitchFamily="34" charset="0"/>
              </a:rPr>
              <a:t>Laboratoire d’Etudes et de Recherches sur l’Emergence Economique (</a:t>
            </a:r>
            <a:r>
              <a:rPr lang="fr-FR" sz="1200" b="1" dirty="0" smtClean="0">
                <a:solidFill>
                  <a:schemeClr val="bg1"/>
                </a:solidFill>
                <a:latin typeface="Arial" panose="020B0604020202020204" pitchFamily="34" charset="0"/>
                <a:cs typeface="Arial" panose="020B0604020202020204" pitchFamily="34" charset="0"/>
              </a:rPr>
              <a:t>LAEREE)</a:t>
            </a:r>
            <a:endParaRPr lang="en-US" sz="1200" b="1" dirty="0">
              <a:solidFill>
                <a:schemeClr val="bg1"/>
              </a:solidFill>
              <a:latin typeface="Arial" panose="020B0604020202020204" pitchFamily="34" charset="0"/>
              <a:cs typeface="Arial" panose="020B0604020202020204" pitchFamily="34" charset="0"/>
            </a:endParaRPr>
          </a:p>
        </p:txBody>
      </p:sp>
      <p:sp>
        <p:nvSpPr>
          <p:cNvPr id="8" name="TextBox 2">
            <a:extLst>
              <a:ext uri="{FF2B5EF4-FFF2-40B4-BE49-F238E27FC236}">
                <a16:creationId xmlns:a16="http://schemas.microsoft.com/office/drawing/2014/main" id="{38902C2E-D846-7548-87D5-46DC03C317C9}"/>
              </a:ext>
            </a:extLst>
          </p:cNvPr>
          <p:cNvSpPr txBox="1"/>
          <p:nvPr/>
        </p:nvSpPr>
        <p:spPr>
          <a:xfrm>
            <a:off x="953477" y="567772"/>
            <a:ext cx="672123" cy="230832"/>
          </a:xfrm>
          <a:prstGeom prst="rect">
            <a:avLst/>
          </a:prstGeom>
          <a:noFill/>
        </p:spPr>
        <p:txBody>
          <a:bodyPr wrap="square" rtlCol="0">
            <a:spAutoFit/>
          </a:bodyPr>
          <a:lstStyle/>
          <a:p>
            <a:pPr algn="ctr"/>
            <a:r>
              <a:rPr lang="en-GB" sz="900" dirty="0" smtClean="0">
                <a:latin typeface="Arial" panose="020B0604020202020204" pitchFamily="34" charset="0"/>
                <a:cs typeface="Arial" panose="020B0604020202020204" pitchFamily="34" charset="0"/>
              </a:rPr>
              <a:t>P5.2-129</a:t>
            </a:r>
            <a:endParaRPr lang="en-AT"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83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6" name="ZoneTexte 5"/>
          <p:cNvSpPr txBox="1"/>
          <p:nvPr/>
        </p:nvSpPr>
        <p:spPr>
          <a:xfrm>
            <a:off x="953477" y="1291775"/>
            <a:ext cx="7325284" cy="1754326"/>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fr-FR" sz="1200" dirty="0" smtClean="0">
                <a:latin typeface="Arial" panose="020B0604020202020204" pitchFamily="34" charset="0"/>
                <a:cs typeface="Arial" panose="020B0604020202020204" pitchFamily="34" charset="0"/>
              </a:rPr>
              <a:t>L’étude est de type transversale et </a:t>
            </a:r>
            <a:r>
              <a:rPr lang="fr-FR" sz="1200" dirty="0">
                <a:latin typeface="Arial" panose="020B0604020202020204" pitchFamily="34" charset="0"/>
                <a:cs typeface="Arial" panose="020B0604020202020204" pitchFamily="34" charset="0"/>
              </a:rPr>
              <a:t>s’est focalisée sur les institutions intervenant dans la gestion des catastrophes au niveau nationale pour comprendre leurs fonctionnement </a:t>
            </a:r>
            <a:endParaRPr lang="fr-FR" sz="1200" dirty="0" smtClean="0">
              <a:latin typeface="Arial" panose="020B0604020202020204" pitchFamily="34" charset="0"/>
              <a:cs typeface="Arial" panose="020B0604020202020204" pitchFamily="34" charset="0"/>
            </a:endParaRPr>
          </a:p>
          <a:p>
            <a:pPr marL="171450" indent="-171450" algn="just">
              <a:lnSpc>
                <a:spcPct val="150000"/>
              </a:lnSpc>
              <a:buFont typeface="Arial" panose="020B0604020202020204" pitchFamily="34" charset="0"/>
              <a:buChar char="•"/>
            </a:pPr>
            <a:r>
              <a:rPr lang="fr-FR" sz="1200" dirty="0" smtClean="0">
                <a:latin typeface="Arial" panose="020B0604020202020204" pitchFamily="34" charset="0"/>
                <a:cs typeface="Arial" panose="020B0604020202020204" pitchFamily="34" charset="0"/>
              </a:rPr>
              <a:t>Nous nous sommes inspirés de la </a:t>
            </a:r>
            <a:r>
              <a:rPr lang="fr-FR" sz="1200" dirty="0">
                <a:latin typeface="Arial" panose="020B0604020202020204" pitchFamily="34" charset="0"/>
                <a:cs typeface="Arial" panose="020B0604020202020204" pitchFamily="34" charset="0"/>
              </a:rPr>
              <a:t>démarche phénoménologique réaliste (John W. </a:t>
            </a:r>
            <a:r>
              <a:rPr lang="fr-FR" sz="1200" dirty="0" err="1">
                <a:latin typeface="Arial" panose="020B0604020202020204" pitchFamily="34" charset="0"/>
                <a:cs typeface="Arial" panose="020B0604020202020204" pitchFamily="34" charset="0"/>
              </a:rPr>
              <a:t>Creswell</a:t>
            </a:r>
            <a:r>
              <a:rPr lang="fr-FR" sz="1200" dirty="0">
                <a:latin typeface="Arial" panose="020B0604020202020204" pitchFamily="34" charset="0"/>
                <a:cs typeface="Arial" panose="020B0604020202020204" pitchFamily="34" charset="0"/>
              </a:rPr>
              <a:t>, 2007 ; Mathieu B, 2020</a:t>
            </a:r>
            <a:r>
              <a:rPr lang="fr-FR" sz="1200" dirty="0" smtClean="0">
                <a:latin typeface="Arial" panose="020B0604020202020204" pitchFamily="34" charset="0"/>
                <a:cs typeface="Arial" panose="020B0604020202020204" pitchFamily="34" charset="0"/>
              </a:rPr>
              <a:t>) pour explorer la notion d’interopérabilité des acteurs,</a:t>
            </a:r>
          </a:p>
          <a:p>
            <a:pPr marL="171450" indent="-171450" algn="just">
              <a:lnSpc>
                <a:spcPct val="150000"/>
              </a:lnSpc>
              <a:buFont typeface="Arial" panose="020B0604020202020204" pitchFamily="34" charset="0"/>
              <a:buChar char="•"/>
            </a:pPr>
            <a:r>
              <a:rPr lang="fr-FR" sz="1200" dirty="0" smtClean="0">
                <a:latin typeface="Arial" panose="020B0604020202020204" pitchFamily="34" charset="0"/>
                <a:cs typeface="Arial" panose="020B0604020202020204" pitchFamily="34" charset="0"/>
              </a:rPr>
              <a:t>Le processus d’analyse situationnelle participative sur la base de Verbatim a été emprunté pour mettre en lumière le fonctionnement du cadre d’étude qu’est la plateforme RRC</a:t>
            </a:r>
            <a:endParaRPr lang="fr-FR" sz="1200" dirty="0">
              <a:latin typeface="Arial" panose="020B0604020202020204" pitchFamily="34" charset="0"/>
              <a:cs typeface="Arial" panose="020B0604020202020204" pitchFamily="34" charset="0"/>
            </a:endParaRPr>
          </a:p>
        </p:txBody>
      </p:sp>
      <p:sp>
        <p:nvSpPr>
          <p:cNvPr id="7" name="Rectangle 17">
            <a:extLst>
              <a:ext uri="{FF2B5EF4-FFF2-40B4-BE49-F238E27FC236}">
                <a16:creationId xmlns:a16="http://schemas.microsoft.com/office/drawing/2014/main" id="{EEF774D5-8E1F-6744-9E49-DB689041ADBF}"/>
              </a:ext>
            </a:extLst>
          </p:cNvPr>
          <p:cNvSpPr>
            <a:spLocks noChangeArrowheads="1"/>
          </p:cNvSpPr>
          <p:nvPr/>
        </p:nvSpPr>
        <p:spPr bwMode="auto">
          <a:xfrm>
            <a:off x="1480946" y="78728"/>
            <a:ext cx="6148883" cy="798551"/>
          </a:xfrm>
          <a:prstGeom prst="rect">
            <a:avLst/>
          </a:prstGeom>
          <a:noFill/>
          <a:ln w="9525">
            <a:noFill/>
            <a:miter lim="800000"/>
            <a:headEnd/>
            <a:tailEnd/>
          </a:ln>
        </p:spPr>
        <p:txBody>
          <a:bodyPr wrap="square" lIns="18666" tIns="9334" rIns="18666" bIns="9334">
            <a:spAutoFit/>
          </a:bodyPr>
          <a:lstStyle/>
          <a:p>
            <a:pPr algn="ctr" eaLnBrk="0" hangingPunct="0"/>
            <a:r>
              <a:rPr lang="fr-FR" sz="1200" b="1" dirty="0" smtClean="0">
                <a:solidFill>
                  <a:schemeClr val="bg1"/>
                </a:solidFill>
                <a:latin typeface="Arial" panose="020B0604020202020204" pitchFamily="34" charset="0"/>
                <a:cs typeface="Arial" panose="020B0604020202020204" pitchFamily="34" charset="0"/>
              </a:rPr>
              <a:t>Gestion </a:t>
            </a:r>
            <a:r>
              <a:rPr lang="fr-FR" sz="1200" b="1" dirty="0">
                <a:solidFill>
                  <a:schemeClr val="bg1"/>
                </a:solidFill>
                <a:latin typeface="Arial" panose="020B0604020202020204" pitchFamily="34" charset="0"/>
                <a:cs typeface="Arial" panose="020B0604020202020204" pitchFamily="34" charset="0"/>
              </a:rPr>
              <a:t>intégrée des risques de catastrophe et  </a:t>
            </a:r>
            <a:r>
              <a:rPr lang="fr-FR" sz="1200" b="1" dirty="0" smtClean="0">
                <a:solidFill>
                  <a:schemeClr val="bg1"/>
                </a:solidFill>
                <a:latin typeface="Arial" panose="020B0604020202020204" pitchFamily="34" charset="0"/>
                <a:cs typeface="Arial" panose="020B0604020202020204" pitchFamily="34" charset="0"/>
              </a:rPr>
              <a:t>résilience </a:t>
            </a:r>
          </a:p>
          <a:p>
            <a:pPr algn="ctr" eaLnBrk="0" hangingPunct="0"/>
            <a:r>
              <a:rPr lang="fr-FR" sz="1200" b="1" dirty="0" smtClean="0">
                <a:solidFill>
                  <a:schemeClr val="bg1"/>
                </a:solidFill>
                <a:latin typeface="Arial" panose="020B0604020202020204" pitchFamily="34" charset="0"/>
                <a:cs typeface="Arial" panose="020B0604020202020204" pitchFamily="34" charset="0"/>
              </a:rPr>
              <a:t>au </a:t>
            </a:r>
            <a:r>
              <a:rPr lang="fr-FR" sz="1200" b="1" dirty="0">
                <a:solidFill>
                  <a:schemeClr val="bg1"/>
                </a:solidFill>
                <a:latin typeface="Arial" panose="020B0604020202020204" pitchFamily="34" charset="0"/>
                <a:cs typeface="Arial" panose="020B0604020202020204" pitchFamily="34" charset="0"/>
              </a:rPr>
              <a:t>changement climatique </a:t>
            </a:r>
            <a:r>
              <a:rPr lang="fr-FR" sz="1200" b="1" dirty="0" smtClean="0">
                <a:solidFill>
                  <a:schemeClr val="bg1"/>
                </a:solidFill>
                <a:latin typeface="Arial" panose="020B0604020202020204" pitchFamily="34" charset="0"/>
                <a:cs typeface="Arial" panose="020B0604020202020204" pitchFamily="34" charset="0"/>
              </a:rPr>
              <a:t>: quelles </a:t>
            </a:r>
            <a:r>
              <a:rPr lang="fr-FR" sz="1200" b="1" dirty="0">
                <a:solidFill>
                  <a:schemeClr val="bg1"/>
                </a:solidFill>
                <a:latin typeface="Arial" panose="020B0604020202020204" pitchFamily="34" charset="0"/>
                <a:cs typeface="Arial" panose="020B0604020202020204" pitchFamily="34" charset="0"/>
              </a:rPr>
              <a:t>perspectives au Niger </a:t>
            </a:r>
            <a:r>
              <a:rPr lang="fr-FR" sz="1200" b="1" dirty="0" smtClean="0">
                <a:solidFill>
                  <a:schemeClr val="bg1"/>
                </a:solidFill>
                <a:latin typeface="Arial" panose="020B0604020202020204" pitchFamily="34" charset="0"/>
                <a:cs typeface="Arial" panose="020B0604020202020204" pitchFamily="34" charset="0"/>
              </a:rPr>
              <a:t>?</a:t>
            </a:r>
            <a:endParaRPr lang="en-US" sz="1200" b="1" dirty="0">
              <a:solidFill>
                <a:schemeClr val="bg1"/>
              </a:solidFill>
              <a:latin typeface="Arial" panose="020B0604020202020204" pitchFamily="34" charset="0"/>
              <a:cs typeface="Arial" panose="020B0604020202020204" pitchFamily="34" charset="0"/>
            </a:endParaRPr>
          </a:p>
          <a:p>
            <a:pPr algn="ctr" eaLnBrk="0" hangingPunct="0">
              <a:lnSpc>
                <a:spcPts val="1586"/>
              </a:lnSpc>
            </a:pPr>
            <a:r>
              <a:rPr lang="en-US" sz="1200" dirty="0" smtClean="0">
                <a:solidFill>
                  <a:schemeClr val="bg1"/>
                </a:solidFill>
                <a:latin typeface="Arial" panose="020B0604020202020204" pitchFamily="34" charset="0"/>
                <a:ea typeface="Avenir Book" charset="0"/>
                <a:cs typeface="Arial" panose="020B0604020202020204" pitchFamily="34" charset="0"/>
              </a:rPr>
              <a:t>ISSA </a:t>
            </a:r>
            <a:r>
              <a:rPr lang="en-US" sz="1200" dirty="0" err="1" smtClean="0">
                <a:solidFill>
                  <a:schemeClr val="bg1"/>
                </a:solidFill>
                <a:latin typeface="Arial" panose="020B0604020202020204" pitchFamily="34" charset="0"/>
                <a:ea typeface="Avenir Book" charset="0"/>
                <a:cs typeface="Arial" panose="020B0604020202020204" pitchFamily="34" charset="0"/>
              </a:rPr>
              <a:t>Habou</a:t>
            </a:r>
            <a:r>
              <a:rPr lang="en-US" sz="1200" dirty="0" smtClean="0">
                <a:solidFill>
                  <a:schemeClr val="bg1"/>
                </a:solidFill>
                <a:latin typeface="Arial" panose="020B0604020202020204" pitchFamily="34" charset="0"/>
                <a:ea typeface="Avenir Book" charset="0"/>
                <a:cs typeface="Arial" panose="020B0604020202020204" pitchFamily="34" charset="0"/>
              </a:rPr>
              <a:t> (</a:t>
            </a:r>
            <a:r>
              <a:rPr lang="en-US" sz="1100" i="1" dirty="0" smtClean="0">
                <a:solidFill>
                  <a:schemeClr val="accent1"/>
                </a:solidFill>
                <a:latin typeface="Arial" panose="020B0604020202020204" pitchFamily="34" charset="0"/>
                <a:ea typeface="Avenir Book" charset="0"/>
                <a:cs typeface="Arial" panose="020B0604020202020204" pitchFamily="34" charset="0"/>
              </a:rPr>
              <a:t>habouniger@gmail.com</a:t>
            </a:r>
            <a:r>
              <a:rPr lang="en-US" sz="1200" dirty="0" smtClean="0">
                <a:solidFill>
                  <a:schemeClr val="bg1"/>
                </a:solidFill>
                <a:latin typeface="Arial" panose="020B0604020202020204" pitchFamily="34" charset="0"/>
                <a:ea typeface="Avenir Book" charset="0"/>
                <a:cs typeface="Arial" panose="020B0604020202020204" pitchFamily="34" charset="0"/>
              </a:rPr>
              <a:t>), MALAM MAMAN </a:t>
            </a:r>
            <a:r>
              <a:rPr lang="en-US" sz="1200" dirty="0" err="1" smtClean="0">
                <a:solidFill>
                  <a:schemeClr val="bg1"/>
                </a:solidFill>
                <a:latin typeface="Arial" panose="020B0604020202020204" pitchFamily="34" charset="0"/>
                <a:ea typeface="Avenir Book" charset="0"/>
                <a:cs typeface="Arial" panose="020B0604020202020204" pitchFamily="34" charset="0"/>
              </a:rPr>
              <a:t>Nafiou</a:t>
            </a:r>
            <a:r>
              <a:rPr lang="en-US" sz="1200" dirty="0" smtClean="0">
                <a:solidFill>
                  <a:schemeClr val="bg1"/>
                </a:solidFill>
                <a:latin typeface="Arial" panose="020B0604020202020204" pitchFamily="34" charset="0"/>
                <a:ea typeface="Avenir Book" charset="0"/>
                <a:cs typeface="Arial" panose="020B0604020202020204" pitchFamily="34" charset="0"/>
              </a:rPr>
              <a:t> (</a:t>
            </a:r>
            <a:r>
              <a:rPr lang="en-US" sz="1100" i="1" dirty="0" smtClean="0">
                <a:solidFill>
                  <a:schemeClr val="accent1"/>
                </a:solidFill>
                <a:latin typeface="Arial" panose="020B0604020202020204" pitchFamily="34" charset="0"/>
                <a:ea typeface="Avenir Book" charset="0"/>
                <a:cs typeface="Arial" panose="020B0604020202020204" pitchFamily="34" charset="0"/>
              </a:rPr>
              <a:t>mnafiou@yahoo.fr</a:t>
            </a:r>
            <a:r>
              <a:rPr lang="en-US" sz="1200" dirty="0" smtClean="0">
                <a:solidFill>
                  <a:schemeClr val="bg1"/>
                </a:solidFill>
                <a:latin typeface="Arial" panose="020B0604020202020204" pitchFamily="34" charset="0"/>
                <a:ea typeface="Avenir Book" charset="0"/>
                <a:cs typeface="Arial" panose="020B0604020202020204" pitchFamily="34" charset="0"/>
              </a:rPr>
              <a:t>)</a:t>
            </a:r>
            <a:r>
              <a:rPr lang="en-US" sz="1200" dirty="0">
                <a:solidFill>
                  <a:schemeClr val="bg1"/>
                </a:solidFill>
                <a:latin typeface="Arial" panose="020B0604020202020204" pitchFamily="34" charset="0"/>
                <a:ea typeface="Avenir Book" charset="0"/>
                <a:cs typeface="Arial" panose="020B0604020202020204" pitchFamily="34" charset="0"/>
              </a:rPr>
              <a:t> </a:t>
            </a:r>
            <a:endParaRPr lang="en-US" sz="1200" dirty="0" smtClean="0">
              <a:solidFill>
                <a:schemeClr val="bg1"/>
              </a:solidFill>
              <a:latin typeface="Arial" panose="020B0604020202020204" pitchFamily="34" charset="0"/>
              <a:ea typeface="Avenir Book" charset="0"/>
              <a:cs typeface="Arial" panose="020B0604020202020204" pitchFamily="34" charset="0"/>
            </a:endParaRPr>
          </a:p>
          <a:p>
            <a:pPr algn="ctr" eaLnBrk="0" hangingPunct="0">
              <a:lnSpc>
                <a:spcPts val="1586"/>
              </a:lnSpc>
            </a:pPr>
            <a:r>
              <a:rPr lang="fr-FR" sz="1200" b="1" dirty="0">
                <a:solidFill>
                  <a:schemeClr val="bg1"/>
                </a:solidFill>
                <a:latin typeface="Arial" panose="020B0604020202020204" pitchFamily="34" charset="0"/>
                <a:cs typeface="Arial" panose="020B0604020202020204" pitchFamily="34" charset="0"/>
              </a:rPr>
              <a:t>Laboratoire d’Etudes et de Recherches sur l’Emergence Economique (</a:t>
            </a:r>
            <a:r>
              <a:rPr lang="fr-FR" sz="1200" b="1" dirty="0" smtClean="0">
                <a:solidFill>
                  <a:schemeClr val="bg1"/>
                </a:solidFill>
                <a:latin typeface="Arial" panose="020B0604020202020204" pitchFamily="34" charset="0"/>
                <a:cs typeface="Arial" panose="020B0604020202020204" pitchFamily="34" charset="0"/>
              </a:rPr>
              <a:t>LAEREE)</a:t>
            </a:r>
            <a:endParaRPr lang="en-US" sz="1200" b="1" dirty="0">
              <a:solidFill>
                <a:schemeClr val="bg1"/>
              </a:solidFill>
              <a:latin typeface="Arial" panose="020B0604020202020204" pitchFamily="34" charset="0"/>
              <a:cs typeface="Arial" panose="020B0604020202020204" pitchFamily="34" charset="0"/>
            </a:endParaRPr>
          </a:p>
        </p:txBody>
      </p:sp>
      <p:sp>
        <p:nvSpPr>
          <p:cNvPr id="8" name="TextBox 2">
            <a:extLst>
              <a:ext uri="{FF2B5EF4-FFF2-40B4-BE49-F238E27FC236}">
                <a16:creationId xmlns:a16="http://schemas.microsoft.com/office/drawing/2014/main" id="{38902C2E-D846-7548-87D5-46DC03C317C9}"/>
              </a:ext>
            </a:extLst>
          </p:cNvPr>
          <p:cNvSpPr txBox="1"/>
          <p:nvPr/>
        </p:nvSpPr>
        <p:spPr>
          <a:xfrm>
            <a:off x="953477" y="567772"/>
            <a:ext cx="672123" cy="230832"/>
          </a:xfrm>
          <a:prstGeom prst="rect">
            <a:avLst/>
          </a:prstGeom>
          <a:noFill/>
        </p:spPr>
        <p:txBody>
          <a:bodyPr wrap="square" rtlCol="0">
            <a:spAutoFit/>
          </a:bodyPr>
          <a:lstStyle/>
          <a:p>
            <a:pPr algn="ctr"/>
            <a:r>
              <a:rPr lang="en-GB" sz="900" dirty="0" smtClean="0">
                <a:latin typeface="Arial" panose="020B0604020202020204" pitchFamily="34" charset="0"/>
                <a:cs typeface="Arial" panose="020B0604020202020204" pitchFamily="34" charset="0"/>
              </a:rPr>
              <a:t>P5.2-129</a:t>
            </a:r>
            <a:endParaRPr lang="en-AT"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3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7" name="ZoneTexte 6"/>
          <p:cNvSpPr txBox="1"/>
          <p:nvPr/>
        </p:nvSpPr>
        <p:spPr>
          <a:xfrm>
            <a:off x="953477" y="986965"/>
            <a:ext cx="7354781" cy="3693319"/>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fr-FR" sz="1200" dirty="0" smtClean="0">
                <a:latin typeface="Arial" panose="020B0604020202020204" pitchFamily="34" charset="0"/>
                <a:cs typeface="Arial" panose="020B0604020202020204" pitchFamily="34" charset="0"/>
              </a:rPr>
              <a:t>Les </a:t>
            </a:r>
            <a:r>
              <a:rPr lang="fr-FR" sz="1200" dirty="0">
                <a:latin typeface="Arial" panose="020B0604020202020204" pitchFamily="34" charset="0"/>
                <a:cs typeface="Arial" panose="020B0604020202020204" pitchFamily="34" charset="0"/>
              </a:rPr>
              <a:t>niveaux d’intervention sont transversaux et se recoupent à divers moments de cycle de gestion de </a:t>
            </a:r>
            <a:r>
              <a:rPr lang="fr-FR" sz="1200" dirty="0" smtClean="0">
                <a:latin typeface="Arial" panose="020B0604020202020204" pitchFamily="34" charset="0"/>
                <a:cs typeface="Arial" panose="020B0604020202020204" pitchFamily="34" charset="0"/>
              </a:rPr>
              <a:t>catastrophes (Prévention-Intervention-Relèvement);</a:t>
            </a:r>
          </a:p>
          <a:p>
            <a:pPr marL="171450" indent="-171450" algn="just">
              <a:lnSpc>
                <a:spcPct val="150000"/>
              </a:lnSpc>
              <a:buFont typeface="Arial" panose="020B0604020202020204" pitchFamily="34" charset="0"/>
              <a:buChar char="•"/>
            </a:pPr>
            <a:r>
              <a:rPr lang="fr-FR" sz="1200" dirty="0">
                <a:latin typeface="Arial" panose="020B0604020202020204" pitchFamily="34" charset="0"/>
                <a:cs typeface="Arial" panose="020B0604020202020204" pitchFamily="34" charset="0"/>
              </a:rPr>
              <a:t>L</a:t>
            </a:r>
            <a:r>
              <a:rPr lang="fr-FR" sz="1200" dirty="0" smtClean="0">
                <a:latin typeface="Arial" panose="020B0604020202020204" pitchFamily="34" charset="0"/>
                <a:cs typeface="Arial" panose="020B0604020202020204" pitchFamily="34" charset="0"/>
              </a:rPr>
              <a:t>es </a:t>
            </a:r>
            <a:r>
              <a:rPr lang="fr-FR" sz="1200" dirty="0">
                <a:latin typeface="Arial" panose="020B0604020202020204" pitchFamily="34" charset="0"/>
                <a:cs typeface="Arial" panose="020B0604020202020204" pitchFamily="34" charset="0"/>
              </a:rPr>
              <a:t>acteurs travaillent en interopérabilité, c’est-à-dire qu’il y a une étroite coordination lors des catastrophes; </a:t>
            </a:r>
          </a:p>
          <a:p>
            <a:pPr marL="171450" indent="-171450" algn="just">
              <a:lnSpc>
                <a:spcPct val="150000"/>
              </a:lnSpc>
              <a:buFont typeface="Arial" panose="020B0604020202020204" pitchFamily="34" charset="0"/>
              <a:buChar char="•"/>
            </a:pPr>
            <a:r>
              <a:rPr lang="fr-FR" sz="1200" dirty="0" smtClean="0">
                <a:latin typeface="Arial" panose="020B0604020202020204" pitchFamily="34" charset="0"/>
                <a:cs typeface="Arial" panose="020B0604020202020204" pitchFamily="34" charset="0"/>
              </a:rPr>
              <a:t>La collaboration </a:t>
            </a:r>
            <a:r>
              <a:rPr lang="fr-FR" sz="1200" dirty="0">
                <a:latin typeface="Arial" panose="020B0604020202020204" pitchFamily="34" charset="0"/>
                <a:cs typeface="Arial" panose="020B0604020202020204" pitchFamily="34" charset="0"/>
              </a:rPr>
              <a:t>des acteurs dans leurs interventions est respectivement 65% avec les organismes chargés de la protection civile, 55% avec les organismes de coordination du système d’alertes précoces et 55% avec les organismes de </a:t>
            </a:r>
            <a:r>
              <a:rPr lang="fr-FR" sz="1200" dirty="0" smtClean="0">
                <a:latin typeface="Arial" panose="020B0604020202020204" pitchFamily="34" charset="0"/>
                <a:cs typeface="Arial" panose="020B0604020202020204" pitchFamily="34" charset="0"/>
              </a:rPr>
              <a:t>plaidoyer; </a:t>
            </a:r>
          </a:p>
          <a:p>
            <a:pPr marL="171450" indent="-171450" algn="just">
              <a:lnSpc>
                <a:spcPct val="150000"/>
              </a:lnSpc>
              <a:buFont typeface="Arial" panose="020B0604020202020204" pitchFamily="34" charset="0"/>
              <a:buChar char="•"/>
            </a:pPr>
            <a:r>
              <a:rPr lang="fr-FR" sz="1200" dirty="0" smtClean="0">
                <a:latin typeface="Arial" panose="020B0604020202020204" pitchFamily="34" charset="0"/>
                <a:cs typeface="Arial" panose="020B0604020202020204" pitchFamily="34" charset="0"/>
              </a:rPr>
              <a:t>Ces collaborations interviennent que lors des urgences et de façon éphémère; </a:t>
            </a:r>
            <a:endParaRPr lang="fr-FR" sz="1200" dirty="0">
              <a:latin typeface="Arial" panose="020B0604020202020204" pitchFamily="34" charset="0"/>
              <a:cs typeface="Arial" panose="020B0604020202020204" pitchFamily="34" charset="0"/>
            </a:endParaRPr>
          </a:p>
          <a:p>
            <a:pPr marL="171450" indent="-171450" algn="just">
              <a:lnSpc>
                <a:spcPct val="150000"/>
              </a:lnSpc>
              <a:buFont typeface="Arial" panose="020B0604020202020204" pitchFamily="34" charset="0"/>
              <a:buChar char="•"/>
            </a:pPr>
            <a:r>
              <a:rPr lang="fr-FR" sz="1200" dirty="0">
                <a:latin typeface="Arial" panose="020B0604020202020204" pitchFamily="34" charset="0"/>
                <a:cs typeface="Arial" panose="020B0604020202020204" pitchFamily="34" charset="0"/>
              </a:rPr>
              <a:t>40% des acteurs agissent particulièrement dans la prévention, 5% pour l’intervention rapide, 10% réduction – </a:t>
            </a:r>
            <a:r>
              <a:rPr lang="fr-FR" sz="1200" dirty="0" smtClean="0">
                <a:latin typeface="Arial" panose="020B0604020202020204" pitchFamily="34" charset="0"/>
                <a:cs typeface="Arial" panose="020B0604020202020204" pitchFamily="34" charset="0"/>
              </a:rPr>
              <a:t>relèvement mais les 45% restant végètent dans tous le sens compte tenu de leur mandat;</a:t>
            </a:r>
          </a:p>
          <a:p>
            <a:pPr marL="171450" indent="-171450" algn="just">
              <a:lnSpc>
                <a:spcPct val="150000"/>
              </a:lnSpc>
              <a:buFont typeface="Arial" panose="020B0604020202020204" pitchFamily="34" charset="0"/>
              <a:buChar char="•"/>
            </a:pPr>
            <a:r>
              <a:rPr lang="fr-FR" sz="1200" dirty="0">
                <a:latin typeface="Arial" panose="020B0604020202020204" pitchFamily="34" charset="0"/>
                <a:cs typeface="Arial" panose="020B0604020202020204" pitchFamily="34" charset="0"/>
              </a:rPr>
              <a:t>Les acteurs estiment à 50% que le système actuel de gestions des catastrophes n’est pas performant. car selon eux, il y a une absence de leadership, un manque des moyens d’actions, un manque de synergie et surtout de formation qualifiée des acteurs</a:t>
            </a:r>
            <a:r>
              <a:rPr lang="fr-FR" sz="1200" dirty="0" smtClean="0">
                <a:latin typeface="Arial" panose="020B0604020202020204" pitchFamily="34" charset="0"/>
                <a:cs typeface="Arial" panose="020B0604020202020204" pitchFamily="34" charset="0"/>
              </a:rPr>
              <a:t>;</a:t>
            </a:r>
            <a:endParaRPr lang="fr-FR" sz="1200" dirty="0">
              <a:latin typeface="Arial" panose="020B0604020202020204" pitchFamily="34" charset="0"/>
              <a:cs typeface="Arial" panose="020B0604020202020204" pitchFamily="34" charset="0"/>
            </a:endParaRPr>
          </a:p>
        </p:txBody>
      </p:sp>
      <p:sp>
        <p:nvSpPr>
          <p:cNvPr id="8" name="Rectangle 17">
            <a:extLst>
              <a:ext uri="{FF2B5EF4-FFF2-40B4-BE49-F238E27FC236}">
                <a16:creationId xmlns:a16="http://schemas.microsoft.com/office/drawing/2014/main" id="{EEF774D5-8E1F-6744-9E49-DB689041ADBF}"/>
              </a:ext>
            </a:extLst>
          </p:cNvPr>
          <p:cNvSpPr>
            <a:spLocks noChangeArrowheads="1"/>
          </p:cNvSpPr>
          <p:nvPr/>
        </p:nvSpPr>
        <p:spPr bwMode="auto">
          <a:xfrm>
            <a:off x="1480946" y="78728"/>
            <a:ext cx="6148883" cy="798551"/>
          </a:xfrm>
          <a:prstGeom prst="rect">
            <a:avLst/>
          </a:prstGeom>
          <a:noFill/>
          <a:ln w="9525">
            <a:noFill/>
            <a:miter lim="800000"/>
            <a:headEnd/>
            <a:tailEnd/>
          </a:ln>
        </p:spPr>
        <p:txBody>
          <a:bodyPr wrap="square" lIns="18666" tIns="9334" rIns="18666" bIns="9334">
            <a:spAutoFit/>
          </a:bodyPr>
          <a:lstStyle/>
          <a:p>
            <a:pPr algn="ctr" eaLnBrk="0" hangingPunct="0"/>
            <a:r>
              <a:rPr lang="fr-FR" sz="1200" b="1" dirty="0" smtClean="0">
                <a:solidFill>
                  <a:schemeClr val="bg1"/>
                </a:solidFill>
                <a:latin typeface="Arial" panose="020B0604020202020204" pitchFamily="34" charset="0"/>
                <a:cs typeface="Arial" panose="020B0604020202020204" pitchFamily="34" charset="0"/>
              </a:rPr>
              <a:t>Gestion </a:t>
            </a:r>
            <a:r>
              <a:rPr lang="fr-FR" sz="1200" b="1" dirty="0">
                <a:solidFill>
                  <a:schemeClr val="bg1"/>
                </a:solidFill>
                <a:latin typeface="Arial" panose="020B0604020202020204" pitchFamily="34" charset="0"/>
                <a:cs typeface="Arial" panose="020B0604020202020204" pitchFamily="34" charset="0"/>
              </a:rPr>
              <a:t>intégrée des risques de catastrophe et  </a:t>
            </a:r>
            <a:r>
              <a:rPr lang="fr-FR" sz="1200" b="1" dirty="0" smtClean="0">
                <a:solidFill>
                  <a:schemeClr val="bg1"/>
                </a:solidFill>
                <a:latin typeface="Arial" panose="020B0604020202020204" pitchFamily="34" charset="0"/>
                <a:cs typeface="Arial" panose="020B0604020202020204" pitchFamily="34" charset="0"/>
              </a:rPr>
              <a:t>résilience </a:t>
            </a:r>
          </a:p>
          <a:p>
            <a:pPr algn="ctr" eaLnBrk="0" hangingPunct="0"/>
            <a:r>
              <a:rPr lang="fr-FR" sz="1200" b="1" dirty="0" smtClean="0">
                <a:solidFill>
                  <a:schemeClr val="bg1"/>
                </a:solidFill>
                <a:latin typeface="Arial" panose="020B0604020202020204" pitchFamily="34" charset="0"/>
                <a:cs typeface="Arial" panose="020B0604020202020204" pitchFamily="34" charset="0"/>
              </a:rPr>
              <a:t>au </a:t>
            </a:r>
            <a:r>
              <a:rPr lang="fr-FR" sz="1200" b="1" dirty="0">
                <a:solidFill>
                  <a:schemeClr val="bg1"/>
                </a:solidFill>
                <a:latin typeface="Arial" panose="020B0604020202020204" pitchFamily="34" charset="0"/>
                <a:cs typeface="Arial" panose="020B0604020202020204" pitchFamily="34" charset="0"/>
              </a:rPr>
              <a:t>changement climatique </a:t>
            </a:r>
            <a:r>
              <a:rPr lang="fr-FR" sz="1200" b="1" dirty="0" smtClean="0">
                <a:solidFill>
                  <a:schemeClr val="bg1"/>
                </a:solidFill>
                <a:latin typeface="Arial" panose="020B0604020202020204" pitchFamily="34" charset="0"/>
                <a:cs typeface="Arial" panose="020B0604020202020204" pitchFamily="34" charset="0"/>
              </a:rPr>
              <a:t>: quelles </a:t>
            </a:r>
            <a:r>
              <a:rPr lang="fr-FR" sz="1200" b="1" dirty="0">
                <a:solidFill>
                  <a:schemeClr val="bg1"/>
                </a:solidFill>
                <a:latin typeface="Arial" panose="020B0604020202020204" pitchFamily="34" charset="0"/>
                <a:cs typeface="Arial" panose="020B0604020202020204" pitchFamily="34" charset="0"/>
              </a:rPr>
              <a:t>perspectives au Niger </a:t>
            </a:r>
            <a:r>
              <a:rPr lang="fr-FR" sz="1200" b="1" dirty="0" smtClean="0">
                <a:solidFill>
                  <a:schemeClr val="bg1"/>
                </a:solidFill>
                <a:latin typeface="Arial" panose="020B0604020202020204" pitchFamily="34" charset="0"/>
                <a:cs typeface="Arial" panose="020B0604020202020204" pitchFamily="34" charset="0"/>
              </a:rPr>
              <a:t>?</a:t>
            </a:r>
            <a:endParaRPr lang="en-US" sz="1200" b="1" dirty="0">
              <a:solidFill>
                <a:schemeClr val="bg1"/>
              </a:solidFill>
              <a:latin typeface="Arial" panose="020B0604020202020204" pitchFamily="34" charset="0"/>
              <a:cs typeface="Arial" panose="020B0604020202020204" pitchFamily="34" charset="0"/>
            </a:endParaRPr>
          </a:p>
          <a:p>
            <a:pPr algn="ctr" eaLnBrk="0" hangingPunct="0">
              <a:lnSpc>
                <a:spcPts val="1586"/>
              </a:lnSpc>
            </a:pPr>
            <a:r>
              <a:rPr lang="en-US" sz="1200" dirty="0" smtClean="0">
                <a:solidFill>
                  <a:schemeClr val="bg1"/>
                </a:solidFill>
                <a:latin typeface="Arial" panose="020B0604020202020204" pitchFamily="34" charset="0"/>
                <a:ea typeface="Avenir Book" charset="0"/>
                <a:cs typeface="Arial" panose="020B0604020202020204" pitchFamily="34" charset="0"/>
              </a:rPr>
              <a:t>ISSA </a:t>
            </a:r>
            <a:r>
              <a:rPr lang="en-US" sz="1200" dirty="0" err="1" smtClean="0">
                <a:solidFill>
                  <a:schemeClr val="bg1"/>
                </a:solidFill>
                <a:latin typeface="Arial" panose="020B0604020202020204" pitchFamily="34" charset="0"/>
                <a:ea typeface="Avenir Book" charset="0"/>
                <a:cs typeface="Arial" panose="020B0604020202020204" pitchFamily="34" charset="0"/>
              </a:rPr>
              <a:t>Habou</a:t>
            </a:r>
            <a:r>
              <a:rPr lang="en-US" sz="1200" dirty="0" smtClean="0">
                <a:solidFill>
                  <a:schemeClr val="bg1"/>
                </a:solidFill>
                <a:latin typeface="Arial" panose="020B0604020202020204" pitchFamily="34" charset="0"/>
                <a:ea typeface="Avenir Book" charset="0"/>
                <a:cs typeface="Arial" panose="020B0604020202020204" pitchFamily="34" charset="0"/>
              </a:rPr>
              <a:t> (</a:t>
            </a:r>
            <a:r>
              <a:rPr lang="en-US" sz="1100" i="1" dirty="0" smtClean="0">
                <a:solidFill>
                  <a:schemeClr val="accent1"/>
                </a:solidFill>
                <a:latin typeface="Arial" panose="020B0604020202020204" pitchFamily="34" charset="0"/>
                <a:ea typeface="Avenir Book" charset="0"/>
                <a:cs typeface="Arial" panose="020B0604020202020204" pitchFamily="34" charset="0"/>
              </a:rPr>
              <a:t>habouniger@gmail.com</a:t>
            </a:r>
            <a:r>
              <a:rPr lang="en-US" sz="1200" dirty="0" smtClean="0">
                <a:solidFill>
                  <a:schemeClr val="bg1"/>
                </a:solidFill>
                <a:latin typeface="Arial" panose="020B0604020202020204" pitchFamily="34" charset="0"/>
                <a:ea typeface="Avenir Book" charset="0"/>
                <a:cs typeface="Arial" panose="020B0604020202020204" pitchFamily="34" charset="0"/>
              </a:rPr>
              <a:t>), MALAM MAMAN </a:t>
            </a:r>
            <a:r>
              <a:rPr lang="en-US" sz="1200" dirty="0" err="1" smtClean="0">
                <a:solidFill>
                  <a:schemeClr val="bg1"/>
                </a:solidFill>
                <a:latin typeface="Arial" panose="020B0604020202020204" pitchFamily="34" charset="0"/>
                <a:ea typeface="Avenir Book" charset="0"/>
                <a:cs typeface="Arial" panose="020B0604020202020204" pitchFamily="34" charset="0"/>
              </a:rPr>
              <a:t>Nafiou</a:t>
            </a:r>
            <a:r>
              <a:rPr lang="en-US" sz="1200" dirty="0" smtClean="0">
                <a:solidFill>
                  <a:schemeClr val="bg1"/>
                </a:solidFill>
                <a:latin typeface="Arial" panose="020B0604020202020204" pitchFamily="34" charset="0"/>
                <a:ea typeface="Avenir Book" charset="0"/>
                <a:cs typeface="Arial" panose="020B0604020202020204" pitchFamily="34" charset="0"/>
              </a:rPr>
              <a:t> (</a:t>
            </a:r>
            <a:r>
              <a:rPr lang="en-US" sz="1100" i="1" dirty="0" smtClean="0">
                <a:solidFill>
                  <a:schemeClr val="accent1"/>
                </a:solidFill>
                <a:latin typeface="Arial" panose="020B0604020202020204" pitchFamily="34" charset="0"/>
                <a:ea typeface="Avenir Book" charset="0"/>
                <a:cs typeface="Arial" panose="020B0604020202020204" pitchFamily="34" charset="0"/>
              </a:rPr>
              <a:t>mnafiou@yahoo.fr</a:t>
            </a:r>
            <a:r>
              <a:rPr lang="en-US" sz="1200" dirty="0" smtClean="0">
                <a:solidFill>
                  <a:schemeClr val="bg1"/>
                </a:solidFill>
                <a:latin typeface="Arial" panose="020B0604020202020204" pitchFamily="34" charset="0"/>
                <a:ea typeface="Avenir Book" charset="0"/>
                <a:cs typeface="Arial" panose="020B0604020202020204" pitchFamily="34" charset="0"/>
              </a:rPr>
              <a:t>)</a:t>
            </a:r>
            <a:r>
              <a:rPr lang="en-US" sz="1200" dirty="0">
                <a:solidFill>
                  <a:schemeClr val="bg1"/>
                </a:solidFill>
                <a:latin typeface="Arial" panose="020B0604020202020204" pitchFamily="34" charset="0"/>
                <a:ea typeface="Avenir Book" charset="0"/>
                <a:cs typeface="Arial" panose="020B0604020202020204" pitchFamily="34" charset="0"/>
              </a:rPr>
              <a:t> </a:t>
            </a:r>
            <a:endParaRPr lang="en-US" sz="1200" dirty="0" smtClean="0">
              <a:solidFill>
                <a:schemeClr val="bg1"/>
              </a:solidFill>
              <a:latin typeface="Arial" panose="020B0604020202020204" pitchFamily="34" charset="0"/>
              <a:ea typeface="Avenir Book" charset="0"/>
              <a:cs typeface="Arial" panose="020B0604020202020204" pitchFamily="34" charset="0"/>
            </a:endParaRPr>
          </a:p>
          <a:p>
            <a:pPr algn="ctr" eaLnBrk="0" hangingPunct="0">
              <a:lnSpc>
                <a:spcPts val="1586"/>
              </a:lnSpc>
            </a:pPr>
            <a:r>
              <a:rPr lang="fr-FR" sz="1200" b="1" dirty="0">
                <a:solidFill>
                  <a:schemeClr val="bg1"/>
                </a:solidFill>
                <a:latin typeface="Arial" panose="020B0604020202020204" pitchFamily="34" charset="0"/>
                <a:cs typeface="Arial" panose="020B0604020202020204" pitchFamily="34" charset="0"/>
              </a:rPr>
              <a:t>Laboratoire d’Etudes et de Recherches sur l’Emergence Economique (</a:t>
            </a:r>
            <a:r>
              <a:rPr lang="fr-FR" sz="1200" b="1" dirty="0" smtClean="0">
                <a:solidFill>
                  <a:schemeClr val="bg1"/>
                </a:solidFill>
                <a:latin typeface="Arial" panose="020B0604020202020204" pitchFamily="34" charset="0"/>
                <a:cs typeface="Arial" panose="020B0604020202020204" pitchFamily="34" charset="0"/>
              </a:rPr>
              <a:t>LAEREE)</a:t>
            </a:r>
            <a:endParaRPr lang="en-US" sz="1200" b="1" dirty="0">
              <a:solidFill>
                <a:schemeClr val="bg1"/>
              </a:solidFill>
              <a:latin typeface="Arial" panose="020B0604020202020204" pitchFamily="34" charset="0"/>
              <a:cs typeface="Arial" panose="020B0604020202020204" pitchFamily="34" charset="0"/>
            </a:endParaRPr>
          </a:p>
        </p:txBody>
      </p:sp>
      <p:sp>
        <p:nvSpPr>
          <p:cNvPr id="6" name="TextBox 2">
            <a:extLst>
              <a:ext uri="{FF2B5EF4-FFF2-40B4-BE49-F238E27FC236}">
                <a16:creationId xmlns:a16="http://schemas.microsoft.com/office/drawing/2014/main" id="{38902C2E-D846-7548-87D5-46DC03C317C9}"/>
              </a:ext>
            </a:extLst>
          </p:cNvPr>
          <p:cNvSpPr txBox="1"/>
          <p:nvPr/>
        </p:nvSpPr>
        <p:spPr>
          <a:xfrm>
            <a:off x="953477" y="567772"/>
            <a:ext cx="672123" cy="230832"/>
          </a:xfrm>
          <a:prstGeom prst="rect">
            <a:avLst/>
          </a:prstGeom>
          <a:noFill/>
        </p:spPr>
        <p:txBody>
          <a:bodyPr wrap="square" rtlCol="0">
            <a:spAutoFit/>
          </a:bodyPr>
          <a:lstStyle/>
          <a:p>
            <a:pPr algn="ctr"/>
            <a:r>
              <a:rPr lang="en-GB" sz="900" dirty="0" smtClean="0">
                <a:latin typeface="Arial" panose="020B0604020202020204" pitchFamily="34" charset="0"/>
                <a:cs typeface="Arial" panose="020B0604020202020204" pitchFamily="34" charset="0"/>
              </a:rPr>
              <a:t>P5.2-129</a:t>
            </a:r>
            <a:endParaRPr lang="en-AT"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6349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7" name="ZoneTexte 6"/>
          <p:cNvSpPr txBox="1"/>
          <p:nvPr/>
        </p:nvSpPr>
        <p:spPr>
          <a:xfrm>
            <a:off x="953477" y="1085285"/>
            <a:ext cx="7325284" cy="3693319"/>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fr-FR" sz="1200" dirty="0" smtClean="0">
                <a:latin typeface="Arial" panose="020B0604020202020204" pitchFamily="34" charset="0"/>
                <a:cs typeface="Arial" panose="020B0604020202020204" pitchFamily="34" charset="0"/>
              </a:rPr>
              <a:t>Ceux qui estiment </a:t>
            </a:r>
            <a:r>
              <a:rPr lang="fr-FR" sz="1200" dirty="0">
                <a:latin typeface="Arial" panose="020B0604020202020204" pitchFamily="34" charset="0"/>
                <a:cs typeface="Arial" panose="020B0604020202020204" pitchFamily="34" charset="0"/>
              </a:rPr>
              <a:t>la performance du système défendent leur assertion par l’institutionnalisation des questions de gestion des crises, la capacité d’anticipation, l’engagement de l’Etat et ses </a:t>
            </a:r>
            <a:r>
              <a:rPr lang="fr-FR" sz="1200" dirty="0" smtClean="0">
                <a:latin typeface="Arial" panose="020B0604020202020204" pitchFamily="34" charset="0"/>
                <a:cs typeface="Arial" panose="020B0604020202020204" pitchFamily="34" charset="0"/>
              </a:rPr>
              <a:t>partenaires;</a:t>
            </a:r>
          </a:p>
          <a:p>
            <a:pPr marL="171450" indent="-171450" algn="just">
              <a:lnSpc>
                <a:spcPct val="150000"/>
              </a:lnSpc>
              <a:buFont typeface="Arial" panose="020B0604020202020204" pitchFamily="34" charset="0"/>
              <a:buChar char="•"/>
            </a:pPr>
            <a:r>
              <a:rPr lang="fr-FR" sz="1200" dirty="0" smtClean="0">
                <a:latin typeface="Arial" panose="020B0604020202020204" pitchFamily="34" charset="0"/>
                <a:cs typeface="Arial" panose="020B0604020202020204" pitchFamily="34" charset="0"/>
              </a:rPr>
              <a:t>Les acteurs rencontrent des nombreuses difficultés telle que manque des moyens, la confusion dans les missions, manque de communication, une faible coordination, faible formation et archivage des données. En outre, la </a:t>
            </a:r>
            <a:r>
              <a:rPr lang="fr-FR" sz="1200" dirty="0">
                <a:latin typeface="Arial" panose="020B0604020202020204" pitchFamily="34" charset="0"/>
                <a:cs typeface="Arial" panose="020B0604020202020204" pitchFamily="34" charset="0"/>
              </a:rPr>
              <a:t>plupart des projets, plans et stratégies sont portés par des organismes internationaux ou bailleurs des </a:t>
            </a:r>
            <a:r>
              <a:rPr lang="fr-FR" sz="1200" dirty="0" smtClean="0">
                <a:latin typeface="Arial" panose="020B0604020202020204" pitchFamily="34" charset="0"/>
                <a:cs typeface="Arial" panose="020B0604020202020204" pitchFamily="34" charset="0"/>
              </a:rPr>
              <a:t>fonds (qui ont des mandats </a:t>
            </a:r>
            <a:r>
              <a:rPr lang="fr-FR" sz="1200" dirty="0">
                <a:latin typeface="Arial" panose="020B0604020202020204" pitchFamily="34" charset="0"/>
                <a:cs typeface="Arial" panose="020B0604020202020204" pitchFamily="34" charset="0"/>
              </a:rPr>
              <a:t>selon une période </a:t>
            </a:r>
            <a:r>
              <a:rPr lang="fr-FR" sz="1200" dirty="0" smtClean="0">
                <a:latin typeface="Arial" panose="020B0604020202020204" pitchFamily="34" charset="0"/>
                <a:cs typeface="Arial" panose="020B0604020202020204" pitchFamily="34" charset="0"/>
              </a:rPr>
              <a:t>déterminée) </a:t>
            </a:r>
            <a:r>
              <a:rPr lang="fr-FR" sz="1200" dirty="0">
                <a:latin typeface="Arial" panose="020B0604020202020204" pitchFamily="34" charset="0"/>
                <a:cs typeface="Arial" panose="020B0604020202020204" pitchFamily="34" charset="0"/>
              </a:rPr>
              <a:t>ce qui remet tout le système introduit en </a:t>
            </a:r>
            <a:r>
              <a:rPr lang="fr-FR" sz="1200" dirty="0" smtClean="0">
                <a:latin typeface="Arial" panose="020B0604020202020204" pitchFamily="34" charset="0"/>
                <a:cs typeface="Arial" panose="020B0604020202020204" pitchFamily="34" charset="0"/>
              </a:rPr>
              <a:t>cause;</a:t>
            </a:r>
            <a:endParaRPr lang="fr-FR" sz="1200" dirty="0">
              <a:latin typeface="Arial" panose="020B0604020202020204" pitchFamily="34" charset="0"/>
              <a:cs typeface="Arial" panose="020B0604020202020204" pitchFamily="34" charset="0"/>
            </a:endParaRPr>
          </a:p>
          <a:p>
            <a:pPr marL="171450" indent="-171450" algn="just">
              <a:lnSpc>
                <a:spcPct val="150000"/>
              </a:lnSpc>
              <a:buFont typeface="Arial" panose="020B0604020202020204" pitchFamily="34" charset="0"/>
              <a:buChar char="•"/>
            </a:pPr>
            <a:r>
              <a:rPr lang="fr-FR" sz="1200" dirty="0" smtClean="0">
                <a:latin typeface="Arial" panose="020B0604020202020204" pitchFamily="34" charset="0"/>
                <a:cs typeface="Arial" panose="020B0604020202020204" pitchFamily="34" charset="0"/>
              </a:rPr>
              <a:t>On constate que nous </a:t>
            </a:r>
            <a:r>
              <a:rPr lang="fr-FR" sz="1200" dirty="0">
                <a:latin typeface="Arial" panose="020B0604020202020204" pitchFamily="34" charset="0"/>
                <a:cs typeface="Arial" panose="020B0604020202020204" pitchFamily="34" charset="0"/>
              </a:rPr>
              <a:t>vivons dans un environnement à risque multiforme dont l’engagement politique pour une meilleure gouvernance peine à se </a:t>
            </a:r>
            <a:r>
              <a:rPr lang="fr-FR" sz="1200" dirty="0" smtClean="0">
                <a:latin typeface="Arial" panose="020B0604020202020204" pitchFamily="34" charset="0"/>
                <a:cs typeface="Arial" panose="020B0604020202020204" pitchFamily="34" charset="0"/>
              </a:rPr>
              <a:t>concrétiser;</a:t>
            </a:r>
            <a:endParaRPr lang="fr-FR" sz="1200" dirty="0">
              <a:latin typeface="Arial" panose="020B0604020202020204" pitchFamily="34" charset="0"/>
              <a:cs typeface="Arial" panose="020B0604020202020204" pitchFamily="34" charset="0"/>
            </a:endParaRPr>
          </a:p>
          <a:p>
            <a:pPr marL="171450" indent="-171450" algn="just">
              <a:lnSpc>
                <a:spcPct val="150000"/>
              </a:lnSpc>
              <a:buFont typeface="Arial" panose="020B0604020202020204" pitchFamily="34" charset="0"/>
              <a:buChar char="•"/>
            </a:pPr>
            <a:r>
              <a:rPr lang="fr-FR" sz="1200" dirty="0">
                <a:latin typeface="Arial" panose="020B0604020202020204" pitchFamily="34" charset="0"/>
                <a:cs typeface="Arial" panose="020B0604020202020204" pitchFamily="34" charset="0"/>
              </a:rPr>
              <a:t>Les résultats des études et le retour d’expérience ont montré l’importance de planification, coordination et l’unicité de commandement comme meilleures moyens pour l’efficience et l’efficacité dans la gestion des </a:t>
            </a:r>
            <a:r>
              <a:rPr lang="fr-FR" sz="1200" dirty="0" smtClean="0">
                <a:latin typeface="Arial" panose="020B0604020202020204" pitchFamily="34" charset="0"/>
                <a:cs typeface="Arial" panose="020B0604020202020204" pitchFamily="34" charset="0"/>
              </a:rPr>
              <a:t>catastrophes;</a:t>
            </a:r>
          </a:p>
          <a:p>
            <a:pPr marL="171450" indent="-171450" algn="just">
              <a:lnSpc>
                <a:spcPct val="150000"/>
              </a:lnSpc>
              <a:buFont typeface="Arial" panose="020B0604020202020204" pitchFamily="34" charset="0"/>
              <a:buChar char="•"/>
            </a:pPr>
            <a:r>
              <a:rPr lang="fr-FR" sz="1200" dirty="0" smtClean="0">
                <a:latin typeface="Arial" panose="020B0604020202020204" pitchFamily="34" charset="0"/>
                <a:cs typeface="Arial" panose="020B0604020202020204" pitchFamily="34" charset="0"/>
              </a:rPr>
              <a:t>Nécessité de mise en commun des moyens et accentuation de leadership de l’Etat</a:t>
            </a:r>
            <a:endParaRPr lang="fr-FR" sz="1200" dirty="0">
              <a:latin typeface="Arial" panose="020B0604020202020204" pitchFamily="34" charset="0"/>
              <a:cs typeface="Arial" panose="020B0604020202020204" pitchFamily="34" charset="0"/>
            </a:endParaRPr>
          </a:p>
        </p:txBody>
      </p:sp>
      <p:sp>
        <p:nvSpPr>
          <p:cNvPr id="8" name="Rectangle 17">
            <a:extLst>
              <a:ext uri="{FF2B5EF4-FFF2-40B4-BE49-F238E27FC236}">
                <a16:creationId xmlns:a16="http://schemas.microsoft.com/office/drawing/2014/main" id="{EEF774D5-8E1F-6744-9E49-DB689041ADBF}"/>
              </a:ext>
            </a:extLst>
          </p:cNvPr>
          <p:cNvSpPr>
            <a:spLocks noChangeArrowheads="1"/>
          </p:cNvSpPr>
          <p:nvPr/>
        </p:nvSpPr>
        <p:spPr bwMode="auto">
          <a:xfrm>
            <a:off x="1480946" y="78728"/>
            <a:ext cx="6148883" cy="798551"/>
          </a:xfrm>
          <a:prstGeom prst="rect">
            <a:avLst/>
          </a:prstGeom>
          <a:noFill/>
          <a:ln w="9525">
            <a:noFill/>
            <a:miter lim="800000"/>
            <a:headEnd/>
            <a:tailEnd/>
          </a:ln>
        </p:spPr>
        <p:txBody>
          <a:bodyPr wrap="square" lIns="18666" tIns="9334" rIns="18666" bIns="9334">
            <a:spAutoFit/>
          </a:bodyPr>
          <a:lstStyle/>
          <a:p>
            <a:pPr algn="ctr" eaLnBrk="0" hangingPunct="0"/>
            <a:r>
              <a:rPr lang="fr-FR" sz="1200" b="1" dirty="0" smtClean="0">
                <a:solidFill>
                  <a:schemeClr val="bg1"/>
                </a:solidFill>
                <a:latin typeface="Arial" panose="020B0604020202020204" pitchFamily="34" charset="0"/>
                <a:cs typeface="Arial" panose="020B0604020202020204" pitchFamily="34" charset="0"/>
              </a:rPr>
              <a:t>Gestion </a:t>
            </a:r>
            <a:r>
              <a:rPr lang="fr-FR" sz="1200" b="1" dirty="0">
                <a:solidFill>
                  <a:schemeClr val="bg1"/>
                </a:solidFill>
                <a:latin typeface="Arial" panose="020B0604020202020204" pitchFamily="34" charset="0"/>
                <a:cs typeface="Arial" panose="020B0604020202020204" pitchFamily="34" charset="0"/>
              </a:rPr>
              <a:t>intégrée des risques de catastrophe et  </a:t>
            </a:r>
            <a:r>
              <a:rPr lang="fr-FR" sz="1200" b="1" dirty="0" smtClean="0">
                <a:solidFill>
                  <a:schemeClr val="bg1"/>
                </a:solidFill>
                <a:latin typeface="Arial" panose="020B0604020202020204" pitchFamily="34" charset="0"/>
                <a:cs typeface="Arial" panose="020B0604020202020204" pitchFamily="34" charset="0"/>
              </a:rPr>
              <a:t>résilience </a:t>
            </a:r>
          </a:p>
          <a:p>
            <a:pPr algn="ctr" eaLnBrk="0" hangingPunct="0"/>
            <a:r>
              <a:rPr lang="fr-FR" sz="1200" b="1" dirty="0" smtClean="0">
                <a:solidFill>
                  <a:schemeClr val="bg1"/>
                </a:solidFill>
                <a:latin typeface="Arial" panose="020B0604020202020204" pitchFamily="34" charset="0"/>
                <a:cs typeface="Arial" panose="020B0604020202020204" pitchFamily="34" charset="0"/>
              </a:rPr>
              <a:t>au </a:t>
            </a:r>
            <a:r>
              <a:rPr lang="fr-FR" sz="1200" b="1" dirty="0">
                <a:solidFill>
                  <a:schemeClr val="bg1"/>
                </a:solidFill>
                <a:latin typeface="Arial" panose="020B0604020202020204" pitchFamily="34" charset="0"/>
                <a:cs typeface="Arial" panose="020B0604020202020204" pitchFamily="34" charset="0"/>
              </a:rPr>
              <a:t>changement climatique </a:t>
            </a:r>
            <a:r>
              <a:rPr lang="fr-FR" sz="1200" b="1" dirty="0" smtClean="0">
                <a:solidFill>
                  <a:schemeClr val="bg1"/>
                </a:solidFill>
                <a:latin typeface="Arial" panose="020B0604020202020204" pitchFamily="34" charset="0"/>
                <a:cs typeface="Arial" panose="020B0604020202020204" pitchFamily="34" charset="0"/>
              </a:rPr>
              <a:t>: quelles </a:t>
            </a:r>
            <a:r>
              <a:rPr lang="fr-FR" sz="1200" b="1" dirty="0">
                <a:solidFill>
                  <a:schemeClr val="bg1"/>
                </a:solidFill>
                <a:latin typeface="Arial" panose="020B0604020202020204" pitchFamily="34" charset="0"/>
                <a:cs typeface="Arial" panose="020B0604020202020204" pitchFamily="34" charset="0"/>
              </a:rPr>
              <a:t>perspectives au Niger </a:t>
            </a:r>
            <a:r>
              <a:rPr lang="fr-FR" sz="1200" b="1" dirty="0" smtClean="0">
                <a:solidFill>
                  <a:schemeClr val="bg1"/>
                </a:solidFill>
                <a:latin typeface="Arial" panose="020B0604020202020204" pitchFamily="34" charset="0"/>
                <a:cs typeface="Arial" panose="020B0604020202020204" pitchFamily="34" charset="0"/>
              </a:rPr>
              <a:t>?</a:t>
            </a:r>
            <a:endParaRPr lang="en-US" sz="1200" b="1" dirty="0">
              <a:solidFill>
                <a:schemeClr val="bg1"/>
              </a:solidFill>
              <a:latin typeface="Arial" panose="020B0604020202020204" pitchFamily="34" charset="0"/>
              <a:cs typeface="Arial" panose="020B0604020202020204" pitchFamily="34" charset="0"/>
            </a:endParaRPr>
          </a:p>
          <a:p>
            <a:pPr algn="ctr" eaLnBrk="0" hangingPunct="0">
              <a:lnSpc>
                <a:spcPts val="1586"/>
              </a:lnSpc>
            </a:pPr>
            <a:r>
              <a:rPr lang="en-US" sz="1200" dirty="0" smtClean="0">
                <a:solidFill>
                  <a:schemeClr val="bg1"/>
                </a:solidFill>
                <a:latin typeface="Arial" panose="020B0604020202020204" pitchFamily="34" charset="0"/>
                <a:ea typeface="Avenir Book" charset="0"/>
                <a:cs typeface="Arial" panose="020B0604020202020204" pitchFamily="34" charset="0"/>
              </a:rPr>
              <a:t>ISSA </a:t>
            </a:r>
            <a:r>
              <a:rPr lang="en-US" sz="1200" dirty="0" err="1" smtClean="0">
                <a:solidFill>
                  <a:schemeClr val="bg1"/>
                </a:solidFill>
                <a:latin typeface="Arial" panose="020B0604020202020204" pitchFamily="34" charset="0"/>
                <a:ea typeface="Avenir Book" charset="0"/>
                <a:cs typeface="Arial" panose="020B0604020202020204" pitchFamily="34" charset="0"/>
              </a:rPr>
              <a:t>Habou</a:t>
            </a:r>
            <a:r>
              <a:rPr lang="en-US" sz="1200" dirty="0" smtClean="0">
                <a:solidFill>
                  <a:schemeClr val="bg1"/>
                </a:solidFill>
                <a:latin typeface="Arial" panose="020B0604020202020204" pitchFamily="34" charset="0"/>
                <a:ea typeface="Avenir Book" charset="0"/>
                <a:cs typeface="Arial" panose="020B0604020202020204" pitchFamily="34" charset="0"/>
              </a:rPr>
              <a:t> (</a:t>
            </a:r>
            <a:r>
              <a:rPr lang="en-US" sz="1100" i="1" dirty="0" smtClean="0">
                <a:solidFill>
                  <a:schemeClr val="accent1"/>
                </a:solidFill>
                <a:latin typeface="Arial" panose="020B0604020202020204" pitchFamily="34" charset="0"/>
                <a:ea typeface="Avenir Book" charset="0"/>
                <a:cs typeface="Arial" panose="020B0604020202020204" pitchFamily="34" charset="0"/>
              </a:rPr>
              <a:t>habouniger@gmail.com</a:t>
            </a:r>
            <a:r>
              <a:rPr lang="en-US" sz="1200" dirty="0" smtClean="0">
                <a:solidFill>
                  <a:schemeClr val="bg1"/>
                </a:solidFill>
                <a:latin typeface="Arial" panose="020B0604020202020204" pitchFamily="34" charset="0"/>
                <a:ea typeface="Avenir Book" charset="0"/>
                <a:cs typeface="Arial" panose="020B0604020202020204" pitchFamily="34" charset="0"/>
              </a:rPr>
              <a:t>), MALAM MAMAN </a:t>
            </a:r>
            <a:r>
              <a:rPr lang="en-US" sz="1200" dirty="0" err="1" smtClean="0">
                <a:solidFill>
                  <a:schemeClr val="bg1"/>
                </a:solidFill>
                <a:latin typeface="Arial" panose="020B0604020202020204" pitchFamily="34" charset="0"/>
                <a:ea typeface="Avenir Book" charset="0"/>
                <a:cs typeface="Arial" panose="020B0604020202020204" pitchFamily="34" charset="0"/>
              </a:rPr>
              <a:t>Nafiou</a:t>
            </a:r>
            <a:r>
              <a:rPr lang="en-US" sz="1200" dirty="0" smtClean="0">
                <a:solidFill>
                  <a:schemeClr val="bg1"/>
                </a:solidFill>
                <a:latin typeface="Arial" panose="020B0604020202020204" pitchFamily="34" charset="0"/>
                <a:ea typeface="Avenir Book" charset="0"/>
                <a:cs typeface="Arial" panose="020B0604020202020204" pitchFamily="34" charset="0"/>
              </a:rPr>
              <a:t> (</a:t>
            </a:r>
            <a:r>
              <a:rPr lang="en-US" sz="1100" i="1" dirty="0" smtClean="0">
                <a:solidFill>
                  <a:schemeClr val="accent1"/>
                </a:solidFill>
                <a:latin typeface="Arial" panose="020B0604020202020204" pitchFamily="34" charset="0"/>
                <a:ea typeface="Avenir Book" charset="0"/>
                <a:cs typeface="Arial" panose="020B0604020202020204" pitchFamily="34" charset="0"/>
              </a:rPr>
              <a:t>mnafiou@yahoo.fr</a:t>
            </a:r>
            <a:r>
              <a:rPr lang="en-US" sz="1200" dirty="0" smtClean="0">
                <a:solidFill>
                  <a:schemeClr val="bg1"/>
                </a:solidFill>
                <a:latin typeface="Arial" panose="020B0604020202020204" pitchFamily="34" charset="0"/>
                <a:ea typeface="Avenir Book" charset="0"/>
                <a:cs typeface="Arial" panose="020B0604020202020204" pitchFamily="34" charset="0"/>
              </a:rPr>
              <a:t>)</a:t>
            </a:r>
            <a:r>
              <a:rPr lang="en-US" sz="1200" dirty="0">
                <a:solidFill>
                  <a:schemeClr val="bg1"/>
                </a:solidFill>
                <a:latin typeface="Arial" panose="020B0604020202020204" pitchFamily="34" charset="0"/>
                <a:ea typeface="Avenir Book" charset="0"/>
                <a:cs typeface="Arial" panose="020B0604020202020204" pitchFamily="34" charset="0"/>
              </a:rPr>
              <a:t> </a:t>
            </a:r>
            <a:endParaRPr lang="en-US" sz="1200" dirty="0" smtClean="0">
              <a:solidFill>
                <a:schemeClr val="bg1"/>
              </a:solidFill>
              <a:latin typeface="Arial" panose="020B0604020202020204" pitchFamily="34" charset="0"/>
              <a:ea typeface="Avenir Book" charset="0"/>
              <a:cs typeface="Arial" panose="020B0604020202020204" pitchFamily="34" charset="0"/>
            </a:endParaRPr>
          </a:p>
          <a:p>
            <a:pPr algn="ctr" eaLnBrk="0" hangingPunct="0">
              <a:lnSpc>
                <a:spcPts val="1586"/>
              </a:lnSpc>
            </a:pPr>
            <a:r>
              <a:rPr lang="fr-FR" sz="1200" b="1" dirty="0">
                <a:solidFill>
                  <a:schemeClr val="bg1"/>
                </a:solidFill>
                <a:latin typeface="Arial" panose="020B0604020202020204" pitchFamily="34" charset="0"/>
                <a:cs typeface="Arial" panose="020B0604020202020204" pitchFamily="34" charset="0"/>
              </a:rPr>
              <a:t>Laboratoire d’Etudes et de Recherches sur l’Emergence Economique (</a:t>
            </a:r>
            <a:r>
              <a:rPr lang="fr-FR" sz="1200" b="1" dirty="0" smtClean="0">
                <a:solidFill>
                  <a:schemeClr val="bg1"/>
                </a:solidFill>
                <a:latin typeface="Arial" panose="020B0604020202020204" pitchFamily="34" charset="0"/>
                <a:cs typeface="Arial" panose="020B0604020202020204" pitchFamily="34" charset="0"/>
              </a:rPr>
              <a:t>LAEREE)</a:t>
            </a:r>
            <a:endParaRPr lang="en-US" sz="1200" b="1" dirty="0">
              <a:solidFill>
                <a:schemeClr val="bg1"/>
              </a:solidFill>
              <a:latin typeface="Arial" panose="020B0604020202020204" pitchFamily="34" charset="0"/>
              <a:cs typeface="Arial" panose="020B0604020202020204" pitchFamily="34" charset="0"/>
            </a:endParaRPr>
          </a:p>
        </p:txBody>
      </p:sp>
      <p:sp>
        <p:nvSpPr>
          <p:cNvPr id="6" name="TextBox 2">
            <a:extLst>
              <a:ext uri="{FF2B5EF4-FFF2-40B4-BE49-F238E27FC236}">
                <a16:creationId xmlns:a16="http://schemas.microsoft.com/office/drawing/2014/main" id="{38902C2E-D846-7548-87D5-46DC03C317C9}"/>
              </a:ext>
            </a:extLst>
          </p:cNvPr>
          <p:cNvSpPr txBox="1"/>
          <p:nvPr/>
        </p:nvSpPr>
        <p:spPr>
          <a:xfrm>
            <a:off x="953477" y="567772"/>
            <a:ext cx="672123" cy="230832"/>
          </a:xfrm>
          <a:prstGeom prst="rect">
            <a:avLst/>
          </a:prstGeom>
          <a:noFill/>
        </p:spPr>
        <p:txBody>
          <a:bodyPr wrap="square" rtlCol="0">
            <a:spAutoFit/>
          </a:bodyPr>
          <a:lstStyle/>
          <a:p>
            <a:pPr algn="ctr"/>
            <a:r>
              <a:rPr lang="en-GB" sz="900" dirty="0" smtClean="0">
                <a:latin typeface="Arial" panose="020B0604020202020204" pitchFamily="34" charset="0"/>
                <a:cs typeface="Arial" panose="020B0604020202020204" pitchFamily="34" charset="0"/>
              </a:rPr>
              <a:t>P5.2-129</a:t>
            </a:r>
            <a:endParaRPr lang="en-AT"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783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6" name="ZoneTexte 5"/>
          <p:cNvSpPr txBox="1"/>
          <p:nvPr/>
        </p:nvSpPr>
        <p:spPr>
          <a:xfrm>
            <a:off x="953477" y="977129"/>
            <a:ext cx="7325284" cy="3693319"/>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fr-FR" sz="1200" dirty="0">
                <a:latin typeface="Arial" panose="020B0604020202020204" pitchFamily="34" charset="0"/>
                <a:cs typeface="Arial" panose="020B0604020202020204" pitchFamily="34" charset="0"/>
              </a:rPr>
              <a:t>La variabilité climatique engendre des catastrophes connues au Niger dont les effets sur la population sont </a:t>
            </a:r>
            <a:r>
              <a:rPr lang="fr-FR" sz="1200" dirty="0" smtClean="0">
                <a:latin typeface="Arial" panose="020B0604020202020204" pitchFamily="34" charset="0"/>
                <a:cs typeface="Arial" panose="020B0604020202020204" pitchFamily="34" charset="0"/>
              </a:rPr>
              <a:t>multiformes;</a:t>
            </a:r>
            <a:endParaRPr lang="fr-FR" sz="1200" dirty="0">
              <a:latin typeface="Arial" panose="020B0604020202020204" pitchFamily="34" charset="0"/>
              <a:cs typeface="Arial" panose="020B0604020202020204" pitchFamily="34" charset="0"/>
            </a:endParaRPr>
          </a:p>
          <a:p>
            <a:pPr marL="171450" indent="-171450" algn="just">
              <a:lnSpc>
                <a:spcPct val="150000"/>
              </a:lnSpc>
              <a:buFont typeface="Arial" panose="020B0604020202020204" pitchFamily="34" charset="0"/>
              <a:buChar char="•"/>
            </a:pPr>
            <a:r>
              <a:rPr lang="fr-FR" sz="1200" dirty="0" smtClean="0">
                <a:latin typeface="Arial" panose="020B0604020202020204" pitchFamily="34" charset="0"/>
                <a:cs typeface="Arial" panose="020B0604020202020204" pitchFamily="34" charset="0"/>
              </a:rPr>
              <a:t>A cela, des </a:t>
            </a:r>
            <a:r>
              <a:rPr lang="fr-FR" sz="1200" dirty="0">
                <a:latin typeface="Arial" panose="020B0604020202020204" pitchFamily="34" charset="0"/>
                <a:cs typeface="Arial" panose="020B0604020202020204" pitchFamily="34" charset="0"/>
              </a:rPr>
              <a:t>facteurs amplifiant les dégâts comme la pauvreté des ménages, les conflits sous diverses formes, les mouvements massifs des populations, </a:t>
            </a:r>
            <a:r>
              <a:rPr lang="fr-FR" sz="1200" dirty="0" smtClean="0">
                <a:latin typeface="Arial" panose="020B0604020202020204" pitchFamily="34" charset="0"/>
                <a:cs typeface="Arial" panose="020B0604020202020204" pitchFamily="34" charset="0"/>
              </a:rPr>
              <a:t>l’implantation </a:t>
            </a:r>
            <a:r>
              <a:rPr lang="fr-FR" sz="1200" dirty="0">
                <a:latin typeface="Arial" panose="020B0604020202020204" pitchFamily="34" charset="0"/>
                <a:cs typeface="Arial" panose="020B0604020202020204" pitchFamily="34" charset="0"/>
              </a:rPr>
              <a:t>dans des zones à risque, la faiblesse des ouvrages d’assainissement et de protection, l’ensablement des lits et cours d’eau et l’inadéquation ou l’absence des plans </a:t>
            </a:r>
            <a:r>
              <a:rPr lang="fr-FR" sz="1200" dirty="0" smtClean="0">
                <a:latin typeface="Arial" panose="020B0604020202020204" pitchFamily="34" charset="0"/>
                <a:cs typeface="Arial" panose="020B0604020202020204" pitchFamily="34" charset="0"/>
              </a:rPr>
              <a:t>d’aménagement;</a:t>
            </a:r>
            <a:endParaRPr lang="fr-FR" sz="1200" dirty="0">
              <a:latin typeface="Arial" panose="020B0604020202020204" pitchFamily="34" charset="0"/>
              <a:cs typeface="Arial" panose="020B0604020202020204" pitchFamily="34" charset="0"/>
            </a:endParaRPr>
          </a:p>
          <a:p>
            <a:pPr marL="171450" indent="-171450" algn="just">
              <a:lnSpc>
                <a:spcPct val="150000"/>
              </a:lnSpc>
              <a:buFont typeface="Arial" panose="020B0604020202020204" pitchFamily="34" charset="0"/>
              <a:buChar char="•"/>
            </a:pPr>
            <a:r>
              <a:rPr lang="fr-FR" sz="1200" dirty="0" smtClean="0">
                <a:latin typeface="Arial" panose="020B0604020202020204" pitchFamily="34" charset="0"/>
                <a:cs typeface="Arial" panose="020B0604020202020204" pitchFamily="34" charset="0"/>
              </a:rPr>
              <a:t>L’</a:t>
            </a:r>
            <a:r>
              <a:rPr lang="fr-FR" sz="1200" dirty="0">
                <a:latin typeface="Arial" panose="020B0604020202020204" pitchFamily="34" charset="0"/>
                <a:cs typeface="Arial" panose="020B0604020202020204" pitchFamily="34" charset="0"/>
              </a:rPr>
              <a:t>é</a:t>
            </a:r>
            <a:r>
              <a:rPr lang="fr-FR" sz="1200" dirty="0" smtClean="0">
                <a:latin typeface="Arial" panose="020B0604020202020204" pitchFamily="34" charset="0"/>
                <a:cs typeface="Arial" panose="020B0604020202020204" pitchFamily="34" charset="0"/>
              </a:rPr>
              <a:t>normité des </a:t>
            </a:r>
            <a:r>
              <a:rPr lang="fr-FR" sz="1200" dirty="0">
                <a:latin typeface="Arial" panose="020B0604020202020204" pitchFamily="34" charset="0"/>
                <a:cs typeface="Arial" panose="020B0604020202020204" pitchFamily="34" charset="0"/>
              </a:rPr>
              <a:t>problèmes masque l’existence d’un cadre fédérateur et intégré qu’est la plateforme;</a:t>
            </a:r>
          </a:p>
          <a:p>
            <a:pPr marL="171450" indent="-171450" algn="just">
              <a:lnSpc>
                <a:spcPct val="150000"/>
              </a:lnSpc>
              <a:buFont typeface="Arial" panose="020B0604020202020204" pitchFamily="34" charset="0"/>
              <a:buChar char="•"/>
            </a:pPr>
            <a:r>
              <a:rPr lang="fr-FR" sz="1200" dirty="0" smtClean="0">
                <a:latin typeface="Arial" panose="020B0604020202020204" pitchFamily="34" charset="0"/>
                <a:cs typeface="Arial" panose="020B0604020202020204" pitchFamily="34" charset="0"/>
              </a:rPr>
              <a:t>Pour des perspectives prometteuses, ce cadre nécessite la </a:t>
            </a:r>
            <a:r>
              <a:rPr lang="fr-FR" sz="1200" dirty="0">
                <a:latin typeface="Arial" panose="020B0604020202020204" pitchFamily="34" charset="0"/>
                <a:cs typeface="Arial" panose="020B0604020202020204" pitchFamily="34" charset="0"/>
              </a:rPr>
              <a:t>valorisation des acquis, la documentation, l’archivage, la mise en commun des moyens, l’unicité de commandement des opérations et leadership de l’Etat. On note qu’il faut aussi accentuer les efforts dans l’allocation des moyens de prévention, la préparation et la communication du publique. Compte tenu de la redevabilité de l’Etat, des mécanismes permettant de mesurer les progrès réalisés en termes de résilience doivent voir le jour de façon consensuelle</a:t>
            </a:r>
          </a:p>
        </p:txBody>
      </p:sp>
      <p:sp>
        <p:nvSpPr>
          <p:cNvPr id="7" name="Rectangle 17">
            <a:extLst>
              <a:ext uri="{FF2B5EF4-FFF2-40B4-BE49-F238E27FC236}">
                <a16:creationId xmlns:a16="http://schemas.microsoft.com/office/drawing/2014/main" id="{EEF774D5-8E1F-6744-9E49-DB689041ADBF}"/>
              </a:ext>
            </a:extLst>
          </p:cNvPr>
          <p:cNvSpPr>
            <a:spLocks noChangeArrowheads="1"/>
          </p:cNvSpPr>
          <p:nvPr/>
        </p:nvSpPr>
        <p:spPr bwMode="auto">
          <a:xfrm>
            <a:off x="1480946" y="78728"/>
            <a:ext cx="6148883" cy="798551"/>
          </a:xfrm>
          <a:prstGeom prst="rect">
            <a:avLst/>
          </a:prstGeom>
          <a:noFill/>
          <a:ln w="9525">
            <a:noFill/>
            <a:miter lim="800000"/>
            <a:headEnd/>
            <a:tailEnd/>
          </a:ln>
        </p:spPr>
        <p:txBody>
          <a:bodyPr wrap="square" lIns="18666" tIns="9334" rIns="18666" bIns="9334">
            <a:spAutoFit/>
          </a:bodyPr>
          <a:lstStyle/>
          <a:p>
            <a:pPr algn="ctr" eaLnBrk="0" hangingPunct="0"/>
            <a:r>
              <a:rPr lang="fr-FR" sz="1200" b="1" dirty="0" smtClean="0">
                <a:solidFill>
                  <a:schemeClr val="bg1"/>
                </a:solidFill>
                <a:latin typeface="Arial" panose="020B0604020202020204" pitchFamily="34" charset="0"/>
                <a:cs typeface="Arial" panose="020B0604020202020204" pitchFamily="34" charset="0"/>
              </a:rPr>
              <a:t>Gestion </a:t>
            </a:r>
            <a:r>
              <a:rPr lang="fr-FR" sz="1200" b="1" dirty="0">
                <a:solidFill>
                  <a:schemeClr val="bg1"/>
                </a:solidFill>
                <a:latin typeface="Arial" panose="020B0604020202020204" pitchFamily="34" charset="0"/>
                <a:cs typeface="Arial" panose="020B0604020202020204" pitchFamily="34" charset="0"/>
              </a:rPr>
              <a:t>intégrée des risques de catastrophe et  </a:t>
            </a:r>
            <a:r>
              <a:rPr lang="fr-FR" sz="1200" b="1" dirty="0" smtClean="0">
                <a:solidFill>
                  <a:schemeClr val="bg1"/>
                </a:solidFill>
                <a:latin typeface="Arial" panose="020B0604020202020204" pitchFamily="34" charset="0"/>
                <a:cs typeface="Arial" panose="020B0604020202020204" pitchFamily="34" charset="0"/>
              </a:rPr>
              <a:t>résilience </a:t>
            </a:r>
          </a:p>
          <a:p>
            <a:pPr algn="ctr" eaLnBrk="0" hangingPunct="0"/>
            <a:r>
              <a:rPr lang="fr-FR" sz="1200" b="1" dirty="0" smtClean="0">
                <a:solidFill>
                  <a:schemeClr val="bg1"/>
                </a:solidFill>
                <a:latin typeface="Arial" panose="020B0604020202020204" pitchFamily="34" charset="0"/>
                <a:cs typeface="Arial" panose="020B0604020202020204" pitchFamily="34" charset="0"/>
              </a:rPr>
              <a:t>au </a:t>
            </a:r>
            <a:r>
              <a:rPr lang="fr-FR" sz="1200" b="1" dirty="0">
                <a:solidFill>
                  <a:schemeClr val="bg1"/>
                </a:solidFill>
                <a:latin typeface="Arial" panose="020B0604020202020204" pitchFamily="34" charset="0"/>
                <a:cs typeface="Arial" panose="020B0604020202020204" pitchFamily="34" charset="0"/>
              </a:rPr>
              <a:t>changement climatique </a:t>
            </a:r>
            <a:r>
              <a:rPr lang="fr-FR" sz="1200" b="1" dirty="0" smtClean="0">
                <a:solidFill>
                  <a:schemeClr val="bg1"/>
                </a:solidFill>
                <a:latin typeface="Arial" panose="020B0604020202020204" pitchFamily="34" charset="0"/>
                <a:cs typeface="Arial" panose="020B0604020202020204" pitchFamily="34" charset="0"/>
              </a:rPr>
              <a:t>: quelles </a:t>
            </a:r>
            <a:r>
              <a:rPr lang="fr-FR" sz="1200" b="1" dirty="0">
                <a:solidFill>
                  <a:schemeClr val="bg1"/>
                </a:solidFill>
                <a:latin typeface="Arial" panose="020B0604020202020204" pitchFamily="34" charset="0"/>
                <a:cs typeface="Arial" panose="020B0604020202020204" pitchFamily="34" charset="0"/>
              </a:rPr>
              <a:t>perspectives au Niger </a:t>
            </a:r>
            <a:r>
              <a:rPr lang="fr-FR" sz="1200" b="1" dirty="0" smtClean="0">
                <a:solidFill>
                  <a:schemeClr val="bg1"/>
                </a:solidFill>
                <a:latin typeface="Arial" panose="020B0604020202020204" pitchFamily="34" charset="0"/>
                <a:cs typeface="Arial" panose="020B0604020202020204" pitchFamily="34" charset="0"/>
              </a:rPr>
              <a:t>?</a:t>
            </a:r>
            <a:endParaRPr lang="en-US" sz="1200" b="1" dirty="0">
              <a:solidFill>
                <a:schemeClr val="bg1"/>
              </a:solidFill>
              <a:latin typeface="Arial" panose="020B0604020202020204" pitchFamily="34" charset="0"/>
              <a:cs typeface="Arial" panose="020B0604020202020204" pitchFamily="34" charset="0"/>
            </a:endParaRPr>
          </a:p>
          <a:p>
            <a:pPr algn="ctr" eaLnBrk="0" hangingPunct="0">
              <a:lnSpc>
                <a:spcPts val="1586"/>
              </a:lnSpc>
            </a:pPr>
            <a:r>
              <a:rPr lang="en-US" sz="1200" dirty="0" smtClean="0">
                <a:solidFill>
                  <a:schemeClr val="bg1"/>
                </a:solidFill>
                <a:latin typeface="Arial" panose="020B0604020202020204" pitchFamily="34" charset="0"/>
                <a:ea typeface="Avenir Book" charset="0"/>
                <a:cs typeface="Arial" panose="020B0604020202020204" pitchFamily="34" charset="0"/>
              </a:rPr>
              <a:t>ISSA </a:t>
            </a:r>
            <a:r>
              <a:rPr lang="en-US" sz="1200" dirty="0" err="1" smtClean="0">
                <a:solidFill>
                  <a:schemeClr val="bg1"/>
                </a:solidFill>
                <a:latin typeface="Arial" panose="020B0604020202020204" pitchFamily="34" charset="0"/>
                <a:ea typeface="Avenir Book" charset="0"/>
                <a:cs typeface="Arial" panose="020B0604020202020204" pitchFamily="34" charset="0"/>
              </a:rPr>
              <a:t>Habou</a:t>
            </a:r>
            <a:r>
              <a:rPr lang="en-US" sz="1200" dirty="0" smtClean="0">
                <a:solidFill>
                  <a:schemeClr val="bg1"/>
                </a:solidFill>
                <a:latin typeface="Arial" panose="020B0604020202020204" pitchFamily="34" charset="0"/>
                <a:ea typeface="Avenir Book" charset="0"/>
                <a:cs typeface="Arial" panose="020B0604020202020204" pitchFamily="34" charset="0"/>
              </a:rPr>
              <a:t> (</a:t>
            </a:r>
            <a:r>
              <a:rPr lang="en-US" sz="1100" i="1" dirty="0" smtClean="0">
                <a:solidFill>
                  <a:schemeClr val="accent1"/>
                </a:solidFill>
                <a:latin typeface="Arial" panose="020B0604020202020204" pitchFamily="34" charset="0"/>
                <a:ea typeface="Avenir Book" charset="0"/>
                <a:cs typeface="Arial" panose="020B0604020202020204" pitchFamily="34" charset="0"/>
              </a:rPr>
              <a:t>habouniger@gmail.com</a:t>
            </a:r>
            <a:r>
              <a:rPr lang="en-US" sz="1200" dirty="0" smtClean="0">
                <a:solidFill>
                  <a:schemeClr val="bg1"/>
                </a:solidFill>
                <a:latin typeface="Arial" panose="020B0604020202020204" pitchFamily="34" charset="0"/>
                <a:ea typeface="Avenir Book" charset="0"/>
                <a:cs typeface="Arial" panose="020B0604020202020204" pitchFamily="34" charset="0"/>
              </a:rPr>
              <a:t>), MALAM MAMAN </a:t>
            </a:r>
            <a:r>
              <a:rPr lang="en-US" sz="1200" dirty="0" err="1" smtClean="0">
                <a:solidFill>
                  <a:schemeClr val="bg1"/>
                </a:solidFill>
                <a:latin typeface="Arial" panose="020B0604020202020204" pitchFamily="34" charset="0"/>
                <a:ea typeface="Avenir Book" charset="0"/>
                <a:cs typeface="Arial" panose="020B0604020202020204" pitchFamily="34" charset="0"/>
              </a:rPr>
              <a:t>Nafiou</a:t>
            </a:r>
            <a:r>
              <a:rPr lang="en-US" sz="1200" dirty="0" smtClean="0">
                <a:solidFill>
                  <a:schemeClr val="bg1"/>
                </a:solidFill>
                <a:latin typeface="Arial" panose="020B0604020202020204" pitchFamily="34" charset="0"/>
                <a:ea typeface="Avenir Book" charset="0"/>
                <a:cs typeface="Arial" panose="020B0604020202020204" pitchFamily="34" charset="0"/>
              </a:rPr>
              <a:t> (</a:t>
            </a:r>
            <a:r>
              <a:rPr lang="en-US" sz="1100" i="1" dirty="0" smtClean="0">
                <a:solidFill>
                  <a:schemeClr val="accent1"/>
                </a:solidFill>
                <a:latin typeface="Arial" panose="020B0604020202020204" pitchFamily="34" charset="0"/>
                <a:ea typeface="Avenir Book" charset="0"/>
                <a:cs typeface="Arial" panose="020B0604020202020204" pitchFamily="34" charset="0"/>
              </a:rPr>
              <a:t>mnafiou@yahoo.fr</a:t>
            </a:r>
            <a:r>
              <a:rPr lang="en-US" sz="1200" dirty="0" smtClean="0">
                <a:solidFill>
                  <a:schemeClr val="bg1"/>
                </a:solidFill>
                <a:latin typeface="Arial" panose="020B0604020202020204" pitchFamily="34" charset="0"/>
                <a:ea typeface="Avenir Book" charset="0"/>
                <a:cs typeface="Arial" panose="020B0604020202020204" pitchFamily="34" charset="0"/>
              </a:rPr>
              <a:t>)</a:t>
            </a:r>
            <a:r>
              <a:rPr lang="en-US" sz="1200" dirty="0">
                <a:solidFill>
                  <a:schemeClr val="bg1"/>
                </a:solidFill>
                <a:latin typeface="Arial" panose="020B0604020202020204" pitchFamily="34" charset="0"/>
                <a:ea typeface="Avenir Book" charset="0"/>
                <a:cs typeface="Arial" panose="020B0604020202020204" pitchFamily="34" charset="0"/>
              </a:rPr>
              <a:t> </a:t>
            </a:r>
            <a:endParaRPr lang="en-US" sz="1200" dirty="0" smtClean="0">
              <a:solidFill>
                <a:schemeClr val="bg1"/>
              </a:solidFill>
              <a:latin typeface="Arial" panose="020B0604020202020204" pitchFamily="34" charset="0"/>
              <a:ea typeface="Avenir Book" charset="0"/>
              <a:cs typeface="Arial" panose="020B0604020202020204" pitchFamily="34" charset="0"/>
            </a:endParaRPr>
          </a:p>
          <a:p>
            <a:pPr algn="ctr" eaLnBrk="0" hangingPunct="0">
              <a:lnSpc>
                <a:spcPts val="1586"/>
              </a:lnSpc>
            </a:pPr>
            <a:r>
              <a:rPr lang="fr-FR" sz="1200" b="1" dirty="0">
                <a:solidFill>
                  <a:schemeClr val="bg1"/>
                </a:solidFill>
                <a:latin typeface="Arial" panose="020B0604020202020204" pitchFamily="34" charset="0"/>
                <a:cs typeface="Arial" panose="020B0604020202020204" pitchFamily="34" charset="0"/>
              </a:rPr>
              <a:t>Laboratoire d’Etudes et de Recherches sur l’Emergence Economique (</a:t>
            </a:r>
            <a:r>
              <a:rPr lang="fr-FR" sz="1200" b="1" dirty="0" smtClean="0">
                <a:solidFill>
                  <a:schemeClr val="bg1"/>
                </a:solidFill>
                <a:latin typeface="Arial" panose="020B0604020202020204" pitchFamily="34" charset="0"/>
                <a:cs typeface="Arial" panose="020B0604020202020204" pitchFamily="34" charset="0"/>
              </a:rPr>
              <a:t>LAEREE)</a:t>
            </a:r>
            <a:endParaRPr lang="en-US" sz="1200" b="1" dirty="0">
              <a:solidFill>
                <a:schemeClr val="bg1"/>
              </a:solidFill>
              <a:latin typeface="Arial" panose="020B0604020202020204" pitchFamily="34" charset="0"/>
              <a:cs typeface="Arial" panose="020B0604020202020204" pitchFamily="34" charset="0"/>
            </a:endParaRPr>
          </a:p>
        </p:txBody>
      </p:sp>
      <p:sp>
        <p:nvSpPr>
          <p:cNvPr id="8" name="TextBox 2">
            <a:extLst>
              <a:ext uri="{FF2B5EF4-FFF2-40B4-BE49-F238E27FC236}">
                <a16:creationId xmlns:a16="http://schemas.microsoft.com/office/drawing/2014/main" id="{38902C2E-D846-7548-87D5-46DC03C317C9}"/>
              </a:ext>
            </a:extLst>
          </p:cNvPr>
          <p:cNvSpPr txBox="1"/>
          <p:nvPr/>
        </p:nvSpPr>
        <p:spPr>
          <a:xfrm>
            <a:off x="953477" y="567772"/>
            <a:ext cx="672123" cy="230832"/>
          </a:xfrm>
          <a:prstGeom prst="rect">
            <a:avLst/>
          </a:prstGeom>
          <a:noFill/>
        </p:spPr>
        <p:txBody>
          <a:bodyPr wrap="square" rtlCol="0">
            <a:spAutoFit/>
          </a:bodyPr>
          <a:lstStyle/>
          <a:p>
            <a:pPr algn="ctr"/>
            <a:r>
              <a:rPr lang="en-GB" sz="900" dirty="0" smtClean="0">
                <a:latin typeface="Arial" panose="020B0604020202020204" pitchFamily="34" charset="0"/>
                <a:cs typeface="Arial" panose="020B0604020202020204" pitchFamily="34" charset="0"/>
              </a:rPr>
              <a:t>P5.2-129</a:t>
            </a:r>
            <a:endParaRPr lang="en-AT"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59226"/>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377</TotalTime>
  <Words>943</Words>
  <Application>Microsoft Office PowerPoint</Application>
  <PresentationFormat>Affichage à l'écran (16:9)</PresentationFormat>
  <Paragraphs>69</Paragraphs>
  <Slides>7</Slides>
  <Notes>0</Notes>
  <HiddenSlides>0</HiddenSlides>
  <MMClips>0</MMClips>
  <ScaleCrop>false</ScaleCrop>
  <HeadingPairs>
    <vt:vector size="6" baseType="variant">
      <vt:variant>
        <vt:lpstr>Polices utilisées</vt:lpstr>
      </vt:variant>
      <vt:variant>
        <vt:i4>7</vt:i4>
      </vt:variant>
      <vt:variant>
        <vt:lpstr>Thème</vt:lpstr>
      </vt:variant>
      <vt:variant>
        <vt:i4>7</vt:i4>
      </vt:variant>
      <vt:variant>
        <vt:lpstr>Titres des diapositives</vt:lpstr>
      </vt:variant>
      <vt:variant>
        <vt:i4>7</vt:i4>
      </vt:variant>
    </vt:vector>
  </HeadingPairs>
  <TitlesOfParts>
    <vt:vector size="21" baseType="lpstr">
      <vt:lpstr>Arial</vt:lpstr>
      <vt:lpstr>Avenir Book</vt:lpstr>
      <vt:lpstr>Avenir Heavy</vt:lpstr>
      <vt:lpstr>Avenir Medium</vt:lpstr>
      <vt:lpstr>Calibri</vt:lpstr>
      <vt:lpstr>DIN-Light</vt:lpstr>
      <vt:lpstr>DIN-Medium</vt:lpstr>
      <vt:lpstr>Title Slide</vt:lpstr>
      <vt:lpstr>Inner Slide</vt:lpstr>
      <vt:lpstr>abstract</vt:lpstr>
      <vt:lpstr>INTRODUCTION</vt:lpstr>
      <vt:lpstr>METHODS</vt:lpstr>
      <vt:lpstr>RESULTS</vt:lpstr>
      <vt:lpstr>CONCLUSIONS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HP</cp:lastModifiedBy>
  <cp:revision>65</cp:revision>
  <cp:lastPrinted>2019-03-26T13:54:24Z</cp:lastPrinted>
  <dcterms:created xsi:type="dcterms:W3CDTF">2019-04-24T06:32:04Z</dcterms:created>
  <dcterms:modified xsi:type="dcterms:W3CDTF">2021-06-08T15:47:47Z</dcterms:modified>
</cp:coreProperties>
</file>