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66" r:id="rId9"/>
    <p:sldId id="276" r:id="rId10"/>
    <p:sldId id="281" r:id="rId11"/>
    <p:sldId id="278" r:id="rId12"/>
    <p:sldId id="279" r:id="rId13"/>
    <p:sldId id="280" r:id="rId14"/>
    <p:sldId id="273" r:id="rId15"/>
    <p:sldId id="271" r:id="rId16"/>
    <p:sldId id="282"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33"/>
    <p:restoredTop sz="99232" autoAdjust="0"/>
  </p:normalViewPr>
  <p:slideViewPr>
    <p:cSldViewPr snapToGrid="0" snapToObjects="1">
      <p:cViewPr>
        <p:scale>
          <a:sx n="125" d="100"/>
          <a:sy n="125" d="100"/>
        </p:scale>
        <p:origin x="-1072" y="-80"/>
      </p:cViewPr>
      <p:guideLst>
        <p:guide orient="horz" pos="1620"/>
        <p:guide pos="2880"/>
      </p:guideLst>
    </p:cSldViewPr>
  </p:slideViewPr>
  <p:notesTextViewPr>
    <p:cViewPr>
      <p:scale>
        <a:sx n="1" d="1"/>
        <a:sy n="1" d="1"/>
      </p:scale>
      <p:origin x="0" y="0"/>
    </p:cViewPr>
  </p:notesTextViewPr>
  <p:sorterViewPr>
    <p:cViewPr>
      <p:scale>
        <a:sx n="167" d="100"/>
        <a:sy n="16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18/6/21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‹Nr.›</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dirty="0" smtClean="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2</a:t>
            </a:fld>
            <a:endParaRPr lang="en-US"/>
          </a:p>
        </p:txBody>
      </p:sp>
    </p:spTree>
    <p:extLst>
      <p:ext uri="{BB962C8B-B14F-4D97-AF65-F5344CB8AC3E}">
        <p14:creationId xmlns:p14="http://schemas.microsoft.com/office/powerpoint/2010/main" val="215188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sz="900" dirty="0" smtClean="0"/>
          </a:p>
          <a:p>
            <a:endParaRPr lang="es-ES" dirty="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4</a:t>
            </a:fld>
            <a:endParaRPr lang="en-US"/>
          </a:p>
        </p:txBody>
      </p:sp>
    </p:spTree>
    <p:extLst>
      <p:ext uri="{BB962C8B-B14F-4D97-AF65-F5344CB8AC3E}">
        <p14:creationId xmlns:p14="http://schemas.microsoft.com/office/powerpoint/2010/main" val="215188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7</a:t>
            </a:fld>
            <a:endParaRPr lang="en-US"/>
          </a:p>
        </p:txBody>
      </p:sp>
    </p:spTree>
    <p:extLst>
      <p:ext uri="{BB962C8B-B14F-4D97-AF65-F5344CB8AC3E}">
        <p14:creationId xmlns:p14="http://schemas.microsoft.com/office/powerpoint/2010/main" val="123528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8</a:t>
            </a:fld>
            <a:endParaRPr lang="en-US"/>
          </a:p>
        </p:txBody>
      </p:sp>
    </p:spTree>
    <p:extLst>
      <p:ext uri="{BB962C8B-B14F-4D97-AF65-F5344CB8AC3E}">
        <p14:creationId xmlns:p14="http://schemas.microsoft.com/office/powerpoint/2010/main" val="215188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sz="900" dirty="0" smtClean="0"/>
          </a:p>
          <a:p>
            <a:endParaRPr lang="es-ES" dirty="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9</a:t>
            </a:fld>
            <a:endParaRPr lang="en-US"/>
          </a:p>
        </p:txBody>
      </p:sp>
    </p:spTree>
    <p:extLst>
      <p:ext uri="{BB962C8B-B14F-4D97-AF65-F5344CB8AC3E}">
        <p14:creationId xmlns:p14="http://schemas.microsoft.com/office/powerpoint/2010/main" val="215188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sz="900" dirty="0" smtClean="0"/>
          </a:p>
          <a:p>
            <a:endParaRPr lang="es-ES" dirty="0"/>
          </a:p>
        </p:txBody>
      </p:sp>
      <p:sp>
        <p:nvSpPr>
          <p:cNvPr id="4" name="Marcador de número de diapositiva 3"/>
          <p:cNvSpPr>
            <a:spLocks noGrp="1"/>
          </p:cNvSpPr>
          <p:nvPr>
            <p:ph type="sldNum" sz="quarter" idx="10"/>
          </p:nvPr>
        </p:nvSpPr>
        <p:spPr/>
        <p:txBody>
          <a:bodyPr/>
          <a:lstStyle/>
          <a:p>
            <a:fld id="{CCD4824E-09F4-6D40-98EA-9D82F5F584E8}" type="slidenum">
              <a:rPr lang="en-US" smtClean="0"/>
              <a:t>10</a:t>
            </a:fld>
            <a:endParaRPr lang="en-US"/>
          </a:p>
        </p:txBody>
      </p:sp>
    </p:spTree>
    <p:extLst>
      <p:ext uri="{BB962C8B-B14F-4D97-AF65-F5344CB8AC3E}">
        <p14:creationId xmlns:p14="http://schemas.microsoft.com/office/powerpoint/2010/main" val="215188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emf"/><Relationship Id="rId6" Type="http://schemas.openxmlformats.org/officeDocument/2006/relationships/image" Target="../media/image2.emf"/><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xmlns=""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xmlns=""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xmlns=""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xmlns=""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xmlns=""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xmlns=""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xmlns=""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xmlns=""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xmlns=""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xmlns=""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xmlns=""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xmlns=""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xmlns=""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xmlns=""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xmlns="" id="{EEF774D5-8E1F-6744-9E49-DB689041ADBF}"/>
              </a:ext>
            </a:extLst>
          </p:cNvPr>
          <p:cNvSpPr>
            <a:spLocks noChangeArrowheads="1"/>
          </p:cNvSpPr>
          <p:nvPr/>
        </p:nvSpPr>
        <p:spPr bwMode="auto">
          <a:xfrm>
            <a:off x="207338" y="1898347"/>
            <a:ext cx="8701784" cy="1026314"/>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600" b="1" dirty="0" err="1" smtClean="0">
                <a:solidFill>
                  <a:schemeClr val="bg1"/>
                </a:solidFill>
                <a:latin typeface="Arial"/>
                <a:cs typeface="Arial"/>
              </a:rPr>
              <a:t>The</a:t>
            </a:r>
            <a:r>
              <a:rPr lang="es-ES_tradnl" sz="1600" b="1" dirty="0" smtClean="0">
                <a:solidFill>
                  <a:schemeClr val="bg1"/>
                </a:solidFill>
                <a:latin typeface="Arial"/>
                <a:cs typeface="Arial"/>
              </a:rPr>
              <a:t> </a:t>
            </a:r>
            <a:r>
              <a:rPr lang="es-ES_tradnl" sz="1600" b="1" dirty="0" err="1">
                <a:solidFill>
                  <a:schemeClr val="bg1"/>
                </a:solidFill>
                <a:latin typeface="Arial"/>
                <a:cs typeface="Arial"/>
              </a:rPr>
              <a:t>need</a:t>
            </a:r>
            <a:r>
              <a:rPr lang="es-ES_tradnl" sz="1600" b="1" dirty="0">
                <a:solidFill>
                  <a:schemeClr val="bg1"/>
                </a:solidFill>
                <a:latin typeface="Arial"/>
                <a:cs typeface="Arial"/>
              </a:rPr>
              <a:t> </a:t>
            </a:r>
            <a:r>
              <a:rPr lang="es-ES_tradnl" sz="1600" b="1" dirty="0" err="1">
                <a:solidFill>
                  <a:schemeClr val="bg1"/>
                </a:solidFill>
                <a:latin typeface="Arial"/>
                <a:cs typeface="Arial"/>
              </a:rPr>
              <a:t>for</a:t>
            </a:r>
            <a:r>
              <a:rPr lang="es-ES_tradnl" sz="1600" b="1" dirty="0">
                <a:solidFill>
                  <a:schemeClr val="bg1"/>
                </a:solidFill>
                <a:latin typeface="Arial"/>
                <a:cs typeface="Arial"/>
              </a:rPr>
              <a:t> </a:t>
            </a:r>
            <a:r>
              <a:rPr lang="es-ES_tradnl" sz="1600" b="1" dirty="0" err="1">
                <a:solidFill>
                  <a:schemeClr val="bg1"/>
                </a:solidFill>
                <a:latin typeface="Arial"/>
                <a:cs typeface="Arial"/>
              </a:rPr>
              <a:t>the</a:t>
            </a:r>
            <a:r>
              <a:rPr lang="es-ES_tradnl" sz="1600" b="1" dirty="0">
                <a:solidFill>
                  <a:schemeClr val="bg1"/>
                </a:solidFill>
                <a:latin typeface="Arial"/>
                <a:cs typeface="Arial"/>
              </a:rPr>
              <a:t> </a:t>
            </a:r>
            <a:r>
              <a:rPr lang="es-ES_tradnl" sz="1600" b="1" dirty="0" err="1">
                <a:solidFill>
                  <a:schemeClr val="bg1"/>
                </a:solidFill>
                <a:latin typeface="Arial"/>
                <a:cs typeface="Arial"/>
              </a:rPr>
              <a:t>Comprehensive</a:t>
            </a:r>
            <a:r>
              <a:rPr lang="es-ES_tradnl" sz="1600" b="1" dirty="0">
                <a:solidFill>
                  <a:schemeClr val="bg1"/>
                </a:solidFill>
                <a:latin typeface="Arial"/>
                <a:cs typeface="Arial"/>
              </a:rPr>
              <a:t> Nuclear-Test-</a:t>
            </a:r>
            <a:r>
              <a:rPr lang="es-ES_tradnl" sz="1600" b="1" dirty="0" err="1">
                <a:solidFill>
                  <a:schemeClr val="bg1"/>
                </a:solidFill>
                <a:latin typeface="Arial"/>
                <a:cs typeface="Arial"/>
              </a:rPr>
              <a:t>Ban</a:t>
            </a:r>
            <a:r>
              <a:rPr lang="es-ES_tradnl" sz="1600" b="1" dirty="0">
                <a:solidFill>
                  <a:schemeClr val="bg1"/>
                </a:solidFill>
                <a:latin typeface="Arial"/>
                <a:cs typeface="Arial"/>
              </a:rPr>
              <a:t> </a:t>
            </a:r>
            <a:r>
              <a:rPr lang="es-ES_tradnl" sz="1600" b="1" dirty="0" err="1">
                <a:solidFill>
                  <a:schemeClr val="bg1"/>
                </a:solidFill>
                <a:latin typeface="Arial"/>
                <a:cs typeface="Arial"/>
              </a:rPr>
              <a:t>Treaty</a:t>
            </a:r>
            <a:r>
              <a:rPr lang="es-ES_tradnl" sz="1600" b="1" dirty="0">
                <a:solidFill>
                  <a:schemeClr val="bg1"/>
                </a:solidFill>
                <a:latin typeface="Arial"/>
                <a:cs typeface="Arial"/>
              </a:rPr>
              <a:t> </a:t>
            </a:r>
            <a:r>
              <a:rPr lang="es-ES_tradnl" sz="1600" b="1" dirty="0" err="1">
                <a:solidFill>
                  <a:schemeClr val="bg1"/>
                </a:solidFill>
                <a:latin typeface="Arial"/>
                <a:cs typeface="Arial"/>
              </a:rPr>
              <a:t>to</a:t>
            </a:r>
            <a:r>
              <a:rPr lang="es-ES_tradnl" sz="1600" b="1" dirty="0">
                <a:solidFill>
                  <a:schemeClr val="bg1"/>
                </a:solidFill>
                <a:latin typeface="Arial"/>
                <a:cs typeface="Arial"/>
              </a:rPr>
              <a:t> </a:t>
            </a:r>
            <a:r>
              <a:rPr lang="es-ES_tradnl" sz="1600" b="1" dirty="0" err="1">
                <a:solidFill>
                  <a:schemeClr val="bg1"/>
                </a:solidFill>
                <a:latin typeface="Arial"/>
                <a:cs typeface="Arial"/>
              </a:rPr>
              <a:t>enter</a:t>
            </a:r>
            <a:r>
              <a:rPr lang="es-ES_tradnl" sz="1600" b="1" dirty="0">
                <a:solidFill>
                  <a:schemeClr val="bg1"/>
                </a:solidFill>
                <a:latin typeface="Arial"/>
                <a:cs typeface="Arial"/>
              </a:rPr>
              <a:t> </a:t>
            </a:r>
            <a:r>
              <a:rPr lang="es-ES_tradnl" sz="1600" b="1" dirty="0" err="1">
                <a:solidFill>
                  <a:schemeClr val="bg1"/>
                </a:solidFill>
                <a:latin typeface="Arial"/>
                <a:cs typeface="Arial"/>
              </a:rPr>
              <a:t>into</a:t>
            </a:r>
            <a:r>
              <a:rPr lang="es-ES_tradnl" sz="1600" b="1" dirty="0">
                <a:solidFill>
                  <a:schemeClr val="bg1"/>
                </a:solidFill>
                <a:latin typeface="Arial"/>
                <a:cs typeface="Arial"/>
              </a:rPr>
              <a:t> </a:t>
            </a:r>
            <a:r>
              <a:rPr lang="es-ES_tradnl" sz="1600" b="1" dirty="0" err="1">
                <a:solidFill>
                  <a:schemeClr val="bg1"/>
                </a:solidFill>
                <a:latin typeface="Arial"/>
                <a:cs typeface="Arial"/>
              </a:rPr>
              <a:t>force</a:t>
            </a:r>
            <a:r>
              <a:rPr lang="es-ES_tradnl" sz="1600" b="1" dirty="0">
                <a:solidFill>
                  <a:schemeClr val="bg1"/>
                </a:solidFill>
                <a:latin typeface="Arial"/>
                <a:cs typeface="Arial"/>
              </a:rPr>
              <a:t> and </a:t>
            </a:r>
            <a:r>
              <a:rPr lang="es-ES_tradnl" sz="1600" b="1" dirty="0" err="1">
                <a:solidFill>
                  <a:schemeClr val="bg1"/>
                </a:solidFill>
                <a:latin typeface="Arial"/>
                <a:cs typeface="Arial"/>
              </a:rPr>
              <a:t>its</a:t>
            </a:r>
            <a:r>
              <a:rPr lang="es-ES_tradnl" sz="1600" b="1" dirty="0">
                <a:solidFill>
                  <a:schemeClr val="bg1"/>
                </a:solidFill>
                <a:latin typeface="Arial"/>
                <a:cs typeface="Arial"/>
              </a:rPr>
              <a:t> </a:t>
            </a:r>
            <a:r>
              <a:rPr lang="es-ES_tradnl" sz="1600" b="1" dirty="0" err="1">
                <a:solidFill>
                  <a:schemeClr val="bg1"/>
                </a:solidFill>
                <a:latin typeface="Arial"/>
                <a:cs typeface="Arial"/>
              </a:rPr>
              <a:t>relationship</a:t>
            </a:r>
            <a:r>
              <a:rPr lang="es-ES_tradnl" sz="1600" b="1" dirty="0">
                <a:solidFill>
                  <a:schemeClr val="bg1"/>
                </a:solidFill>
                <a:latin typeface="Arial"/>
                <a:cs typeface="Arial"/>
              </a:rPr>
              <a:t> </a:t>
            </a:r>
            <a:r>
              <a:rPr lang="es-ES_tradnl" sz="1600" b="1" dirty="0" err="1">
                <a:solidFill>
                  <a:schemeClr val="bg1"/>
                </a:solidFill>
                <a:latin typeface="Arial"/>
                <a:cs typeface="Arial"/>
              </a:rPr>
              <a:t>with</a:t>
            </a:r>
            <a:r>
              <a:rPr lang="es-ES_tradnl" sz="1600" b="1" dirty="0">
                <a:solidFill>
                  <a:schemeClr val="bg1"/>
                </a:solidFill>
                <a:latin typeface="Arial"/>
                <a:cs typeface="Arial"/>
              </a:rPr>
              <a:t> </a:t>
            </a:r>
            <a:r>
              <a:rPr lang="es-ES_tradnl" sz="1600" b="1" dirty="0" err="1">
                <a:solidFill>
                  <a:schemeClr val="bg1"/>
                </a:solidFill>
                <a:latin typeface="Arial"/>
                <a:cs typeface="Arial"/>
              </a:rPr>
              <a:t>the</a:t>
            </a:r>
            <a:r>
              <a:rPr lang="es-ES_tradnl" sz="1600" b="1" dirty="0">
                <a:solidFill>
                  <a:schemeClr val="bg1"/>
                </a:solidFill>
                <a:latin typeface="Arial"/>
                <a:cs typeface="Arial"/>
              </a:rPr>
              <a:t> </a:t>
            </a:r>
            <a:r>
              <a:rPr lang="es-ES_tradnl" sz="1600" b="1" dirty="0" err="1">
                <a:solidFill>
                  <a:schemeClr val="bg1"/>
                </a:solidFill>
                <a:latin typeface="Arial"/>
                <a:cs typeface="Arial"/>
              </a:rPr>
              <a:t>Treaty</a:t>
            </a:r>
            <a:r>
              <a:rPr lang="es-ES_tradnl" sz="1600" b="1" dirty="0">
                <a:solidFill>
                  <a:schemeClr val="bg1"/>
                </a:solidFill>
                <a:latin typeface="Arial"/>
                <a:cs typeface="Arial"/>
              </a:rPr>
              <a:t> </a:t>
            </a:r>
            <a:r>
              <a:rPr lang="es-ES_tradnl" sz="1600" b="1" dirty="0" err="1">
                <a:solidFill>
                  <a:schemeClr val="bg1"/>
                </a:solidFill>
                <a:latin typeface="Arial"/>
                <a:cs typeface="Arial"/>
              </a:rPr>
              <a:t>on</a:t>
            </a:r>
            <a:r>
              <a:rPr lang="es-ES_tradnl" sz="1600" b="1" dirty="0">
                <a:solidFill>
                  <a:schemeClr val="bg1"/>
                </a:solidFill>
                <a:latin typeface="Arial"/>
                <a:cs typeface="Arial"/>
              </a:rPr>
              <a:t> </a:t>
            </a:r>
            <a:r>
              <a:rPr lang="es-ES_tradnl" sz="1600" b="1" dirty="0" err="1">
                <a:solidFill>
                  <a:schemeClr val="bg1"/>
                </a:solidFill>
                <a:latin typeface="Arial"/>
                <a:cs typeface="Arial"/>
              </a:rPr>
              <a:t>the</a:t>
            </a:r>
            <a:r>
              <a:rPr lang="es-ES_tradnl" sz="1600" b="1" dirty="0">
                <a:solidFill>
                  <a:schemeClr val="bg1"/>
                </a:solidFill>
                <a:latin typeface="Arial"/>
                <a:cs typeface="Arial"/>
              </a:rPr>
              <a:t> </a:t>
            </a:r>
            <a:r>
              <a:rPr lang="es-ES_tradnl" sz="1600" b="1" dirty="0" err="1">
                <a:solidFill>
                  <a:schemeClr val="bg1"/>
                </a:solidFill>
                <a:latin typeface="Arial"/>
                <a:cs typeface="Arial"/>
              </a:rPr>
              <a:t>Prohibition</a:t>
            </a:r>
            <a:r>
              <a:rPr lang="es-ES_tradnl" sz="1600" b="1" dirty="0">
                <a:solidFill>
                  <a:schemeClr val="bg1"/>
                </a:solidFill>
                <a:latin typeface="Arial"/>
                <a:cs typeface="Arial"/>
              </a:rPr>
              <a:t> of Nuclear </a:t>
            </a:r>
            <a:r>
              <a:rPr lang="es-ES_tradnl" sz="1600" b="1" dirty="0" err="1">
                <a:solidFill>
                  <a:schemeClr val="bg1"/>
                </a:solidFill>
                <a:latin typeface="Arial"/>
                <a:cs typeface="Arial"/>
              </a:rPr>
              <a:t>Weapons</a:t>
            </a:r>
            <a:r>
              <a:rPr lang="es-ES_tradnl" sz="1600" b="1" dirty="0">
                <a:solidFill>
                  <a:schemeClr val="bg1"/>
                </a:solidFill>
                <a:latin typeface="Arial"/>
                <a:cs typeface="Arial"/>
              </a:rPr>
              <a:t> </a:t>
            </a:r>
          </a:p>
          <a:p>
            <a:pPr algn="ctr" eaLnBrk="0" hangingPunct="0">
              <a:lnSpc>
                <a:spcPts val="1586"/>
              </a:lnSpc>
            </a:pPr>
            <a:endParaRPr lang="en-US" sz="2197" b="1" dirty="0">
              <a:solidFill>
                <a:schemeClr val="bg1"/>
              </a:solidFill>
              <a:latin typeface="Arial" panose="020B0604020202020204" pitchFamily="34" charset="0"/>
            </a:endParaRPr>
          </a:p>
          <a:p>
            <a:pPr algn="ctr" eaLnBrk="0" hangingPunct="0">
              <a:lnSpc>
                <a:spcPts val="1586"/>
              </a:lnSpc>
            </a:pPr>
            <a:r>
              <a:rPr lang="en-US" sz="1400" dirty="0" err="1" smtClean="0">
                <a:solidFill>
                  <a:schemeClr val="bg1"/>
                </a:solidFill>
                <a:latin typeface="Arial" panose="020B0604020202020204" pitchFamily="34" charset="0"/>
                <a:ea typeface="Avenir Book" charset="0"/>
              </a:rPr>
              <a:t>María</a:t>
            </a:r>
            <a:r>
              <a:rPr lang="en-US" sz="1400" dirty="0" smtClean="0">
                <a:solidFill>
                  <a:schemeClr val="bg1"/>
                </a:solidFill>
                <a:latin typeface="Arial" panose="020B0604020202020204" pitchFamily="34" charset="0"/>
                <a:ea typeface="Avenir Book" charset="0"/>
              </a:rPr>
              <a:t> </a:t>
            </a:r>
            <a:r>
              <a:rPr lang="en-US" sz="1400" dirty="0" err="1" smtClean="0">
                <a:solidFill>
                  <a:schemeClr val="bg1"/>
                </a:solidFill>
                <a:latin typeface="Arial" panose="020B0604020202020204" pitchFamily="34" charset="0"/>
                <a:ea typeface="Avenir Book" charset="0"/>
              </a:rPr>
              <a:t>Lucía</a:t>
            </a:r>
            <a:r>
              <a:rPr lang="en-US" sz="1400" dirty="0" smtClean="0">
                <a:solidFill>
                  <a:schemeClr val="bg1"/>
                </a:solidFill>
                <a:latin typeface="Arial" panose="020B0604020202020204" pitchFamily="34" charset="0"/>
                <a:ea typeface="Avenir Book" charset="0"/>
              </a:rPr>
              <a:t> </a:t>
            </a:r>
            <a:r>
              <a:rPr lang="en-US" sz="1400" dirty="0" err="1" smtClean="0">
                <a:solidFill>
                  <a:schemeClr val="bg1"/>
                </a:solidFill>
                <a:latin typeface="Arial" panose="020B0604020202020204" pitchFamily="34" charset="0"/>
                <a:ea typeface="Avenir Book" charset="0"/>
              </a:rPr>
              <a:t>Centellas</a:t>
            </a:r>
            <a:endParaRPr lang="en-US" sz="952" dirty="0">
              <a:solidFill>
                <a:schemeClr val="bg1"/>
              </a:solidFill>
            </a:endParaRPr>
          </a:p>
          <a:p>
            <a:pPr algn="ctr" eaLnBrk="0" hangingPunct="0">
              <a:spcBef>
                <a:spcPts val="91"/>
              </a:spcBef>
            </a:pPr>
            <a:endParaRPr lang="en-US" sz="952" dirty="0">
              <a:solidFill>
                <a:schemeClr val="bg1"/>
              </a:solidFill>
            </a:endParaRPr>
          </a:p>
        </p:txBody>
      </p:sp>
      <p:pic>
        <p:nvPicPr>
          <p:cNvPr id="10" name="Picture 9">
            <a:extLst>
              <a:ext uri="{FF2B5EF4-FFF2-40B4-BE49-F238E27FC236}">
                <a16:creationId xmlns:a16="http://schemas.microsoft.com/office/drawing/2014/main" xmlns=""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xmlns="" id="{0C501917-BF0A-C54B-AB4E-B0C62C356E93}"/>
              </a:ext>
            </a:extLst>
          </p:cNvPr>
          <p:cNvSpPr txBox="1"/>
          <p:nvPr/>
        </p:nvSpPr>
        <p:spPr>
          <a:xfrm>
            <a:off x="3153581" y="2800991"/>
            <a:ext cx="2836838" cy="276999"/>
          </a:xfrm>
          <a:prstGeom prst="rect">
            <a:avLst/>
          </a:prstGeom>
          <a:noFill/>
        </p:spPr>
        <p:txBody>
          <a:bodyPr wrap="square" rtlCol="0">
            <a:spAutoFit/>
          </a:bodyPr>
          <a:lstStyle/>
          <a:p>
            <a:pPr algn="ctr"/>
            <a:r>
              <a:rPr lang="es-ES_tradnl" sz="1200" dirty="0" smtClean="0">
                <a:solidFill>
                  <a:schemeClr val="bg1"/>
                </a:solidFill>
                <a:latin typeface="Arial" panose="020B0604020202020204" pitchFamily="34" charset="0"/>
                <a:cs typeface="Arial" panose="020B0604020202020204" pitchFamily="34" charset="0"/>
              </a:rPr>
              <a:t>P5.1-492</a:t>
            </a:r>
            <a:endParaRPr lang="x-none" sz="1200"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2957175" y="3754612"/>
            <a:ext cx="3151414" cy="954269"/>
          </a:xfrm>
          <a:prstGeom prst="rect">
            <a:avLst/>
          </a:prstGeom>
        </p:spPr>
      </p:pic>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6" name="Rectángulo 5"/>
          <p:cNvSpPr/>
          <p:nvPr/>
        </p:nvSpPr>
        <p:spPr>
          <a:xfrm>
            <a:off x="176390" y="2670529"/>
            <a:ext cx="4572000" cy="215444"/>
          </a:xfrm>
          <a:prstGeom prst="rect">
            <a:avLst/>
          </a:prstGeom>
        </p:spPr>
        <p:txBody>
          <a:bodyPr>
            <a:spAutoFit/>
          </a:bodyPr>
          <a:lstStyle/>
          <a:p>
            <a:pPr algn="just"/>
            <a:endParaRPr lang="en-US" sz="800" dirty="0"/>
          </a:p>
        </p:txBody>
      </p:sp>
      <p:sp>
        <p:nvSpPr>
          <p:cNvPr id="8"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5"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2" name="Rectángulo 1"/>
          <p:cNvSpPr/>
          <p:nvPr/>
        </p:nvSpPr>
        <p:spPr>
          <a:xfrm>
            <a:off x="953477" y="1431984"/>
            <a:ext cx="7367677" cy="2123658"/>
          </a:xfrm>
          <a:prstGeom prst="rect">
            <a:avLst/>
          </a:prstGeom>
        </p:spPr>
        <p:txBody>
          <a:bodyPr wrap="square">
            <a:spAutoFit/>
          </a:bodyPr>
          <a:lstStyle/>
          <a:p>
            <a:endParaRPr lang="en-US" sz="1200" dirty="0" smtClean="0">
              <a:latin typeface="Arial"/>
              <a:cs typeface="Arial"/>
            </a:endParaRPr>
          </a:p>
          <a:p>
            <a:endParaRPr lang="en-US" sz="1200" dirty="0" smtClean="0">
              <a:latin typeface="Arial"/>
              <a:cs typeface="Arial"/>
            </a:endParaRPr>
          </a:p>
          <a:p>
            <a:r>
              <a:rPr lang="en-US" sz="1200" dirty="0">
                <a:latin typeface="Arial"/>
                <a:cs typeface="Arial"/>
              </a:rPr>
              <a:t>The Verification Regime capacity of the CTBTO Preparatory Commission is 100% operational. However, as long as the CTBT does not come into force, the nature of a nuclear explosion cannot be certified 100%.</a:t>
            </a:r>
          </a:p>
          <a:p>
            <a:endParaRPr lang="en-US" sz="1200" dirty="0">
              <a:latin typeface="Arial"/>
              <a:cs typeface="Arial"/>
            </a:endParaRPr>
          </a:p>
          <a:p>
            <a:r>
              <a:rPr lang="en-US" sz="1200" dirty="0">
                <a:latin typeface="Arial"/>
                <a:cs typeface="Arial"/>
              </a:rPr>
              <a:t>The capacity of both treaties and their contribution to the disarmament and non-proliferation regime evidence the need for both of them to move towards Universalization</a:t>
            </a:r>
          </a:p>
          <a:p>
            <a:endParaRPr lang="en-US" sz="1200" dirty="0">
              <a:latin typeface="Arial"/>
              <a:cs typeface="Arial"/>
            </a:endParaRPr>
          </a:p>
          <a:p>
            <a:r>
              <a:rPr lang="en-US" sz="1200" dirty="0">
                <a:latin typeface="Arial"/>
                <a:cs typeface="Arial"/>
              </a:rPr>
              <a:t>Given the potential for cooperation between both treaties, those could develop joint negotiation strategies towards the Universalization of both </a:t>
            </a:r>
            <a:r>
              <a:rPr lang="en-US" sz="1200" dirty="0" smtClean="0">
                <a:latin typeface="Arial"/>
                <a:cs typeface="Arial"/>
              </a:rPr>
              <a:t>treaties.</a:t>
            </a:r>
            <a:endParaRPr lang="en-US" sz="1200" dirty="0">
              <a:latin typeface="Arial"/>
              <a:cs typeface="Arial"/>
            </a:endParaRPr>
          </a:p>
          <a:p>
            <a:r>
              <a:rPr lang="en-US" sz="1200" dirty="0" smtClean="0">
                <a:latin typeface="Arial"/>
                <a:cs typeface="Arial"/>
              </a:rPr>
              <a:t> </a:t>
            </a:r>
          </a:p>
        </p:txBody>
      </p:sp>
    </p:spTree>
    <p:extLst>
      <p:ext uri="{BB962C8B-B14F-4D97-AF65-F5344CB8AC3E}">
        <p14:creationId xmlns:p14="http://schemas.microsoft.com/office/powerpoint/2010/main" val="90306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15444"/>
          </a:xfrm>
          <a:prstGeom prst="rect">
            <a:avLst/>
          </a:prstGeom>
          <a:noFill/>
        </p:spPr>
        <p:txBody>
          <a:bodyPr wrap="square" rtlCol="0">
            <a:spAutoFit/>
          </a:bodyPr>
          <a:lstStyle/>
          <a:p>
            <a:pPr algn="ctr"/>
            <a:r>
              <a:rPr lang="es-ES_tradnl" sz="800" dirty="0">
                <a:latin typeface="Arial" panose="020B0604020202020204" pitchFamily="34" charset="0"/>
                <a:cs typeface="Arial" panose="020B0604020202020204" pitchFamily="34" charset="0"/>
              </a:rPr>
              <a:t>P5.1-492</a:t>
            </a:r>
            <a:endParaRPr lang="x-none" sz="800" dirty="0">
              <a:latin typeface="Arial" panose="020B0604020202020204" pitchFamily="34" charset="0"/>
              <a:cs typeface="Arial" panose="020B0604020202020204" pitchFamily="34" charset="0"/>
            </a:endParaRPr>
          </a:p>
        </p:txBody>
      </p:sp>
      <p:sp>
        <p:nvSpPr>
          <p:cNvPr id="6" name="Rectángulo 5"/>
          <p:cNvSpPr/>
          <p:nvPr/>
        </p:nvSpPr>
        <p:spPr>
          <a:xfrm>
            <a:off x="176390" y="2670529"/>
            <a:ext cx="4572000" cy="215444"/>
          </a:xfrm>
          <a:prstGeom prst="rect">
            <a:avLst/>
          </a:prstGeom>
        </p:spPr>
        <p:txBody>
          <a:bodyPr>
            <a:spAutoFit/>
          </a:bodyPr>
          <a:lstStyle/>
          <a:p>
            <a:pPr algn="just"/>
            <a:endParaRPr lang="en-US" sz="800" dirty="0"/>
          </a:p>
        </p:txBody>
      </p:sp>
      <p:sp>
        <p:nvSpPr>
          <p:cNvPr id="10" name="CuadroTexto 9"/>
          <p:cNvSpPr txBox="1"/>
          <p:nvPr/>
        </p:nvSpPr>
        <p:spPr>
          <a:xfrm>
            <a:off x="228555" y="1008741"/>
            <a:ext cx="8758320" cy="3770263"/>
          </a:xfrm>
          <a:prstGeom prst="rect">
            <a:avLst/>
          </a:prstGeom>
          <a:noFill/>
        </p:spPr>
        <p:txBody>
          <a:bodyPr wrap="square" rtlCol="0">
            <a:spAutoFit/>
          </a:bodyPr>
          <a:lstStyle/>
          <a:p>
            <a:endParaRPr lang="es-BO" sz="1200" dirty="0" smtClean="0">
              <a:latin typeface="Arial"/>
              <a:cs typeface="Arial"/>
            </a:endParaRPr>
          </a:p>
          <a:p>
            <a:pPr algn="ctr"/>
            <a:r>
              <a:rPr lang="es-BO" sz="1100" i="1" dirty="0" smtClean="0">
                <a:latin typeface="Arial"/>
                <a:cs typeface="Arial"/>
              </a:rPr>
              <a:t>“(</a:t>
            </a:r>
            <a:r>
              <a:rPr lang="es-ES" sz="1100" i="1" dirty="0" smtClean="0">
                <a:latin typeface="Arial"/>
                <a:cs typeface="Arial"/>
              </a:rPr>
              <a:t>…</a:t>
            </a:r>
            <a:r>
              <a:rPr lang="es-BO" sz="1100" i="1" dirty="0" smtClean="0">
                <a:latin typeface="Arial"/>
                <a:cs typeface="Arial"/>
              </a:rPr>
              <a:t>) Our </a:t>
            </a:r>
            <a:r>
              <a:rPr lang="es-BO" sz="1100" i="1" dirty="0">
                <a:latin typeface="Arial"/>
                <a:cs typeface="Arial"/>
              </a:rPr>
              <a:t>land, our sea, our communities and our physical bodies carry </a:t>
            </a:r>
            <a:r>
              <a:rPr lang="es-BO" sz="1100" i="1" dirty="0" smtClean="0">
                <a:latin typeface="Arial"/>
                <a:cs typeface="Arial"/>
              </a:rPr>
              <a:t>[</a:t>
            </a:r>
            <a:r>
              <a:rPr lang="es-BO" sz="1100" i="1" dirty="0">
                <a:latin typeface="Arial"/>
                <a:cs typeface="Arial"/>
              </a:rPr>
              <a:t>the legacy </a:t>
            </a:r>
            <a:r>
              <a:rPr lang="es-BO" sz="1100" i="1" dirty="0" smtClean="0">
                <a:latin typeface="Arial"/>
                <a:cs typeface="Arial"/>
              </a:rPr>
              <a:t>of</a:t>
            </a:r>
          </a:p>
          <a:p>
            <a:pPr algn="ctr"/>
            <a:r>
              <a:rPr lang="es-BO" sz="1100" i="1" dirty="0" smtClean="0">
                <a:latin typeface="Arial"/>
                <a:cs typeface="Arial"/>
              </a:rPr>
              <a:t> </a:t>
            </a:r>
            <a:r>
              <a:rPr lang="es-BO" sz="1100" i="1" dirty="0">
                <a:latin typeface="Arial"/>
                <a:cs typeface="Arial"/>
              </a:rPr>
              <a:t>these deadly experiments] </a:t>
            </a:r>
            <a:r>
              <a:rPr lang="es-BO" sz="1100" i="1" dirty="0" smtClean="0">
                <a:latin typeface="Arial"/>
                <a:cs typeface="Arial"/>
              </a:rPr>
              <a:t>with </a:t>
            </a:r>
            <a:r>
              <a:rPr lang="es-BO" sz="1100" i="1" dirty="0">
                <a:latin typeface="Arial"/>
                <a:cs typeface="Arial"/>
              </a:rPr>
              <a:t>us now, </a:t>
            </a:r>
            <a:r>
              <a:rPr lang="es-BO" sz="1100" i="1" dirty="0" smtClean="0">
                <a:latin typeface="Arial"/>
                <a:cs typeface="Arial"/>
              </a:rPr>
              <a:t>and </a:t>
            </a:r>
            <a:r>
              <a:rPr lang="es-BO" sz="1100" i="1" dirty="0">
                <a:latin typeface="Arial"/>
                <a:cs typeface="Arial"/>
              </a:rPr>
              <a:t>for unknown generations to come</a:t>
            </a:r>
            <a:r>
              <a:rPr lang="es-BO" sz="1100" i="1" dirty="0" smtClean="0">
                <a:latin typeface="Arial"/>
                <a:cs typeface="Arial"/>
              </a:rPr>
              <a:t>”</a:t>
            </a:r>
          </a:p>
          <a:p>
            <a:pPr algn="ctr"/>
            <a:r>
              <a:rPr lang="es-BO" sz="1000" b="1" i="1" dirty="0" smtClean="0">
                <a:latin typeface="Arial"/>
                <a:cs typeface="Arial"/>
              </a:rPr>
              <a:t>Indigenous Statement to the UN Nuclear Weapons Ban Treaty Negotiations   </a:t>
            </a:r>
          </a:p>
          <a:p>
            <a:pPr algn="ctr"/>
            <a:endParaRPr lang="es-BO" sz="1000" b="1" i="1" dirty="0">
              <a:latin typeface="Arial"/>
              <a:cs typeface="Arial"/>
            </a:endParaRPr>
          </a:p>
          <a:p>
            <a:endParaRPr lang="es-BO" sz="1100" i="1" dirty="0">
              <a:latin typeface="Arial"/>
              <a:cs typeface="Arial"/>
            </a:endParaRPr>
          </a:p>
          <a:p>
            <a:endParaRPr lang="es-BO" sz="1100" i="1" dirty="0" smtClean="0">
              <a:latin typeface="Arial"/>
              <a:cs typeface="Arial"/>
            </a:endParaRPr>
          </a:p>
          <a:p>
            <a:r>
              <a:rPr lang="es-BO" sz="1100" i="1" dirty="0" smtClean="0">
                <a:latin typeface="Arial"/>
                <a:cs typeface="Arial"/>
              </a:rPr>
              <a:t>“</a:t>
            </a:r>
            <a:r>
              <a:rPr lang="es-BO" sz="1100" i="1" dirty="0">
                <a:latin typeface="Arial"/>
                <a:cs typeface="Arial"/>
              </a:rPr>
              <a:t>The legacy of nuclear testing is nothing but </a:t>
            </a:r>
            <a:r>
              <a:rPr lang="es-BO" sz="1100" i="1" dirty="0" smtClean="0">
                <a:latin typeface="Arial"/>
                <a:cs typeface="Arial"/>
              </a:rPr>
              <a:t>destruction” </a:t>
            </a:r>
          </a:p>
          <a:p>
            <a:r>
              <a:rPr lang="es-BO" sz="1000" b="1" i="1" dirty="0" smtClean="0">
                <a:latin typeface="Arial"/>
                <a:cs typeface="Arial"/>
              </a:rPr>
              <a:t>Mr. António Guterres, United Nations</a:t>
            </a:r>
            <a:r>
              <a:rPr lang="en-US" sz="1000" b="1" i="1" dirty="0" smtClean="0">
                <a:latin typeface="Arial"/>
                <a:cs typeface="Arial"/>
              </a:rPr>
              <a:t> </a:t>
            </a:r>
            <a:r>
              <a:rPr lang="es-BO" sz="1000" b="1" i="1" dirty="0" smtClean="0">
                <a:latin typeface="Arial"/>
                <a:cs typeface="Arial"/>
              </a:rPr>
              <a:t>Secretary-General </a:t>
            </a:r>
          </a:p>
          <a:p>
            <a:endParaRPr lang="es-BO" sz="1100" i="1" dirty="0" smtClean="0">
              <a:latin typeface="Arial"/>
              <a:cs typeface="Arial"/>
            </a:endParaRPr>
          </a:p>
          <a:p>
            <a:endParaRPr lang="es-BO" sz="1100" i="1" dirty="0">
              <a:latin typeface="Arial"/>
              <a:cs typeface="Arial"/>
            </a:endParaRPr>
          </a:p>
          <a:p>
            <a:r>
              <a:rPr lang="es-BO" sz="1100" i="1" dirty="0">
                <a:latin typeface="Arial"/>
                <a:cs typeface="Arial"/>
              </a:rPr>
              <a:t>“The CTBT is one of the oldest items on the nuclear disarmament agenda, and is the embodiment of Science Diplomacy, multilateral cooperation, and technical verification for peace and </a:t>
            </a:r>
            <a:r>
              <a:rPr lang="es-BO" sz="1100" i="1" dirty="0" smtClean="0">
                <a:latin typeface="Arial"/>
                <a:cs typeface="Arial"/>
              </a:rPr>
              <a:t>security” </a:t>
            </a:r>
          </a:p>
          <a:p>
            <a:r>
              <a:rPr lang="es-BO" sz="1000" b="1" i="1" dirty="0" smtClean="0">
                <a:latin typeface="Arial"/>
                <a:cs typeface="Arial"/>
              </a:rPr>
              <a:t>Dr. Lassina </a:t>
            </a:r>
            <a:r>
              <a:rPr lang="es-BO" sz="1000" b="1" i="1" dirty="0">
                <a:latin typeface="Arial"/>
                <a:cs typeface="Arial"/>
              </a:rPr>
              <a:t>Zerbo</a:t>
            </a:r>
            <a:r>
              <a:rPr lang="es-BO" sz="1000" b="1" i="1" dirty="0" smtClean="0">
                <a:latin typeface="Arial"/>
                <a:cs typeface="Arial"/>
              </a:rPr>
              <a:t>, CTBTO Executive Secretary</a:t>
            </a:r>
          </a:p>
          <a:p>
            <a:endParaRPr lang="es-BO" sz="1000" b="1" i="1" dirty="0" smtClean="0">
              <a:latin typeface="Arial"/>
              <a:cs typeface="Arial"/>
            </a:endParaRPr>
          </a:p>
          <a:p>
            <a:endParaRPr lang="es-BO" sz="1100" i="1" dirty="0">
              <a:latin typeface="Arial"/>
              <a:cs typeface="Arial"/>
            </a:endParaRPr>
          </a:p>
          <a:p>
            <a:r>
              <a:rPr lang="es-BO" sz="1100" i="1" dirty="0">
                <a:latin typeface="Arial"/>
                <a:cs typeface="Arial"/>
              </a:rPr>
              <a:t>“</a:t>
            </a:r>
            <a:r>
              <a:rPr lang="es-ES" sz="1100" i="1" dirty="0" err="1" smtClean="0">
                <a:latin typeface="Arial"/>
                <a:cs typeface="Arial"/>
              </a:rPr>
              <a:t>The</a:t>
            </a:r>
            <a:r>
              <a:rPr lang="es-ES" sz="1100" i="1" dirty="0" smtClean="0">
                <a:latin typeface="Arial"/>
                <a:cs typeface="Arial"/>
              </a:rPr>
              <a:t> </a:t>
            </a:r>
            <a:r>
              <a:rPr lang="es-ES" sz="1100" i="1" dirty="0" err="1">
                <a:latin typeface="Arial"/>
                <a:cs typeface="Arial"/>
              </a:rPr>
              <a:t>Treaty</a:t>
            </a:r>
            <a:r>
              <a:rPr lang="es-ES" sz="1100" i="1" dirty="0">
                <a:latin typeface="Arial"/>
                <a:cs typeface="Arial"/>
              </a:rPr>
              <a:t> </a:t>
            </a:r>
            <a:r>
              <a:rPr lang="es-ES" sz="1100" i="1" dirty="0" err="1">
                <a:latin typeface="Arial"/>
                <a:cs typeface="Arial"/>
              </a:rPr>
              <a:t>on</a:t>
            </a:r>
            <a:r>
              <a:rPr lang="es-ES" sz="1100" i="1" dirty="0">
                <a:latin typeface="Arial"/>
                <a:cs typeface="Arial"/>
              </a:rPr>
              <a:t> </a:t>
            </a:r>
            <a:r>
              <a:rPr lang="es-ES" sz="1100" i="1" dirty="0" err="1">
                <a:latin typeface="Arial"/>
                <a:cs typeface="Arial"/>
              </a:rPr>
              <a:t>the</a:t>
            </a:r>
            <a:r>
              <a:rPr lang="es-ES" sz="1100" i="1" dirty="0">
                <a:latin typeface="Arial"/>
                <a:cs typeface="Arial"/>
              </a:rPr>
              <a:t> </a:t>
            </a:r>
            <a:r>
              <a:rPr lang="es-ES" sz="1100" i="1" dirty="0" err="1">
                <a:latin typeface="Arial"/>
                <a:cs typeface="Arial"/>
              </a:rPr>
              <a:t>Prohibition</a:t>
            </a:r>
            <a:r>
              <a:rPr lang="es-ES" sz="1100" i="1" dirty="0">
                <a:latin typeface="Arial"/>
                <a:cs typeface="Arial"/>
              </a:rPr>
              <a:t> of Nuclear </a:t>
            </a:r>
            <a:r>
              <a:rPr lang="es-ES" sz="1100" i="1" dirty="0" err="1">
                <a:latin typeface="Arial"/>
                <a:cs typeface="Arial"/>
              </a:rPr>
              <a:t>Weapons</a:t>
            </a:r>
            <a:r>
              <a:rPr lang="es-ES" sz="1100" i="1" dirty="0">
                <a:latin typeface="Arial"/>
                <a:cs typeface="Arial"/>
              </a:rPr>
              <a:t> (TPNW) </a:t>
            </a:r>
            <a:r>
              <a:rPr lang="es-ES" sz="1100" i="1" dirty="0" err="1">
                <a:latin typeface="Arial"/>
                <a:cs typeface="Arial"/>
              </a:rPr>
              <a:t>is</a:t>
            </a:r>
            <a:r>
              <a:rPr lang="es-ES" sz="1100" i="1" dirty="0">
                <a:latin typeface="Arial"/>
                <a:cs typeface="Arial"/>
              </a:rPr>
              <a:t> a </a:t>
            </a:r>
            <a:r>
              <a:rPr lang="es-ES" sz="1100" i="1" dirty="0" err="1">
                <a:latin typeface="Arial"/>
                <a:cs typeface="Arial"/>
              </a:rPr>
              <a:t>landmark</a:t>
            </a:r>
            <a:r>
              <a:rPr lang="es-ES" sz="1100" i="1" dirty="0">
                <a:latin typeface="Arial"/>
                <a:cs typeface="Arial"/>
              </a:rPr>
              <a:t> </a:t>
            </a:r>
            <a:r>
              <a:rPr lang="es-ES" sz="1100" i="1" dirty="0" err="1">
                <a:latin typeface="Arial"/>
                <a:cs typeface="Arial"/>
              </a:rPr>
              <a:t>agreement</a:t>
            </a:r>
            <a:r>
              <a:rPr lang="es-ES" sz="1100" i="1" dirty="0">
                <a:latin typeface="Arial"/>
                <a:cs typeface="Arial"/>
              </a:rPr>
              <a:t> in </a:t>
            </a:r>
            <a:r>
              <a:rPr lang="es-ES" sz="1100" i="1" dirty="0" err="1">
                <a:latin typeface="Arial"/>
                <a:cs typeface="Arial"/>
              </a:rPr>
              <a:t>the</a:t>
            </a:r>
            <a:r>
              <a:rPr lang="es-ES" sz="1100" i="1" dirty="0">
                <a:latin typeface="Arial"/>
                <a:cs typeface="Arial"/>
              </a:rPr>
              <a:t> </a:t>
            </a:r>
            <a:r>
              <a:rPr lang="es-ES" sz="1100" i="1" dirty="0" err="1">
                <a:latin typeface="Arial"/>
                <a:cs typeface="Arial"/>
              </a:rPr>
              <a:t>history</a:t>
            </a:r>
            <a:r>
              <a:rPr lang="es-ES" sz="1100" i="1" dirty="0">
                <a:latin typeface="Arial"/>
                <a:cs typeface="Arial"/>
              </a:rPr>
              <a:t> of </a:t>
            </a:r>
            <a:r>
              <a:rPr lang="es-ES" sz="1100" i="1" dirty="0" err="1">
                <a:latin typeface="Arial"/>
                <a:cs typeface="Arial"/>
              </a:rPr>
              <a:t>the</a:t>
            </a:r>
            <a:r>
              <a:rPr lang="es-ES" sz="1100" i="1" dirty="0">
                <a:latin typeface="Arial"/>
                <a:cs typeface="Arial"/>
              </a:rPr>
              <a:t> nuclear </a:t>
            </a:r>
            <a:r>
              <a:rPr lang="es-ES" sz="1100" i="1" dirty="0" err="1">
                <a:latin typeface="Arial"/>
                <a:cs typeface="Arial"/>
              </a:rPr>
              <a:t>disarmament</a:t>
            </a:r>
            <a:r>
              <a:rPr lang="es-ES" sz="1100" i="1" dirty="0">
                <a:latin typeface="Arial"/>
                <a:cs typeface="Arial"/>
              </a:rPr>
              <a:t> </a:t>
            </a:r>
            <a:r>
              <a:rPr lang="es-ES" sz="1100" i="1" dirty="0" err="1" smtClean="0">
                <a:latin typeface="Arial"/>
                <a:cs typeface="Arial"/>
              </a:rPr>
              <a:t>movement</a:t>
            </a:r>
            <a:r>
              <a:rPr lang="es-BO" sz="1100" i="1" dirty="0" smtClean="0">
                <a:latin typeface="Arial"/>
                <a:cs typeface="Arial"/>
              </a:rPr>
              <a:t>” </a:t>
            </a:r>
            <a:r>
              <a:rPr lang="es-ES" sz="1100" i="1" dirty="0" smtClean="0">
                <a:latin typeface="Arial"/>
                <a:cs typeface="Arial"/>
              </a:rPr>
              <a:t> </a:t>
            </a:r>
          </a:p>
          <a:p>
            <a:r>
              <a:rPr lang="es-ES" sz="1000" b="1" i="1" dirty="0" err="1" smtClean="0">
                <a:latin typeface="Arial"/>
                <a:cs typeface="Arial"/>
              </a:rPr>
              <a:t>Ambassador</a:t>
            </a:r>
            <a:r>
              <a:rPr lang="es-ES" sz="1000" b="1" i="1" dirty="0" smtClean="0">
                <a:latin typeface="Arial"/>
                <a:cs typeface="Arial"/>
              </a:rPr>
              <a:t> </a:t>
            </a:r>
            <a:r>
              <a:rPr lang="fi-FI" sz="1000" b="1" i="1" dirty="0" smtClean="0">
                <a:latin typeface="Arial"/>
                <a:cs typeface="Arial"/>
              </a:rPr>
              <a:t>Alexander </a:t>
            </a:r>
            <a:r>
              <a:rPr lang="fi-FI" sz="1000" b="1" i="1" dirty="0" err="1" smtClean="0">
                <a:latin typeface="Arial"/>
                <a:cs typeface="Arial"/>
              </a:rPr>
              <a:t>Kmentt</a:t>
            </a:r>
            <a:r>
              <a:rPr lang="fi-FI" sz="1000" b="1" i="1" dirty="0" smtClean="0">
                <a:latin typeface="Arial"/>
                <a:cs typeface="Arial"/>
              </a:rPr>
              <a:t>, </a:t>
            </a:r>
            <a:r>
              <a:rPr lang="fi-FI" sz="1000" b="1" i="1" dirty="0" err="1" smtClean="0">
                <a:latin typeface="Arial"/>
                <a:cs typeface="Arial"/>
              </a:rPr>
              <a:t>Austrian</a:t>
            </a:r>
            <a:r>
              <a:rPr lang="fi-FI" sz="1000" b="1" i="1" dirty="0" smtClean="0">
                <a:latin typeface="Arial"/>
                <a:cs typeface="Arial"/>
              </a:rPr>
              <a:t> MFA </a:t>
            </a:r>
            <a:endParaRPr lang="fi-FI" sz="1000" b="1" i="1" dirty="0">
              <a:latin typeface="Arial"/>
              <a:cs typeface="Arial"/>
            </a:endParaRPr>
          </a:p>
          <a:p>
            <a:endParaRPr lang="es-ES_tradnl" sz="800" dirty="0"/>
          </a:p>
          <a:p>
            <a:endParaRPr lang="es-BO" sz="1600" dirty="0">
              <a:latin typeface="Arial"/>
              <a:cs typeface="Arial"/>
            </a:endParaRPr>
          </a:p>
          <a:p>
            <a:endParaRPr lang="es-ES_tradnl" sz="1600" dirty="0">
              <a:latin typeface="Arial"/>
              <a:cs typeface="Arial"/>
            </a:endParaRPr>
          </a:p>
        </p:txBody>
      </p:sp>
    </p:spTree>
    <p:extLst>
      <p:ext uri="{BB962C8B-B14F-4D97-AF65-F5344CB8AC3E}">
        <p14:creationId xmlns:p14="http://schemas.microsoft.com/office/powerpoint/2010/main" val="406685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902C2E-D846-7548-87D5-46DC03C317C9}"/>
              </a:ext>
            </a:extLst>
          </p:cNvPr>
          <p:cNvSpPr txBox="1"/>
          <p:nvPr/>
        </p:nvSpPr>
        <p:spPr>
          <a:xfrm>
            <a:off x="953477" y="567772"/>
            <a:ext cx="672123" cy="215444"/>
          </a:xfrm>
          <a:prstGeom prst="rect">
            <a:avLst/>
          </a:prstGeom>
          <a:noFill/>
        </p:spPr>
        <p:txBody>
          <a:bodyPr wrap="square" rtlCol="0">
            <a:spAutoFit/>
          </a:bodyPr>
          <a:lstStyle/>
          <a:p>
            <a:pPr algn="ctr"/>
            <a:r>
              <a:rPr lang="es-ES_tradnl" sz="800" dirty="0">
                <a:latin typeface="Arial" panose="020B0604020202020204" pitchFamily="34" charset="0"/>
                <a:cs typeface="Arial" panose="020B0604020202020204" pitchFamily="34" charset="0"/>
              </a:rPr>
              <a:t>P5.1-492</a:t>
            </a:r>
            <a:endParaRPr lang="x-none" sz="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2" name="Rectángulo 1"/>
          <p:cNvSpPr/>
          <p:nvPr/>
        </p:nvSpPr>
        <p:spPr>
          <a:xfrm>
            <a:off x="1295882" y="1677909"/>
            <a:ext cx="6865294" cy="2492990"/>
          </a:xfrm>
          <a:prstGeom prst="rect">
            <a:avLst/>
          </a:prstGeom>
        </p:spPr>
        <p:txBody>
          <a:bodyPr wrap="square">
            <a:spAutoFit/>
          </a:bodyPr>
          <a:lstStyle/>
          <a:p>
            <a:r>
              <a:rPr lang="en-US" sz="1200" dirty="0">
                <a:latin typeface="Arial"/>
                <a:cs typeface="Arial"/>
              </a:rPr>
              <a:t>The risk of deliberate or accidental use of nuclear weapons has increased in a global context that is in itself challenging for multilateralism </a:t>
            </a:r>
          </a:p>
          <a:p>
            <a:endParaRPr lang="en-US" sz="1200" dirty="0">
              <a:latin typeface="Arial"/>
              <a:cs typeface="Arial"/>
            </a:endParaRPr>
          </a:p>
          <a:p>
            <a:r>
              <a:rPr lang="en-US" sz="1200" dirty="0" smtClean="0">
                <a:latin typeface="Arial"/>
                <a:cs typeface="Arial"/>
              </a:rPr>
              <a:t>TPNW </a:t>
            </a:r>
            <a:r>
              <a:rPr lang="en-US" sz="1200" dirty="0">
                <a:latin typeface="Arial"/>
                <a:cs typeface="Arial"/>
              </a:rPr>
              <a:t>provisions regarding victim assistance and environmental remediation could rely on the verification capabilities of the </a:t>
            </a:r>
            <a:r>
              <a:rPr lang="en-US" sz="1200" dirty="0" smtClean="0">
                <a:latin typeface="Arial"/>
                <a:cs typeface="Arial"/>
              </a:rPr>
              <a:t>CTBTO, </a:t>
            </a:r>
            <a:r>
              <a:rPr lang="en-US" sz="1200" dirty="0">
                <a:latin typeface="Arial"/>
                <a:cs typeface="Arial"/>
              </a:rPr>
              <a:t>reviving the discussion about the entry into force of the CTBT.</a:t>
            </a:r>
          </a:p>
          <a:p>
            <a:endParaRPr lang="en-US" sz="1200" dirty="0">
              <a:latin typeface="Arial"/>
              <a:cs typeface="Arial"/>
            </a:endParaRPr>
          </a:p>
          <a:p>
            <a:r>
              <a:rPr lang="en-US" sz="1200" dirty="0">
                <a:latin typeface="Arial"/>
                <a:cs typeface="Arial"/>
              </a:rPr>
              <a:t>The main objective of this review is to identify and characterize potential areas of cooperation between the CTBT and the TPNW.</a:t>
            </a:r>
            <a:endParaRPr lang="es-ES_tradnl" sz="1200" dirty="0">
              <a:latin typeface="Arial"/>
              <a:cs typeface="Arial"/>
            </a:endParaRPr>
          </a:p>
          <a:p>
            <a:endParaRPr lang="es-ES_tradnl" sz="1200" dirty="0" smtClean="0">
              <a:latin typeface="Arial"/>
              <a:cs typeface="Arial"/>
            </a:endParaRPr>
          </a:p>
          <a:p>
            <a:endParaRPr lang="es-ES_tradnl" sz="1200" dirty="0" smtClean="0">
              <a:latin typeface="Arial"/>
              <a:cs typeface="Arial"/>
            </a:endParaRPr>
          </a:p>
          <a:p>
            <a:r>
              <a:rPr lang="es-ES_tradnl" sz="1200" dirty="0">
                <a:latin typeface="Arial"/>
                <a:cs typeface="Arial"/>
              </a:rPr>
              <a:t> </a:t>
            </a:r>
          </a:p>
          <a:p>
            <a:endParaRPr lang="es-ES" sz="1200" dirty="0">
              <a:latin typeface="Arial"/>
              <a:cs typeface="Arial"/>
            </a:endParaRPr>
          </a:p>
        </p:txBody>
      </p:sp>
      <p:sp>
        <p:nvSpPr>
          <p:cNvPr id="7"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334366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6" name="Rectángulo 5"/>
          <p:cNvSpPr/>
          <p:nvPr/>
        </p:nvSpPr>
        <p:spPr>
          <a:xfrm>
            <a:off x="176390" y="2670529"/>
            <a:ext cx="4572000" cy="215444"/>
          </a:xfrm>
          <a:prstGeom prst="rect">
            <a:avLst/>
          </a:prstGeom>
        </p:spPr>
        <p:txBody>
          <a:bodyPr>
            <a:spAutoFit/>
          </a:bodyPr>
          <a:lstStyle/>
          <a:p>
            <a:pPr algn="just"/>
            <a:endParaRPr lang="en-US" sz="800" dirty="0"/>
          </a:p>
        </p:txBody>
      </p:sp>
      <p:sp>
        <p:nvSpPr>
          <p:cNvPr id="8"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7" name="CuadroTexto 6"/>
          <p:cNvSpPr txBox="1"/>
          <p:nvPr/>
        </p:nvSpPr>
        <p:spPr>
          <a:xfrm>
            <a:off x="848795" y="1222527"/>
            <a:ext cx="7159696" cy="2123658"/>
          </a:xfrm>
          <a:prstGeom prst="rect">
            <a:avLst/>
          </a:prstGeom>
          <a:noFill/>
        </p:spPr>
        <p:txBody>
          <a:bodyPr wrap="square" rtlCol="0">
            <a:spAutoFit/>
          </a:bodyPr>
          <a:lstStyle/>
          <a:p>
            <a:pPr marL="228600" indent="-228600">
              <a:buFont typeface="Wingdings" charset="2"/>
              <a:buChar char="q"/>
            </a:pPr>
            <a:r>
              <a:rPr lang="es-ES" sz="1100" dirty="0">
                <a:latin typeface="Arial" panose="020B0604020202020204" pitchFamily="34" charset="0"/>
                <a:cs typeface="Arial" panose="020B0604020202020204" pitchFamily="34" charset="0"/>
              </a:rPr>
              <a:t>TPNW </a:t>
            </a:r>
            <a:r>
              <a:rPr lang="es-ES" sz="1100" dirty="0" err="1">
                <a:latin typeface="Arial" panose="020B0604020202020204" pitchFamily="34" charset="0"/>
                <a:cs typeface="Arial" panose="020B0604020202020204" pitchFamily="34" charset="0"/>
              </a:rPr>
              <a:t>complements</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the</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disarmament</a:t>
            </a:r>
            <a:r>
              <a:rPr lang="es-ES" sz="1100" dirty="0">
                <a:latin typeface="Arial" panose="020B0604020202020204" pitchFamily="34" charset="0"/>
                <a:cs typeface="Arial" panose="020B0604020202020204" pitchFamily="34" charset="0"/>
              </a:rPr>
              <a:t> and non-</a:t>
            </a:r>
            <a:r>
              <a:rPr lang="es-ES" sz="1100" dirty="0" err="1">
                <a:latin typeface="Arial" panose="020B0604020202020204" pitchFamily="34" charset="0"/>
                <a:cs typeface="Arial" panose="020B0604020202020204" pitchFamily="34" charset="0"/>
              </a:rPr>
              <a:t>proliferation</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regime</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Institutions</a:t>
            </a:r>
            <a:r>
              <a:rPr lang="es-ES" sz="1100" dirty="0">
                <a:latin typeface="Arial" panose="020B0604020202020204" pitchFamily="34" charset="0"/>
                <a:cs typeface="Arial" panose="020B0604020202020204" pitchFamily="34" charset="0"/>
              </a:rPr>
              <a:t> </a:t>
            </a:r>
            <a:r>
              <a:rPr lang="es-ES" sz="1100" dirty="0" err="1">
                <a:latin typeface="Arial" panose="020B0604020202020204" pitchFamily="34" charset="0"/>
                <a:cs typeface="Arial" panose="020B0604020202020204" pitchFamily="34" charset="0"/>
              </a:rPr>
              <a:t>such</a:t>
            </a:r>
            <a:r>
              <a:rPr lang="es-ES" sz="1100" dirty="0">
                <a:latin typeface="Arial" panose="020B0604020202020204" pitchFamily="34" charset="0"/>
                <a:cs typeface="Arial" panose="020B0604020202020204" pitchFamily="34" charset="0"/>
              </a:rPr>
              <a:t> as </a:t>
            </a:r>
            <a:r>
              <a:rPr lang="es-ES" sz="1100" dirty="0" err="1">
                <a:latin typeface="Arial" panose="020B0604020202020204" pitchFamily="34" charset="0"/>
                <a:cs typeface="Arial" panose="020B0604020202020204" pitchFamily="34" charset="0"/>
              </a:rPr>
              <a:t>the</a:t>
            </a:r>
            <a:r>
              <a:rPr lang="es-ES" sz="1100" dirty="0">
                <a:latin typeface="Arial"/>
                <a:cs typeface="Arial"/>
              </a:rPr>
              <a:t> </a:t>
            </a:r>
            <a:r>
              <a:rPr lang="es-ES" sz="1100" dirty="0" smtClean="0">
                <a:latin typeface="Arial"/>
                <a:cs typeface="Arial"/>
              </a:rPr>
              <a:t>“NPT</a:t>
            </a:r>
            <a:r>
              <a:rPr lang="es-ES" sz="1100" dirty="0">
                <a:latin typeface="Arial"/>
                <a:cs typeface="Arial"/>
              </a:rPr>
              <a:t>, IHL, IHLR, UNGA </a:t>
            </a:r>
            <a:r>
              <a:rPr lang="es-ES" sz="1100" dirty="0" err="1">
                <a:latin typeface="Arial"/>
                <a:cs typeface="Arial"/>
              </a:rPr>
              <a:t>resolutions</a:t>
            </a:r>
            <a:r>
              <a:rPr lang="es-ES" sz="1100" dirty="0">
                <a:latin typeface="Arial"/>
                <a:cs typeface="Arial"/>
              </a:rPr>
              <a:t>, </a:t>
            </a:r>
            <a:r>
              <a:rPr lang="es-ES" sz="1100" dirty="0" err="1">
                <a:latin typeface="Arial"/>
                <a:cs typeface="Arial"/>
              </a:rPr>
              <a:t>the</a:t>
            </a:r>
            <a:r>
              <a:rPr lang="es-ES" sz="1100" dirty="0">
                <a:latin typeface="Arial"/>
                <a:cs typeface="Arial"/>
              </a:rPr>
              <a:t> ICJ </a:t>
            </a:r>
            <a:r>
              <a:rPr lang="es-ES" sz="1100" dirty="0" err="1">
                <a:latin typeface="Arial"/>
                <a:cs typeface="Arial"/>
              </a:rPr>
              <a:t>Advisory</a:t>
            </a:r>
            <a:r>
              <a:rPr lang="es-ES" sz="1100" dirty="0">
                <a:latin typeface="Arial"/>
                <a:cs typeface="Arial"/>
              </a:rPr>
              <a:t> </a:t>
            </a:r>
            <a:r>
              <a:rPr lang="es-ES" sz="1100" dirty="0" err="1">
                <a:latin typeface="Arial"/>
                <a:cs typeface="Arial"/>
              </a:rPr>
              <a:t>Opinion</a:t>
            </a:r>
            <a:r>
              <a:rPr lang="es-ES" sz="1100" dirty="0">
                <a:latin typeface="Arial"/>
                <a:cs typeface="Arial"/>
              </a:rPr>
              <a:t>, NWFZ, </a:t>
            </a:r>
            <a:r>
              <a:rPr lang="es-ES" sz="1100" dirty="0" err="1">
                <a:latin typeface="Arial"/>
                <a:cs typeface="Arial"/>
              </a:rPr>
              <a:t>the</a:t>
            </a:r>
            <a:r>
              <a:rPr lang="es-ES" sz="1100" dirty="0">
                <a:latin typeface="Arial"/>
                <a:cs typeface="Arial"/>
              </a:rPr>
              <a:t> IAEA, CTBT, CWC, BTWC, CCM, and so </a:t>
            </a:r>
            <a:r>
              <a:rPr lang="es-ES" sz="1100" dirty="0" err="1">
                <a:latin typeface="Arial"/>
                <a:cs typeface="Arial"/>
              </a:rPr>
              <a:t>on</a:t>
            </a:r>
            <a:r>
              <a:rPr lang="es-ES" sz="1100" dirty="0" smtClean="0">
                <a:latin typeface="Arial"/>
                <a:cs typeface="Arial"/>
              </a:rPr>
              <a:t>.”</a:t>
            </a:r>
            <a:endParaRPr lang="es-ES" sz="1100" dirty="0">
              <a:latin typeface="Arial" panose="020B0604020202020204" pitchFamily="34" charset="0"/>
              <a:cs typeface="Arial" panose="020B0604020202020204" pitchFamily="34" charset="0"/>
            </a:endParaRPr>
          </a:p>
          <a:p>
            <a:endParaRPr lang="en-US" sz="1100" dirty="0" smtClean="0">
              <a:latin typeface="Arial"/>
              <a:cs typeface="Arial"/>
            </a:endParaRPr>
          </a:p>
          <a:p>
            <a:pPr marL="228600" indent="-228600">
              <a:buFont typeface="Wingdings" charset="2"/>
              <a:buChar char="q"/>
            </a:pPr>
            <a:r>
              <a:rPr lang="en-US" sz="1100" dirty="0" smtClean="0">
                <a:latin typeface="Arial"/>
                <a:cs typeface="Arial"/>
              </a:rPr>
              <a:t>The </a:t>
            </a:r>
            <a:r>
              <a:rPr lang="en-US" sz="1100" dirty="0">
                <a:latin typeface="Arial"/>
                <a:cs typeface="Arial"/>
              </a:rPr>
              <a:t>CTBTO as an international organization does not yet exist. However, the CTBTO Preparatory Commission holds an international organization status and has been recognized by the </a:t>
            </a:r>
            <a:r>
              <a:rPr lang="en-US" sz="1100" dirty="0" smtClean="0">
                <a:latin typeface="Arial"/>
                <a:cs typeface="Arial"/>
              </a:rPr>
              <a:t>UN</a:t>
            </a:r>
          </a:p>
          <a:p>
            <a:pPr marL="228600" indent="-228600">
              <a:buFont typeface="Wingdings" charset="2"/>
              <a:buChar char="q"/>
            </a:pPr>
            <a:endParaRPr lang="en-US" sz="1100" dirty="0" smtClean="0">
              <a:latin typeface="Arial"/>
              <a:cs typeface="Arial"/>
            </a:endParaRPr>
          </a:p>
          <a:p>
            <a:pPr marL="228600" indent="-228600">
              <a:buFont typeface="Wingdings" charset="2"/>
              <a:buChar char="q"/>
            </a:pPr>
            <a:r>
              <a:rPr lang="en-US" sz="1100" dirty="0">
                <a:latin typeface="Arial"/>
                <a:cs typeface="Arial"/>
              </a:rPr>
              <a:t>The CTBT verification regime is fully operable and functional before it enters into force (thanks to the fact that Article IV (A) 1 of the CTBT has been interpreted as of interim legally binding effect</a:t>
            </a:r>
            <a:r>
              <a:rPr lang="en-US" sz="1100" dirty="0" smtClean="0">
                <a:latin typeface="Arial"/>
                <a:cs typeface="Arial"/>
              </a:rPr>
              <a:t>) </a:t>
            </a:r>
          </a:p>
          <a:p>
            <a:pPr marL="228600" indent="-228600">
              <a:buFont typeface="Wingdings" charset="2"/>
              <a:buChar char="q"/>
            </a:pPr>
            <a:endParaRPr lang="en-US" sz="1100" dirty="0" smtClean="0">
              <a:latin typeface="Arial"/>
              <a:cs typeface="Arial"/>
            </a:endParaRPr>
          </a:p>
          <a:p>
            <a:pPr marL="228600" indent="-228600">
              <a:buFont typeface="Wingdings" charset="2"/>
              <a:buChar char="q"/>
            </a:pPr>
            <a:r>
              <a:rPr lang="en-US" sz="1100" dirty="0">
                <a:latin typeface="Arial"/>
                <a:cs typeface="Arial"/>
              </a:rPr>
              <a:t>The CTBTO Preparatory Commission cannot provide absolute certitude about a suspicious event under the CTBT </a:t>
            </a:r>
            <a:r>
              <a:rPr lang="en-US" sz="1100" dirty="0" smtClean="0">
                <a:latin typeface="Arial"/>
                <a:cs typeface="Arial"/>
              </a:rPr>
              <a:t>provisions</a:t>
            </a:r>
          </a:p>
          <a:p>
            <a:pPr marL="228600" indent="-228600">
              <a:buFont typeface="Wingdings" charset="2"/>
              <a:buChar char="q"/>
            </a:pPr>
            <a:endParaRPr lang="es-ES" sz="1100" dirty="0">
              <a:latin typeface="Arial"/>
              <a:cs typeface="Arial"/>
            </a:endParaRPr>
          </a:p>
        </p:txBody>
      </p:sp>
      <p:sp>
        <p:nvSpPr>
          <p:cNvPr id="9"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s-ES_tradnl" sz="3600" dirty="0" smtClean="0">
                <a:solidFill>
                  <a:srgbClr val="DFC5DF"/>
                </a:solidFill>
                <a:latin typeface="Arial" panose="020B0604020202020204" pitchFamily="34" charset="0"/>
                <a:cs typeface="Arial" panose="020B0604020202020204" pitchFamily="34" charset="0"/>
              </a:rPr>
              <a:t>ANALYSIS</a:t>
            </a:r>
            <a:endParaRPr lang="x-none" sz="3600" dirty="0">
              <a:solidFill>
                <a:srgbClr val="DFC5DF"/>
              </a:solidFill>
              <a:latin typeface="Arial" panose="020B0604020202020204" pitchFamily="34" charset="0"/>
              <a:cs typeface="Arial" panose="020B0604020202020204" pitchFamily="34" charset="0"/>
            </a:endParaRPr>
          </a:p>
        </p:txBody>
      </p:sp>
      <p:sp>
        <p:nvSpPr>
          <p:cNvPr id="10" name="Rectángulo redondeado 9"/>
          <p:cNvSpPr/>
          <p:nvPr/>
        </p:nvSpPr>
        <p:spPr>
          <a:xfrm>
            <a:off x="2040999" y="3227040"/>
            <a:ext cx="5351914" cy="1224720"/>
          </a:xfrm>
          <a:prstGeom prst="roundRect">
            <a:avLst>
              <a:gd name="adj" fmla="val 26639"/>
            </a:avLst>
          </a:prstGeom>
          <a:gradFill flip="none" rotWithShape="1">
            <a:gsLst>
              <a:gs pos="0">
                <a:srgbClr val="3699B4">
                  <a:shade val="30000"/>
                  <a:satMod val="115000"/>
                </a:srgbClr>
              </a:gs>
              <a:gs pos="50000">
                <a:srgbClr val="3699B4">
                  <a:shade val="67500"/>
                  <a:satMod val="115000"/>
                </a:srgbClr>
              </a:gs>
              <a:gs pos="100000">
                <a:srgbClr val="3699B4">
                  <a:shade val="100000"/>
                  <a:satMod val="115000"/>
                </a:srgbClr>
              </a:gs>
            </a:gsLst>
            <a:lin ang="2700000" scaled="1"/>
            <a:tileRec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00" i="1" dirty="0">
              <a:latin typeface="Arial"/>
              <a:cs typeface="Arial"/>
            </a:endParaRPr>
          </a:p>
          <a:p>
            <a:pPr algn="ctr"/>
            <a:r>
              <a:rPr lang="es-ES" sz="900" i="1" dirty="0" err="1" smtClean="0">
                <a:latin typeface="Arial"/>
                <a:cs typeface="Arial"/>
              </a:rPr>
              <a:t>Under</a:t>
            </a:r>
            <a:r>
              <a:rPr lang="es-ES" sz="900" i="1" dirty="0" smtClean="0">
                <a:latin typeface="Arial"/>
                <a:cs typeface="Arial"/>
              </a:rPr>
              <a:t> </a:t>
            </a:r>
            <a:r>
              <a:rPr lang="es-ES" sz="900" i="1" dirty="0" err="1" smtClean="0">
                <a:latin typeface="Arial"/>
                <a:cs typeface="Arial"/>
              </a:rPr>
              <a:t>the</a:t>
            </a:r>
            <a:r>
              <a:rPr lang="es-ES" sz="900" i="1" dirty="0" smtClean="0">
                <a:latin typeface="Arial"/>
                <a:cs typeface="Arial"/>
              </a:rPr>
              <a:t> </a:t>
            </a:r>
            <a:r>
              <a:rPr lang="es-ES" sz="900" i="1" dirty="0" err="1" smtClean="0">
                <a:latin typeface="Arial"/>
                <a:cs typeface="Arial"/>
              </a:rPr>
              <a:t>treaty</a:t>
            </a:r>
            <a:r>
              <a:rPr lang="es-ES" sz="900" i="1" dirty="0" smtClean="0">
                <a:latin typeface="Arial"/>
                <a:cs typeface="Arial"/>
              </a:rPr>
              <a:t> (CTBT), </a:t>
            </a:r>
            <a:r>
              <a:rPr lang="es-ES" sz="900" i="1" dirty="0" err="1" smtClean="0">
                <a:latin typeface="Arial"/>
                <a:cs typeface="Arial"/>
              </a:rPr>
              <a:t>an</a:t>
            </a:r>
            <a:r>
              <a:rPr lang="es-ES" sz="900" i="1" dirty="0" smtClean="0">
                <a:latin typeface="Arial"/>
                <a:cs typeface="Arial"/>
              </a:rPr>
              <a:t> OSI </a:t>
            </a:r>
            <a:r>
              <a:rPr lang="es-ES" sz="900" i="1" dirty="0" err="1" smtClean="0">
                <a:latin typeface="Arial"/>
                <a:cs typeface="Arial"/>
              </a:rPr>
              <a:t>is</a:t>
            </a:r>
            <a:r>
              <a:rPr lang="es-ES" sz="900" i="1" dirty="0" smtClean="0">
                <a:latin typeface="Arial"/>
                <a:cs typeface="Arial"/>
              </a:rPr>
              <a:t> </a:t>
            </a:r>
            <a:r>
              <a:rPr lang="es-ES" sz="900" i="1" dirty="0" err="1" smtClean="0">
                <a:latin typeface="Arial"/>
                <a:cs typeface="Arial"/>
              </a:rPr>
              <a:t>the</a:t>
            </a:r>
            <a:r>
              <a:rPr lang="es-ES" sz="900" i="1" dirty="0" smtClean="0">
                <a:latin typeface="Arial"/>
                <a:cs typeface="Arial"/>
              </a:rPr>
              <a:t> final </a:t>
            </a:r>
            <a:r>
              <a:rPr lang="es-ES" sz="900" i="1" dirty="0" err="1" smtClean="0">
                <a:latin typeface="Arial"/>
                <a:cs typeface="Arial"/>
              </a:rPr>
              <a:t>step</a:t>
            </a:r>
            <a:r>
              <a:rPr lang="es-ES" sz="900" i="1" dirty="0" smtClean="0">
                <a:latin typeface="Arial"/>
                <a:cs typeface="Arial"/>
              </a:rPr>
              <a:t> in </a:t>
            </a:r>
            <a:r>
              <a:rPr lang="es-ES" sz="900" i="1" dirty="0" err="1" smtClean="0">
                <a:latin typeface="Arial"/>
                <a:cs typeface="Arial"/>
              </a:rPr>
              <a:t>the</a:t>
            </a:r>
            <a:r>
              <a:rPr lang="es-ES" sz="900" i="1" dirty="0" smtClean="0">
                <a:latin typeface="Arial"/>
                <a:cs typeface="Arial"/>
              </a:rPr>
              <a:t> </a:t>
            </a:r>
            <a:r>
              <a:rPr lang="es-ES" sz="900" i="1" dirty="0" err="1" smtClean="0">
                <a:latin typeface="Arial"/>
                <a:cs typeface="Arial"/>
              </a:rPr>
              <a:t>verification</a:t>
            </a:r>
            <a:r>
              <a:rPr lang="es-ES" sz="900" i="1" dirty="0" smtClean="0">
                <a:latin typeface="Arial"/>
                <a:cs typeface="Arial"/>
              </a:rPr>
              <a:t> </a:t>
            </a:r>
            <a:r>
              <a:rPr lang="es-ES" sz="900" i="1" dirty="0" err="1" smtClean="0">
                <a:latin typeface="Arial"/>
                <a:cs typeface="Arial"/>
              </a:rPr>
              <a:t>regime</a:t>
            </a:r>
            <a:r>
              <a:rPr lang="es-ES" sz="900" i="1" dirty="0" smtClean="0">
                <a:latin typeface="Arial"/>
                <a:cs typeface="Arial"/>
              </a:rPr>
              <a:t> and </a:t>
            </a:r>
            <a:r>
              <a:rPr lang="es-ES" sz="900" i="1" dirty="0" err="1" smtClean="0">
                <a:latin typeface="Arial"/>
                <a:cs typeface="Arial"/>
              </a:rPr>
              <a:t>is</a:t>
            </a:r>
            <a:r>
              <a:rPr lang="es-ES" sz="900" i="1" dirty="0" smtClean="0">
                <a:latin typeface="Arial"/>
                <a:cs typeface="Arial"/>
              </a:rPr>
              <a:t> </a:t>
            </a:r>
            <a:r>
              <a:rPr lang="es-ES" sz="900" i="1" dirty="0" err="1" smtClean="0">
                <a:latin typeface="Arial"/>
                <a:cs typeface="Arial"/>
              </a:rPr>
              <a:t>the</a:t>
            </a:r>
            <a:r>
              <a:rPr lang="es-ES" sz="900" i="1" dirty="0" smtClean="0">
                <a:latin typeface="Arial"/>
                <a:cs typeface="Arial"/>
              </a:rPr>
              <a:t> </a:t>
            </a:r>
            <a:r>
              <a:rPr lang="es-ES" sz="900" i="1" dirty="0" err="1" smtClean="0">
                <a:latin typeface="Arial"/>
                <a:cs typeface="Arial"/>
              </a:rPr>
              <a:t>only</a:t>
            </a:r>
            <a:r>
              <a:rPr lang="es-ES" sz="900" i="1" dirty="0" smtClean="0">
                <a:latin typeface="Arial"/>
                <a:cs typeface="Arial"/>
              </a:rPr>
              <a:t> </a:t>
            </a:r>
            <a:r>
              <a:rPr lang="es-ES" sz="900" i="1" dirty="0" err="1" smtClean="0">
                <a:latin typeface="Arial"/>
                <a:cs typeface="Arial"/>
              </a:rPr>
              <a:t>way</a:t>
            </a:r>
            <a:r>
              <a:rPr lang="es-ES" sz="900" i="1" dirty="0" smtClean="0">
                <a:latin typeface="Arial"/>
                <a:cs typeface="Arial"/>
              </a:rPr>
              <a:t> </a:t>
            </a:r>
            <a:r>
              <a:rPr lang="es-ES" sz="900" i="1" dirty="0" err="1" smtClean="0">
                <a:latin typeface="Arial"/>
                <a:cs typeface="Arial"/>
              </a:rPr>
              <a:t>to</a:t>
            </a:r>
            <a:r>
              <a:rPr lang="es-ES" sz="900" i="1" dirty="0" smtClean="0">
                <a:latin typeface="Arial"/>
                <a:cs typeface="Arial"/>
              </a:rPr>
              <a:t> </a:t>
            </a:r>
            <a:r>
              <a:rPr lang="es-ES" sz="900" i="1" dirty="0" err="1" smtClean="0">
                <a:latin typeface="Arial"/>
                <a:cs typeface="Arial"/>
              </a:rPr>
              <a:t>prove</a:t>
            </a:r>
            <a:r>
              <a:rPr lang="es-ES" sz="900" i="1" dirty="0" smtClean="0">
                <a:latin typeface="Arial"/>
                <a:cs typeface="Arial"/>
              </a:rPr>
              <a:t> </a:t>
            </a:r>
            <a:r>
              <a:rPr lang="es-ES" sz="900" i="1" dirty="0" err="1" smtClean="0">
                <a:latin typeface="Arial"/>
                <a:cs typeface="Arial"/>
              </a:rPr>
              <a:t>beyond</a:t>
            </a:r>
            <a:r>
              <a:rPr lang="es-ES" sz="900" i="1" dirty="0" smtClean="0">
                <a:latin typeface="Arial"/>
                <a:cs typeface="Arial"/>
              </a:rPr>
              <a:t> </a:t>
            </a:r>
            <a:r>
              <a:rPr lang="es-ES" sz="900" i="1" dirty="0" err="1" smtClean="0">
                <a:latin typeface="Arial"/>
                <a:cs typeface="Arial"/>
              </a:rPr>
              <a:t>any</a:t>
            </a:r>
            <a:r>
              <a:rPr lang="es-ES" sz="900" i="1" dirty="0" smtClean="0">
                <a:latin typeface="Arial"/>
                <a:cs typeface="Arial"/>
              </a:rPr>
              <a:t> </a:t>
            </a:r>
            <a:r>
              <a:rPr lang="es-ES" sz="900" i="1" dirty="0" err="1" smtClean="0">
                <a:latin typeface="Arial"/>
                <a:cs typeface="Arial"/>
              </a:rPr>
              <a:t>doubt</a:t>
            </a:r>
            <a:r>
              <a:rPr lang="es-ES" sz="900" i="1" dirty="0" smtClean="0">
                <a:latin typeface="Arial"/>
                <a:cs typeface="Arial"/>
              </a:rPr>
              <a:t> </a:t>
            </a:r>
            <a:r>
              <a:rPr lang="es-ES" sz="900" i="1" dirty="0" err="1" smtClean="0">
                <a:latin typeface="Arial"/>
                <a:cs typeface="Arial"/>
              </a:rPr>
              <a:t>whether</a:t>
            </a:r>
            <a:r>
              <a:rPr lang="es-ES" sz="900" i="1" dirty="0" smtClean="0">
                <a:latin typeface="Arial"/>
                <a:cs typeface="Arial"/>
              </a:rPr>
              <a:t> </a:t>
            </a:r>
            <a:r>
              <a:rPr lang="es-ES" sz="900" i="1" dirty="0" err="1" smtClean="0">
                <a:latin typeface="Arial"/>
                <a:cs typeface="Arial"/>
              </a:rPr>
              <a:t>an</a:t>
            </a:r>
            <a:r>
              <a:rPr lang="es-ES" sz="900" i="1" dirty="0" smtClean="0">
                <a:latin typeface="Arial"/>
                <a:cs typeface="Arial"/>
              </a:rPr>
              <a:t> </a:t>
            </a:r>
            <a:r>
              <a:rPr lang="es-ES" sz="900" i="1" dirty="0" err="1" smtClean="0">
                <a:latin typeface="Arial"/>
                <a:cs typeface="Arial"/>
              </a:rPr>
              <a:t>explosion</a:t>
            </a:r>
            <a:r>
              <a:rPr lang="es-ES" sz="900" i="1" dirty="0" smtClean="0">
                <a:latin typeface="Arial"/>
                <a:cs typeface="Arial"/>
              </a:rPr>
              <a:t> </a:t>
            </a:r>
            <a:r>
              <a:rPr lang="es-ES" sz="900" i="1" dirty="0" err="1" smtClean="0">
                <a:latin typeface="Arial"/>
                <a:cs typeface="Arial"/>
              </a:rPr>
              <a:t>was</a:t>
            </a:r>
            <a:r>
              <a:rPr lang="es-ES" sz="900" i="1" dirty="0" smtClean="0">
                <a:latin typeface="Arial"/>
                <a:cs typeface="Arial"/>
              </a:rPr>
              <a:t> nuclear.</a:t>
            </a:r>
          </a:p>
          <a:p>
            <a:pPr algn="ctr"/>
            <a:r>
              <a:rPr lang="es-ES" sz="900" i="1" dirty="0" err="1" smtClean="0">
                <a:latin typeface="Arial"/>
                <a:cs typeface="Arial"/>
              </a:rPr>
              <a:t>Only</a:t>
            </a:r>
            <a:r>
              <a:rPr lang="es-ES" sz="900" i="1" dirty="0" smtClean="0">
                <a:latin typeface="Arial"/>
                <a:cs typeface="Arial"/>
              </a:rPr>
              <a:t> </a:t>
            </a:r>
            <a:r>
              <a:rPr lang="es-ES" sz="900" i="1" dirty="0" err="1" smtClean="0">
                <a:latin typeface="Arial"/>
                <a:cs typeface="Arial"/>
              </a:rPr>
              <a:t>an</a:t>
            </a:r>
            <a:r>
              <a:rPr lang="es-ES" sz="900" i="1" dirty="0" smtClean="0">
                <a:latin typeface="Arial"/>
                <a:cs typeface="Arial"/>
              </a:rPr>
              <a:t> OSI, </a:t>
            </a:r>
            <a:r>
              <a:rPr lang="es-ES" sz="900" i="1" dirty="0" err="1" smtClean="0">
                <a:latin typeface="Arial"/>
                <a:cs typeface="Arial"/>
              </a:rPr>
              <a:t>with</a:t>
            </a:r>
            <a:r>
              <a:rPr lang="es-ES" sz="900" i="1" dirty="0" smtClean="0">
                <a:latin typeface="Arial"/>
                <a:cs typeface="Arial"/>
              </a:rPr>
              <a:t> </a:t>
            </a:r>
            <a:r>
              <a:rPr lang="es-ES" sz="900" i="1" dirty="0" err="1" smtClean="0">
                <a:latin typeface="Arial"/>
                <a:cs typeface="Arial"/>
              </a:rPr>
              <a:t>inspectors</a:t>
            </a:r>
            <a:r>
              <a:rPr lang="es-ES" sz="900" i="1" dirty="0" smtClean="0">
                <a:latin typeface="Arial"/>
                <a:cs typeface="Arial"/>
              </a:rPr>
              <a:t> and </a:t>
            </a:r>
            <a:r>
              <a:rPr lang="es-ES" sz="900" i="1" dirty="0" err="1" smtClean="0">
                <a:latin typeface="Arial"/>
                <a:cs typeface="Arial"/>
              </a:rPr>
              <a:t>scientists</a:t>
            </a:r>
            <a:r>
              <a:rPr lang="es-ES" sz="900" i="1" dirty="0" smtClean="0">
                <a:latin typeface="Arial"/>
                <a:cs typeface="Arial"/>
              </a:rPr>
              <a:t> travelling </a:t>
            </a:r>
            <a:r>
              <a:rPr lang="es-ES" sz="900" i="1" dirty="0" err="1" smtClean="0">
                <a:latin typeface="Arial"/>
                <a:cs typeface="Arial"/>
              </a:rPr>
              <a:t>to</a:t>
            </a:r>
            <a:r>
              <a:rPr lang="es-ES" sz="900" i="1" dirty="0" smtClean="0">
                <a:latin typeface="Arial"/>
                <a:cs typeface="Arial"/>
              </a:rPr>
              <a:t> </a:t>
            </a:r>
            <a:r>
              <a:rPr lang="es-ES" sz="900" i="1" dirty="0" err="1" smtClean="0">
                <a:latin typeface="Arial"/>
                <a:cs typeface="Arial"/>
              </a:rPr>
              <a:t>the</a:t>
            </a:r>
            <a:r>
              <a:rPr lang="es-ES" sz="900" i="1" dirty="0" smtClean="0">
                <a:latin typeface="Arial"/>
                <a:cs typeface="Arial"/>
              </a:rPr>
              <a:t> </a:t>
            </a:r>
            <a:r>
              <a:rPr lang="es-ES" sz="900" i="1" dirty="0" err="1" smtClean="0">
                <a:latin typeface="Arial"/>
                <a:cs typeface="Arial"/>
              </a:rPr>
              <a:t>suspected</a:t>
            </a:r>
            <a:r>
              <a:rPr lang="es-ES" sz="900" i="1" dirty="0" smtClean="0">
                <a:latin typeface="Arial"/>
                <a:cs typeface="Arial"/>
              </a:rPr>
              <a:t> test-</a:t>
            </a:r>
            <a:r>
              <a:rPr lang="es-ES" sz="900" i="1" dirty="0" err="1" smtClean="0">
                <a:latin typeface="Arial"/>
                <a:cs typeface="Arial"/>
              </a:rPr>
              <a:t>site</a:t>
            </a:r>
            <a:r>
              <a:rPr lang="es-ES" sz="900" i="1" dirty="0" smtClean="0">
                <a:latin typeface="Arial"/>
                <a:cs typeface="Arial"/>
              </a:rPr>
              <a:t> </a:t>
            </a:r>
            <a:r>
              <a:rPr lang="es-ES" sz="900" i="1" dirty="0" err="1" smtClean="0">
                <a:latin typeface="Arial"/>
                <a:cs typeface="Arial"/>
              </a:rPr>
              <a:t>to</a:t>
            </a:r>
            <a:r>
              <a:rPr lang="es-ES" sz="900" i="1" dirty="0" smtClean="0">
                <a:latin typeface="Arial"/>
                <a:cs typeface="Arial"/>
              </a:rPr>
              <a:t> </a:t>
            </a:r>
            <a:r>
              <a:rPr lang="es-ES" sz="900" i="1" dirty="0" err="1" smtClean="0">
                <a:latin typeface="Arial"/>
                <a:cs typeface="Arial"/>
              </a:rPr>
              <a:t>carry</a:t>
            </a:r>
            <a:r>
              <a:rPr lang="es-ES" sz="900" i="1" dirty="0" smtClean="0">
                <a:latin typeface="Arial"/>
                <a:cs typeface="Arial"/>
              </a:rPr>
              <a:t> </a:t>
            </a:r>
            <a:r>
              <a:rPr lang="es-ES" sz="900" i="1" dirty="0" err="1" smtClean="0">
                <a:latin typeface="Arial"/>
                <a:cs typeface="Arial"/>
              </a:rPr>
              <a:t>out</a:t>
            </a:r>
            <a:r>
              <a:rPr lang="es-ES" sz="900" i="1" dirty="0" smtClean="0">
                <a:latin typeface="Arial"/>
                <a:cs typeface="Arial"/>
              </a:rPr>
              <a:t> a </a:t>
            </a:r>
            <a:r>
              <a:rPr lang="es-ES" sz="900" i="1" dirty="0" err="1" smtClean="0">
                <a:latin typeface="Arial"/>
                <a:cs typeface="Arial"/>
              </a:rPr>
              <a:t>wide</a:t>
            </a:r>
            <a:r>
              <a:rPr lang="es-ES" sz="900" i="1" dirty="0" smtClean="0">
                <a:latin typeface="Arial"/>
                <a:cs typeface="Arial"/>
              </a:rPr>
              <a:t> </a:t>
            </a:r>
            <a:r>
              <a:rPr lang="es-ES" sz="900" i="1" dirty="0" err="1" smtClean="0">
                <a:latin typeface="Arial"/>
                <a:cs typeface="Arial"/>
              </a:rPr>
              <a:t>range</a:t>
            </a:r>
            <a:r>
              <a:rPr lang="es-ES" sz="900" i="1" dirty="0" smtClean="0">
                <a:latin typeface="Arial"/>
                <a:cs typeface="Arial"/>
              </a:rPr>
              <a:t> of </a:t>
            </a:r>
            <a:r>
              <a:rPr lang="es-ES" sz="900" i="1" dirty="0" err="1" smtClean="0">
                <a:latin typeface="Arial"/>
                <a:cs typeface="Arial"/>
              </a:rPr>
              <a:t>scientific</a:t>
            </a:r>
            <a:r>
              <a:rPr lang="es-ES" sz="900" i="1" dirty="0" smtClean="0">
                <a:latin typeface="Arial"/>
                <a:cs typeface="Arial"/>
              </a:rPr>
              <a:t> </a:t>
            </a:r>
            <a:r>
              <a:rPr lang="es-ES" sz="900" i="1" dirty="0" err="1" smtClean="0">
                <a:latin typeface="Arial"/>
                <a:cs typeface="Arial"/>
              </a:rPr>
              <a:t>studies</a:t>
            </a:r>
            <a:r>
              <a:rPr lang="es-ES" sz="900" i="1" dirty="0" smtClean="0">
                <a:latin typeface="Arial"/>
                <a:cs typeface="Arial"/>
              </a:rPr>
              <a:t> and </a:t>
            </a:r>
            <a:r>
              <a:rPr lang="es-ES" sz="900" i="1" dirty="0" err="1" smtClean="0">
                <a:latin typeface="Arial"/>
                <a:cs typeface="Arial"/>
              </a:rPr>
              <a:t>analyses</a:t>
            </a:r>
            <a:r>
              <a:rPr lang="es-ES" sz="900" i="1" dirty="0" smtClean="0">
                <a:latin typeface="Arial"/>
                <a:cs typeface="Arial"/>
              </a:rPr>
              <a:t>, can </a:t>
            </a:r>
            <a:r>
              <a:rPr lang="es-ES" sz="900" i="1" dirty="0" err="1" smtClean="0">
                <a:latin typeface="Arial"/>
                <a:cs typeface="Arial"/>
              </a:rPr>
              <a:t>give</a:t>
            </a:r>
            <a:r>
              <a:rPr lang="es-ES" sz="900" i="1" dirty="0" smtClean="0">
                <a:latin typeface="Arial"/>
                <a:cs typeface="Arial"/>
              </a:rPr>
              <a:t> 100 </a:t>
            </a:r>
            <a:r>
              <a:rPr lang="es-ES" sz="900" i="1" dirty="0" err="1" smtClean="0">
                <a:latin typeface="Arial"/>
                <a:cs typeface="Arial"/>
              </a:rPr>
              <a:t>percent</a:t>
            </a:r>
            <a:r>
              <a:rPr lang="es-ES" sz="900" i="1" dirty="0" smtClean="0">
                <a:latin typeface="Arial"/>
                <a:cs typeface="Arial"/>
              </a:rPr>
              <a:t> </a:t>
            </a:r>
            <a:r>
              <a:rPr lang="es-ES" sz="900" i="1" dirty="0" err="1" smtClean="0">
                <a:latin typeface="Arial"/>
                <a:cs typeface="Arial"/>
              </a:rPr>
              <a:t>certainty</a:t>
            </a:r>
            <a:r>
              <a:rPr lang="es-ES" sz="900" i="1" dirty="0" smtClean="0">
                <a:latin typeface="Arial"/>
                <a:cs typeface="Arial"/>
              </a:rPr>
              <a:t> of </a:t>
            </a:r>
            <a:r>
              <a:rPr lang="es-ES" sz="900" i="1" dirty="0" err="1" smtClean="0">
                <a:latin typeface="Arial"/>
                <a:cs typeface="Arial"/>
              </a:rPr>
              <a:t>the</a:t>
            </a:r>
            <a:r>
              <a:rPr lang="es-ES" sz="900" i="1" dirty="0" smtClean="0">
                <a:latin typeface="Arial"/>
                <a:cs typeface="Arial"/>
              </a:rPr>
              <a:t> </a:t>
            </a:r>
            <a:r>
              <a:rPr lang="es-ES" sz="900" i="1" dirty="0" err="1" smtClean="0">
                <a:latin typeface="Arial"/>
                <a:cs typeface="Arial"/>
              </a:rPr>
              <a:t>nature</a:t>
            </a:r>
            <a:r>
              <a:rPr lang="es-ES" sz="900" i="1" dirty="0" smtClean="0">
                <a:latin typeface="Arial"/>
                <a:cs typeface="Arial"/>
              </a:rPr>
              <a:t> of a </a:t>
            </a:r>
            <a:r>
              <a:rPr lang="es-ES" sz="900" i="1" dirty="0" err="1" smtClean="0">
                <a:latin typeface="Arial"/>
                <a:cs typeface="Arial"/>
              </a:rPr>
              <a:t>suspicious</a:t>
            </a:r>
            <a:r>
              <a:rPr lang="es-ES" sz="900" i="1" dirty="0" smtClean="0">
                <a:latin typeface="Arial"/>
                <a:cs typeface="Arial"/>
              </a:rPr>
              <a:t> </a:t>
            </a:r>
            <a:r>
              <a:rPr lang="es-ES" sz="900" i="1" dirty="0" err="1" smtClean="0">
                <a:latin typeface="Arial"/>
                <a:cs typeface="Arial"/>
              </a:rPr>
              <a:t>event</a:t>
            </a:r>
            <a:r>
              <a:rPr lang="es-ES" sz="900" i="1" dirty="0" smtClean="0">
                <a:latin typeface="Arial"/>
                <a:cs typeface="Arial"/>
              </a:rPr>
              <a:t> (…)</a:t>
            </a:r>
          </a:p>
          <a:p>
            <a:pPr algn="r"/>
            <a:r>
              <a:rPr lang="es-ES" sz="900" i="1" dirty="0" err="1" smtClean="0">
                <a:latin typeface="Arial"/>
                <a:cs typeface="Arial"/>
              </a:rPr>
              <a:t>Lassina</a:t>
            </a:r>
            <a:r>
              <a:rPr lang="es-ES" sz="900" i="1" dirty="0" smtClean="0">
                <a:latin typeface="Arial"/>
                <a:cs typeface="Arial"/>
              </a:rPr>
              <a:t> </a:t>
            </a:r>
            <a:r>
              <a:rPr lang="es-ES" sz="900" i="1" dirty="0" err="1" smtClean="0">
                <a:latin typeface="Arial"/>
                <a:cs typeface="Arial"/>
              </a:rPr>
              <a:t>Zerbo</a:t>
            </a:r>
            <a:r>
              <a:rPr lang="es-ES" sz="900" i="1" dirty="0" smtClean="0">
                <a:latin typeface="Arial"/>
                <a:cs typeface="Arial"/>
              </a:rPr>
              <a:t> </a:t>
            </a:r>
          </a:p>
        </p:txBody>
      </p:sp>
      <p:sp>
        <p:nvSpPr>
          <p:cNvPr id="11" name="Rectángulo 10"/>
          <p:cNvSpPr/>
          <p:nvPr/>
        </p:nvSpPr>
        <p:spPr>
          <a:xfrm>
            <a:off x="7604263" y="4271778"/>
            <a:ext cx="1102773" cy="415498"/>
          </a:xfrm>
          <a:prstGeom prst="rect">
            <a:avLst/>
          </a:prstGeom>
        </p:spPr>
        <p:txBody>
          <a:bodyPr wrap="none">
            <a:spAutoFit/>
          </a:bodyPr>
          <a:lstStyle/>
          <a:p>
            <a:r>
              <a:rPr lang="es-ES" sz="700" dirty="0" err="1" smtClean="0">
                <a:solidFill>
                  <a:srgbClr val="000000"/>
                </a:solidFill>
                <a:latin typeface="Arial" panose="020B0604020202020204" pitchFamily="34" charset="0"/>
              </a:rPr>
              <a:t>Ritchie</a:t>
            </a:r>
            <a:r>
              <a:rPr lang="es-ES" sz="700" dirty="0" smtClean="0">
                <a:solidFill>
                  <a:srgbClr val="000000"/>
                </a:solidFill>
                <a:latin typeface="Arial" panose="020B0604020202020204" pitchFamily="34" charset="0"/>
              </a:rPr>
              <a:t> &amp; </a:t>
            </a:r>
            <a:r>
              <a:rPr lang="es-ES" sz="700" dirty="0" err="1" smtClean="0">
                <a:solidFill>
                  <a:srgbClr val="000000"/>
                </a:solidFill>
                <a:latin typeface="Arial" panose="020B0604020202020204" pitchFamily="34" charset="0"/>
              </a:rPr>
              <a:t>Kmentt</a:t>
            </a:r>
            <a:r>
              <a:rPr lang="es-ES" sz="700" dirty="0" smtClean="0">
                <a:solidFill>
                  <a:srgbClr val="000000"/>
                </a:solidFill>
                <a:latin typeface="Arial" panose="020B0604020202020204" pitchFamily="34" charset="0"/>
              </a:rPr>
              <a:t>, 2021</a:t>
            </a:r>
          </a:p>
          <a:p>
            <a:r>
              <a:rPr lang="es-ES" sz="700" dirty="0" smtClean="0">
                <a:solidFill>
                  <a:srgbClr val="000000"/>
                </a:solidFill>
                <a:latin typeface="Arial" panose="020B0604020202020204" pitchFamily="34" charset="0"/>
              </a:rPr>
              <a:t>Bauer &amp; </a:t>
            </a:r>
            <a:r>
              <a:rPr lang="es-ES" sz="700" dirty="0" err="1" smtClean="0">
                <a:solidFill>
                  <a:srgbClr val="000000"/>
                </a:solidFill>
                <a:latin typeface="Arial" panose="020B0604020202020204" pitchFamily="34" charset="0"/>
              </a:rPr>
              <a:t>O’Reilly</a:t>
            </a:r>
            <a:r>
              <a:rPr lang="es-ES" sz="700" dirty="0" smtClean="0">
                <a:solidFill>
                  <a:srgbClr val="000000"/>
                </a:solidFill>
                <a:latin typeface="Arial" panose="020B0604020202020204" pitchFamily="34" charset="0"/>
              </a:rPr>
              <a:t>, 2016</a:t>
            </a:r>
          </a:p>
          <a:p>
            <a:r>
              <a:rPr lang="es-ES_tradnl" sz="700" dirty="0" err="1" smtClean="0">
                <a:solidFill>
                  <a:srgbClr val="000000"/>
                </a:solidFill>
                <a:latin typeface="Arial" panose="020B0604020202020204" pitchFamily="34" charset="0"/>
              </a:rPr>
              <a:t>Moretti</a:t>
            </a:r>
            <a:r>
              <a:rPr lang="es-ES_tradnl" sz="700" dirty="0" smtClean="0">
                <a:solidFill>
                  <a:srgbClr val="000000"/>
                </a:solidFill>
                <a:latin typeface="Arial" panose="020B0604020202020204" pitchFamily="34" charset="0"/>
              </a:rPr>
              <a:t>, 2016</a:t>
            </a:r>
            <a:endParaRPr lang="es-ES" sz="7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38421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47" name="Elipse 46"/>
          <p:cNvSpPr/>
          <p:nvPr/>
        </p:nvSpPr>
        <p:spPr>
          <a:xfrm>
            <a:off x="5526673" y="1359831"/>
            <a:ext cx="914400" cy="914400"/>
          </a:xfrm>
          <a:prstGeom prst="ellipse">
            <a:avLst/>
          </a:prstGeom>
          <a:solidFill>
            <a:srgbClr val="5C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bg1"/>
                </a:solidFill>
                <a:latin typeface="Arial"/>
                <a:cs typeface="Arial"/>
              </a:rPr>
              <a:t>CTBT</a:t>
            </a:r>
          </a:p>
        </p:txBody>
      </p:sp>
      <p:sp>
        <p:nvSpPr>
          <p:cNvPr id="49" name="Rectángulo redondeado 48"/>
          <p:cNvSpPr/>
          <p:nvPr/>
        </p:nvSpPr>
        <p:spPr>
          <a:xfrm>
            <a:off x="5526673" y="2061629"/>
            <a:ext cx="914400" cy="469794"/>
          </a:xfrm>
          <a:prstGeom prst="roundRect">
            <a:avLst/>
          </a:prstGeom>
          <a:solidFill>
            <a:srgbClr val="8F73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bg1"/>
                </a:solidFill>
                <a:latin typeface="Arial"/>
                <a:cs typeface="Arial"/>
              </a:rPr>
              <a:t>CTBTO </a:t>
            </a:r>
            <a:r>
              <a:rPr lang="es-ES" sz="800" b="1" dirty="0" err="1" smtClean="0">
                <a:solidFill>
                  <a:schemeClr val="bg1"/>
                </a:solidFill>
                <a:latin typeface="Arial"/>
                <a:cs typeface="Arial"/>
              </a:rPr>
              <a:t>Preparatory</a:t>
            </a:r>
            <a:r>
              <a:rPr lang="es-ES" sz="800" b="1" dirty="0" smtClean="0">
                <a:solidFill>
                  <a:schemeClr val="bg1"/>
                </a:solidFill>
                <a:latin typeface="Arial"/>
                <a:cs typeface="Arial"/>
              </a:rPr>
              <a:t> </a:t>
            </a:r>
            <a:r>
              <a:rPr lang="es-ES" sz="800" b="1" dirty="0" err="1">
                <a:solidFill>
                  <a:schemeClr val="bg1"/>
                </a:solidFill>
                <a:latin typeface="Arial"/>
                <a:cs typeface="Arial"/>
              </a:rPr>
              <a:t>C</a:t>
            </a:r>
            <a:r>
              <a:rPr lang="es-ES" sz="800" b="1" dirty="0" err="1" smtClean="0">
                <a:solidFill>
                  <a:schemeClr val="bg1"/>
                </a:solidFill>
                <a:latin typeface="Arial"/>
                <a:cs typeface="Arial"/>
              </a:rPr>
              <a:t>ommission</a:t>
            </a:r>
            <a:endParaRPr lang="es-ES" sz="800" b="1" dirty="0">
              <a:solidFill>
                <a:schemeClr val="bg1"/>
              </a:solidFill>
              <a:latin typeface="Arial"/>
              <a:cs typeface="Arial"/>
            </a:endParaRPr>
          </a:p>
        </p:txBody>
      </p:sp>
      <p:cxnSp>
        <p:nvCxnSpPr>
          <p:cNvPr id="51" name="Conector recto 50"/>
          <p:cNvCxnSpPr>
            <a:stCxn id="49" idx="2"/>
            <a:endCxn id="79" idx="4"/>
          </p:cNvCxnSpPr>
          <p:nvPr/>
        </p:nvCxnSpPr>
        <p:spPr>
          <a:xfrm>
            <a:off x="5983873" y="2531423"/>
            <a:ext cx="0" cy="1466860"/>
          </a:xfrm>
          <a:prstGeom prst="line">
            <a:avLst/>
          </a:prstGeom>
          <a:ln w="28575">
            <a:solidFill>
              <a:srgbClr val="5C3151"/>
            </a:solidFill>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4082002" y="2060128"/>
            <a:ext cx="1043770" cy="472797"/>
          </a:xfrm>
          <a:prstGeom prst="roundRect">
            <a:avLst>
              <a:gd name="adj" fmla="val 48877"/>
            </a:avLst>
          </a:prstGeom>
          <a:solidFill>
            <a:srgbClr val="8F7388">
              <a:alpha val="49020"/>
            </a:srgbClr>
          </a:solidFill>
          <a:ln>
            <a:solidFill>
              <a:srgbClr val="5C3151"/>
            </a:solidFill>
          </a:ln>
        </p:spPr>
        <p:txBody>
          <a:bodyPr wrap="square" rtlCol="0">
            <a:spAutoFit/>
          </a:bodyPr>
          <a:lstStyle/>
          <a:p>
            <a:r>
              <a:rPr lang="es-ES" sz="800" b="1" dirty="0" smtClean="0">
                <a:latin typeface="Arial" panose="020B0604020202020204" pitchFamily="34" charset="0"/>
                <a:cs typeface="Arial" panose="020B0604020202020204" pitchFamily="34" charset="0"/>
              </a:rPr>
              <a:t>UN RES/54/280</a:t>
            </a:r>
          </a:p>
          <a:p>
            <a:r>
              <a:rPr lang="es-ES" sz="800" b="1" dirty="0" smtClean="0">
                <a:latin typeface="Arial" panose="020B0604020202020204" pitchFamily="34" charset="0"/>
                <a:cs typeface="Arial" panose="020B0604020202020204" pitchFamily="34" charset="0"/>
              </a:rPr>
              <a:t>30 </a:t>
            </a:r>
            <a:r>
              <a:rPr lang="es-ES" sz="800" b="1" dirty="0">
                <a:latin typeface="Arial" panose="020B0604020202020204" pitchFamily="34" charset="0"/>
                <a:cs typeface="Arial" panose="020B0604020202020204" pitchFamily="34" charset="0"/>
              </a:rPr>
              <a:t>June 2000</a:t>
            </a:r>
            <a:endParaRPr lang="es-ES" sz="1200" b="1" dirty="0">
              <a:latin typeface="Arial" panose="020B0604020202020204" pitchFamily="34" charset="0"/>
              <a:cs typeface="Arial" panose="020B0604020202020204" pitchFamily="34" charset="0"/>
            </a:endParaRPr>
          </a:p>
        </p:txBody>
      </p:sp>
      <p:cxnSp>
        <p:nvCxnSpPr>
          <p:cNvPr id="69" name="Conector angular 68"/>
          <p:cNvCxnSpPr/>
          <p:nvPr/>
        </p:nvCxnSpPr>
        <p:spPr>
          <a:xfrm flipV="1">
            <a:off x="5177604" y="2295944"/>
            <a:ext cx="292099" cy="1164"/>
          </a:xfrm>
          <a:prstGeom prst="bentConnector3">
            <a:avLst>
              <a:gd name="adj1" fmla="val 50000"/>
            </a:avLst>
          </a:prstGeom>
          <a:ln w="38100" cmpd="sng">
            <a:solidFill>
              <a:srgbClr val="5C315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5" name="Elipse 64"/>
          <p:cNvSpPr/>
          <p:nvPr/>
        </p:nvSpPr>
        <p:spPr>
          <a:xfrm>
            <a:off x="5936248" y="2699370"/>
            <a:ext cx="95250" cy="107950"/>
          </a:xfrm>
          <a:prstGeom prst="ellipse">
            <a:avLst/>
          </a:prstGeom>
          <a:solidFill>
            <a:srgbClr val="5C3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a:solidFill>
                <a:schemeClr val="bg1"/>
              </a:solidFill>
              <a:latin typeface="Arial"/>
              <a:cs typeface="Arial"/>
            </a:endParaRPr>
          </a:p>
        </p:txBody>
      </p:sp>
      <p:sp>
        <p:nvSpPr>
          <p:cNvPr id="66" name="Rectángulo 65"/>
          <p:cNvSpPr/>
          <p:nvPr/>
        </p:nvSpPr>
        <p:spPr>
          <a:xfrm>
            <a:off x="6055322" y="2650246"/>
            <a:ext cx="2697533" cy="215444"/>
          </a:xfrm>
          <a:prstGeom prst="rect">
            <a:avLst/>
          </a:prstGeom>
        </p:spPr>
        <p:txBody>
          <a:bodyPr wrap="none">
            <a:spAutoFit/>
          </a:bodyPr>
          <a:lstStyle/>
          <a:p>
            <a:r>
              <a:rPr lang="en-US" sz="800" b="1" dirty="0">
                <a:solidFill>
                  <a:srgbClr val="000000"/>
                </a:solidFill>
                <a:latin typeface="Arial" panose="020B0604020202020204" pitchFamily="34" charset="0"/>
              </a:rPr>
              <a:t>2000 </a:t>
            </a:r>
            <a:r>
              <a:rPr lang="en-US" sz="800" b="1" dirty="0" smtClean="0">
                <a:solidFill>
                  <a:srgbClr val="000000"/>
                </a:solidFill>
                <a:latin typeface="Arial" panose="020B0604020202020204" pitchFamily="34" charset="0"/>
              </a:rPr>
              <a:t>		</a:t>
            </a:r>
            <a:r>
              <a:rPr lang="en-US" sz="800" dirty="0" smtClean="0">
                <a:solidFill>
                  <a:srgbClr val="000000"/>
                </a:solidFill>
                <a:latin typeface="Arial" panose="020B0604020202020204" pitchFamily="34" charset="0"/>
              </a:rPr>
              <a:t>United </a:t>
            </a:r>
            <a:r>
              <a:rPr lang="en-US" sz="800" dirty="0">
                <a:solidFill>
                  <a:srgbClr val="000000"/>
                </a:solidFill>
                <a:latin typeface="Arial" panose="020B0604020202020204" pitchFamily="34" charset="0"/>
              </a:rPr>
              <a:t>Nations Development Program (</a:t>
            </a:r>
            <a:r>
              <a:rPr lang="en-US" sz="800" b="1" dirty="0">
                <a:solidFill>
                  <a:srgbClr val="000000"/>
                </a:solidFill>
                <a:latin typeface="Arial" panose="020B0604020202020204" pitchFamily="34" charset="0"/>
              </a:rPr>
              <a:t>UNDP</a:t>
            </a:r>
            <a:r>
              <a:rPr lang="en-US" sz="800" dirty="0">
                <a:solidFill>
                  <a:srgbClr val="000000"/>
                </a:solidFill>
                <a:latin typeface="Arial" panose="020B0604020202020204" pitchFamily="34" charset="0"/>
              </a:rPr>
              <a:t>).</a:t>
            </a:r>
          </a:p>
        </p:txBody>
      </p:sp>
      <p:sp>
        <p:nvSpPr>
          <p:cNvPr id="75" name="Elipse 74"/>
          <p:cNvSpPr/>
          <p:nvPr/>
        </p:nvSpPr>
        <p:spPr>
          <a:xfrm>
            <a:off x="5936248" y="3006243"/>
            <a:ext cx="95250" cy="107950"/>
          </a:xfrm>
          <a:prstGeom prst="ellipse">
            <a:avLst/>
          </a:prstGeom>
          <a:solidFill>
            <a:srgbClr val="5C3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a:solidFill>
                <a:schemeClr val="bg1"/>
              </a:solidFill>
              <a:latin typeface="Arial"/>
              <a:cs typeface="Arial"/>
            </a:endParaRPr>
          </a:p>
        </p:txBody>
      </p:sp>
      <p:sp>
        <p:nvSpPr>
          <p:cNvPr id="77" name="Elipse 76"/>
          <p:cNvSpPr/>
          <p:nvPr/>
        </p:nvSpPr>
        <p:spPr>
          <a:xfrm>
            <a:off x="5936248" y="3405409"/>
            <a:ext cx="95250" cy="107950"/>
          </a:xfrm>
          <a:prstGeom prst="ellipse">
            <a:avLst/>
          </a:prstGeom>
          <a:solidFill>
            <a:srgbClr val="5C3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a:solidFill>
                <a:schemeClr val="bg1"/>
              </a:solidFill>
              <a:latin typeface="Arial"/>
              <a:cs typeface="Arial"/>
            </a:endParaRPr>
          </a:p>
        </p:txBody>
      </p:sp>
      <p:sp>
        <p:nvSpPr>
          <p:cNvPr id="79" name="Elipse 78"/>
          <p:cNvSpPr/>
          <p:nvPr/>
        </p:nvSpPr>
        <p:spPr>
          <a:xfrm>
            <a:off x="5936248" y="3890333"/>
            <a:ext cx="95250" cy="107950"/>
          </a:xfrm>
          <a:prstGeom prst="ellipse">
            <a:avLst/>
          </a:prstGeom>
          <a:solidFill>
            <a:srgbClr val="5C3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00" b="1">
              <a:solidFill>
                <a:schemeClr val="bg1"/>
              </a:solidFill>
              <a:latin typeface="Arial"/>
              <a:cs typeface="Arial"/>
            </a:endParaRPr>
          </a:p>
        </p:txBody>
      </p:sp>
      <p:sp>
        <p:nvSpPr>
          <p:cNvPr id="81" name="Rectángulo 80"/>
          <p:cNvSpPr/>
          <p:nvPr/>
        </p:nvSpPr>
        <p:spPr>
          <a:xfrm>
            <a:off x="6055322" y="2963341"/>
            <a:ext cx="2692725" cy="338554"/>
          </a:xfrm>
          <a:prstGeom prst="rect">
            <a:avLst/>
          </a:prstGeom>
        </p:spPr>
        <p:txBody>
          <a:bodyPr wrap="none">
            <a:spAutoFit/>
          </a:bodyPr>
          <a:lstStyle/>
          <a:p>
            <a:r>
              <a:rPr lang="en-US" sz="800" b="1" dirty="0">
                <a:solidFill>
                  <a:srgbClr val="000000"/>
                </a:solidFill>
                <a:latin typeface="Arial" panose="020B0604020202020204" pitchFamily="34" charset="0"/>
              </a:rPr>
              <a:t>2002 </a:t>
            </a:r>
            <a:r>
              <a:rPr lang="en-US" sz="800" b="1" dirty="0" smtClean="0">
                <a:solidFill>
                  <a:srgbClr val="000000"/>
                </a:solidFill>
                <a:latin typeface="Arial" panose="020B0604020202020204" pitchFamily="34" charset="0"/>
              </a:rPr>
              <a:t>		</a:t>
            </a:r>
            <a:r>
              <a:rPr lang="en-US" sz="800" dirty="0" smtClean="0">
                <a:solidFill>
                  <a:srgbClr val="000000"/>
                </a:solidFill>
                <a:latin typeface="Arial" panose="020B0604020202020204" pitchFamily="34" charset="0"/>
              </a:rPr>
              <a:t>Agency </a:t>
            </a:r>
            <a:r>
              <a:rPr lang="en-US" sz="800" dirty="0">
                <a:solidFill>
                  <a:srgbClr val="000000"/>
                </a:solidFill>
                <a:latin typeface="Arial" panose="020B0604020202020204" pitchFamily="34" charset="0"/>
              </a:rPr>
              <a:t>for the Prohibition of Nuclear </a:t>
            </a:r>
            <a:r>
              <a:rPr lang="en-US" sz="800" dirty="0" smtClean="0">
                <a:solidFill>
                  <a:srgbClr val="000000"/>
                </a:solidFill>
                <a:latin typeface="Arial" panose="020B0604020202020204" pitchFamily="34" charset="0"/>
              </a:rPr>
              <a:t>Weapons</a:t>
            </a:r>
          </a:p>
          <a:p>
            <a:r>
              <a:rPr lang="en-US" sz="800" dirty="0" smtClean="0">
                <a:solidFill>
                  <a:srgbClr val="000000"/>
                </a:solidFill>
                <a:latin typeface="Arial" panose="020B0604020202020204" pitchFamily="34" charset="0"/>
              </a:rPr>
              <a:t>         		in </a:t>
            </a:r>
            <a:r>
              <a:rPr lang="en-US" sz="800" dirty="0">
                <a:solidFill>
                  <a:srgbClr val="000000"/>
                </a:solidFill>
                <a:latin typeface="Arial" panose="020B0604020202020204" pitchFamily="34" charset="0"/>
              </a:rPr>
              <a:t>Latin America and the Caribbean (</a:t>
            </a:r>
            <a:r>
              <a:rPr lang="en-US" sz="800" b="1" dirty="0">
                <a:solidFill>
                  <a:srgbClr val="000000"/>
                </a:solidFill>
                <a:latin typeface="Arial" panose="020B0604020202020204" pitchFamily="34" charset="0"/>
              </a:rPr>
              <a:t>OPANAL</a:t>
            </a:r>
            <a:r>
              <a:rPr lang="en-US" sz="800" dirty="0">
                <a:solidFill>
                  <a:srgbClr val="000000"/>
                </a:solidFill>
                <a:latin typeface="Arial" panose="020B0604020202020204" pitchFamily="34" charset="0"/>
              </a:rPr>
              <a:t>)</a:t>
            </a:r>
          </a:p>
        </p:txBody>
      </p:sp>
      <p:sp>
        <p:nvSpPr>
          <p:cNvPr id="67" name="Rectángulo 66"/>
          <p:cNvSpPr/>
          <p:nvPr/>
        </p:nvSpPr>
        <p:spPr>
          <a:xfrm>
            <a:off x="6055322" y="3349042"/>
            <a:ext cx="2633413" cy="461665"/>
          </a:xfrm>
          <a:prstGeom prst="rect">
            <a:avLst/>
          </a:prstGeom>
        </p:spPr>
        <p:txBody>
          <a:bodyPr wrap="none">
            <a:spAutoFit/>
          </a:bodyPr>
          <a:lstStyle/>
          <a:p>
            <a:r>
              <a:rPr lang="en-US" sz="800" b="1" dirty="0">
                <a:solidFill>
                  <a:srgbClr val="000000"/>
                </a:solidFill>
                <a:latin typeface="Arial" panose="020B0604020202020204" pitchFamily="34" charset="0"/>
              </a:rPr>
              <a:t>2003 </a:t>
            </a:r>
            <a:r>
              <a:rPr lang="en-US" sz="800" b="1" dirty="0" smtClean="0">
                <a:solidFill>
                  <a:srgbClr val="000000"/>
                </a:solidFill>
                <a:latin typeface="Arial" panose="020B0604020202020204" pitchFamily="34" charset="0"/>
              </a:rPr>
              <a:t>		</a:t>
            </a:r>
            <a:r>
              <a:rPr lang="en-US" sz="800" dirty="0" smtClean="0">
                <a:solidFill>
                  <a:srgbClr val="000000"/>
                </a:solidFill>
                <a:latin typeface="Arial" panose="020B0604020202020204" pitchFamily="34" charset="0"/>
              </a:rPr>
              <a:t>World </a:t>
            </a:r>
            <a:r>
              <a:rPr lang="en-US" sz="800" dirty="0">
                <a:solidFill>
                  <a:srgbClr val="000000"/>
                </a:solidFill>
                <a:latin typeface="Arial" panose="020B0604020202020204" pitchFamily="34" charset="0"/>
              </a:rPr>
              <a:t>Meteorological Organization (</a:t>
            </a:r>
            <a:r>
              <a:rPr lang="en-US" sz="800" b="1" dirty="0">
                <a:solidFill>
                  <a:srgbClr val="000000"/>
                </a:solidFill>
                <a:latin typeface="Arial" panose="020B0604020202020204" pitchFamily="34" charset="0"/>
              </a:rPr>
              <a:t>WMO</a:t>
            </a:r>
            <a:r>
              <a:rPr lang="en-US" sz="800" dirty="0" smtClean="0">
                <a:solidFill>
                  <a:srgbClr val="000000"/>
                </a:solidFill>
                <a:latin typeface="Arial" panose="020B0604020202020204" pitchFamily="34" charset="0"/>
              </a:rPr>
              <a:t>)</a:t>
            </a:r>
          </a:p>
          <a:p>
            <a:r>
              <a:rPr lang="en-US" sz="800" dirty="0" smtClean="0">
                <a:solidFill>
                  <a:srgbClr val="000000"/>
                </a:solidFill>
                <a:latin typeface="Arial" panose="020B0604020202020204" pitchFamily="34" charset="0"/>
              </a:rPr>
              <a:t>         		European </a:t>
            </a:r>
            <a:r>
              <a:rPr lang="en-US" sz="800" dirty="0">
                <a:solidFill>
                  <a:srgbClr val="000000"/>
                </a:solidFill>
                <a:latin typeface="Arial" panose="020B0604020202020204" pitchFamily="34" charset="0"/>
              </a:rPr>
              <a:t>Centre for Medium-Range </a:t>
            </a:r>
            <a:r>
              <a:rPr lang="en-US" sz="800" dirty="0" smtClean="0">
                <a:solidFill>
                  <a:srgbClr val="000000"/>
                </a:solidFill>
                <a:latin typeface="Arial" panose="020B0604020202020204" pitchFamily="34" charset="0"/>
              </a:rPr>
              <a:t>Weather</a:t>
            </a:r>
          </a:p>
          <a:p>
            <a:r>
              <a:rPr lang="en-US" sz="800" dirty="0">
                <a:solidFill>
                  <a:srgbClr val="000000"/>
                </a:solidFill>
                <a:latin typeface="Arial" panose="020B0604020202020204" pitchFamily="34" charset="0"/>
              </a:rPr>
              <a:t> </a:t>
            </a:r>
            <a:r>
              <a:rPr lang="en-US" sz="800" dirty="0" smtClean="0">
                <a:solidFill>
                  <a:srgbClr val="000000"/>
                </a:solidFill>
                <a:latin typeface="Arial" panose="020B0604020202020204" pitchFamily="34" charset="0"/>
              </a:rPr>
              <a:t>        		Forecasts </a:t>
            </a:r>
            <a:r>
              <a:rPr lang="en-US" sz="800" dirty="0">
                <a:solidFill>
                  <a:srgbClr val="000000"/>
                </a:solidFill>
                <a:latin typeface="Arial" panose="020B0604020202020204" pitchFamily="34" charset="0"/>
              </a:rPr>
              <a:t>(</a:t>
            </a:r>
            <a:r>
              <a:rPr lang="en-US" sz="800" b="1" dirty="0">
                <a:solidFill>
                  <a:srgbClr val="000000"/>
                </a:solidFill>
                <a:latin typeface="Arial" panose="020B0604020202020204" pitchFamily="34" charset="0"/>
              </a:rPr>
              <a:t>ECMWF</a:t>
            </a:r>
            <a:r>
              <a:rPr lang="en-US" sz="800" dirty="0" smtClean="0">
                <a:solidFill>
                  <a:srgbClr val="000000"/>
                </a:solidFill>
                <a:latin typeface="Arial" panose="020B0604020202020204" pitchFamily="34" charset="0"/>
              </a:rPr>
              <a:t>)</a:t>
            </a:r>
            <a:endParaRPr lang="en-US" sz="800" dirty="0">
              <a:solidFill>
                <a:srgbClr val="000000"/>
              </a:solidFill>
              <a:latin typeface="Arial" panose="020B0604020202020204" pitchFamily="34" charset="0"/>
            </a:endParaRPr>
          </a:p>
        </p:txBody>
      </p:sp>
      <p:sp>
        <p:nvSpPr>
          <p:cNvPr id="68" name="Rectángulo 67"/>
          <p:cNvSpPr/>
          <p:nvPr/>
        </p:nvSpPr>
        <p:spPr>
          <a:xfrm>
            <a:off x="6055322" y="3836586"/>
            <a:ext cx="2381742" cy="215444"/>
          </a:xfrm>
          <a:prstGeom prst="rect">
            <a:avLst/>
          </a:prstGeom>
        </p:spPr>
        <p:txBody>
          <a:bodyPr wrap="none">
            <a:spAutoFit/>
          </a:bodyPr>
          <a:lstStyle/>
          <a:p>
            <a:r>
              <a:rPr lang="en-US" sz="800" b="1" dirty="0" smtClean="0">
                <a:solidFill>
                  <a:srgbClr val="000000"/>
                </a:solidFill>
                <a:latin typeface="Arial" panose="020B0604020202020204" pitchFamily="34" charset="0"/>
              </a:rPr>
              <a:t>2005 		</a:t>
            </a:r>
            <a:r>
              <a:rPr lang="en-US" sz="800" dirty="0" smtClean="0">
                <a:solidFill>
                  <a:srgbClr val="000000"/>
                </a:solidFill>
                <a:latin typeface="Arial" panose="020B0604020202020204" pitchFamily="34" charset="0"/>
              </a:rPr>
              <a:t>Association </a:t>
            </a:r>
            <a:r>
              <a:rPr lang="en-US" sz="800" dirty="0">
                <a:solidFill>
                  <a:srgbClr val="000000"/>
                </a:solidFill>
                <a:latin typeface="Arial" panose="020B0604020202020204" pitchFamily="34" charset="0"/>
              </a:rPr>
              <a:t>of Caribbean States (</a:t>
            </a:r>
            <a:r>
              <a:rPr lang="en-US" sz="800" b="1" dirty="0">
                <a:solidFill>
                  <a:srgbClr val="000000"/>
                </a:solidFill>
                <a:latin typeface="Arial" panose="020B0604020202020204" pitchFamily="34" charset="0"/>
              </a:rPr>
              <a:t>ACS</a:t>
            </a:r>
            <a:r>
              <a:rPr lang="en-US" sz="800" dirty="0">
                <a:solidFill>
                  <a:srgbClr val="000000"/>
                </a:solidFill>
                <a:latin typeface="Arial" panose="020B0604020202020204" pitchFamily="34" charset="0"/>
              </a:rPr>
              <a:t>) </a:t>
            </a:r>
            <a:r>
              <a:rPr lang="en-US" sz="800" dirty="0" smtClean="0">
                <a:solidFill>
                  <a:srgbClr val="000000"/>
                </a:solidFill>
                <a:latin typeface="Arial" panose="020B0604020202020204" pitchFamily="34" charset="0"/>
              </a:rPr>
              <a:t> </a:t>
            </a:r>
            <a:endParaRPr lang="es-ES" sz="800" dirty="0"/>
          </a:p>
        </p:txBody>
      </p:sp>
      <p:sp>
        <p:nvSpPr>
          <p:cNvPr id="85" name="Rectángulo 84"/>
          <p:cNvSpPr/>
          <p:nvPr/>
        </p:nvSpPr>
        <p:spPr>
          <a:xfrm>
            <a:off x="1464477" y="1839008"/>
            <a:ext cx="2746981" cy="707886"/>
          </a:xfrm>
          <a:prstGeom prst="rect">
            <a:avLst/>
          </a:prstGeom>
        </p:spPr>
        <p:txBody>
          <a:bodyPr wrap="square">
            <a:spAutoFit/>
          </a:bodyPr>
          <a:lstStyle/>
          <a:p>
            <a:pPr marL="171450" indent="-171450">
              <a:buFont typeface="Arial" panose="020B0604020202020204" pitchFamily="34" charset="0"/>
              <a:buChar char="•"/>
            </a:pPr>
            <a:r>
              <a:rPr lang="en-US" sz="800" dirty="0">
                <a:solidFill>
                  <a:srgbClr val="000000"/>
                </a:solidFill>
                <a:latin typeface="Arial" panose="020B0604020202020204" pitchFamily="34" charset="0"/>
              </a:rPr>
              <a:t>R</a:t>
            </a:r>
            <a:r>
              <a:rPr lang="en-US" sz="800" dirty="0" smtClean="0">
                <a:solidFill>
                  <a:srgbClr val="000000"/>
                </a:solidFill>
                <a:latin typeface="Arial" panose="020B0604020202020204" pitchFamily="34" charset="0"/>
              </a:rPr>
              <a:t>ecognized </a:t>
            </a:r>
            <a:r>
              <a:rPr lang="en-US" sz="800" dirty="0">
                <a:solidFill>
                  <a:srgbClr val="000000"/>
                </a:solidFill>
                <a:latin typeface="Arial" panose="020B0604020202020204" pitchFamily="34" charset="0"/>
              </a:rPr>
              <a:t>as an international organization</a:t>
            </a:r>
          </a:p>
          <a:p>
            <a:pPr marL="171450" indent="-171450">
              <a:buFont typeface="Arial" panose="020B0604020202020204" pitchFamily="34" charset="0"/>
              <a:buChar char="•"/>
            </a:pPr>
            <a:endParaRPr lang="en-US" sz="800" dirty="0">
              <a:solidFill>
                <a:srgbClr val="000000"/>
              </a:solidFill>
              <a:latin typeface="Arial" panose="020B0604020202020204" pitchFamily="34" charset="0"/>
            </a:endParaRPr>
          </a:p>
          <a:p>
            <a:pPr marL="171450" indent="-171450">
              <a:buFont typeface="Arial" panose="020B0604020202020204" pitchFamily="34" charset="0"/>
              <a:buChar char="•"/>
            </a:pPr>
            <a:r>
              <a:rPr lang="en-US" sz="800" dirty="0">
                <a:solidFill>
                  <a:srgbClr val="000000"/>
                </a:solidFill>
                <a:latin typeface="Arial" panose="020B0604020202020204" pitchFamily="34" charset="0"/>
              </a:rPr>
              <a:t>Authority to establish agreements</a:t>
            </a:r>
          </a:p>
          <a:p>
            <a:pPr marL="171450" indent="-171450">
              <a:buFont typeface="Arial" panose="020B0604020202020204" pitchFamily="34" charset="0"/>
              <a:buChar char="•"/>
            </a:pPr>
            <a:endParaRPr lang="en-US" sz="800" dirty="0">
              <a:solidFill>
                <a:srgbClr val="000000"/>
              </a:solidFill>
              <a:latin typeface="Arial" panose="020B0604020202020204" pitchFamily="34" charset="0"/>
            </a:endParaRPr>
          </a:p>
          <a:p>
            <a:pPr marL="171450" indent="-171450">
              <a:buFont typeface="Arial" panose="020B0604020202020204" pitchFamily="34" charset="0"/>
              <a:buChar char="•"/>
            </a:pPr>
            <a:r>
              <a:rPr lang="en-US" sz="800" dirty="0">
                <a:solidFill>
                  <a:srgbClr val="000000"/>
                </a:solidFill>
                <a:latin typeface="Arial" panose="020B0604020202020204" pitchFamily="34" charset="0"/>
              </a:rPr>
              <a:t>With legal capacity for the exercise of its functions</a:t>
            </a:r>
            <a:endParaRPr lang="es-ES" dirty="0"/>
          </a:p>
        </p:txBody>
      </p:sp>
      <p:sp>
        <p:nvSpPr>
          <p:cNvPr id="88" name="Abrir corchete 87"/>
          <p:cNvSpPr/>
          <p:nvPr/>
        </p:nvSpPr>
        <p:spPr>
          <a:xfrm flipH="1">
            <a:off x="3817105" y="1787429"/>
            <a:ext cx="117953" cy="856798"/>
          </a:xfrm>
          <a:prstGeom prst="leftBracket">
            <a:avLst>
              <a:gd name="adj" fmla="val 99573"/>
            </a:avLst>
          </a:prstGeom>
          <a:ln w="19050" cmpd="sng">
            <a:solidFill>
              <a:srgbClr val="8F7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89" name="CuadroTexto 88"/>
          <p:cNvSpPr txBox="1"/>
          <p:nvPr/>
        </p:nvSpPr>
        <p:spPr>
          <a:xfrm>
            <a:off x="617904" y="1850062"/>
            <a:ext cx="856798" cy="279380"/>
          </a:xfrm>
          <a:prstGeom prst="roundRect">
            <a:avLst>
              <a:gd name="adj" fmla="val 48877"/>
            </a:avLst>
          </a:prstGeom>
          <a:solidFill>
            <a:srgbClr val="8F7388">
              <a:alpha val="50196"/>
            </a:srgbClr>
          </a:solidFill>
          <a:ln w="3175">
            <a:solidFill>
              <a:srgbClr val="5C3151"/>
            </a:solidFill>
          </a:ln>
        </p:spPr>
        <p:txBody>
          <a:bodyPr wrap="square" rtlCol="0">
            <a:spAutoFit/>
          </a:bodyPr>
          <a:lstStyle/>
          <a:p>
            <a:pPr algn="ctr"/>
            <a:r>
              <a:rPr lang="es-ES" sz="700" b="1" dirty="0">
                <a:latin typeface="Arial" panose="020B0604020202020204" pitchFamily="34" charset="0"/>
                <a:cs typeface="Arial" panose="020B0604020202020204" pitchFamily="34" charset="0"/>
              </a:rPr>
              <a:t>Res. </a:t>
            </a:r>
            <a:r>
              <a:rPr lang="es-ES" sz="700" b="1" dirty="0" smtClean="0">
                <a:latin typeface="Arial" panose="020B0604020202020204" pitchFamily="34" charset="0"/>
                <a:cs typeface="Arial" panose="020B0604020202020204" pitchFamily="34" charset="0"/>
              </a:rPr>
              <a:t> Art. I</a:t>
            </a:r>
            <a:endParaRPr lang="es-ES" sz="1100" b="1" dirty="0">
              <a:latin typeface="Arial" panose="020B0604020202020204" pitchFamily="34" charset="0"/>
              <a:cs typeface="Arial" panose="020B0604020202020204" pitchFamily="34" charset="0"/>
            </a:endParaRPr>
          </a:p>
        </p:txBody>
      </p:sp>
      <p:sp>
        <p:nvSpPr>
          <p:cNvPr id="86" name="Rectángulo 85"/>
          <p:cNvSpPr/>
          <p:nvPr/>
        </p:nvSpPr>
        <p:spPr>
          <a:xfrm>
            <a:off x="1457177" y="2764567"/>
            <a:ext cx="1713931" cy="215444"/>
          </a:xfrm>
          <a:prstGeom prst="rect">
            <a:avLst/>
          </a:prstGeom>
        </p:spPr>
        <p:txBody>
          <a:bodyPr wrap="none">
            <a:spAutoFit/>
          </a:bodyPr>
          <a:lstStyle/>
          <a:p>
            <a:pPr marL="171450" indent="-171450">
              <a:buFont typeface="Arial" panose="020B0604020202020204" pitchFamily="34" charset="0"/>
              <a:buChar char="•"/>
            </a:pPr>
            <a:r>
              <a:rPr lang="es-ES" sz="800" dirty="0" err="1">
                <a:solidFill>
                  <a:srgbClr val="000000"/>
                </a:solidFill>
                <a:latin typeface="Arial" panose="020B0604020202020204" pitchFamily="34" charset="0"/>
              </a:rPr>
              <a:t>Cooperation</a:t>
            </a:r>
            <a:r>
              <a:rPr lang="es-ES" sz="800" dirty="0">
                <a:solidFill>
                  <a:srgbClr val="000000"/>
                </a:solidFill>
                <a:latin typeface="Arial" panose="020B0604020202020204" pitchFamily="34" charset="0"/>
              </a:rPr>
              <a:t> and </a:t>
            </a:r>
            <a:r>
              <a:rPr lang="es-ES" sz="800" dirty="0" err="1">
                <a:solidFill>
                  <a:srgbClr val="000000"/>
                </a:solidFill>
                <a:latin typeface="Arial" panose="020B0604020202020204" pitchFamily="34" charset="0"/>
              </a:rPr>
              <a:t>coordination</a:t>
            </a:r>
            <a:endParaRPr lang="es-ES" dirty="0"/>
          </a:p>
        </p:txBody>
      </p:sp>
      <p:sp>
        <p:nvSpPr>
          <p:cNvPr id="93" name="Rectángulo 92"/>
          <p:cNvSpPr/>
          <p:nvPr/>
        </p:nvSpPr>
        <p:spPr>
          <a:xfrm>
            <a:off x="1453730" y="3300714"/>
            <a:ext cx="805029" cy="215444"/>
          </a:xfrm>
          <a:prstGeom prst="rect">
            <a:avLst/>
          </a:prstGeom>
        </p:spPr>
        <p:txBody>
          <a:bodyPr wrap="none">
            <a:spAutoFit/>
          </a:bodyPr>
          <a:lstStyle/>
          <a:p>
            <a:pPr marL="171450" indent="-171450">
              <a:buFont typeface="Arial" panose="020B0604020202020204" pitchFamily="34" charset="0"/>
              <a:buChar char="•"/>
            </a:pPr>
            <a:r>
              <a:rPr lang="es-ES" sz="800" dirty="0" err="1" smtClean="0">
                <a:solidFill>
                  <a:srgbClr val="000000"/>
                </a:solidFill>
                <a:latin typeface="Arial" panose="020B0604020202020204" pitchFamily="34" charset="0"/>
              </a:rPr>
              <a:t>Reporting</a:t>
            </a:r>
            <a:endParaRPr lang="es-ES" dirty="0"/>
          </a:p>
        </p:txBody>
      </p:sp>
      <p:sp>
        <p:nvSpPr>
          <p:cNvPr id="94" name="Abrir corchete 93"/>
          <p:cNvSpPr/>
          <p:nvPr/>
        </p:nvSpPr>
        <p:spPr>
          <a:xfrm flipH="1">
            <a:off x="3826146" y="2644227"/>
            <a:ext cx="108909" cy="463272"/>
          </a:xfrm>
          <a:prstGeom prst="leftBracket">
            <a:avLst>
              <a:gd name="adj" fmla="val 99573"/>
            </a:avLst>
          </a:prstGeom>
          <a:ln w="19050" cmpd="sng">
            <a:solidFill>
              <a:srgbClr val="8F7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5" name="Abrir corchete 94"/>
          <p:cNvSpPr/>
          <p:nvPr/>
        </p:nvSpPr>
        <p:spPr>
          <a:xfrm flipH="1">
            <a:off x="3826148" y="3107500"/>
            <a:ext cx="108909" cy="470213"/>
          </a:xfrm>
          <a:prstGeom prst="leftBracket">
            <a:avLst>
              <a:gd name="adj" fmla="val 99573"/>
            </a:avLst>
          </a:prstGeom>
          <a:ln w="19050" cmpd="sng">
            <a:solidFill>
              <a:srgbClr val="8F7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97" name="Rectángulo 96"/>
          <p:cNvSpPr/>
          <p:nvPr/>
        </p:nvSpPr>
        <p:spPr>
          <a:xfrm>
            <a:off x="880702" y="3970750"/>
            <a:ext cx="1632178" cy="646331"/>
          </a:xfrm>
          <a:prstGeom prst="rect">
            <a:avLst/>
          </a:prstGeom>
        </p:spPr>
        <p:txBody>
          <a:bodyPr wrap="none">
            <a:spAutoFit/>
          </a:bodyPr>
          <a:lstStyle/>
          <a:p>
            <a:r>
              <a:rPr lang="es-ES" sz="700" dirty="0" err="1">
                <a:solidFill>
                  <a:srgbClr val="000000"/>
                </a:solidFill>
                <a:latin typeface="Arial" panose="020B0604020202020204" pitchFamily="34" charset="0"/>
              </a:rPr>
              <a:t>Aust</a:t>
            </a:r>
            <a:r>
              <a:rPr lang="es-ES" sz="700" dirty="0">
                <a:solidFill>
                  <a:srgbClr val="000000"/>
                </a:solidFill>
                <a:latin typeface="Arial" panose="020B0604020202020204" pitchFamily="34" charset="0"/>
              </a:rPr>
              <a:t> </a:t>
            </a:r>
            <a:r>
              <a:rPr lang="es-ES" sz="700" i="1" dirty="0">
                <a:solidFill>
                  <a:srgbClr val="000000"/>
                </a:solidFill>
                <a:latin typeface="Arial" panose="020B0604020202020204" pitchFamily="34" charset="0"/>
              </a:rPr>
              <a:t>et al.</a:t>
            </a:r>
            <a:r>
              <a:rPr lang="es-ES" sz="700" dirty="0">
                <a:solidFill>
                  <a:srgbClr val="000000"/>
                </a:solidFill>
                <a:latin typeface="Arial" panose="020B0604020202020204" pitchFamily="34" charset="0"/>
              </a:rPr>
              <a:t>, 2008</a:t>
            </a:r>
          </a:p>
          <a:p>
            <a:r>
              <a:rPr lang="es-ES" sz="700" dirty="0" smtClean="0">
                <a:solidFill>
                  <a:srgbClr val="000000"/>
                </a:solidFill>
                <a:latin typeface="Arial" panose="020B0604020202020204" pitchFamily="34" charset="0"/>
              </a:rPr>
              <a:t>Bauer &amp; </a:t>
            </a:r>
            <a:r>
              <a:rPr lang="es-ES" sz="700" dirty="0" err="1" smtClean="0">
                <a:solidFill>
                  <a:srgbClr val="000000"/>
                </a:solidFill>
                <a:latin typeface="Arial" panose="020B0604020202020204" pitchFamily="34" charset="0"/>
              </a:rPr>
              <a:t>O’Reilly</a:t>
            </a:r>
            <a:r>
              <a:rPr lang="es-ES" sz="700" dirty="0" smtClean="0">
                <a:solidFill>
                  <a:srgbClr val="000000"/>
                </a:solidFill>
                <a:latin typeface="Arial" panose="020B0604020202020204" pitchFamily="34" charset="0"/>
              </a:rPr>
              <a:t>, 2016</a:t>
            </a:r>
          </a:p>
          <a:p>
            <a:r>
              <a:rPr lang="nn-NO" sz="700" dirty="0" smtClean="0">
                <a:solidFill>
                  <a:srgbClr val="000000"/>
                </a:solidFill>
                <a:latin typeface="Arial" panose="020B0604020202020204" pitchFamily="34" charset="0"/>
              </a:rPr>
              <a:t>Dahlman</a:t>
            </a:r>
            <a:r>
              <a:rPr lang="nn-NO" sz="700" dirty="0">
                <a:solidFill>
                  <a:srgbClr val="000000"/>
                </a:solidFill>
                <a:latin typeface="Arial" panose="020B0604020202020204" pitchFamily="34" charset="0"/>
              </a:rPr>
              <a:t>, </a:t>
            </a:r>
            <a:r>
              <a:rPr lang="nn-NO" sz="700" dirty="0" smtClean="0">
                <a:solidFill>
                  <a:srgbClr val="000000"/>
                </a:solidFill>
                <a:latin typeface="Arial" panose="020B0604020202020204" pitchFamily="34" charset="0"/>
              </a:rPr>
              <a:t>Mykkeltveit, &amp; Haak, 2009</a:t>
            </a:r>
          </a:p>
          <a:p>
            <a:r>
              <a:rPr lang="es-ES" sz="700" dirty="0" err="1">
                <a:solidFill>
                  <a:srgbClr val="000000"/>
                </a:solidFill>
                <a:latin typeface="Arial" panose="020B0604020202020204" pitchFamily="34" charset="0"/>
              </a:rPr>
              <a:t>Patton</a:t>
            </a:r>
            <a:r>
              <a:rPr lang="es-ES" sz="700" dirty="0">
                <a:solidFill>
                  <a:srgbClr val="000000"/>
                </a:solidFill>
                <a:latin typeface="Arial" panose="020B0604020202020204" pitchFamily="34" charset="0"/>
              </a:rPr>
              <a:t>, </a:t>
            </a:r>
            <a:r>
              <a:rPr lang="es-ES" sz="700" dirty="0" err="1">
                <a:solidFill>
                  <a:srgbClr val="000000"/>
                </a:solidFill>
                <a:latin typeface="Arial" panose="020B0604020202020204" pitchFamily="34" charset="0"/>
              </a:rPr>
              <a:t>Sebastien</a:t>
            </a:r>
            <a:r>
              <a:rPr lang="es-ES" sz="700" dirty="0">
                <a:solidFill>
                  <a:srgbClr val="000000"/>
                </a:solidFill>
                <a:latin typeface="Arial" panose="020B0604020202020204" pitchFamily="34" charset="0"/>
              </a:rPr>
              <a:t> &amp; </a:t>
            </a:r>
            <a:r>
              <a:rPr lang="es-ES" sz="700" dirty="0" err="1">
                <a:solidFill>
                  <a:srgbClr val="000000"/>
                </a:solidFill>
                <a:latin typeface="Arial" panose="020B0604020202020204" pitchFamily="34" charset="0"/>
              </a:rPr>
              <a:t>Mian</a:t>
            </a:r>
            <a:r>
              <a:rPr lang="es-ES" sz="700" dirty="0">
                <a:solidFill>
                  <a:srgbClr val="000000"/>
                </a:solidFill>
                <a:latin typeface="Arial" panose="020B0604020202020204" pitchFamily="34" charset="0"/>
              </a:rPr>
              <a:t>, </a:t>
            </a:r>
            <a:r>
              <a:rPr lang="es-ES" sz="700" dirty="0" smtClean="0">
                <a:solidFill>
                  <a:srgbClr val="000000"/>
                </a:solidFill>
                <a:latin typeface="Arial" panose="020B0604020202020204" pitchFamily="34" charset="0"/>
              </a:rPr>
              <a:t>2019</a:t>
            </a:r>
          </a:p>
          <a:p>
            <a:r>
              <a:rPr lang="es-ES" sz="700" dirty="0" err="1" smtClean="0">
                <a:solidFill>
                  <a:srgbClr val="000000"/>
                </a:solidFill>
                <a:latin typeface="Arial" panose="020B0604020202020204" pitchFamily="34" charset="0"/>
              </a:rPr>
              <a:t>Venturini</a:t>
            </a:r>
            <a:r>
              <a:rPr lang="es-ES" sz="700" dirty="0" smtClean="0">
                <a:solidFill>
                  <a:srgbClr val="000000"/>
                </a:solidFill>
                <a:latin typeface="Arial" panose="020B0604020202020204" pitchFamily="34" charset="0"/>
              </a:rPr>
              <a:t>, 2014</a:t>
            </a:r>
            <a:endParaRPr lang="es-ES" sz="700" dirty="0">
              <a:solidFill>
                <a:srgbClr val="000000"/>
              </a:solidFill>
              <a:latin typeface="Arial" panose="020B0604020202020204" pitchFamily="34" charset="0"/>
            </a:endParaRPr>
          </a:p>
        </p:txBody>
      </p:sp>
      <p:sp>
        <p:nvSpPr>
          <p:cNvPr id="99" name="Rectángulo 98"/>
          <p:cNvSpPr/>
          <p:nvPr/>
        </p:nvSpPr>
        <p:spPr>
          <a:xfrm>
            <a:off x="3717447" y="3845603"/>
            <a:ext cx="4572000" cy="200952"/>
          </a:xfrm>
          <a:prstGeom prst="rect">
            <a:avLst/>
          </a:prstGeom>
        </p:spPr>
        <p:txBody>
          <a:bodyPr>
            <a:spAutoFit/>
          </a:bodyPr>
          <a:lstStyle/>
          <a:p>
            <a:r>
              <a:rPr lang="es-ES" dirty="0"/>
              <a:t/>
            </a:r>
            <a:br>
              <a:rPr lang="es-ES" dirty="0"/>
            </a:br>
            <a:endParaRPr lang="es-ES" dirty="0"/>
          </a:p>
        </p:txBody>
      </p:sp>
      <p:sp>
        <p:nvSpPr>
          <p:cNvPr id="42" name="CuadroTexto 41"/>
          <p:cNvSpPr txBox="1"/>
          <p:nvPr/>
        </p:nvSpPr>
        <p:spPr>
          <a:xfrm>
            <a:off x="617904" y="2732599"/>
            <a:ext cx="856798" cy="279380"/>
          </a:xfrm>
          <a:prstGeom prst="roundRect">
            <a:avLst>
              <a:gd name="adj" fmla="val 48877"/>
            </a:avLst>
          </a:prstGeom>
          <a:solidFill>
            <a:srgbClr val="8F7388">
              <a:alpha val="50196"/>
            </a:srgbClr>
          </a:solidFill>
          <a:ln w="3175">
            <a:solidFill>
              <a:srgbClr val="5C3151"/>
            </a:solidFill>
          </a:ln>
        </p:spPr>
        <p:txBody>
          <a:bodyPr wrap="square" rtlCol="0">
            <a:spAutoFit/>
          </a:bodyPr>
          <a:lstStyle/>
          <a:p>
            <a:pPr algn="ctr"/>
            <a:r>
              <a:rPr lang="es-ES" sz="700" b="1" dirty="0">
                <a:latin typeface="Arial" panose="020B0604020202020204" pitchFamily="34" charset="0"/>
                <a:cs typeface="Arial" panose="020B0604020202020204" pitchFamily="34" charset="0"/>
              </a:rPr>
              <a:t>Res. </a:t>
            </a:r>
            <a:r>
              <a:rPr lang="es-ES" sz="700" b="1" dirty="0" smtClean="0">
                <a:latin typeface="Arial" panose="020B0604020202020204" pitchFamily="34" charset="0"/>
                <a:cs typeface="Arial" panose="020B0604020202020204" pitchFamily="34" charset="0"/>
              </a:rPr>
              <a:t> Art. II</a:t>
            </a:r>
            <a:endParaRPr lang="es-ES" sz="1100" b="1" dirty="0">
              <a:latin typeface="Arial" panose="020B0604020202020204" pitchFamily="34" charset="0"/>
              <a:cs typeface="Arial" panose="020B0604020202020204" pitchFamily="34" charset="0"/>
            </a:endParaRPr>
          </a:p>
        </p:txBody>
      </p:sp>
      <p:sp>
        <p:nvSpPr>
          <p:cNvPr id="43" name="CuadroTexto 42"/>
          <p:cNvSpPr txBox="1"/>
          <p:nvPr/>
        </p:nvSpPr>
        <p:spPr>
          <a:xfrm>
            <a:off x="617904" y="3268746"/>
            <a:ext cx="856798" cy="279380"/>
          </a:xfrm>
          <a:prstGeom prst="roundRect">
            <a:avLst>
              <a:gd name="adj" fmla="val 48877"/>
            </a:avLst>
          </a:prstGeom>
          <a:solidFill>
            <a:srgbClr val="8F7388">
              <a:alpha val="50196"/>
            </a:srgbClr>
          </a:solidFill>
          <a:ln w="3175">
            <a:solidFill>
              <a:srgbClr val="5C3151"/>
            </a:solidFill>
          </a:ln>
        </p:spPr>
        <p:txBody>
          <a:bodyPr wrap="square" rtlCol="0">
            <a:spAutoFit/>
          </a:bodyPr>
          <a:lstStyle/>
          <a:p>
            <a:pPr algn="ctr"/>
            <a:r>
              <a:rPr lang="es-ES" sz="700" b="1" dirty="0">
                <a:latin typeface="Arial" panose="020B0604020202020204" pitchFamily="34" charset="0"/>
                <a:cs typeface="Arial" panose="020B0604020202020204" pitchFamily="34" charset="0"/>
              </a:rPr>
              <a:t>Res. </a:t>
            </a:r>
            <a:r>
              <a:rPr lang="es-ES" sz="700" b="1" dirty="0" smtClean="0">
                <a:latin typeface="Arial" panose="020B0604020202020204" pitchFamily="34" charset="0"/>
                <a:cs typeface="Arial" panose="020B0604020202020204" pitchFamily="34" charset="0"/>
              </a:rPr>
              <a:t> Art. IV</a:t>
            </a:r>
            <a:endParaRPr lang="es-ES" sz="1100" b="1" dirty="0">
              <a:latin typeface="Arial" panose="020B0604020202020204" pitchFamily="34" charset="0"/>
              <a:cs typeface="Arial" panose="020B0604020202020204" pitchFamily="34" charset="0"/>
            </a:endParaRPr>
          </a:p>
        </p:txBody>
      </p:sp>
      <p:sp>
        <p:nvSpPr>
          <p:cNvPr id="31"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32" name="TextBox 3">
            <a:extLst>
              <a:ext uri="{FF2B5EF4-FFF2-40B4-BE49-F238E27FC236}">
                <a16:creationId xmlns=""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s-ES_tradnl" sz="3600" dirty="0" smtClean="0">
                <a:solidFill>
                  <a:srgbClr val="DFC5DF"/>
                </a:solidFill>
                <a:latin typeface="Arial" panose="020B0604020202020204" pitchFamily="34" charset="0"/>
                <a:cs typeface="Arial" panose="020B0604020202020204" pitchFamily="34" charset="0"/>
              </a:rPr>
              <a:t>ANALYSIS</a:t>
            </a:r>
            <a:endParaRPr lang="x-none" sz="3600" dirty="0">
              <a:solidFill>
                <a:srgbClr val="DFC5DF"/>
              </a:solidFill>
              <a:latin typeface="Arial" panose="020B0604020202020204" pitchFamily="34" charset="0"/>
              <a:cs typeface="Arial" panose="020B0604020202020204" pitchFamily="34" charset="0"/>
            </a:endParaRPr>
          </a:p>
        </p:txBody>
      </p:sp>
      <p:sp>
        <p:nvSpPr>
          <p:cNvPr id="33" name="CuadroTexto 32"/>
          <p:cNvSpPr txBox="1"/>
          <p:nvPr/>
        </p:nvSpPr>
        <p:spPr>
          <a:xfrm>
            <a:off x="6573750" y="1766012"/>
            <a:ext cx="1257583" cy="472797"/>
          </a:xfrm>
          <a:prstGeom prst="roundRect">
            <a:avLst>
              <a:gd name="adj" fmla="val 48877"/>
            </a:avLst>
          </a:prstGeom>
          <a:solidFill>
            <a:srgbClr val="8F7388">
              <a:alpha val="49020"/>
            </a:srgbClr>
          </a:solidFill>
          <a:ln>
            <a:solidFill>
              <a:srgbClr val="5C3151"/>
            </a:solidFill>
          </a:ln>
        </p:spPr>
        <p:txBody>
          <a:bodyPr wrap="square" rtlCol="0">
            <a:spAutoFit/>
          </a:bodyPr>
          <a:lstStyle/>
          <a:p>
            <a:r>
              <a:rPr lang="es-ES" sz="800" b="1" dirty="0" smtClean="0">
                <a:latin typeface="Arial" panose="020B0604020202020204" pitchFamily="34" charset="0"/>
                <a:cs typeface="Arial" panose="020B0604020202020204" pitchFamily="34" charset="0"/>
              </a:rPr>
              <a:t>CTBT/MSS/RES/1</a:t>
            </a:r>
          </a:p>
          <a:p>
            <a:pPr algn="ctr"/>
            <a:r>
              <a:rPr lang="es-ES" sz="800" b="1" dirty="0" smtClean="0">
                <a:latin typeface="Arial" panose="020B0604020202020204" pitchFamily="34" charset="0"/>
                <a:cs typeface="Arial" panose="020B0604020202020204" pitchFamily="34" charset="0"/>
              </a:rPr>
              <a:t>27 Nov 1996</a:t>
            </a:r>
            <a:endParaRPr lang="es-ES" sz="1200" b="1" dirty="0">
              <a:latin typeface="Arial" panose="020B0604020202020204" pitchFamily="34" charset="0"/>
              <a:cs typeface="Arial" panose="020B0604020202020204" pitchFamily="34" charset="0"/>
            </a:endParaRPr>
          </a:p>
        </p:txBody>
      </p:sp>
      <p:sp>
        <p:nvSpPr>
          <p:cNvPr id="2" name="Rectángulo 1"/>
          <p:cNvSpPr/>
          <p:nvPr/>
        </p:nvSpPr>
        <p:spPr>
          <a:xfrm>
            <a:off x="6468857" y="2388934"/>
            <a:ext cx="2070380" cy="230832"/>
          </a:xfrm>
          <a:prstGeom prst="rect">
            <a:avLst/>
          </a:prstGeom>
        </p:spPr>
        <p:txBody>
          <a:bodyPr wrap="none">
            <a:spAutoFit/>
          </a:bodyPr>
          <a:lstStyle/>
          <a:p>
            <a:r>
              <a:rPr lang="en-US" sz="900" b="1" dirty="0">
                <a:solidFill>
                  <a:srgbClr val="800000"/>
                </a:solidFill>
                <a:latin typeface="Arial" panose="020B0604020202020204" pitchFamily="34" charset="0"/>
              </a:rPr>
              <a:t>Cooprative </a:t>
            </a:r>
            <a:r>
              <a:rPr lang="en-US" sz="900" b="1" dirty="0" smtClean="0">
                <a:solidFill>
                  <a:srgbClr val="800000"/>
                </a:solidFill>
                <a:latin typeface="Arial" panose="020B0604020202020204" pitchFamily="34" charset="0"/>
              </a:rPr>
              <a:t>agreements stablished  </a:t>
            </a:r>
            <a:endParaRPr lang="es-ES" sz="900" b="1" dirty="0">
              <a:solidFill>
                <a:srgbClr val="800000"/>
              </a:solidFill>
              <a:latin typeface="Arial" panose="020B0604020202020204" pitchFamily="34" charset="0"/>
            </a:endParaRPr>
          </a:p>
        </p:txBody>
      </p:sp>
      <p:sp>
        <p:nvSpPr>
          <p:cNvPr id="34" name="Rectángulo 33"/>
          <p:cNvSpPr/>
          <p:nvPr/>
        </p:nvSpPr>
        <p:spPr>
          <a:xfrm>
            <a:off x="1825660" y="1037209"/>
            <a:ext cx="5605008" cy="246221"/>
          </a:xfrm>
          <a:prstGeom prst="rect">
            <a:avLst/>
          </a:prstGeom>
        </p:spPr>
        <p:txBody>
          <a:bodyPr wrap="none">
            <a:spAutoFit/>
          </a:bodyPr>
          <a:lstStyle/>
          <a:p>
            <a:r>
              <a:rPr lang="en-US" sz="1000" b="1" dirty="0" smtClean="0">
                <a:solidFill>
                  <a:srgbClr val="008DB0"/>
                </a:solidFill>
                <a:latin typeface="Arial"/>
                <a:cs typeface="Arial"/>
              </a:rPr>
              <a:t>Cooperation </a:t>
            </a:r>
            <a:r>
              <a:rPr lang="en-US" sz="1000" b="1" dirty="0">
                <a:solidFill>
                  <a:srgbClr val="008DB0"/>
                </a:solidFill>
                <a:latin typeface="Arial"/>
                <a:cs typeface="Arial"/>
              </a:rPr>
              <a:t>between CTBTO Prep Com and the TPNW executive body is legally possible</a:t>
            </a:r>
            <a:endParaRPr lang="es-ES" sz="1000" b="1" dirty="0">
              <a:solidFill>
                <a:srgbClr val="008DB0"/>
              </a:solidFill>
              <a:latin typeface="Arial"/>
              <a:cs typeface="Arial"/>
            </a:endParaRPr>
          </a:p>
        </p:txBody>
      </p:sp>
    </p:spTree>
    <p:extLst>
      <p:ext uri="{BB962C8B-B14F-4D97-AF65-F5344CB8AC3E}">
        <p14:creationId xmlns:p14="http://schemas.microsoft.com/office/powerpoint/2010/main" val="38028118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47" name="Elipse 46"/>
          <p:cNvSpPr/>
          <p:nvPr/>
        </p:nvSpPr>
        <p:spPr>
          <a:xfrm>
            <a:off x="2824270" y="1624600"/>
            <a:ext cx="914400" cy="914400"/>
          </a:xfrm>
          <a:prstGeom prst="ellipse">
            <a:avLst/>
          </a:prstGeom>
          <a:solidFill>
            <a:srgbClr val="5C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bg1"/>
                </a:solidFill>
                <a:latin typeface="Arial"/>
                <a:cs typeface="Arial"/>
              </a:rPr>
              <a:t>CTBT</a:t>
            </a:r>
          </a:p>
        </p:txBody>
      </p:sp>
      <p:sp>
        <p:nvSpPr>
          <p:cNvPr id="61" name="Elipse 60"/>
          <p:cNvSpPr/>
          <p:nvPr/>
        </p:nvSpPr>
        <p:spPr>
          <a:xfrm>
            <a:off x="5992177" y="1624600"/>
            <a:ext cx="914400" cy="914400"/>
          </a:xfrm>
          <a:prstGeom prst="ellipse">
            <a:avLst/>
          </a:prstGeom>
          <a:gradFill flip="none" rotWithShape="1">
            <a:gsLst>
              <a:gs pos="0">
                <a:srgbClr val="3699B4">
                  <a:shade val="30000"/>
                  <a:satMod val="115000"/>
                </a:srgbClr>
              </a:gs>
              <a:gs pos="50000">
                <a:srgbClr val="3699B4">
                  <a:shade val="67500"/>
                  <a:satMod val="115000"/>
                </a:srgbClr>
              </a:gs>
              <a:gs pos="100000">
                <a:srgbClr val="3699B4">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smtClean="0">
                <a:latin typeface="Arial"/>
                <a:cs typeface="Arial"/>
              </a:rPr>
              <a:t>TPNW</a:t>
            </a:r>
            <a:endParaRPr lang="es-ES" sz="800" b="1" dirty="0">
              <a:latin typeface="Arial"/>
              <a:cs typeface="Arial"/>
            </a:endParaRPr>
          </a:p>
        </p:txBody>
      </p:sp>
      <p:sp>
        <p:nvSpPr>
          <p:cNvPr id="49" name="Rectángulo redondeado 48"/>
          <p:cNvSpPr/>
          <p:nvPr/>
        </p:nvSpPr>
        <p:spPr>
          <a:xfrm>
            <a:off x="2824270" y="2483723"/>
            <a:ext cx="914400" cy="279400"/>
          </a:xfrm>
          <a:prstGeom prst="roundRect">
            <a:avLst/>
          </a:prstGeom>
          <a:solidFill>
            <a:srgbClr val="8F73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a:solidFill>
                  <a:schemeClr val="bg1"/>
                </a:solidFill>
                <a:latin typeface="Arial"/>
                <a:cs typeface="Arial"/>
              </a:rPr>
              <a:t>Preparatory commission</a:t>
            </a:r>
            <a:endParaRPr lang="es-ES" sz="800" b="1" dirty="0">
              <a:solidFill>
                <a:schemeClr val="bg1"/>
              </a:solidFill>
              <a:latin typeface="Arial"/>
              <a:cs typeface="Arial"/>
            </a:endParaRPr>
          </a:p>
        </p:txBody>
      </p:sp>
      <p:sp>
        <p:nvSpPr>
          <p:cNvPr id="53" name="CuadroTexto 52"/>
          <p:cNvSpPr txBox="1"/>
          <p:nvPr/>
        </p:nvSpPr>
        <p:spPr>
          <a:xfrm>
            <a:off x="1451018" y="2403932"/>
            <a:ext cx="1047260" cy="472797"/>
          </a:xfrm>
          <a:prstGeom prst="roundRect">
            <a:avLst>
              <a:gd name="adj" fmla="val 48877"/>
            </a:avLst>
          </a:prstGeom>
          <a:noFill/>
          <a:ln>
            <a:solidFill>
              <a:srgbClr val="5C3151"/>
            </a:solidFill>
          </a:ln>
        </p:spPr>
        <p:txBody>
          <a:bodyPr wrap="none" rtlCol="0">
            <a:spAutoFit/>
          </a:bodyPr>
          <a:lstStyle/>
          <a:p>
            <a:r>
              <a:rPr lang="es-ES" sz="800" b="1" dirty="0" smtClean="0">
                <a:latin typeface="Arial" panose="020B0604020202020204" pitchFamily="34" charset="0"/>
                <a:cs typeface="Arial" panose="020B0604020202020204" pitchFamily="34" charset="0"/>
              </a:rPr>
              <a:t>UN RES/54/280</a:t>
            </a:r>
          </a:p>
          <a:p>
            <a:r>
              <a:rPr lang="es-ES" sz="800" b="1" dirty="0" smtClean="0">
                <a:latin typeface="Arial" panose="020B0604020202020204" pitchFamily="34" charset="0"/>
                <a:cs typeface="Arial" panose="020B0604020202020204" pitchFamily="34" charset="0"/>
              </a:rPr>
              <a:t>30 June 2000</a:t>
            </a:r>
          </a:p>
        </p:txBody>
      </p:sp>
      <p:cxnSp>
        <p:nvCxnSpPr>
          <p:cNvPr id="69" name="Conector angular 68"/>
          <p:cNvCxnSpPr>
            <a:endCxn id="49" idx="1"/>
          </p:cNvCxnSpPr>
          <p:nvPr/>
        </p:nvCxnSpPr>
        <p:spPr>
          <a:xfrm>
            <a:off x="2490560" y="2622200"/>
            <a:ext cx="333710" cy="1223"/>
          </a:xfrm>
          <a:prstGeom prst="bentConnector3">
            <a:avLst>
              <a:gd name="adj1" fmla="val 50000"/>
            </a:avLst>
          </a:prstGeom>
          <a:ln w="38100" cmpd="sng">
            <a:solidFill>
              <a:srgbClr val="5C315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7" name="Rectángulo 96"/>
          <p:cNvSpPr/>
          <p:nvPr/>
        </p:nvSpPr>
        <p:spPr>
          <a:xfrm>
            <a:off x="662801" y="3979167"/>
            <a:ext cx="1633781" cy="523220"/>
          </a:xfrm>
          <a:prstGeom prst="rect">
            <a:avLst/>
          </a:prstGeom>
        </p:spPr>
        <p:txBody>
          <a:bodyPr wrap="none">
            <a:spAutoFit/>
          </a:bodyPr>
          <a:lstStyle/>
          <a:p>
            <a:r>
              <a:rPr lang="es-ES" sz="700" dirty="0" smtClean="0">
                <a:solidFill>
                  <a:srgbClr val="000000"/>
                </a:solidFill>
                <a:latin typeface="Arial" panose="020B0604020202020204" pitchFamily="34" charset="0"/>
              </a:rPr>
              <a:t>Bauer &amp; O’Reilly, 2016</a:t>
            </a:r>
          </a:p>
          <a:p>
            <a:r>
              <a:rPr lang="nn-NO" sz="700" dirty="0" smtClean="0">
                <a:solidFill>
                  <a:srgbClr val="000000"/>
                </a:solidFill>
                <a:latin typeface="Arial" panose="020B0604020202020204" pitchFamily="34" charset="0"/>
              </a:rPr>
              <a:t>Dahlman</a:t>
            </a:r>
            <a:r>
              <a:rPr lang="nn-NO" sz="700" dirty="0">
                <a:solidFill>
                  <a:srgbClr val="000000"/>
                </a:solidFill>
                <a:latin typeface="Arial" panose="020B0604020202020204" pitchFamily="34" charset="0"/>
              </a:rPr>
              <a:t>, </a:t>
            </a:r>
            <a:r>
              <a:rPr lang="nn-NO" sz="700" dirty="0" smtClean="0">
                <a:solidFill>
                  <a:srgbClr val="000000"/>
                </a:solidFill>
                <a:latin typeface="Arial" panose="020B0604020202020204" pitchFamily="34" charset="0"/>
              </a:rPr>
              <a:t>Mykkeltveit, &amp; Haak, 2009</a:t>
            </a:r>
          </a:p>
          <a:p>
            <a:r>
              <a:rPr lang="es-ES" sz="700" dirty="0" err="1">
                <a:solidFill>
                  <a:srgbClr val="000000"/>
                </a:solidFill>
                <a:latin typeface="Arial" panose="020B0604020202020204" pitchFamily="34" charset="0"/>
              </a:rPr>
              <a:t>Patton</a:t>
            </a:r>
            <a:r>
              <a:rPr lang="es-ES" sz="700" dirty="0">
                <a:solidFill>
                  <a:srgbClr val="000000"/>
                </a:solidFill>
                <a:latin typeface="Arial" panose="020B0604020202020204" pitchFamily="34" charset="0"/>
              </a:rPr>
              <a:t>, </a:t>
            </a:r>
            <a:r>
              <a:rPr lang="es-ES" sz="700" dirty="0" err="1">
                <a:solidFill>
                  <a:srgbClr val="000000"/>
                </a:solidFill>
                <a:latin typeface="Arial" panose="020B0604020202020204" pitchFamily="34" charset="0"/>
              </a:rPr>
              <a:t>Sebastien</a:t>
            </a:r>
            <a:r>
              <a:rPr lang="es-ES" sz="700" dirty="0">
                <a:solidFill>
                  <a:srgbClr val="000000"/>
                </a:solidFill>
                <a:latin typeface="Arial" panose="020B0604020202020204" pitchFamily="34" charset="0"/>
              </a:rPr>
              <a:t> &amp; </a:t>
            </a:r>
            <a:r>
              <a:rPr lang="es-ES" sz="700" dirty="0" err="1">
                <a:solidFill>
                  <a:srgbClr val="000000"/>
                </a:solidFill>
                <a:latin typeface="Arial" panose="020B0604020202020204" pitchFamily="34" charset="0"/>
              </a:rPr>
              <a:t>Mian</a:t>
            </a:r>
            <a:r>
              <a:rPr lang="es-ES" sz="700" dirty="0">
                <a:solidFill>
                  <a:srgbClr val="000000"/>
                </a:solidFill>
                <a:latin typeface="Arial" panose="020B0604020202020204" pitchFamily="34" charset="0"/>
              </a:rPr>
              <a:t>, </a:t>
            </a:r>
            <a:r>
              <a:rPr lang="es-ES" sz="700" dirty="0" smtClean="0">
                <a:solidFill>
                  <a:srgbClr val="000000"/>
                </a:solidFill>
                <a:latin typeface="Arial" panose="020B0604020202020204" pitchFamily="34" charset="0"/>
              </a:rPr>
              <a:t>2019</a:t>
            </a:r>
          </a:p>
          <a:p>
            <a:r>
              <a:rPr lang="es-ES" sz="700" dirty="0" smtClean="0">
                <a:solidFill>
                  <a:srgbClr val="000000"/>
                </a:solidFill>
                <a:latin typeface="Arial" panose="020B0604020202020204" pitchFamily="34" charset="0"/>
              </a:rPr>
              <a:t>Fleck,  2019</a:t>
            </a:r>
            <a:endParaRPr lang="es-ES" sz="700" dirty="0">
              <a:solidFill>
                <a:srgbClr val="000000"/>
              </a:solidFill>
              <a:latin typeface="Arial" panose="020B0604020202020204" pitchFamily="34" charset="0"/>
            </a:endParaRPr>
          </a:p>
        </p:txBody>
      </p:sp>
      <p:sp>
        <p:nvSpPr>
          <p:cNvPr id="107" name="CuadroTexto 106"/>
          <p:cNvSpPr txBox="1"/>
          <p:nvPr/>
        </p:nvSpPr>
        <p:spPr>
          <a:xfrm>
            <a:off x="5329555" y="2895665"/>
            <a:ext cx="2249805" cy="422910"/>
          </a:xfrm>
          <a:prstGeom prst="roundRect">
            <a:avLst>
              <a:gd name="adj" fmla="val 22318"/>
            </a:avLst>
          </a:prstGeom>
          <a:noFill/>
          <a:ln>
            <a:solidFill>
              <a:srgbClr val="008DB0"/>
            </a:solidFill>
          </a:ln>
        </p:spPr>
        <p:txBody>
          <a:bodyPr wrap="square" rtlCol="0">
            <a:spAutoFit/>
          </a:bodyPr>
          <a:lstStyle/>
          <a:p>
            <a:r>
              <a:rPr lang="en-US" sz="900" dirty="0" smtClean="0">
                <a:latin typeface="Arial" panose="020B0604020202020204" pitchFamily="34" charset="0"/>
                <a:cs typeface="Arial" panose="020B0604020202020204" pitchFamily="34" charset="0"/>
              </a:rPr>
              <a:t>Verfication obligations under Articles 6 and 7</a:t>
            </a:r>
            <a:endParaRPr lang="es-ES" sz="900" dirty="0">
              <a:latin typeface="Arial" panose="020B0604020202020204" pitchFamily="34" charset="0"/>
              <a:cs typeface="Arial" panose="020B0604020202020204" pitchFamily="34" charset="0"/>
            </a:endParaRPr>
          </a:p>
        </p:txBody>
      </p:sp>
      <p:sp>
        <p:nvSpPr>
          <p:cNvPr id="111" name="CuadroTexto 110"/>
          <p:cNvSpPr txBox="1"/>
          <p:nvPr/>
        </p:nvSpPr>
        <p:spPr>
          <a:xfrm>
            <a:off x="2671280" y="2904595"/>
            <a:ext cx="1220381" cy="246459"/>
          </a:xfrm>
          <a:prstGeom prst="roundRect">
            <a:avLst>
              <a:gd name="adj" fmla="val 10938"/>
            </a:avLst>
          </a:prstGeom>
          <a:noFill/>
          <a:ln>
            <a:solidFill>
              <a:srgbClr val="8F7388"/>
            </a:solidFill>
          </a:ln>
        </p:spPr>
        <p:txBody>
          <a:bodyPr wrap="square" rtlCol="0">
            <a:sp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Article IV</a:t>
            </a:r>
            <a:endParaRPr lang="en-US" sz="900" dirty="0">
              <a:latin typeface="Arial" panose="020B0604020202020204" pitchFamily="34" charset="0"/>
              <a:cs typeface="Arial" panose="020B0604020202020204" pitchFamily="34" charset="0"/>
            </a:endParaRPr>
          </a:p>
        </p:txBody>
      </p:sp>
      <p:sp>
        <p:nvSpPr>
          <p:cNvPr id="14"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15" name="TextBox 3">
            <a:extLst>
              <a:ext uri="{FF2B5EF4-FFF2-40B4-BE49-F238E27FC236}">
                <a16:creationId xmlns="" xmlns:a16="http://schemas.microsoft.com/office/drawing/2014/main" id="{BCF4EC51-B9A3-6947-90CF-E5A0044512BC}"/>
              </a:ext>
            </a:extLst>
          </p:cNvPr>
          <p:cNvSpPr txBox="1"/>
          <p:nvPr/>
        </p:nvSpPr>
        <p:spPr>
          <a:xfrm rot="16200000">
            <a:off x="-1786422" y="2499817"/>
            <a:ext cx="3882477" cy="646331"/>
          </a:xfrm>
          <a:prstGeom prst="rect">
            <a:avLst/>
          </a:prstGeom>
          <a:noFill/>
        </p:spPr>
        <p:txBody>
          <a:bodyPr wrap="square" rtlCol="0">
            <a:spAutoFit/>
          </a:bodyPr>
          <a:lstStyle/>
          <a:p>
            <a:pPr algn="ctr"/>
            <a:r>
              <a:rPr lang="es-ES_tradnl" sz="3600" dirty="0" smtClean="0">
                <a:solidFill>
                  <a:srgbClr val="DFC5DF"/>
                </a:solidFill>
                <a:latin typeface="Arial" panose="020B0604020202020204" pitchFamily="34" charset="0"/>
                <a:cs typeface="Arial" panose="020B0604020202020204" pitchFamily="34" charset="0"/>
              </a:rPr>
              <a:t>RESULTS</a:t>
            </a:r>
            <a:endParaRPr lang="x-none" sz="3600" dirty="0">
              <a:solidFill>
                <a:srgbClr val="DFC5DF"/>
              </a:solidFill>
              <a:latin typeface="Arial" panose="020B0604020202020204" pitchFamily="34" charset="0"/>
              <a:cs typeface="Arial" panose="020B0604020202020204" pitchFamily="34" charset="0"/>
            </a:endParaRPr>
          </a:p>
        </p:txBody>
      </p:sp>
      <p:sp>
        <p:nvSpPr>
          <p:cNvPr id="16" name="Rectángulo 15"/>
          <p:cNvSpPr/>
          <p:nvPr/>
        </p:nvSpPr>
        <p:spPr>
          <a:xfrm>
            <a:off x="2597820" y="1057529"/>
            <a:ext cx="3989544" cy="246221"/>
          </a:xfrm>
          <a:prstGeom prst="rect">
            <a:avLst/>
          </a:prstGeom>
        </p:spPr>
        <p:txBody>
          <a:bodyPr wrap="none">
            <a:spAutoFit/>
          </a:bodyPr>
          <a:lstStyle/>
          <a:p>
            <a:r>
              <a:rPr lang="en-US" sz="1000" b="1" dirty="0">
                <a:solidFill>
                  <a:srgbClr val="008DB0"/>
                </a:solidFill>
                <a:latin typeface="Arial"/>
                <a:cs typeface="Arial"/>
              </a:rPr>
              <a:t>The interaction between CTBT/TPNW goes beyond verification </a:t>
            </a:r>
            <a:endParaRPr lang="es-ES" sz="1000" b="1" dirty="0">
              <a:solidFill>
                <a:srgbClr val="008DB0"/>
              </a:solidFill>
              <a:latin typeface="Arial"/>
              <a:cs typeface="Arial"/>
            </a:endParaRPr>
          </a:p>
        </p:txBody>
      </p:sp>
      <p:cxnSp>
        <p:nvCxnSpPr>
          <p:cNvPr id="17" name="Conector angular 16"/>
          <p:cNvCxnSpPr/>
          <p:nvPr/>
        </p:nvCxnSpPr>
        <p:spPr>
          <a:xfrm flipV="1">
            <a:off x="4072979" y="3027627"/>
            <a:ext cx="1074331" cy="198"/>
          </a:xfrm>
          <a:prstGeom prst="bentConnector3">
            <a:avLst>
              <a:gd name="adj1" fmla="val 50000"/>
            </a:avLst>
          </a:prstGeom>
          <a:ln w="38100" cmpd="sng">
            <a:solidFill>
              <a:srgbClr val="00A1BC"/>
            </a:solidFill>
            <a:prstDash val="solid"/>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CuadroTexto 17"/>
          <p:cNvSpPr txBox="1"/>
          <p:nvPr/>
        </p:nvSpPr>
        <p:spPr>
          <a:xfrm>
            <a:off x="5329555" y="3472754"/>
            <a:ext cx="2249805" cy="740093"/>
          </a:xfrm>
          <a:prstGeom prst="roundRect">
            <a:avLst>
              <a:gd name="adj" fmla="val 22318"/>
            </a:avLst>
          </a:prstGeom>
          <a:noFill/>
          <a:ln>
            <a:solidFill>
              <a:srgbClr val="008DB0"/>
            </a:solidFill>
          </a:ln>
        </p:spPr>
        <p:txBody>
          <a:bodyPr wrap="square" rtlCol="0">
            <a:spAutoFit/>
          </a:bodyPr>
          <a:lstStyle/>
          <a:p>
            <a:r>
              <a:rPr lang="en-US" sz="900" dirty="0" smtClean="0">
                <a:latin typeface="Arial" panose="020B0604020202020204" pitchFamily="34" charset="0"/>
                <a:cs typeface="Arial" panose="020B0604020202020204" pitchFamily="34" charset="0"/>
              </a:rPr>
              <a:t>Positive obligations: </a:t>
            </a:r>
          </a:p>
          <a:p>
            <a:pPr marL="171450" indent="-171450">
              <a:buFont typeface="Arial"/>
              <a:buChar char="•"/>
            </a:pPr>
            <a:r>
              <a:rPr lang="en-US" sz="900" dirty="0" smtClean="0">
                <a:latin typeface="Arial" panose="020B0604020202020204" pitchFamily="34" charset="0"/>
                <a:cs typeface="Arial" panose="020B0604020202020204" pitchFamily="34" charset="0"/>
              </a:rPr>
              <a:t>Article 6 Para 1</a:t>
            </a:r>
          </a:p>
          <a:p>
            <a:pPr marL="171450" indent="-171450">
              <a:buFont typeface="Arial"/>
              <a:buChar char="•"/>
            </a:pPr>
            <a:r>
              <a:rPr lang="en-US" sz="900" dirty="0" smtClean="0">
                <a:latin typeface="Arial" panose="020B0604020202020204" pitchFamily="34" charset="0"/>
                <a:cs typeface="Arial" panose="020B0604020202020204" pitchFamily="34" charset="0"/>
              </a:rPr>
              <a:t>Article 6 Para 2</a:t>
            </a:r>
            <a:endParaRPr lang="es-ES" sz="900" dirty="0">
              <a:latin typeface="Arial" panose="020B0604020202020204" pitchFamily="34" charset="0"/>
              <a:cs typeface="Arial" panose="020B0604020202020204" pitchFamily="34" charset="0"/>
            </a:endParaRPr>
          </a:p>
          <a:p>
            <a:pPr marL="171450" indent="-171450">
              <a:buFont typeface="Arial"/>
              <a:buChar char="•"/>
            </a:pPr>
            <a:r>
              <a:rPr lang="es-ES" sz="900" dirty="0" smtClean="0">
                <a:latin typeface="Arial" panose="020B0604020202020204" pitchFamily="34" charset="0"/>
                <a:cs typeface="Arial" panose="020B0604020202020204" pitchFamily="34" charset="0"/>
              </a:rPr>
              <a:t>Article 7</a:t>
            </a:r>
            <a:endParaRPr lang="en-US" sz="900" dirty="0" smtClean="0">
              <a:latin typeface="Arial" panose="020B0604020202020204" pitchFamily="34" charset="0"/>
              <a:cs typeface="Arial" panose="020B0604020202020204" pitchFamily="34" charset="0"/>
            </a:endParaRPr>
          </a:p>
        </p:txBody>
      </p:sp>
      <p:sp>
        <p:nvSpPr>
          <p:cNvPr id="19" name="CuadroTexto 18"/>
          <p:cNvSpPr txBox="1"/>
          <p:nvPr/>
        </p:nvSpPr>
        <p:spPr>
          <a:xfrm>
            <a:off x="2671280" y="3472754"/>
            <a:ext cx="1220381" cy="542211"/>
          </a:xfrm>
          <a:prstGeom prst="roundRect">
            <a:avLst>
              <a:gd name="adj" fmla="val 10938"/>
            </a:avLst>
          </a:prstGeom>
          <a:noFill/>
          <a:ln>
            <a:solidFill>
              <a:srgbClr val="8F7388"/>
            </a:solidFill>
          </a:ln>
        </p:spPr>
        <p:txBody>
          <a:bodyPr wrap="square" rtlCol="0">
            <a:spAutoFit/>
          </a:bodyPr>
          <a:lstStyle/>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Article II Para 5</a:t>
            </a: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Article III</a:t>
            </a:r>
          </a:p>
          <a:p>
            <a:pPr marL="171450" indent="-171450">
              <a:buFont typeface="Arial" panose="020B0604020202020204" pitchFamily="34" charset="0"/>
              <a:buChar char="•"/>
            </a:pPr>
            <a:r>
              <a:rPr lang="en-US" sz="900" dirty="0" smtClean="0">
                <a:latin typeface="Arial" panose="020B0604020202020204" pitchFamily="34" charset="0"/>
                <a:cs typeface="Arial" panose="020B0604020202020204" pitchFamily="34" charset="0"/>
              </a:rPr>
              <a:t>Article V</a:t>
            </a:r>
            <a:endParaRPr lang="en-US" sz="900" dirty="0">
              <a:latin typeface="Arial" panose="020B0604020202020204" pitchFamily="34" charset="0"/>
              <a:cs typeface="Arial" panose="020B0604020202020204" pitchFamily="34" charset="0"/>
            </a:endParaRPr>
          </a:p>
        </p:txBody>
      </p:sp>
      <p:cxnSp>
        <p:nvCxnSpPr>
          <p:cNvPr id="20" name="Conector angular 19"/>
          <p:cNvCxnSpPr/>
          <p:nvPr/>
        </p:nvCxnSpPr>
        <p:spPr>
          <a:xfrm flipV="1">
            <a:off x="4072979" y="3759147"/>
            <a:ext cx="1074331" cy="198"/>
          </a:xfrm>
          <a:prstGeom prst="bentConnector3">
            <a:avLst>
              <a:gd name="adj1" fmla="val 50000"/>
            </a:avLst>
          </a:prstGeom>
          <a:ln w="38100" cmpd="sng">
            <a:solidFill>
              <a:srgbClr val="00A1BC"/>
            </a:solidFill>
            <a:prstDash val="sys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225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5" name="Rectángulo 4"/>
          <p:cNvSpPr/>
          <p:nvPr/>
        </p:nvSpPr>
        <p:spPr>
          <a:xfrm rot="5400000">
            <a:off x="7163971" y="2552813"/>
            <a:ext cx="2837199" cy="261423"/>
          </a:xfrm>
          <a:prstGeom prst="rect">
            <a:avLst/>
          </a:prstGeom>
          <a:gradFill flip="none" rotWithShape="1">
            <a:gsLst>
              <a:gs pos="0">
                <a:srgbClr val="3699B4">
                  <a:shade val="30000"/>
                  <a:satMod val="115000"/>
                </a:srgbClr>
              </a:gs>
              <a:gs pos="50000">
                <a:srgbClr val="3699B4">
                  <a:shade val="67500"/>
                  <a:satMod val="115000"/>
                </a:srgbClr>
              </a:gs>
              <a:gs pos="100000">
                <a:srgbClr val="3699B4">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latin typeface="Arial"/>
                <a:cs typeface="Arial"/>
              </a:rPr>
              <a:t>TPNW</a:t>
            </a:r>
            <a:r>
              <a:rPr lang="es-ES" sz="1400" b="1" baseline="30000" dirty="0" smtClean="0">
                <a:latin typeface="Arial"/>
                <a:cs typeface="Arial"/>
              </a:rPr>
              <a:t>  ( ** )</a:t>
            </a:r>
            <a:endParaRPr lang="es-ES" b="1" baseline="30000" dirty="0">
              <a:solidFill>
                <a:schemeClr val="bg1"/>
              </a:solidFill>
              <a:latin typeface="Arial"/>
              <a:cs typeface="Arial"/>
            </a:endParaRPr>
          </a:p>
        </p:txBody>
      </p:sp>
      <p:sp>
        <p:nvSpPr>
          <p:cNvPr id="6" name="Rectángulo redondeado 5"/>
          <p:cNvSpPr/>
          <p:nvPr/>
        </p:nvSpPr>
        <p:spPr>
          <a:xfrm>
            <a:off x="6426273" y="1560224"/>
            <a:ext cx="1575839" cy="309464"/>
          </a:xfrm>
          <a:prstGeom prst="roundRect">
            <a:avLst>
              <a:gd name="adj" fmla="val 45261"/>
            </a:avLst>
          </a:prstGeom>
          <a:gradFill flip="none" rotWithShape="1">
            <a:gsLst>
              <a:gs pos="0">
                <a:srgbClr val="3699B4">
                  <a:shade val="30000"/>
                  <a:satMod val="115000"/>
                </a:srgbClr>
              </a:gs>
              <a:gs pos="50000">
                <a:srgbClr val="3699B4">
                  <a:shade val="67500"/>
                  <a:satMod val="115000"/>
                </a:srgbClr>
              </a:gs>
              <a:gs pos="100000">
                <a:srgbClr val="3699B4">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smtClean="0">
                <a:latin typeface="Arial"/>
                <a:cs typeface="Arial"/>
              </a:rPr>
              <a:t>IMPLEMENTATION SUPPORT UNIT</a:t>
            </a:r>
            <a:endParaRPr lang="es-ES" sz="800" dirty="0">
              <a:latin typeface="Arial"/>
              <a:cs typeface="Arial"/>
            </a:endParaRPr>
          </a:p>
        </p:txBody>
      </p:sp>
      <p:sp>
        <p:nvSpPr>
          <p:cNvPr id="7" name="Rectángulo redondeado 6"/>
          <p:cNvSpPr/>
          <p:nvPr/>
        </p:nvSpPr>
        <p:spPr>
          <a:xfrm>
            <a:off x="6426273" y="2950795"/>
            <a:ext cx="1575840" cy="309464"/>
          </a:xfrm>
          <a:prstGeom prst="roundRect">
            <a:avLst>
              <a:gd name="adj" fmla="val 42084"/>
            </a:avLst>
          </a:prstGeom>
          <a:gradFill flip="none" rotWithShape="1">
            <a:gsLst>
              <a:gs pos="0">
                <a:srgbClr val="3699B4">
                  <a:shade val="30000"/>
                  <a:satMod val="115000"/>
                </a:srgbClr>
              </a:gs>
              <a:gs pos="50000">
                <a:srgbClr val="3699B4">
                  <a:shade val="67500"/>
                  <a:satMod val="115000"/>
                </a:srgbClr>
              </a:gs>
              <a:gs pos="100000">
                <a:srgbClr val="3699B4">
                  <a:shade val="100000"/>
                  <a:satMod val="115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latin typeface="Arial"/>
                <a:cs typeface="Arial"/>
              </a:rPr>
              <a:t>SCIENTIFIC</a:t>
            </a:r>
            <a:r>
              <a:rPr lang="es-ES" sz="1200" dirty="0" smtClean="0">
                <a:latin typeface="Arial"/>
                <a:cs typeface="Arial"/>
              </a:rPr>
              <a:t> </a:t>
            </a:r>
            <a:r>
              <a:rPr lang="es-ES" sz="800" dirty="0">
                <a:latin typeface="Arial"/>
                <a:cs typeface="Arial"/>
              </a:rPr>
              <a:t>ADVISORY BOARD</a:t>
            </a:r>
          </a:p>
        </p:txBody>
      </p:sp>
      <p:sp>
        <p:nvSpPr>
          <p:cNvPr id="8" name="Rectángulo 7"/>
          <p:cNvSpPr/>
          <p:nvPr/>
        </p:nvSpPr>
        <p:spPr>
          <a:xfrm>
            <a:off x="6183787" y="1761738"/>
            <a:ext cx="2103152" cy="108545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s-ES" sz="800" dirty="0" err="1" smtClean="0">
                <a:solidFill>
                  <a:srgbClr val="000000"/>
                </a:solidFill>
                <a:latin typeface="Arial"/>
                <a:cs typeface="Arial"/>
              </a:rPr>
              <a:t>Provide</a:t>
            </a:r>
            <a:r>
              <a:rPr lang="es-ES" sz="800" dirty="0" smtClean="0">
                <a:solidFill>
                  <a:srgbClr val="000000"/>
                </a:solidFill>
                <a:latin typeface="Arial"/>
                <a:cs typeface="Arial"/>
              </a:rPr>
              <a:t> </a:t>
            </a:r>
            <a:r>
              <a:rPr lang="es-ES" sz="800" dirty="0" err="1" smtClean="0">
                <a:solidFill>
                  <a:srgbClr val="000000"/>
                </a:solidFill>
                <a:latin typeface="Arial"/>
                <a:cs typeface="Arial"/>
              </a:rPr>
              <a:t>technical</a:t>
            </a:r>
            <a:r>
              <a:rPr lang="es-ES" sz="800" dirty="0" smtClean="0">
                <a:solidFill>
                  <a:srgbClr val="000000"/>
                </a:solidFill>
                <a:latin typeface="Arial"/>
                <a:cs typeface="Arial"/>
              </a:rPr>
              <a:t> </a:t>
            </a:r>
            <a:r>
              <a:rPr lang="es-ES" sz="800" dirty="0" err="1" smtClean="0">
                <a:solidFill>
                  <a:srgbClr val="000000"/>
                </a:solidFill>
                <a:latin typeface="Arial"/>
                <a:cs typeface="Arial"/>
              </a:rPr>
              <a:t>support</a:t>
            </a:r>
            <a:endParaRPr lang="es-ES" sz="800" dirty="0" smtClean="0">
              <a:solidFill>
                <a:srgbClr val="000000"/>
              </a:solidFill>
              <a:latin typeface="Arial"/>
              <a:cs typeface="Arial"/>
            </a:endParaRPr>
          </a:p>
          <a:p>
            <a:pPr marL="171450" indent="-171450">
              <a:buFont typeface="Arial"/>
              <a:buChar char="•"/>
            </a:pPr>
            <a:r>
              <a:rPr lang="es-ES" sz="800" dirty="0" err="1" smtClean="0">
                <a:solidFill>
                  <a:srgbClr val="000000"/>
                </a:solidFill>
                <a:latin typeface="Arial"/>
                <a:cs typeface="Arial"/>
              </a:rPr>
              <a:t>Coordinate</a:t>
            </a:r>
            <a:r>
              <a:rPr lang="es-ES" sz="800" dirty="0" smtClean="0">
                <a:solidFill>
                  <a:srgbClr val="000000"/>
                </a:solidFill>
                <a:latin typeface="Arial"/>
                <a:cs typeface="Arial"/>
              </a:rPr>
              <a:t> </a:t>
            </a:r>
            <a:r>
              <a:rPr lang="es-ES" sz="800" dirty="0" err="1" smtClean="0">
                <a:solidFill>
                  <a:srgbClr val="000000"/>
                </a:solidFill>
                <a:latin typeface="Arial"/>
                <a:cs typeface="Arial"/>
              </a:rPr>
              <a:t>with</a:t>
            </a:r>
            <a:r>
              <a:rPr lang="es-ES" sz="800" dirty="0" smtClean="0">
                <a:solidFill>
                  <a:srgbClr val="000000"/>
                </a:solidFill>
                <a:latin typeface="Arial"/>
                <a:cs typeface="Arial"/>
              </a:rPr>
              <a:t> </a:t>
            </a:r>
            <a:r>
              <a:rPr lang="es-ES" sz="800" dirty="0" err="1" smtClean="0">
                <a:solidFill>
                  <a:srgbClr val="000000"/>
                </a:solidFill>
                <a:latin typeface="Arial"/>
                <a:cs typeface="Arial"/>
              </a:rPr>
              <a:t>existing</a:t>
            </a:r>
            <a:r>
              <a:rPr lang="es-ES" sz="800" dirty="0" smtClean="0">
                <a:solidFill>
                  <a:srgbClr val="000000"/>
                </a:solidFill>
                <a:latin typeface="Arial"/>
                <a:cs typeface="Arial"/>
              </a:rPr>
              <a:t> </a:t>
            </a:r>
            <a:r>
              <a:rPr lang="es-ES" sz="800" dirty="0" err="1" smtClean="0">
                <a:solidFill>
                  <a:srgbClr val="000000"/>
                </a:solidFill>
                <a:latin typeface="Arial"/>
                <a:cs typeface="Arial"/>
              </a:rPr>
              <a:t>organizations</a:t>
            </a:r>
            <a:endParaRPr lang="es-ES" sz="800" dirty="0" smtClean="0">
              <a:solidFill>
                <a:srgbClr val="000000"/>
              </a:solidFill>
              <a:latin typeface="Arial"/>
              <a:cs typeface="Arial"/>
            </a:endParaRPr>
          </a:p>
          <a:p>
            <a:pPr marL="171450" indent="-171450">
              <a:buFont typeface="Arial"/>
              <a:buChar char="•"/>
            </a:pPr>
            <a:r>
              <a:rPr lang="es-ES" sz="800" dirty="0" err="1" smtClean="0">
                <a:solidFill>
                  <a:srgbClr val="000000"/>
                </a:solidFill>
                <a:latin typeface="Arial"/>
                <a:cs typeface="Arial"/>
              </a:rPr>
              <a:t>Negociate</a:t>
            </a:r>
            <a:r>
              <a:rPr lang="es-ES" sz="800" dirty="0" smtClean="0">
                <a:solidFill>
                  <a:srgbClr val="000000"/>
                </a:solidFill>
                <a:latin typeface="Arial"/>
                <a:cs typeface="Arial"/>
              </a:rPr>
              <a:t> </a:t>
            </a:r>
            <a:r>
              <a:rPr lang="es-ES" sz="800" dirty="0" err="1" smtClean="0">
                <a:solidFill>
                  <a:srgbClr val="000000"/>
                </a:solidFill>
                <a:latin typeface="Arial"/>
                <a:cs typeface="Arial"/>
              </a:rPr>
              <a:t>plans</a:t>
            </a:r>
            <a:r>
              <a:rPr lang="es-ES" sz="800" dirty="0" smtClean="0">
                <a:solidFill>
                  <a:srgbClr val="000000"/>
                </a:solidFill>
                <a:latin typeface="Arial"/>
                <a:cs typeface="Arial"/>
              </a:rPr>
              <a:t> </a:t>
            </a:r>
          </a:p>
          <a:p>
            <a:pPr marL="171450" indent="-171450">
              <a:buFont typeface="Arial"/>
              <a:buChar char="•"/>
            </a:pPr>
            <a:r>
              <a:rPr lang="es-ES" sz="800" dirty="0" smtClean="0">
                <a:solidFill>
                  <a:srgbClr val="000000"/>
                </a:solidFill>
                <a:latin typeface="Arial"/>
                <a:cs typeface="Arial"/>
              </a:rPr>
              <a:t>Prepare </a:t>
            </a:r>
            <a:r>
              <a:rPr lang="es-ES" sz="800" dirty="0" err="1" smtClean="0">
                <a:solidFill>
                  <a:srgbClr val="000000"/>
                </a:solidFill>
                <a:latin typeface="Arial"/>
                <a:cs typeface="Arial"/>
              </a:rPr>
              <a:t>inspections</a:t>
            </a:r>
            <a:endParaRPr lang="es-ES" sz="800" dirty="0">
              <a:solidFill>
                <a:srgbClr val="000000"/>
              </a:solidFill>
              <a:latin typeface="Arial"/>
              <a:cs typeface="Arial"/>
            </a:endParaRPr>
          </a:p>
        </p:txBody>
      </p:sp>
      <p:sp>
        <p:nvSpPr>
          <p:cNvPr id="9" name="Rectángulo 8"/>
          <p:cNvSpPr/>
          <p:nvPr/>
        </p:nvSpPr>
        <p:spPr>
          <a:xfrm>
            <a:off x="6182097" y="3272960"/>
            <a:ext cx="2128110" cy="79433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a:buChar char="•"/>
            </a:pPr>
            <a:r>
              <a:rPr lang="es-ES" sz="800" dirty="0" err="1" smtClean="0">
                <a:solidFill>
                  <a:srgbClr val="000000"/>
                </a:solidFill>
                <a:latin typeface="Arial"/>
                <a:cs typeface="Arial"/>
              </a:rPr>
              <a:t>Provide</a:t>
            </a:r>
            <a:r>
              <a:rPr lang="es-ES" sz="800" dirty="0" smtClean="0">
                <a:solidFill>
                  <a:srgbClr val="000000"/>
                </a:solidFill>
                <a:latin typeface="Arial"/>
                <a:cs typeface="Arial"/>
              </a:rPr>
              <a:t> </a:t>
            </a:r>
            <a:r>
              <a:rPr lang="es-ES" sz="800" dirty="0" err="1" smtClean="0">
                <a:solidFill>
                  <a:srgbClr val="000000"/>
                </a:solidFill>
                <a:latin typeface="Arial"/>
                <a:cs typeface="Arial"/>
              </a:rPr>
              <a:t>technical</a:t>
            </a:r>
            <a:r>
              <a:rPr lang="es-ES" sz="800" dirty="0" smtClean="0">
                <a:solidFill>
                  <a:srgbClr val="000000"/>
                </a:solidFill>
                <a:latin typeface="Arial"/>
                <a:cs typeface="Arial"/>
              </a:rPr>
              <a:t> </a:t>
            </a:r>
            <a:r>
              <a:rPr lang="es-ES" sz="800" dirty="0" err="1" smtClean="0">
                <a:solidFill>
                  <a:srgbClr val="000000"/>
                </a:solidFill>
                <a:latin typeface="Arial"/>
                <a:cs typeface="Arial"/>
              </a:rPr>
              <a:t>support</a:t>
            </a:r>
            <a:endParaRPr lang="es-ES" sz="800" dirty="0">
              <a:solidFill>
                <a:srgbClr val="000000"/>
              </a:solidFill>
              <a:latin typeface="Arial"/>
              <a:cs typeface="Arial"/>
            </a:endParaRPr>
          </a:p>
          <a:p>
            <a:pPr marL="171450" indent="-171450">
              <a:buFont typeface="Arial"/>
              <a:buChar char="•"/>
            </a:pPr>
            <a:r>
              <a:rPr lang="es-ES" sz="800" dirty="0" err="1" smtClean="0">
                <a:solidFill>
                  <a:srgbClr val="000000"/>
                </a:solidFill>
                <a:latin typeface="Arial"/>
                <a:cs typeface="Arial"/>
              </a:rPr>
              <a:t>Colect</a:t>
            </a:r>
            <a:r>
              <a:rPr lang="es-ES" sz="800" dirty="0" smtClean="0">
                <a:solidFill>
                  <a:srgbClr val="000000"/>
                </a:solidFill>
                <a:latin typeface="Arial"/>
                <a:cs typeface="Arial"/>
              </a:rPr>
              <a:t>, </a:t>
            </a:r>
            <a:r>
              <a:rPr lang="es-ES" sz="800" dirty="0" err="1" smtClean="0">
                <a:solidFill>
                  <a:srgbClr val="000000"/>
                </a:solidFill>
                <a:latin typeface="Arial"/>
                <a:cs typeface="Arial"/>
              </a:rPr>
              <a:t>organize</a:t>
            </a:r>
            <a:r>
              <a:rPr lang="es-ES" sz="800" dirty="0" smtClean="0">
                <a:solidFill>
                  <a:srgbClr val="000000"/>
                </a:solidFill>
                <a:latin typeface="Arial"/>
                <a:cs typeface="Arial"/>
              </a:rPr>
              <a:t>, </a:t>
            </a:r>
            <a:r>
              <a:rPr lang="es-ES" sz="800" dirty="0" err="1" smtClean="0">
                <a:solidFill>
                  <a:srgbClr val="000000"/>
                </a:solidFill>
                <a:latin typeface="Arial"/>
                <a:cs typeface="Arial"/>
              </a:rPr>
              <a:t>analyze</a:t>
            </a:r>
            <a:r>
              <a:rPr lang="es-ES" sz="800" dirty="0" smtClean="0">
                <a:solidFill>
                  <a:srgbClr val="000000"/>
                </a:solidFill>
                <a:latin typeface="Arial"/>
                <a:cs typeface="Arial"/>
              </a:rPr>
              <a:t> </a:t>
            </a:r>
            <a:r>
              <a:rPr lang="es-ES" sz="800" dirty="0" err="1" smtClean="0">
                <a:solidFill>
                  <a:srgbClr val="000000"/>
                </a:solidFill>
                <a:latin typeface="Arial"/>
                <a:cs typeface="Arial"/>
              </a:rPr>
              <a:t>information</a:t>
            </a:r>
            <a:r>
              <a:rPr lang="es-ES" sz="800" dirty="0" smtClean="0">
                <a:solidFill>
                  <a:srgbClr val="000000"/>
                </a:solidFill>
                <a:latin typeface="Arial"/>
                <a:cs typeface="Arial"/>
              </a:rPr>
              <a:t> </a:t>
            </a:r>
            <a:endParaRPr lang="es-ES" sz="800" dirty="0">
              <a:solidFill>
                <a:srgbClr val="000000"/>
              </a:solidFill>
              <a:latin typeface="Arial"/>
              <a:cs typeface="Arial"/>
            </a:endParaRPr>
          </a:p>
          <a:p>
            <a:pPr marL="171450" indent="-171450">
              <a:buFont typeface="Arial"/>
              <a:buChar char="•"/>
            </a:pPr>
            <a:r>
              <a:rPr lang="es-ES" sz="800" dirty="0" err="1" smtClean="0">
                <a:solidFill>
                  <a:srgbClr val="000000"/>
                </a:solidFill>
                <a:latin typeface="Arial"/>
                <a:cs typeface="Arial"/>
              </a:rPr>
              <a:t>Conduct</a:t>
            </a:r>
            <a:r>
              <a:rPr lang="es-ES" sz="800" dirty="0" smtClean="0">
                <a:solidFill>
                  <a:srgbClr val="000000"/>
                </a:solidFill>
                <a:latin typeface="Arial"/>
                <a:cs typeface="Arial"/>
              </a:rPr>
              <a:t> </a:t>
            </a:r>
            <a:r>
              <a:rPr lang="es-ES" sz="800" dirty="0" err="1" smtClean="0">
                <a:solidFill>
                  <a:srgbClr val="000000"/>
                </a:solidFill>
                <a:latin typeface="Arial"/>
                <a:cs typeface="Arial"/>
              </a:rPr>
              <a:t>inspections</a:t>
            </a:r>
            <a:endParaRPr lang="es-ES" sz="800" dirty="0">
              <a:solidFill>
                <a:srgbClr val="000000"/>
              </a:solidFill>
              <a:latin typeface="Arial"/>
              <a:cs typeface="Arial"/>
            </a:endParaRPr>
          </a:p>
        </p:txBody>
      </p:sp>
      <p:sp>
        <p:nvSpPr>
          <p:cNvPr id="10" name="Rectángulo 9"/>
          <p:cNvSpPr/>
          <p:nvPr/>
        </p:nvSpPr>
        <p:spPr>
          <a:xfrm rot="5400000">
            <a:off x="6904229" y="2552813"/>
            <a:ext cx="2830917" cy="261423"/>
          </a:xfrm>
          <a:prstGeom prst="rect">
            <a:avLst/>
          </a:prstGeom>
          <a:noFill/>
          <a:ln>
            <a:solidFill>
              <a:srgbClr val="42AAC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smtClean="0">
                <a:solidFill>
                  <a:schemeClr val="tx1"/>
                </a:solidFill>
                <a:latin typeface="Arial"/>
                <a:cs typeface="Arial"/>
              </a:rPr>
              <a:t>EXECUTIVE SECRETARIAT / ORGANIZATION</a:t>
            </a:r>
            <a:endParaRPr lang="es-ES" sz="800" b="1" dirty="0">
              <a:solidFill>
                <a:schemeClr val="tx1"/>
              </a:solidFill>
              <a:latin typeface="Arial"/>
              <a:cs typeface="Arial"/>
            </a:endParaRPr>
          </a:p>
        </p:txBody>
      </p:sp>
      <p:sp>
        <p:nvSpPr>
          <p:cNvPr id="15" name="Rectángulo 14"/>
          <p:cNvSpPr/>
          <p:nvPr/>
        </p:nvSpPr>
        <p:spPr>
          <a:xfrm rot="16200000">
            <a:off x="1487262" y="2501321"/>
            <a:ext cx="2778387" cy="336143"/>
          </a:xfrm>
          <a:prstGeom prst="rect">
            <a:avLst/>
          </a:prstGeom>
          <a:solidFill>
            <a:srgbClr val="451539">
              <a:alpha val="8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100" b="1" dirty="0" smtClean="0">
                <a:solidFill>
                  <a:schemeClr val="bg1"/>
                </a:solidFill>
                <a:latin typeface="Arial"/>
                <a:cs typeface="Arial"/>
              </a:rPr>
              <a:t>CTBTO </a:t>
            </a:r>
            <a:r>
              <a:rPr lang="es-ES" sz="1100" b="1" dirty="0" err="1" smtClean="0">
                <a:solidFill>
                  <a:schemeClr val="bg1"/>
                </a:solidFill>
                <a:latin typeface="Arial"/>
                <a:cs typeface="Arial"/>
              </a:rPr>
              <a:t>Preparatory</a:t>
            </a:r>
            <a:r>
              <a:rPr lang="es-ES" sz="1100" b="1" dirty="0" smtClean="0">
                <a:solidFill>
                  <a:schemeClr val="bg1"/>
                </a:solidFill>
                <a:latin typeface="Arial"/>
                <a:cs typeface="Arial"/>
              </a:rPr>
              <a:t> </a:t>
            </a:r>
            <a:r>
              <a:rPr lang="es-ES" sz="1100" b="1" dirty="0" err="1">
                <a:solidFill>
                  <a:schemeClr val="bg1"/>
                </a:solidFill>
                <a:latin typeface="Arial"/>
                <a:cs typeface="Arial"/>
              </a:rPr>
              <a:t>C</a:t>
            </a:r>
            <a:r>
              <a:rPr lang="es-ES" sz="1100" b="1" dirty="0" err="1" smtClean="0">
                <a:solidFill>
                  <a:schemeClr val="bg1"/>
                </a:solidFill>
                <a:latin typeface="Arial"/>
                <a:cs typeface="Arial"/>
              </a:rPr>
              <a:t>ommission</a:t>
            </a:r>
            <a:r>
              <a:rPr lang="es-ES" sz="1100" b="1" dirty="0" smtClean="0">
                <a:solidFill>
                  <a:schemeClr val="bg1"/>
                </a:solidFill>
                <a:latin typeface="Arial"/>
                <a:cs typeface="Arial"/>
              </a:rPr>
              <a:t> (*) </a:t>
            </a:r>
            <a:endParaRPr lang="es-ES" sz="1100" b="1" dirty="0">
              <a:solidFill>
                <a:schemeClr val="bg1"/>
              </a:solidFill>
              <a:latin typeface="Arial"/>
              <a:cs typeface="Arial"/>
            </a:endParaRPr>
          </a:p>
        </p:txBody>
      </p:sp>
      <p:sp>
        <p:nvSpPr>
          <p:cNvPr id="16" name="Rectángulo redondeado 15"/>
          <p:cNvSpPr/>
          <p:nvPr/>
        </p:nvSpPr>
        <p:spPr>
          <a:xfrm>
            <a:off x="3570083" y="1280199"/>
            <a:ext cx="1306852" cy="318958"/>
          </a:xfrm>
          <a:prstGeom prst="roundRect">
            <a:avLst/>
          </a:prstGeom>
          <a:solidFill>
            <a:srgbClr val="45153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bg1"/>
                </a:solidFill>
                <a:latin typeface="Arial"/>
                <a:cs typeface="Arial"/>
              </a:rPr>
              <a:t>DIVISION OF ADMINISTRATION</a:t>
            </a:r>
          </a:p>
        </p:txBody>
      </p:sp>
      <p:sp>
        <p:nvSpPr>
          <p:cNvPr id="18" name="Rectángulo 17"/>
          <p:cNvSpPr/>
          <p:nvPr/>
        </p:nvSpPr>
        <p:spPr>
          <a:xfrm rot="16200000">
            <a:off x="1804213" y="2514661"/>
            <a:ext cx="2778387" cy="309464"/>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b="1" dirty="0" smtClean="0">
                <a:solidFill>
                  <a:schemeClr val="tx1"/>
                </a:solidFill>
                <a:latin typeface="Arial"/>
                <a:cs typeface="Arial"/>
              </a:rPr>
              <a:t>PROVISIONAL TECHNICAL SECRETARIAT</a:t>
            </a:r>
            <a:endParaRPr lang="es-ES" sz="800" b="1" dirty="0">
              <a:solidFill>
                <a:schemeClr val="tx1"/>
              </a:solidFill>
              <a:latin typeface="Arial"/>
              <a:cs typeface="Arial"/>
            </a:endParaRPr>
          </a:p>
        </p:txBody>
      </p:sp>
      <p:sp>
        <p:nvSpPr>
          <p:cNvPr id="19" name="Rectángulo redondeado 18"/>
          <p:cNvSpPr/>
          <p:nvPr/>
        </p:nvSpPr>
        <p:spPr>
          <a:xfrm>
            <a:off x="3570083" y="1953562"/>
            <a:ext cx="1306852" cy="345261"/>
          </a:xfrm>
          <a:prstGeom prst="roundRect">
            <a:avLst/>
          </a:prstGeom>
          <a:solidFill>
            <a:srgbClr val="45153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bg1"/>
                </a:solidFill>
                <a:latin typeface="Arial"/>
                <a:cs typeface="Arial"/>
              </a:rPr>
              <a:t>LEGAL </a:t>
            </a:r>
            <a:r>
              <a:rPr lang="es-ES" sz="800" dirty="0" smtClean="0">
                <a:solidFill>
                  <a:schemeClr val="bg1"/>
                </a:solidFill>
                <a:latin typeface="Arial"/>
                <a:cs typeface="Arial"/>
              </a:rPr>
              <a:t>&amp; </a:t>
            </a:r>
            <a:r>
              <a:rPr lang="es-ES" sz="800" dirty="0">
                <a:solidFill>
                  <a:schemeClr val="bg1"/>
                </a:solidFill>
                <a:latin typeface="Arial"/>
                <a:cs typeface="Arial"/>
              </a:rPr>
              <a:t>EXTERNAL RELATIONS DIVISION</a:t>
            </a:r>
          </a:p>
        </p:txBody>
      </p:sp>
      <p:sp>
        <p:nvSpPr>
          <p:cNvPr id="20" name="Rectángulo redondeado 19"/>
          <p:cNvSpPr/>
          <p:nvPr/>
        </p:nvSpPr>
        <p:spPr>
          <a:xfrm>
            <a:off x="3570083" y="2436624"/>
            <a:ext cx="1306852" cy="415725"/>
          </a:xfrm>
          <a:prstGeom prst="roundRect">
            <a:avLst/>
          </a:prstGeom>
          <a:solidFill>
            <a:srgbClr val="45153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bg1"/>
                </a:solidFill>
                <a:latin typeface="Arial"/>
                <a:cs typeface="Arial"/>
              </a:rPr>
              <a:t>INTERNATIONAL MONITORING DIVISION</a:t>
            </a:r>
          </a:p>
        </p:txBody>
      </p:sp>
      <p:sp>
        <p:nvSpPr>
          <p:cNvPr id="21" name="Rectángulo redondeado 20"/>
          <p:cNvSpPr/>
          <p:nvPr/>
        </p:nvSpPr>
        <p:spPr>
          <a:xfrm>
            <a:off x="3570082" y="2938410"/>
            <a:ext cx="1313873" cy="465793"/>
          </a:xfrm>
          <a:prstGeom prst="roundRect">
            <a:avLst/>
          </a:prstGeom>
          <a:solidFill>
            <a:srgbClr val="45153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bg1"/>
                </a:solidFill>
                <a:latin typeface="Arial"/>
                <a:cs typeface="Arial"/>
              </a:rPr>
              <a:t>INTERNATIONAL DATA CENTER DIVISION</a:t>
            </a:r>
          </a:p>
        </p:txBody>
      </p:sp>
      <p:sp>
        <p:nvSpPr>
          <p:cNvPr id="22" name="Rectángulo redondeado 21"/>
          <p:cNvSpPr/>
          <p:nvPr/>
        </p:nvSpPr>
        <p:spPr>
          <a:xfrm>
            <a:off x="3570083" y="3470093"/>
            <a:ext cx="1306852" cy="465117"/>
          </a:xfrm>
          <a:prstGeom prst="roundRect">
            <a:avLst/>
          </a:prstGeom>
          <a:solidFill>
            <a:srgbClr val="451539">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800" dirty="0">
                <a:solidFill>
                  <a:schemeClr val="bg1"/>
                </a:solidFill>
                <a:latin typeface="Arial"/>
                <a:cs typeface="Arial"/>
              </a:rPr>
              <a:t>ON SITE INSPECTION DIVISION</a:t>
            </a:r>
          </a:p>
        </p:txBody>
      </p:sp>
      <p:sp>
        <p:nvSpPr>
          <p:cNvPr id="45" name="Abrir corchete 44"/>
          <p:cNvSpPr/>
          <p:nvPr/>
        </p:nvSpPr>
        <p:spPr>
          <a:xfrm flipH="1">
            <a:off x="4845356" y="2378799"/>
            <a:ext cx="173992" cy="1600861"/>
          </a:xfrm>
          <a:prstGeom prst="leftBracket">
            <a:avLst>
              <a:gd name="adj" fmla="val 99573"/>
            </a:avLst>
          </a:prstGeom>
          <a:ln w="19050" cmpd="sng">
            <a:solidFill>
              <a:srgbClr val="8F738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54" name="Decisión 53"/>
          <p:cNvSpPr/>
          <p:nvPr/>
        </p:nvSpPr>
        <p:spPr>
          <a:xfrm>
            <a:off x="5347188" y="3138173"/>
            <a:ext cx="777402" cy="684400"/>
          </a:xfrm>
          <a:prstGeom prst="flowChartDecision">
            <a:avLst/>
          </a:prstGeom>
          <a:ln w="28575" cmpd="sng">
            <a:solidFill>
              <a:srgbClr val="00A1B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r>
              <a:rPr lang="es-ES" sz="1000" b="1" dirty="0" smtClean="0">
                <a:solidFill>
                  <a:srgbClr val="000000"/>
                </a:solidFill>
                <a:latin typeface="Arial"/>
                <a:cs typeface="Arial"/>
              </a:rPr>
              <a:t>EIF</a:t>
            </a:r>
            <a:endParaRPr lang="es-ES" sz="1000" b="1" dirty="0">
              <a:solidFill>
                <a:srgbClr val="000000"/>
              </a:solidFill>
              <a:latin typeface="Arial"/>
              <a:cs typeface="Arial"/>
            </a:endParaRPr>
          </a:p>
        </p:txBody>
      </p:sp>
      <p:cxnSp>
        <p:nvCxnSpPr>
          <p:cNvPr id="59" name="Conector angular 58"/>
          <p:cNvCxnSpPr/>
          <p:nvPr/>
        </p:nvCxnSpPr>
        <p:spPr>
          <a:xfrm flipV="1">
            <a:off x="5043560" y="3109274"/>
            <a:ext cx="1377864" cy="104"/>
          </a:xfrm>
          <a:prstGeom prst="bentConnector3">
            <a:avLst>
              <a:gd name="adj1" fmla="val 50000"/>
            </a:avLst>
          </a:prstGeom>
          <a:ln w="38100" cmpd="sng">
            <a:solidFill>
              <a:srgbClr val="00A1BC"/>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2" name="CuadroTexto 71"/>
          <p:cNvSpPr txBox="1"/>
          <p:nvPr/>
        </p:nvSpPr>
        <p:spPr>
          <a:xfrm>
            <a:off x="6111963" y="4236159"/>
            <a:ext cx="2956408" cy="215444"/>
          </a:xfrm>
          <a:prstGeom prst="rect">
            <a:avLst/>
          </a:prstGeom>
          <a:noFill/>
        </p:spPr>
        <p:txBody>
          <a:bodyPr wrap="none" rtlCol="0">
            <a:spAutoFit/>
          </a:bodyPr>
          <a:lstStyle/>
          <a:p>
            <a:r>
              <a:rPr lang="es-ES" sz="800" dirty="0" smtClean="0">
                <a:solidFill>
                  <a:srgbClr val="008DB0"/>
                </a:solidFill>
                <a:latin typeface="Arial"/>
                <a:cs typeface="Arial"/>
              </a:rPr>
              <a:t>** </a:t>
            </a:r>
            <a:r>
              <a:rPr lang="es-ES" sz="800" dirty="0" err="1" smtClean="0">
                <a:solidFill>
                  <a:srgbClr val="008DB0"/>
                </a:solidFill>
                <a:latin typeface="Arial"/>
                <a:cs typeface="Arial"/>
              </a:rPr>
              <a:t>Modified</a:t>
            </a:r>
            <a:r>
              <a:rPr lang="es-ES" sz="800" dirty="0" smtClean="0">
                <a:solidFill>
                  <a:srgbClr val="008DB0"/>
                </a:solidFill>
                <a:latin typeface="Arial"/>
                <a:cs typeface="Arial"/>
              </a:rPr>
              <a:t> from Patton </a:t>
            </a:r>
            <a:r>
              <a:rPr lang="es-ES" sz="800" i="1" dirty="0" smtClean="0">
                <a:solidFill>
                  <a:srgbClr val="008DB0"/>
                </a:solidFill>
                <a:latin typeface="Arial"/>
                <a:cs typeface="Arial"/>
              </a:rPr>
              <a:t>et al.</a:t>
            </a:r>
            <a:r>
              <a:rPr lang="es-ES" sz="800" dirty="0" smtClean="0">
                <a:solidFill>
                  <a:srgbClr val="008DB0"/>
                </a:solidFill>
                <a:latin typeface="Arial"/>
                <a:cs typeface="Arial"/>
              </a:rPr>
              <a:t> 2019 &amp; </a:t>
            </a:r>
            <a:r>
              <a:rPr lang="es-ES" sz="800" dirty="0" err="1" smtClean="0">
                <a:solidFill>
                  <a:srgbClr val="008DB0"/>
                </a:solidFill>
                <a:latin typeface="Arial"/>
                <a:cs typeface="Arial"/>
              </a:rPr>
              <a:t>Lennane</a:t>
            </a:r>
            <a:r>
              <a:rPr lang="es-ES" sz="800" dirty="0" smtClean="0">
                <a:solidFill>
                  <a:srgbClr val="008DB0"/>
                </a:solidFill>
                <a:latin typeface="Arial"/>
                <a:cs typeface="Arial"/>
              </a:rPr>
              <a:t> </a:t>
            </a:r>
            <a:r>
              <a:rPr lang="es-ES" sz="800" dirty="0">
                <a:solidFill>
                  <a:srgbClr val="008DB0"/>
                </a:solidFill>
                <a:latin typeface="Arial"/>
                <a:cs typeface="Arial"/>
              </a:rPr>
              <a:t>&amp; </a:t>
            </a:r>
            <a:r>
              <a:rPr lang="es-ES" sz="800" dirty="0" err="1">
                <a:solidFill>
                  <a:srgbClr val="008DB0"/>
                </a:solidFill>
                <a:latin typeface="Arial"/>
                <a:cs typeface="Arial"/>
              </a:rPr>
              <a:t>Moyes</a:t>
            </a:r>
            <a:r>
              <a:rPr lang="es-ES" sz="800" dirty="0">
                <a:solidFill>
                  <a:srgbClr val="008DB0"/>
                </a:solidFill>
                <a:latin typeface="Arial"/>
                <a:cs typeface="Arial"/>
              </a:rPr>
              <a:t> </a:t>
            </a:r>
            <a:r>
              <a:rPr lang="es-ES" sz="800" dirty="0" smtClean="0">
                <a:solidFill>
                  <a:srgbClr val="008DB0"/>
                </a:solidFill>
                <a:latin typeface="Arial"/>
                <a:cs typeface="Arial"/>
              </a:rPr>
              <a:t>2021</a:t>
            </a:r>
            <a:endParaRPr lang="es-ES" sz="800" dirty="0">
              <a:solidFill>
                <a:srgbClr val="008DB0"/>
              </a:solidFill>
              <a:latin typeface="Arial"/>
              <a:cs typeface="Arial"/>
            </a:endParaRPr>
          </a:p>
        </p:txBody>
      </p:sp>
      <p:sp>
        <p:nvSpPr>
          <p:cNvPr id="73" name="CuadroTexto 72"/>
          <p:cNvSpPr txBox="1"/>
          <p:nvPr/>
        </p:nvSpPr>
        <p:spPr>
          <a:xfrm>
            <a:off x="5773409" y="3873892"/>
            <a:ext cx="338554" cy="215444"/>
          </a:xfrm>
          <a:prstGeom prst="rect">
            <a:avLst/>
          </a:prstGeom>
          <a:noFill/>
        </p:spPr>
        <p:txBody>
          <a:bodyPr wrap="none" rtlCol="0">
            <a:spAutoFit/>
          </a:bodyPr>
          <a:lstStyle/>
          <a:p>
            <a:r>
              <a:rPr lang="es-ES" sz="800" b="1" dirty="0" smtClean="0">
                <a:solidFill>
                  <a:srgbClr val="FF0000"/>
                </a:solidFill>
                <a:latin typeface="Arial"/>
                <a:cs typeface="Arial"/>
              </a:rPr>
              <a:t>NO</a:t>
            </a:r>
            <a:endParaRPr lang="es-ES" sz="800" b="1" dirty="0">
              <a:solidFill>
                <a:srgbClr val="FF0000"/>
              </a:solidFill>
              <a:latin typeface="Arial"/>
              <a:cs typeface="Arial"/>
            </a:endParaRPr>
          </a:p>
        </p:txBody>
      </p:sp>
      <p:sp>
        <p:nvSpPr>
          <p:cNvPr id="74" name="CuadroTexto 73"/>
          <p:cNvSpPr txBox="1"/>
          <p:nvPr/>
        </p:nvSpPr>
        <p:spPr>
          <a:xfrm>
            <a:off x="2775592" y="4236159"/>
            <a:ext cx="2634078" cy="215444"/>
          </a:xfrm>
          <a:prstGeom prst="rect">
            <a:avLst/>
          </a:prstGeom>
          <a:noFill/>
        </p:spPr>
        <p:txBody>
          <a:bodyPr wrap="square" rtlCol="0">
            <a:spAutoFit/>
          </a:bodyPr>
          <a:lstStyle/>
          <a:p>
            <a:r>
              <a:rPr lang="es-ES" sz="800" dirty="0" smtClean="0">
                <a:solidFill>
                  <a:srgbClr val="5C3151"/>
                </a:solidFill>
                <a:latin typeface="Arial"/>
                <a:cs typeface="Arial"/>
              </a:rPr>
              <a:t>* Modified </a:t>
            </a:r>
            <a:r>
              <a:rPr lang="es-ES" sz="800" dirty="0" err="1">
                <a:solidFill>
                  <a:srgbClr val="5C3151"/>
                </a:solidFill>
                <a:latin typeface="Arial"/>
                <a:cs typeface="Arial"/>
              </a:rPr>
              <a:t>from</a:t>
            </a:r>
            <a:r>
              <a:rPr lang="es-ES" sz="800" dirty="0">
                <a:solidFill>
                  <a:srgbClr val="5C3151"/>
                </a:solidFill>
                <a:latin typeface="Arial"/>
                <a:cs typeface="Arial"/>
              </a:rPr>
              <a:t> </a:t>
            </a:r>
            <a:r>
              <a:rPr lang="es-ES" sz="800" dirty="0" err="1" smtClean="0">
                <a:solidFill>
                  <a:srgbClr val="5C3151"/>
                </a:solidFill>
                <a:latin typeface="Arial"/>
                <a:cs typeface="Arial"/>
              </a:rPr>
              <a:t>Dahlman</a:t>
            </a:r>
            <a:r>
              <a:rPr lang="es-ES" sz="800" dirty="0" smtClean="0">
                <a:solidFill>
                  <a:srgbClr val="5C3151"/>
                </a:solidFill>
                <a:latin typeface="Arial"/>
                <a:cs typeface="Arial"/>
              </a:rPr>
              <a:t> </a:t>
            </a:r>
            <a:r>
              <a:rPr lang="es-ES" sz="800" i="1" dirty="0" smtClean="0">
                <a:solidFill>
                  <a:srgbClr val="5C3151"/>
                </a:solidFill>
                <a:latin typeface="Arial"/>
                <a:cs typeface="Arial"/>
              </a:rPr>
              <a:t>et al. </a:t>
            </a:r>
            <a:r>
              <a:rPr lang="es-ES" sz="800" dirty="0" smtClean="0">
                <a:solidFill>
                  <a:srgbClr val="5C3151"/>
                </a:solidFill>
                <a:latin typeface="Arial"/>
                <a:cs typeface="Arial"/>
              </a:rPr>
              <a:t>(Eds.), 2009</a:t>
            </a:r>
            <a:endParaRPr lang="es-ES" sz="800" dirty="0">
              <a:solidFill>
                <a:srgbClr val="5C3151"/>
              </a:solidFill>
              <a:latin typeface="Arial"/>
              <a:cs typeface="Arial"/>
            </a:endParaRPr>
          </a:p>
        </p:txBody>
      </p:sp>
      <p:sp>
        <p:nvSpPr>
          <p:cNvPr id="76" name="CuadroTexto 75"/>
          <p:cNvSpPr txBox="1"/>
          <p:nvPr/>
        </p:nvSpPr>
        <p:spPr>
          <a:xfrm>
            <a:off x="5560065" y="2842511"/>
            <a:ext cx="389951" cy="215444"/>
          </a:xfrm>
          <a:prstGeom prst="rect">
            <a:avLst/>
          </a:prstGeom>
          <a:noFill/>
        </p:spPr>
        <p:txBody>
          <a:bodyPr wrap="none" rtlCol="0">
            <a:spAutoFit/>
          </a:bodyPr>
          <a:lstStyle/>
          <a:p>
            <a:r>
              <a:rPr lang="es-ES" sz="800" b="1" dirty="0" smtClean="0">
                <a:solidFill>
                  <a:srgbClr val="548235"/>
                </a:solidFill>
                <a:latin typeface="Arial"/>
                <a:cs typeface="Arial"/>
              </a:rPr>
              <a:t>YES</a:t>
            </a:r>
            <a:endParaRPr lang="es-ES" sz="800" b="1" dirty="0">
              <a:solidFill>
                <a:srgbClr val="548235"/>
              </a:solidFill>
              <a:latin typeface="Arial"/>
              <a:cs typeface="Arial"/>
            </a:endParaRPr>
          </a:p>
        </p:txBody>
      </p:sp>
      <p:pic>
        <p:nvPicPr>
          <p:cNvPr id="58" name="Imagen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5416" y="4015444"/>
            <a:ext cx="421151" cy="421151"/>
          </a:xfrm>
          <a:prstGeom prst="rect">
            <a:avLst/>
          </a:prstGeom>
        </p:spPr>
      </p:pic>
      <p:cxnSp>
        <p:nvCxnSpPr>
          <p:cNvPr id="139" name="Conector angular 138"/>
          <p:cNvCxnSpPr>
            <a:endCxn id="6" idx="1"/>
          </p:cNvCxnSpPr>
          <p:nvPr/>
        </p:nvCxnSpPr>
        <p:spPr>
          <a:xfrm flipV="1">
            <a:off x="5019348" y="1714956"/>
            <a:ext cx="1406925" cy="1058484"/>
          </a:xfrm>
          <a:prstGeom prst="bentConnector3">
            <a:avLst>
              <a:gd name="adj1" fmla="val 50000"/>
            </a:avLst>
          </a:prstGeom>
          <a:ln w="28575" cmpd="sng">
            <a:solidFill>
              <a:srgbClr val="00A1BC"/>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Conector angular 54"/>
          <p:cNvCxnSpPr/>
          <p:nvPr/>
        </p:nvCxnSpPr>
        <p:spPr>
          <a:xfrm rot="16200000" flipV="1">
            <a:off x="5597256" y="3967557"/>
            <a:ext cx="290071" cy="103"/>
          </a:xfrm>
          <a:prstGeom prst="bentConnector3">
            <a:avLst>
              <a:gd name="adj1" fmla="val 50000"/>
            </a:avLst>
          </a:prstGeom>
          <a:ln w="38100" cmpd="sng">
            <a:solidFill>
              <a:srgbClr val="00A1B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CuadroTexto 16"/>
          <p:cNvSpPr txBox="1"/>
          <p:nvPr/>
        </p:nvSpPr>
        <p:spPr>
          <a:xfrm>
            <a:off x="477983" y="2111932"/>
            <a:ext cx="2070532"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It shows the synthesis of recent discussions on potential TPNW structures. </a:t>
            </a:r>
          </a:p>
        </p:txBody>
      </p:sp>
      <p:sp>
        <p:nvSpPr>
          <p:cNvPr id="34" name="Rectángulo 33"/>
          <p:cNvSpPr/>
          <p:nvPr/>
        </p:nvSpPr>
        <p:spPr>
          <a:xfrm>
            <a:off x="390052" y="4262447"/>
            <a:ext cx="1632178" cy="415498"/>
          </a:xfrm>
          <a:prstGeom prst="rect">
            <a:avLst/>
          </a:prstGeom>
        </p:spPr>
        <p:txBody>
          <a:bodyPr wrap="none">
            <a:spAutoFit/>
          </a:bodyPr>
          <a:lstStyle/>
          <a:p>
            <a:r>
              <a:rPr lang="nn-NO" sz="700" dirty="0">
                <a:solidFill>
                  <a:srgbClr val="000000"/>
                </a:solidFill>
                <a:latin typeface="Arial" panose="020B0604020202020204" pitchFamily="34" charset="0"/>
              </a:rPr>
              <a:t>Dahlman, Mykkeltveit, &amp; Haak, 2009</a:t>
            </a:r>
          </a:p>
          <a:p>
            <a:r>
              <a:rPr lang="es-ES" sz="700" dirty="0" err="1">
                <a:solidFill>
                  <a:srgbClr val="000000"/>
                </a:solidFill>
                <a:latin typeface="Arial" panose="020B0604020202020204" pitchFamily="34" charset="0"/>
              </a:rPr>
              <a:t>Lennane</a:t>
            </a:r>
            <a:r>
              <a:rPr lang="es-ES" sz="700" dirty="0">
                <a:solidFill>
                  <a:srgbClr val="000000"/>
                </a:solidFill>
                <a:latin typeface="Arial" panose="020B0604020202020204" pitchFamily="34" charset="0"/>
              </a:rPr>
              <a:t> &amp; </a:t>
            </a:r>
            <a:r>
              <a:rPr lang="es-ES" sz="700" dirty="0" err="1">
                <a:solidFill>
                  <a:srgbClr val="000000"/>
                </a:solidFill>
                <a:latin typeface="Arial" panose="020B0604020202020204" pitchFamily="34" charset="0"/>
              </a:rPr>
              <a:t>Moyes</a:t>
            </a:r>
            <a:r>
              <a:rPr lang="es-ES" sz="700" dirty="0">
                <a:solidFill>
                  <a:srgbClr val="000000"/>
                </a:solidFill>
                <a:latin typeface="Arial" panose="020B0604020202020204" pitchFamily="34" charset="0"/>
              </a:rPr>
              <a:t> 2021</a:t>
            </a:r>
          </a:p>
          <a:p>
            <a:r>
              <a:rPr lang="es-ES" sz="700" dirty="0" err="1" smtClean="0">
                <a:solidFill>
                  <a:srgbClr val="000000"/>
                </a:solidFill>
                <a:latin typeface="Arial" panose="020B0604020202020204" pitchFamily="34" charset="0"/>
              </a:rPr>
              <a:t>Patton</a:t>
            </a:r>
            <a:r>
              <a:rPr lang="es-ES" sz="700" dirty="0">
                <a:solidFill>
                  <a:srgbClr val="000000"/>
                </a:solidFill>
                <a:latin typeface="Arial" panose="020B0604020202020204" pitchFamily="34" charset="0"/>
              </a:rPr>
              <a:t>, </a:t>
            </a:r>
            <a:r>
              <a:rPr lang="es-ES" sz="700" dirty="0" err="1">
                <a:solidFill>
                  <a:srgbClr val="000000"/>
                </a:solidFill>
                <a:latin typeface="Arial" panose="020B0604020202020204" pitchFamily="34" charset="0"/>
              </a:rPr>
              <a:t>Sebastien</a:t>
            </a:r>
            <a:r>
              <a:rPr lang="es-ES" sz="700" dirty="0">
                <a:solidFill>
                  <a:srgbClr val="000000"/>
                </a:solidFill>
                <a:latin typeface="Arial" panose="020B0604020202020204" pitchFamily="34" charset="0"/>
              </a:rPr>
              <a:t> &amp; </a:t>
            </a:r>
            <a:r>
              <a:rPr lang="es-ES" sz="700" dirty="0" err="1">
                <a:solidFill>
                  <a:srgbClr val="000000"/>
                </a:solidFill>
                <a:latin typeface="Arial" panose="020B0604020202020204" pitchFamily="34" charset="0"/>
              </a:rPr>
              <a:t>Mian</a:t>
            </a:r>
            <a:r>
              <a:rPr lang="es-ES" sz="700" dirty="0">
                <a:solidFill>
                  <a:srgbClr val="000000"/>
                </a:solidFill>
                <a:latin typeface="Arial" panose="020B0604020202020204" pitchFamily="34" charset="0"/>
              </a:rPr>
              <a:t>, </a:t>
            </a:r>
            <a:r>
              <a:rPr lang="es-ES" sz="700" dirty="0" smtClean="0">
                <a:solidFill>
                  <a:srgbClr val="000000"/>
                </a:solidFill>
                <a:latin typeface="Arial" panose="020B0604020202020204" pitchFamily="34" charset="0"/>
              </a:rPr>
              <a:t>2019</a:t>
            </a:r>
          </a:p>
        </p:txBody>
      </p:sp>
      <p:sp>
        <p:nvSpPr>
          <p:cNvPr id="29"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30" name="TextBox 3">
            <a:extLst>
              <a:ext uri="{FF2B5EF4-FFF2-40B4-BE49-F238E27FC236}">
                <a16:creationId xmlns="" xmlns:a16="http://schemas.microsoft.com/office/drawing/2014/main" id="{BCF4EC51-B9A3-6947-90CF-E5A0044512BC}"/>
              </a:ext>
            </a:extLst>
          </p:cNvPr>
          <p:cNvSpPr txBox="1"/>
          <p:nvPr/>
        </p:nvSpPr>
        <p:spPr>
          <a:xfrm rot="16200000">
            <a:off x="-1786422" y="2499817"/>
            <a:ext cx="3882477" cy="646331"/>
          </a:xfrm>
          <a:prstGeom prst="rect">
            <a:avLst/>
          </a:prstGeom>
          <a:noFill/>
        </p:spPr>
        <p:txBody>
          <a:bodyPr wrap="square" rtlCol="0">
            <a:spAutoFit/>
          </a:bodyPr>
          <a:lstStyle/>
          <a:p>
            <a:pPr algn="ctr"/>
            <a:r>
              <a:rPr lang="es-ES_tradnl" sz="3600" dirty="0" smtClean="0">
                <a:solidFill>
                  <a:srgbClr val="DFC5DF"/>
                </a:solidFill>
                <a:latin typeface="Arial" panose="020B0604020202020204" pitchFamily="34" charset="0"/>
                <a:cs typeface="Arial" panose="020B0604020202020204" pitchFamily="34" charset="0"/>
              </a:rPr>
              <a:t>RESULTS</a:t>
            </a:r>
            <a:endParaRPr lang="x-none" sz="3600" dirty="0">
              <a:solidFill>
                <a:srgbClr val="DFC5DF"/>
              </a:solidFill>
              <a:latin typeface="Arial" panose="020B0604020202020204" pitchFamily="34" charset="0"/>
              <a:cs typeface="Arial" panose="020B0604020202020204" pitchFamily="34" charset="0"/>
            </a:endParaRPr>
          </a:p>
        </p:txBody>
      </p:sp>
      <p:cxnSp>
        <p:nvCxnSpPr>
          <p:cNvPr id="31" name="Conector angular 30"/>
          <p:cNvCxnSpPr>
            <a:stCxn id="19" idx="3"/>
            <a:endCxn id="6" idx="1"/>
          </p:cNvCxnSpPr>
          <p:nvPr/>
        </p:nvCxnSpPr>
        <p:spPr>
          <a:xfrm flipV="1">
            <a:off x="4876935" y="1714956"/>
            <a:ext cx="1549338" cy="411237"/>
          </a:xfrm>
          <a:prstGeom prst="bentConnector3">
            <a:avLst>
              <a:gd name="adj1" fmla="val 19889"/>
            </a:avLst>
          </a:prstGeom>
          <a:ln w="28575" cmpd="sng">
            <a:solidFill>
              <a:srgbClr val="00A1BC"/>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Rectángulo 25"/>
          <p:cNvSpPr/>
          <p:nvPr/>
        </p:nvSpPr>
        <p:spPr>
          <a:xfrm>
            <a:off x="941359" y="934419"/>
            <a:ext cx="7821034" cy="246221"/>
          </a:xfrm>
          <a:prstGeom prst="rect">
            <a:avLst/>
          </a:prstGeom>
        </p:spPr>
        <p:txBody>
          <a:bodyPr wrap="none">
            <a:spAutoFit/>
          </a:bodyPr>
          <a:lstStyle/>
          <a:p>
            <a:r>
              <a:rPr lang="en-US" sz="1000" b="1" dirty="0">
                <a:solidFill>
                  <a:srgbClr val="008DB0"/>
                </a:solidFill>
                <a:latin typeface="Arial"/>
                <a:cs typeface="Arial"/>
              </a:rPr>
              <a:t>Hypothetical interactions between the CTBTO Preparatory Commission and the TPNW executive body, regarding TPNW Art.6. </a:t>
            </a:r>
            <a:endParaRPr lang="es-ES" sz="1000" b="1" dirty="0">
              <a:solidFill>
                <a:srgbClr val="008DB0"/>
              </a:solidFill>
              <a:latin typeface="Arial"/>
              <a:cs typeface="Arial"/>
            </a:endParaRPr>
          </a:p>
        </p:txBody>
      </p:sp>
    </p:spTree>
    <p:extLst>
      <p:ext uri="{BB962C8B-B14F-4D97-AF65-F5344CB8AC3E}">
        <p14:creationId xmlns:p14="http://schemas.microsoft.com/office/powerpoint/2010/main" val="22065552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6" name="Rectángulo 5"/>
          <p:cNvSpPr/>
          <p:nvPr/>
        </p:nvSpPr>
        <p:spPr>
          <a:xfrm>
            <a:off x="176390" y="2670529"/>
            <a:ext cx="4572000" cy="215444"/>
          </a:xfrm>
          <a:prstGeom prst="rect">
            <a:avLst/>
          </a:prstGeom>
        </p:spPr>
        <p:txBody>
          <a:bodyPr>
            <a:spAutoFit/>
          </a:bodyPr>
          <a:lstStyle/>
          <a:p>
            <a:pPr algn="just"/>
            <a:endParaRPr lang="en-US" sz="800" dirty="0"/>
          </a:p>
        </p:txBody>
      </p:sp>
      <p:sp>
        <p:nvSpPr>
          <p:cNvPr id="8"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2" name="CuadroTexto 1"/>
          <p:cNvSpPr txBox="1"/>
          <p:nvPr/>
        </p:nvSpPr>
        <p:spPr>
          <a:xfrm>
            <a:off x="667372" y="968765"/>
            <a:ext cx="7613253" cy="2862322"/>
          </a:xfrm>
          <a:prstGeom prst="rect">
            <a:avLst/>
          </a:prstGeom>
          <a:noFill/>
        </p:spPr>
        <p:txBody>
          <a:bodyPr wrap="square" rtlCol="0">
            <a:spAutoFit/>
          </a:bodyPr>
          <a:lstStyle/>
          <a:p>
            <a:pPr algn="ctr"/>
            <a:r>
              <a:rPr lang="en-US" sz="1200" b="1" dirty="0">
                <a:solidFill>
                  <a:srgbClr val="008DB0"/>
                </a:solidFill>
                <a:latin typeface="Arial"/>
                <a:cs typeface="Arial"/>
              </a:rPr>
              <a:t>The </a:t>
            </a:r>
            <a:r>
              <a:rPr lang="en-US" sz="1200" b="1" dirty="0" smtClean="0">
                <a:solidFill>
                  <a:srgbClr val="008DB0"/>
                </a:solidFill>
                <a:latin typeface="Arial"/>
                <a:cs typeface="Arial"/>
              </a:rPr>
              <a:t>CTBT and the TPNW areas of cooperation: </a:t>
            </a:r>
          </a:p>
          <a:p>
            <a:endParaRPr lang="es-ES" sz="1200" dirty="0" smtClean="0">
              <a:solidFill>
                <a:srgbClr val="008DB0"/>
              </a:solidFill>
              <a:latin typeface="Arial"/>
              <a:cs typeface="Arial"/>
            </a:endParaRPr>
          </a:p>
          <a:p>
            <a:endParaRPr lang="es-ES" sz="1200" dirty="0">
              <a:solidFill>
                <a:srgbClr val="008DB0"/>
              </a:solidFill>
              <a:latin typeface="Arial"/>
              <a:cs typeface="Arial"/>
            </a:endParaRPr>
          </a:p>
          <a:p>
            <a:endParaRPr lang="en-US" sz="1200" dirty="0" smtClean="0">
              <a:latin typeface="Arial"/>
              <a:cs typeface="Arial"/>
            </a:endParaRPr>
          </a:p>
          <a:p>
            <a:endParaRPr lang="en-US" sz="1200" dirty="0" smtClean="0">
              <a:latin typeface="Arial"/>
              <a:cs typeface="Arial"/>
            </a:endParaRPr>
          </a:p>
          <a:p>
            <a:pPr algn="just"/>
            <a:r>
              <a:rPr lang="en-US" sz="1200" dirty="0" smtClean="0">
                <a:latin typeface="Arial"/>
                <a:cs typeface="Arial"/>
              </a:rPr>
              <a:t>(</a:t>
            </a:r>
            <a:r>
              <a:rPr lang="en-US" sz="1200" dirty="0" err="1" smtClean="0">
                <a:latin typeface="Arial"/>
                <a:cs typeface="Arial"/>
              </a:rPr>
              <a:t>i</a:t>
            </a:r>
            <a:r>
              <a:rPr lang="en-US" sz="1200" dirty="0">
                <a:latin typeface="Arial"/>
                <a:cs typeface="Arial"/>
              </a:rPr>
              <a:t>) inform </a:t>
            </a:r>
            <a:r>
              <a:rPr lang="en-US" sz="1200" dirty="0" smtClean="0">
                <a:latin typeface="Arial"/>
                <a:cs typeface="Arial"/>
              </a:rPr>
              <a:t>TPNW about a </a:t>
            </a:r>
            <a:r>
              <a:rPr lang="en-US" sz="1200" dirty="0">
                <a:latin typeface="Arial"/>
                <a:cs typeface="Arial"/>
              </a:rPr>
              <a:t>suspicious </a:t>
            </a:r>
            <a:r>
              <a:rPr lang="en-US" sz="1200" dirty="0" smtClean="0">
                <a:latin typeface="Arial"/>
                <a:cs typeface="Arial"/>
              </a:rPr>
              <a:t>event</a:t>
            </a:r>
            <a:r>
              <a:rPr lang="en-US" sz="1200" dirty="0">
                <a:latin typeface="Arial"/>
                <a:cs typeface="Arial"/>
              </a:rPr>
              <a:t>.</a:t>
            </a:r>
            <a:endParaRPr lang="en-US" sz="1200" dirty="0" smtClean="0">
              <a:latin typeface="Arial"/>
              <a:cs typeface="Arial"/>
            </a:endParaRPr>
          </a:p>
          <a:p>
            <a:pPr algn="just"/>
            <a:endParaRPr lang="en-US" sz="1200" dirty="0" smtClean="0">
              <a:latin typeface="Arial"/>
              <a:cs typeface="Arial"/>
            </a:endParaRPr>
          </a:p>
          <a:p>
            <a:pPr algn="just"/>
            <a:r>
              <a:rPr lang="en-US" sz="1200" dirty="0" smtClean="0">
                <a:latin typeface="Arial"/>
                <a:cs typeface="Arial"/>
              </a:rPr>
              <a:t>(ii) “provide technical support with the TPNW positive obligations to </a:t>
            </a:r>
            <a:r>
              <a:rPr lang="en-US" sz="1200" dirty="0">
                <a:latin typeface="Arial"/>
                <a:cs typeface="Arial"/>
              </a:rPr>
              <a:t>assist victims of the use or testing of NW and undertake environmental remediation of areas contaminated by such use or </a:t>
            </a:r>
            <a:r>
              <a:rPr lang="en-US" sz="1200" dirty="0" smtClean="0">
                <a:latin typeface="Arial"/>
                <a:cs typeface="Arial"/>
              </a:rPr>
              <a:t>testing (</a:t>
            </a:r>
            <a:r>
              <a:rPr lang="es-ES" sz="1200" dirty="0" smtClean="0">
                <a:latin typeface="Arial"/>
                <a:cs typeface="Arial"/>
              </a:rPr>
              <a:t>…</a:t>
            </a:r>
            <a:r>
              <a:rPr lang="en-US" sz="1200" dirty="0" smtClean="0">
                <a:latin typeface="Arial"/>
                <a:cs typeface="Arial"/>
              </a:rPr>
              <a:t>)</a:t>
            </a:r>
            <a:r>
              <a:rPr lang="es-ES" sz="1200" dirty="0">
                <a:latin typeface="Arial"/>
                <a:cs typeface="Arial"/>
              </a:rPr>
              <a:t> ”</a:t>
            </a:r>
            <a:endParaRPr lang="en-US" sz="1200" dirty="0" smtClean="0">
              <a:latin typeface="Arial"/>
              <a:cs typeface="Arial"/>
            </a:endParaRPr>
          </a:p>
          <a:p>
            <a:pPr algn="just"/>
            <a:endParaRPr lang="en-US" sz="1200" dirty="0">
              <a:latin typeface="Arial"/>
              <a:cs typeface="Arial"/>
            </a:endParaRPr>
          </a:p>
          <a:p>
            <a:pPr algn="just"/>
            <a:r>
              <a:rPr lang="en-US" sz="1200" dirty="0">
                <a:latin typeface="Arial"/>
                <a:cs typeface="Arial"/>
              </a:rPr>
              <a:t>(iii) </a:t>
            </a:r>
            <a:r>
              <a:rPr lang="en-US" sz="1200" dirty="0" smtClean="0">
                <a:latin typeface="Arial"/>
                <a:cs typeface="Arial"/>
              </a:rPr>
              <a:t>“the </a:t>
            </a:r>
            <a:r>
              <a:rPr lang="en-US" sz="1200" dirty="0">
                <a:latin typeface="Arial"/>
                <a:cs typeface="Arial"/>
              </a:rPr>
              <a:t>dismantlement of nuclear weapon testing facilities and capabilities, or the removal of all non-nuclear components, it also includes waste management and disposal of other parts and </a:t>
            </a:r>
            <a:r>
              <a:rPr lang="en-US" sz="1200" dirty="0" smtClean="0">
                <a:latin typeface="Arial"/>
                <a:cs typeface="Arial"/>
              </a:rPr>
              <a:t>materials</a:t>
            </a:r>
            <a:r>
              <a:rPr lang="es-ES" sz="1200" dirty="0">
                <a:latin typeface="Arial"/>
                <a:cs typeface="Arial"/>
              </a:rPr>
              <a:t>”</a:t>
            </a:r>
            <a:endParaRPr lang="en-US" sz="1200" dirty="0">
              <a:latin typeface="Arial"/>
              <a:cs typeface="Arial"/>
            </a:endParaRPr>
          </a:p>
          <a:p>
            <a:pPr algn="just"/>
            <a:endParaRPr lang="en-US" sz="1200" dirty="0">
              <a:latin typeface="Arial"/>
              <a:cs typeface="Arial"/>
            </a:endParaRPr>
          </a:p>
          <a:p>
            <a:pPr algn="just"/>
            <a:r>
              <a:rPr lang="en-US" sz="1200" dirty="0">
                <a:latin typeface="Arial"/>
                <a:cs typeface="Arial"/>
              </a:rPr>
              <a:t>(iv</a:t>
            </a:r>
            <a:r>
              <a:rPr lang="en-US" sz="1200" dirty="0" smtClean="0">
                <a:latin typeface="Arial"/>
                <a:cs typeface="Arial"/>
              </a:rPr>
              <a:t>)</a:t>
            </a:r>
            <a:r>
              <a:rPr lang="en-US" sz="1000" dirty="0" smtClean="0">
                <a:latin typeface="Arial"/>
                <a:cs typeface="Arial"/>
              </a:rPr>
              <a:t> “</a:t>
            </a:r>
            <a:r>
              <a:rPr lang="en-US" sz="1200" dirty="0" smtClean="0">
                <a:latin typeface="Arial"/>
                <a:cs typeface="Arial"/>
              </a:rPr>
              <a:t>conducting </a:t>
            </a:r>
            <a:r>
              <a:rPr lang="en-US" sz="1200" dirty="0">
                <a:latin typeface="Arial"/>
                <a:cs typeface="Arial"/>
              </a:rPr>
              <a:t>forensic fissile material and radiological analysis at nuclear weapon test </a:t>
            </a:r>
            <a:r>
              <a:rPr lang="en-US" sz="1200" dirty="0" smtClean="0">
                <a:latin typeface="Arial"/>
                <a:cs typeface="Arial"/>
              </a:rPr>
              <a:t>site</a:t>
            </a:r>
            <a:r>
              <a:rPr lang="es-ES" sz="1200" dirty="0">
                <a:latin typeface="Arial"/>
                <a:cs typeface="Arial"/>
              </a:rPr>
              <a:t>”</a:t>
            </a:r>
            <a:endParaRPr lang="en-US" sz="1200" dirty="0">
              <a:latin typeface="Arial"/>
              <a:cs typeface="Arial"/>
            </a:endParaRPr>
          </a:p>
          <a:p>
            <a:endParaRPr lang="en-US" sz="1200" dirty="0">
              <a:latin typeface="Arial"/>
              <a:cs typeface="Arial"/>
            </a:endParaRPr>
          </a:p>
        </p:txBody>
      </p:sp>
      <p:sp>
        <p:nvSpPr>
          <p:cNvPr id="4" name="CuadroTexto 3"/>
          <p:cNvSpPr txBox="1"/>
          <p:nvPr/>
        </p:nvSpPr>
        <p:spPr>
          <a:xfrm>
            <a:off x="1516171" y="4464720"/>
            <a:ext cx="184666" cy="146656"/>
          </a:xfrm>
          <a:prstGeom prst="rect">
            <a:avLst/>
          </a:prstGeom>
          <a:noFill/>
        </p:spPr>
        <p:txBody>
          <a:bodyPr wrap="none" rtlCol="0">
            <a:spAutoFit/>
          </a:bodyPr>
          <a:lstStyle/>
          <a:p>
            <a:r>
              <a:rPr lang="es-ES" dirty="0" smtClean="0"/>
              <a:t> </a:t>
            </a:r>
            <a:endParaRPr lang="es-ES" dirty="0"/>
          </a:p>
        </p:txBody>
      </p:sp>
      <p:sp>
        <p:nvSpPr>
          <p:cNvPr id="5" name="Rectángulo 4"/>
          <p:cNvSpPr/>
          <p:nvPr/>
        </p:nvSpPr>
        <p:spPr>
          <a:xfrm>
            <a:off x="2286000" y="2281132"/>
            <a:ext cx="4572000" cy="146656"/>
          </a:xfrm>
          <a:prstGeom prst="rect">
            <a:avLst/>
          </a:prstGeom>
        </p:spPr>
        <p:txBody>
          <a:bodyPr>
            <a:spAutoFit/>
          </a:bodyPr>
          <a:lstStyle/>
          <a:p>
            <a:r>
              <a:rPr lang="en-US" dirty="0"/>
              <a:t>(</a:t>
            </a:r>
            <a:r>
              <a:rPr lang="en-US" dirty="0" err="1" smtClean="0"/>
              <a:t>i</a:t>
            </a:r>
            <a:endParaRPr lang="en-US" dirty="0"/>
          </a:p>
        </p:txBody>
      </p:sp>
      <p:sp>
        <p:nvSpPr>
          <p:cNvPr id="10" name="TextBox 3">
            <a:extLst>
              <a:ext uri="{FF2B5EF4-FFF2-40B4-BE49-F238E27FC236}">
                <a16:creationId xmlns="" xmlns:a16="http://schemas.microsoft.com/office/drawing/2014/main" id="{BCF4EC51-B9A3-6947-90CF-E5A0044512BC}"/>
              </a:ext>
            </a:extLst>
          </p:cNvPr>
          <p:cNvSpPr txBox="1"/>
          <p:nvPr/>
        </p:nvSpPr>
        <p:spPr>
          <a:xfrm rot="16200000">
            <a:off x="-1784286" y="2649561"/>
            <a:ext cx="3882477" cy="646331"/>
          </a:xfrm>
          <a:prstGeom prst="rect">
            <a:avLst/>
          </a:prstGeom>
          <a:noFill/>
        </p:spPr>
        <p:txBody>
          <a:bodyPr wrap="square" rtlCol="0">
            <a:spAutoFit/>
          </a:bodyPr>
          <a:lstStyle/>
          <a:p>
            <a:pPr algn="ctr"/>
            <a:r>
              <a:rPr lang="es-ES_tradnl" sz="3600" dirty="0" smtClean="0">
                <a:solidFill>
                  <a:srgbClr val="DFC5DF"/>
                </a:solidFill>
                <a:latin typeface="Arial" panose="020B0604020202020204" pitchFamily="34" charset="0"/>
                <a:cs typeface="Arial" panose="020B0604020202020204" pitchFamily="34" charset="0"/>
              </a:rPr>
              <a:t>RESULTS</a:t>
            </a:r>
            <a:endParaRPr lang="x-none" sz="3600" dirty="0">
              <a:solidFill>
                <a:srgbClr val="DFC5DF"/>
              </a:solidFill>
              <a:latin typeface="Arial" panose="020B0604020202020204" pitchFamily="34" charset="0"/>
              <a:cs typeface="Arial" panose="020B0604020202020204" pitchFamily="34" charset="0"/>
            </a:endParaRPr>
          </a:p>
        </p:txBody>
      </p:sp>
      <p:sp>
        <p:nvSpPr>
          <p:cNvPr id="9" name="Rectángulo 8"/>
          <p:cNvSpPr/>
          <p:nvPr/>
        </p:nvSpPr>
        <p:spPr>
          <a:xfrm>
            <a:off x="7299374" y="3946976"/>
            <a:ext cx="1454244" cy="630942"/>
          </a:xfrm>
          <a:prstGeom prst="rect">
            <a:avLst/>
          </a:prstGeom>
        </p:spPr>
        <p:txBody>
          <a:bodyPr wrap="none">
            <a:spAutoFit/>
          </a:bodyPr>
          <a:lstStyle/>
          <a:p>
            <a:r>
              <a:rPr lang="es-ES" sz="700" dirty="0" err="1" smtClean="0">
                <a:solidFill>
                  <a:srgbClr val="000000"/>
                </a:solidFill>
                <a:latin typeface="Arial" panose="020B0604020202020204" pitchFamily="34" charset="0"/>
              </a:rPr>
              <a:t>Patton</a:t>
            </a:r>
            <a:r>
              <a:rPr lang="es-ES" sz="700" dirty="0">
                <a:solidFill>
                  <a:srgbClr val="000000"/>
                </a:solidFill>
                <a:latin typeface="Arial" panose="020B0604020202020204" pitchFamily="34" charset="0"/>
              </a:rPr>
              <a:t>, </a:t>
            </a:r>
            <a:r>
              <a:rPr lang="es-ES" sz="700" dirty="0" err="1">
                <a:solidFill>
                  <a:srgbClr val="000000"/>
                </a:solidFill>
                <a:latin typeface="Arial" panose="020B0604020202020204" pitchFamily="34" charset="0"/>
              </a:rPr>
              <a:t>Sebastien</a:t>
            </a:r>
            <a:r>
              <a:rPr lang="es-ES" sz="700" dirty="0">
                <a:solidFill>
                  <a:srgbClr val="000000"/>
                </a:solidFill>
                <a:latin typeface="Arial" panose="020B0604020202020204" pitchFamily="34" charset="0"/>
              </a:rPr>
              <a:t> &amp; </a:t>
            </a:r>
            <a:r>
              <a:rPr lang="es-ES" sz="700" dirty="0" err="1">
                <a:solidFill>
                  <a:srgbClr val="000000"/>
                </a:solidFill>
                <a:latin typeface="Arial" panose="020B0604020202020204" pitchFamily="34" charset="0"/>
              </a:rPr>
              <a:t>Mian</a:t>
            </a:r>
            <a:r>
              <a:rPr lang="es-ES" sz="700" dirty="0">
                <a:solidFill>
                  <a:srgbClr val="000000"/>
                </a:solidFill>
                <a:latin typeface="Arial" panose="020B0604020202020204" pitchFamily="34" charset="0"/>
              </a:rPr>
              <a:t>, </a:t>
            </a:r>
            <a:r>
              <a:rPr lang="es-ES" sz="700" dirty="0" smtClean="0">
                <a:solidFill>
                  <a:srgbClr val="000000"/>
                </a:solidFill>
                <a:latin typeface="Arial" panose="020B0604020202020204" pitchFamily="34" charset="0"/>
              </a:rPr>
              <a:t>2019</a:t>
            </a:r>
          </a:p>
          <a:p>
            <a:r>
              <a:rPr lang="es-ES" sz="700" dirty="0" err="1" smtClean="0">
                <a:solidFill>
                  <a:srgbClr val="000000"/>
                </a:solidFill>
                <a:latin typeface="Arial" panose="020B0604020202020204" pitchFamily="34" charset="0"/>
              </a:rPr>
              <a:t>Docherty</a:t>
            </a:r>
            <a:r>
              <a:rPr lang="es-ES" sz="700" dirty="0" smtClean="0">
                <a:solidFill>
                  <a:srgbClr val="000000"/>
                </a:solidFill>
                <a:latin typeface="Arial" panose="020B0604020202020204" pitchFamily="34" charset="0"/>
              </a:rPr>
              <a:t>, 2020</a:t>
            </a:r>
          </a:p>
          <a:p>
            <a:r>
              <a:rPr lang="es-ES" sz="700" dirty="0" err="1" smtClean="0">
                <a:solidFill>
                  <a:srgbClr val="000000"/>
                </a:solidFill>
                <a:latin typeface="Arial" panose="020B0604020202020204" pitchFamily="34" charset="0"/>
              </a:rPr>
              <a:t>May</a:t>
            </a:r>
            <a:r>
              <a:rPr lang="es-ES" sz="700" dirty="0" smtClean="0">
                <a:solidFill>
                  <a:srgbClr val="000000"/>
                </a:solidFill>
                <a:latin typeface="Arial" panose="020B0604020202020204" pitchFamily="34" charset="0"/>
              </a:rPr>
              <a:t>, 2008</a:t>
            </a:r>
          </a:p>
          <a:p>
            <a:endParaRPr lang="es-ES" sz="700" dirty="0" smtClean="0">
              <a:solidFill>
                <a:srgbClr val="000000"/>
              </a:solidFill>
              <a:latin typeface="Arial" panose="020B0604020202020204" pitchFamily="34" charset="0"/>
            </a:endParaRPr>
          </a:p>
          <a:p>
            <a:endParaRPr lang="es-ES" sz="70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767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s-ES_tradnl" sz="700" dirty="0">
                <a:latin typeface="Arial" panose="020B0604020202020204" pitchFamily="34" charset="0"/>
                <a:cs typeface="Arial" panose="020B0604020202020204" pitchFamily="34" charset="0"/>
              </a:rPr>
              <a:t>P5.1-492</a:t>
            </a:r>
            <a:endParaRPr lang="x-none" sz="700" dirty="0">
              <a:latin typeface="Arial" panose="020B0604020202020204" pitchFamily="34" charset="0"/>
              <a:cs typeface="Arial" panose="020B0604020202020204" pitchFamily="34" charset="0"/>
            </a:endParaRPr>
          </a:p>
        </p:txBody>
      </p:sp>
      <p:sp>
        <p:nvSpPr>
          <p:cNvPr id="6" name="Rectángulo 5"/>
          <p:cNvSpPr/>
          <p:nvPr/>
        </p:nvSpPr>
        <p:spPr>
          <a:xfrm>
            <a:off x="176390" y="2670529"/>
            <a:ext cx="4572000" cy="215444"/>
          </a:xfrm>
          <a:prstGeom prst="rect">
            <a:avLst/>
          </a:prstGeom>
        </p:spPr>
        <p:txBody>
          <a:bodyPr>
            <a:spAutoFit/>
          </a:bodyPr>
          <a:lstStyle/>
          <a:p>
            <a:pPr algn="just"/>
            <a:endParaRPr lang="en-US" sz="800" dirty="0"/>
          </a:p>
        </p:txBody>
      </p:sp>
      <p:sp>
        <p:nvSpPr>
          <p:cNvPr id="8" name="Rectangle 17">
            <a:extLst>
              <a:ext uri="{FF2B5EF4-FFF2-40B4-BE49-F238E27FC236}">
                <a16:creationId xmlns:a16="http://schemas.microsoft.com/office/drawing/2014/main" xmlns="" id="{BC5AAA59-41F3-0D40-B5E2-567F04B6D257}"/>
              </a:ext>
            </a:extLst>
          </p:cNvPr>
          <p:cNvSpPr>
            <a:spLocks noChangeArrowheads="1"/>
          </p:cNvSpPr>
          <p:nvPr/>
        </p:nvSpPr>
        <p:spPr bwMode="auto">
          <a:xfrm>
            <a:off x="1992923" y="163887"/>
            <a:ext cx="4962770" cy="615638"/>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need</a:t>
            </a:r>
            <a:r>
              <a:rPr lang="es-ES_tradnl" sz="1000" b="1" dirty="0">
                <a:solidFill>
                  <a:schemeClr val="bg1"/>
                </a:solidFill>
                <a:latin typeface="Arial"/>
                <a:cs typeface="Arial"/>
              </a:rPr>
              <a:t> </a:t>
            </a:r>
            <a:r>
              <a:rPr lang="es-ES_tradnl" sz="1000" b="1" dirty="0" err="1">
                <a:solidFill>
                  <a:schemeClr val="bg1"/>
                </a:solidFill>
                <a:latin typeface="Arial"/>
                <a:cs typeface="Arial"/>
              </a:rPr>
              <a:t>for</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Comprehensive</a:t>
            </a:r>
            <a:r>
              <a:rPr lang="es-ES_tradnl" sz="1000" b="1" dirty="0">
                <a:solidFill>
                  <a:schemeClr val="bg1"/>
                </a:solidFill>
                <a:latin typeface="Arial"/>
                <a:cs typeface="Arial"/>
              </a:rPr>
              <a:t> Nuclear-Test-</a:t>
            </a:r>
            <a:r>
              <a:rPr lang="es-ES_tradnl" sz="1000" b="1" dirty="0" err="1">
                <a:solidFill>
                  <a:schemeClr val="bg1"/>
                </a:solidFill>
                <a:latin typeface="Arial"/>
                <a:cs typeface="Arial"/>
              </a:rPr>
              <a:t>Ban</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to</a:t>
            </a:r>
            <a:r>
              <a:rPr lang="es-ES_tradnl" sz="1000" b="1" dirty="0">
                <a:solidFill>
                  <a:schemeClr val="bg1"/>
                </a:solidFill>
                <a:latin typeface="Arial"/>
                <a:cs typeface="Arial"/>
              </a:rPr>
              <a:t> </a:t>
            </a:r>
            <a:r>
              <a:rPr lang="es-ES_tradnl" sz="1000" b="1" dirty="0" err="1">
                <a:solidFill>
                  <a:schemeClr val="bg1"/>
                </a:solidFill>
                <a:latin typeface="Arial"/>
                <a:cs typeface="Arial"/>
              </a:rPr>
              <a:t>enter</a:t>
            </a:r>
            <a:r>
              <a:rPr lang="es-ES_tradnl" sz="1000" b="1" dirty="0">
                <a:solidFill>
                  <a:schemeClr val="bg1"/>
                </a:solidFill>
                <a:latin typeface="Arial"/>
                <a:cs typeface="Arial"/>
              </a:rPr>
              <a:t> </a:t>
            </a:r>
            <a:r>
              <a:rPr lang="es-ES_tradnl" sz="1000" b="1" dirty="0" err="1">
                <a:solidFill>
                  <a:schemeClr val="bg1"/>
                </a:solidFill>
                <a:latin typeface="Arial"/>
                <a:cs typeface="Arial"/>
              </a:rPr>
              <a:t>into</a:t>
            </a:r>
            <a:r>
              <a:rPr lang="es-ES_tradnl" sz="1000" b="1" dirty="0">
                <a:solidFill>
                  <a:schemeClr val="bg1"/>
                </a:solidFill>
                <a:latin typeface="Arial"/>
                <a:cs typeface="Arial"/>
              </a:rPr>
              <a:t> </a:t>
            </a:r>
            <a:r>
              <a:rPr lang="es-ES_tradnl" sz="1000" b="1" dirty="0" err="1">
                <a:solidFill>
                  <a:schemeClr val="bg1"/>
                </a:solidFill>
                <a:latin typeface="Arial"/>
                <a:cs typeface="Arial"/>
              </a:rPr>
              <a:t>force</a:t>
            </a:r>
            <a:r>
              <a:rPr lang="es-ES_tradnl" sz="1000" b="1" dirty="0">
                <a:solidFill>
                  <a:schemeClr val="bg1"/>
                </a:solidFill>
                <a:latin typeface="Arial"/>
                <a:cs typeface="Arial"/>
              </a:rPr>
              <a:t> and </a:t>
            </a:r>
            <a:r>
              <a:rPr lang="es-ES_tradnl" sz="1000" b="1" dirty="0" err="1">
                <a:solidFill>
                  <a:schemeClr val="bg1"/>
                </a:solidFill>
                <a:latin typeface="Arial"/>
                <a:cs typeface="Arial"/>
              </a:rPr>
              <a:t>its</a:t>
            </a:r>
            <a:r>
              <a:rPr lang="es-ES_tradnl" sz="1000" b="1" dirty="0">
                <a:solidFill>
                  <a:schemeClr val="bg1"/>
                </a:solidFill>
                <a:latin typeface="Arial"/>
                <a:cs typeface="Arial"/>
              </a:rPr>
              <a:t> </a:t>
            </a:r>
            <a:r>
              <a:rPr lang="es-ES_tradnl" sz="1000" b="1" dirty="0" err="1">
                <a:solidFill>
                  <a:schemeClr val="bg1"/>
                </a:solidFill>
                <a:latin typeface="Arial"/>
                <a:cs typeface="Arial"/>
              </a:rPr>
              <a:t>relationship</a:t>
            </a:r>
            <a:r>
              <a:rPr lang="es-ES_tradnl" sz="1000" b="1" dirty="0">
                <a:solidFill>
                  <a:schemeClr val="bg1"/>
                </a:solidFill>
                <a:latin typeface="Arial"/>
                <a:cs typeface="Arial"/>
              </a:rPr>
              <a:t> </a:t>
            </a:r>
            <a:r>
              <a:rPr lang="es-ES_tradnl" sz="1000" b="1" dirty="0" err="1">
                <a:solidFill>
                  <a:schemeClr val="bg1"/>
                </a:solidFill>
                <a:latin typeface="Arial"/>
                <a:cs typeface="Arial"/>
              </a:rPr>
              <a:t>with</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Treaty</a:t>
            </a:r>
            <a:r>
              <a:rPr lang="es-ES_tradnl" sz="1000" b="1" dirty="0">
                <a:solidFill>
                  <a:schemeClr val="bg1"/>
                </a:solidFill>
                <a:latin typeface="Arial"/>
                <a:cs typeface="Arial"/>
              </a:rPr>
              <a:t> </a:t>
            </a:r>
            <a:r>
              <a:rPr lang="es-ES_tradnl" sz="1000" b="1" dirty="0" err="1">
                <a:solidFill>
                  <a:schemeClr val="bg1"/>
                </a:solidFill>
                <a:latin typeface="Arial"/>
                <a:cs typeface="Arial"/>
              </a:rPr>
              <a:t>on</a:t>
            </a:r>
            <a:r>
              <a:rPr lang="es-ES_tradnl" sz="1000" b="1" dirty="0">
                <a:solidFill>
                  <a:schemeClr val="bg1"/>
                </a:solidFill>
                <a:latin typeface="Arial"/>
                <a:cs typeface="Arial"/>
              </a:rPr>
              <a:t> </a:t>
            </a:r>
            <a:r>
              <a:rPr lang="es-ES_tradnl" sz="1000" b="1" dirty="0" err="1">
                <a:solidFill>
                  <a:schemeClr val="bg1"/>
                </a:solidFill>
                <a:latin typeface="Arial"/>
                <a:cs typeface="Arial"/>
              </a:rPr>
              <a:t>the</a:t>
            </a:r>
            <a:r>
              <a:rPr lang="es-ES_tradnl" sz="1000" b="1" dirty="0">
                <a:solidFill>
                  <a:schemeClr val="bg1"/>
                </a:solidFill>
                <a:latin typeface="Arial"/>
                <a:cs typeface="Arial"/>
              </a:rPr>
              <a:t> </a:t>
            </a:r>
            <a:r>
              <a:rPr lang="es-ES_tradnl" sz="1000" b="1" dirty="0" err="1">
                <a:solidFill>
                  <a:schemeClr val="bg1"/>
                </a:solidFill>
                <a:latin typeface="Arial"/>
                <a:cs typeface="Arial"/>
              </a:rPr>
              <a:t>Prohibition</a:t>
            </a:r>
            <a:r>
              <a:rPr lang="es-ES_tradnl" sz="1000" b="1" dirty="0">
                <a:solidFill>
                  <a:schemeClr val="bg1"/>
                </a:solidFill>
                <a:latin typeface="Arial"/>
                <a:cs typeface="Arial"/>
              </a:rPr>
              <a:t> of Nuclear </a:t>
            </a:r>
            <a:r>
              <a:rPr lang="es-ES_tradnl" sz="1000" b="1" dirty="0" err="1">
                <a:solidFill>
                  <a:schemeClr val="bg1"/>
                </a:solidFill>
                <a:latin typeface="Arial"/>
                <a:cs typeface="Arial"/>
              </a:rPr>
              <a:t>Weapons</a:t>
            </a:r>
            <a:r>
              <a:rPr lang="es-ES_tradnl" sz="1000" b="1" dirty="0">
                <a:solidFill>
                  <a:schemeClr val="bg1"/>
                </a:solidFill>
                <a:latin typeface="Arial"/>
                <a:cs typeface="Arial"/>
              </a:rPr>
              <a:t> </a:t>
            </a:r>
            <a:endParaRPr lang="es-ES_tradnl" sz="1000" b="1" dirty="0" smtClean="0">
              <a:solidFill>
                <a:schemeClr val="bg1"/>
              </a:solidFill>
              <a:latin typeface="Arial"/>
              <a:cs typeface="Arial"/>
            </a:endParaRPr>
          </a:p>
          <a:p>
            <a:pPr algn="ctr" eaLnBrk="0" hangingPunct="0">
              <a:lnSpc>
                <a:spcPts val="1586"/>
              </a:lnSpc>
            </a:pPr>
            <a:r>
              <a:rPr lang="en-US" sz="800" dirty="0" err="1" smtClean="0">
                <a:solidFill>
                  <a:schemeClr val="bg1"/>
                </a:solidFill>
                <a:latin typeface="Arial" panose="020B0604020202020204" pitchFamily="34" charset="0"/>
                <a:ea typeface="Avenir Book" charset="0"/>
              </a:rPr>
              <a:t>Lucía</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a:t>
            </a:r>
            <a:r>
              <a:rPr lang="en-US" sz="800" dirty="0" smtClean="0">
                <a:solidFill>
                  <a:schemeClr val="bg1"/>
                </a:solidFill>
                <a:latin typeface="Arial" panose="020B0604020202020204" pitchFamily="34" charset="0"/>
                <a:ea typeface="Avenir Book" charset="0"/>
              </a:rPr>
              <a:t>, </a:t>
            </a:r>
            <a:r>
              <a:rPr lang="en-US" sz="800" dirty="0" err="1" smtClean="0">
                <a:solidFill>
                  <a:schemeClr val="bg1"/>
                </a:solidFill>
                <a:latin typeface="Arial" panose="020B0604020202020204" pitchFamily="34" charset="0"/>
                <a:ea typeface="Avenir Book" charset="0"/>
              </a:rPr>
              <a:t>centellas.lucia@bwefforts.org</a:t>
            </a:r>
            <a:endParaRPr lang="en-US" sz="800" dirty="0">
              <a:solidFill>
                <a:schemeClr val="bg1"/>
              </a:solidFill>
              <a:latin typeface="Avenir Book" charset="0"/>
              <a:ea typeface="Avenir Book" charset="0"/>
              <a:cs typeface="Avenir Book" charset="0"/>
            </a:endParaRPr>
          </a:p>
        </p:txBody>
      </p:sp>
      <p:sp>
        <p:nvSpPr>
          <p:cNvPr id="5" name="TextBox 3">
            <a:extLst>
              <a:ext uri="{FF2B5EF4-FFF2-40B4-BE49-F238E27FC236}">
                <a16:creationId xmlns=""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2" name="Rectángulo 1"/>
          <p:cNvSpPr/>
          <p:nvPr/>
        </p:nvSpPr>
        <p:spPr>
          <a:xfrm>
            <a:off x="953477" y="1462888"/>
            <a:ext cx="7367677" cy="2492990"/>
          </a:xfrm>
          <a:prstGeom prst="rect">
            <a:avLst/>
          </a:prstGeom>
        </p:spPr>
        <p:txBody>
          <a:bodyPr wrap="square">
            <a:spAutoFit/>
          </a:bodyPr>
          <a:lstStyle/>
          <a:p>
            <a:endParaRPr lang="es-ES_tradnl" sz="1200" dirty="0">
              <a:latin typeface="Arial"/>
              <a:cs typeface="Arial"/>
            </a:endParaRPr>
          </a:p>
          <a:p>
            <a:pPr algn="just"/>
            <a:r>
              <a:rPr lang="es-ES_tradnl" sz="1200" dirty="0">
                <a:latin typeface="Arial"/>
                <a:cs typeface="Arial"/>
              </a:rPr>
              <a:t>The literature reviewed reveals significant areas of cooperation between the CTBT and the TPNW. Irrespective of the CTBT entry into force.</a:t>
            </a:r>
          </a:p>
          <a:p>
            <a:pPr algn="just"/>
            <a:endParaRPr lang="es-ES_tradnl" sz="1200" dirty="0">
              <a:latin typeface="Arial"/>
              <a:cs typeface="Arial"/>
            </a:endParaRPr>
          </a:p>
          <a:p>
            <a:pPr algn="just"/>
            <a:r>
              <a:rPr lang="es-ES_tradnl" sz="1200" dirty="0">
                <a:latin typeface="Arial"/>
                <a:cs typeface="Arial"/>
              </a:rPr>
              <a:t>Both the TPNW and the CTBT enhance the nuclear disarmament and non-proliferation regime. That implies the consolidation of important technical capacities in which coordination mechanisms can be designed.</a:t>
            </a:r>
          </a:p>
          <a:p>
            <a:pPr algn="just"/>
            <a:endParaRPr lang="es-ES_tradnl" sz="1200" dirty="0">
              <a:latin typeface="Arial"/>
              <a:cs typeface="Arial"/>
            </a:endParaRPr>
          </a:p>
          <a:p>
            <a:pPr algn="just"/>
            <a:r>
              <a:rPr lang="es-ES_tradnl" sz="1200" dirty="0">
                <a:latin typeface="Arial"/>
                <a:cs typeface="Arial"/>
              </a:rPr>
              <a:t>By adopting a humanitarian approach, the TPNW opens the doors to new areas of cooperation in the nuclear disarmament and non-proliferation regime, areas that may allow the CTBT to face the search for its entry into force under a new paradigm. Moreover, the proven technical capabilities of the CTBT verification regime have significant applications in the humanitarian field, they have been widely documented and can also contribute to the effective implementation of the TPNW.</a:t>
            </a:r>
            <a:endParaRPr lang="en-US" sz="1200" dirty="0" smtClean="0">
              <a:latin typeface="Arial"/>
              <a:cs typeface="Arial"/>
            </a:endParaRPr>
          </a:p>
        </p:txBody>
      </p:sp>
    </p:spTree>
    <p:extLst>
      <p:ext uri="{BB962C8B-B14F-4D97-AF65-F5344CB8AC3E}">
        <p14:creationId xmlns:p14="http://schemas.microsoft.com/office/powerpoint/2010/main" val="4062044278"/>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9224</TotalTime>
  <Words>1490</Words>
  <Application>Microsoft Macintosh PowerPoint</Application>
  <PresentationFormat>Presentación en pantalla (16:9)</PresentationFormat>
  <Paragraphs>194</Paragraphs>
  <Slides>10</Slides>
  <Notes>6</Notes>
  <HiddenSlides>0</HiddenSlides>
  <MMClips>0</MMClips>
  <ScaleCrop>false</ScaleCrop>
  <HeadingPairs>
    <vt:vector size="4" baseType="variant">
      <vt:variant>
        <vt:lpstr>Tema</vt:lpstr>
      </vt:variant>
      <vt:variant>
        <vt:i4>7</vt:i4>
      </vt:variant>
      <vt:variant>
        <vt:lpstr>Títulos de diapositiva</vt:lpstr>
      </vt:variant>
      <vt:variant>
        <vt:i4>10</vt:i4>
      </vt:variant>
    </vt:vector>
  </HeadingPairs>
  <TitlesOfParts>
    <vt:vector size="17" baseType="lpstr">
      <vt:lpstr>Title Slide</vt:lpstr>
      <vt:lpstr>Inner Slide</vt:lpstr>
      <vt:lpstr>abstract</vt:lpstr>
      <vt:lpstr>INTRODUCTION</vt:lpstr>
      <vt:lpstr>METHODS</vt:lpstr>
      <vt:lpstr>RESULTS</vt:lpstr>
      <vt:lpstr>CONCLUSIONS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Lucía Centellas</cp:lastModifiedBy>
  <cp:revision>176</cp:revision>
  <cp:lastPrinted>2019-03-26T13:54:24Z</cp:lastPrinted>
  <dcterms:created xsi:type="dcterms:W3CDTF">2019-04-24T06:32:04Z</dcterms:created>
  <dcterms:modified xsi:type="dcterms:W3CDTF">2021-06-18T15:10:41Z</dcterms:modified>
</cp:coreProperties>
</file>