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9144000" cy="5143500" type="screen16x9"/>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3" d="100"/>
          <a:sy n="93" d="100"/>
        </p:scale>
        <p:origin x="-490"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3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3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3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3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3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3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38" name="PlaceHolder 2"/>
          <p:cNvSpPr>
            <a:spLocks noGrp="1"/>
          </p:cNvSpPr>
          <p:nvPr>
            <p:ph type="body"/>
          </p:nvPr>
        </p:nvSpPr>
        <p:spPr>
          <a:xfrm>
            <a:off x="45720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39" name="PlaceHolder 3"/>
          <p:cNvSpPr>
            <a:spLocks noGrp="1"/>
          </p:cNvSpPr>
          <p:nvPr>
            <p:ph type="body"/>
          </p:nvPr>
        </p:nvSpPr>
        <p:spPr>
          <a:xfrm>
            <a:off x="323964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40" name="PlaceHolder 4"/>
          <p:cNvSpPr>
            <a:spLocks noGrp="1"/>
          </p:cNvSpPr>
          <p:nvPr>
            <p:ph type="body"/>
          </p:nvPr>
        </p:nvSpPr>
        <p:spPr>
          <a:xfrm>
            <a:off x="602208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41" name="PlaceHolder 5"/>
          <p:cNvSpPr>
            <a:spLocks noGrp="1"/>
          </p:cNvSpPr>
          <p:nvPr>
            <p:ph type="body"/>
          </p:nvPr>
        </p:nvSpPr>
        <p:spPr>
          <a:xfrm>
            <a:off x="45720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42" name="PlaceHolder 6"/>
          <p:cNvSpPr>
            <a:spLocks noGrp="1"/>
          </p:cNvSpPr>
          <p:nvPr>
            <p:ph type="body"/>
          </p:nvPr>
        </p:nvSpPr>
        <p:spPr>
          <a:xfrm>
            <a:off x="323964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43" name="PlaceHolder 7"/>
          <p:cNvSpPr>
            <a:spLocks noGrp="1"/>
          </p:cNvSpPr>
          <p:nvPr>
            <p:ph type="body"/>
          </p:nvPr>
        </p:nvSpPr>
        <p:spPr>
          <a:xfrm>
            <a:off x="602208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56"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5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6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6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9"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6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7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7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7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7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7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7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7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8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8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8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83"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85" name="PlaceHolder 2"/>
          <p:cNvSpPr>
            <a:spLocks noGrp="1"/>
          </p:cNvSpPr>
          <p:nvPr>
            <p:ph type="body"/>
          </p:nvPr>
        </p:nvSpPr>
        <p:spPr>
          <a:xfrm>
            <a:off x="45720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86" name="PlaceHolder 3"/>
          <p:cNvSpPr>
            <a:spLocks noGrp="1"/>
          </p:cNvSpPr>
          <p:nvPr>
            <p:ph type="body"/>
          </p:nvPr>
        </p:nvSpPr>
        <p:spPr>
          <a:xfrm>
            <a:off x="323964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87" name="PlaceHolder 4"/>
          <p:cNvSpPr>
            <a:spLocks noGrp="1"/>
          </p:cNvSpPr>
          <p:nvPr>
            <p:ph type="body"/>
          </p:nvPr>
        </p:nvSpPr>
        <p:spPr>
          <a:xfrm>
            <a:off x="602208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88" name="PlaceHolder 5"/>
          <p:cNvSpPr>
            <a:spLocks noGrp="1"/>
          </p:cNvSpPr>
          <p:nvPr>
            <p:ph type="body"/>
          </p:nvPr>
        </p:nvSpPr>
        <p:spPr>
          <a:xfrm>
            <a:off x="45720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89" name="PlaceHolder 6"/>
          <p:cNvSpPr>
            <a:spLocks noGrp="1"/>
          </p:cNvSpPr>
          <p:nvPr>
            <p:ph type="body"/>
          </p:nvPr>
        </p:nvSpPr>
        <p:spPr>
          <a:xfrm>
            <a:off x="323964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90" name="PlaceHolder 7"/>
          <p:cNvSpPr>
            <a:spLocks noGrp="1"/>
          </p:cNvSpPr>
          <p:nvPr>
            <p:ph type="body"/>
          </p:nvPr>
        </p:nvSpPr>
        <p:spPr>
          <a:xfrm>
            <a:off x="602208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0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0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0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0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1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1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1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2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2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2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3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32" name="PlaceHolder 2"/>
          <p:cNvSpPr>
            <a:spLocks noGrp="1"/>
          </p:cNvSpPr>
          <p:nvPr>
            <p:ph type="body"/>
          </p:nvPr>
        </p:nvSpPr>
        <p:spPr>
          <a:xfrm>
            <a:off x="45720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33" name="PlaceHolder 3"/>
          <p:cNvSpPr>
            <a:spLocks noGrp="1"/>
          </p:cNvSpPr>
          <p:nvPr>
            <p:ph type="body"/>
          </p:nvPr>
        </p:nvSpPr>
        <p:spPr>
          <a:xfrm>
            <a:off x="323964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34" name="PlaceHolder 4"/>
          <p:cNvSpPr>
            <a:spLocks noGrp="1"/>
          </p:cNvSpPr>
          <p:nvPr>
            <p:ph type="body"/>
          </p:nvPr>
        </p:nvSpPr>
        <p:spPr>
          <a:xfrm>
            <a:off x="602208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35" name="PlaceHolder 5"/>
          <p:cNvSpPr>
            <a:spLocks noGrp="1"/>
          </p:cNvSpPr>
          <p:nvPr>
            <p:ph type="body"/>
          </p:nvPr>
        </p:nvSpPr>
        <p:spPr>
          <a:xfrm>
            <a:off x="45720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36" name="PlaceHolder 6"/>
          <p:cNvSpPr>
            <a:spLocks noGrp="1"/>
          </p:cNvSpPr>
          <p:nvPr>
            <p:ph type="body"/>
          </p:nvPr>
        </p:nvSpPr>
        <p:spPr>
          <a:xfrm>
            <a:off x="323964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37" name="PlaceHolder 7"/>
          <p:cNvSpPr>
            <a:spLocks noGrp="1"/>
          </p:cNvSpPr>
          <p:nvPr>
            <p:ph type="body"/>
          </p:nvPr>
        </p:nvSpPr>
        <p:spPr>
          <a:xfrm>
            <a:off x="602208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50"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5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5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7"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5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6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6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6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6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6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6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7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7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7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7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7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7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79" name="PlaceHolder 2"/>
          <p:cNvSpPr>
            <a:spLocks noGrp="1"/>
          </p:cNvSpPr>
          <p:nvPr>
            <p:ph type="body"/>
          </p:nvPr>
        </p:nvSpPr>
        <p:spPr>
          <a:xfrm>
            <a:off x="45720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80" name="PlaceHolder 3"/>
          <p:cNvSpPr>
            <a:spLocks noGrp="1"/>
          </p:cNvSpPr>
          <p:nvPr>
            <p:ph type="body"/>
          </p:nvPr>
        </p:nvSpPr>
        <p:spPr>
          <a:xfrm>
            <a:off x="323964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81" name="PlaceHolder 4"/>
          <p:cNvSpPr>
            <a:spLocks noGrp="1"/>
          </p:cNvSpPr>
          <p:nvPr>
            <p:ph type="body"/>
          </p:nvPr>
        </p:nvSpPr>
        <p:spPr>
          <a:xfrm>
            <a:off x="602208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82" name="PlaceHolder 5"/>
          <p:cNvSpPr>
            <a:spLocks noGrp="1"/>
          </p:cNvSpPr>
          <p:nvPr>
            <p:ph type="body"/>
          </p:nvPr>
        </p:nvSpPr>
        <p:spPr>
          <a:xfrm>
            <a:off x="45720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83" name="PlaceHolder 6"/>
          <p:cNvSpPr>
            <a:spLocks noGrp="1"/>
          </p:cNvSpPr>
          <p:nvPr>
            <p:ph type="body"/>
          </p:nvPr>
        </p:nvSpPr>
        <p:spPr>
          <a:xfrm>
            <a:off x="323964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184" name="PlaceHolder 7"/>
          <p:cNvSpPr>
            <a:spLocks noGrp="1"/>
          </p:cNvSpPr>
          <p:nvPr>
            <p:ph type="body"/>
          </p:nvPr>
        </p:nvSpPr>
        <p:spPr>
          <a:xfrm>
            <a:off x="602208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97"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9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0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0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0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0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0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1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1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1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1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1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1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1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1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2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26" name="PlaceHolder 2"/>
          <p:cNvSpPr>
            <a:spLocks noGrp="1"/>
          </p:cNvSpPr>
          <p:nvPr>
            <p:ph type="body"/>
          </p:nvPr>
        </p:nvSpPr>
        <p:spPr>
          <a:xfrm>
            <a:off x="45720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27" name="PlaceHolder 3"/>
          <p:cNvSpPr>
            <a:spLocks noGrp="1"/>
          </p:cNvSpPr>
          <p:nvPr>
            <p:ph type="body"/>
          </p:nvPr>
        </p:nvSpPr>
        <p:spPr>
          <a:xfrm>
            <a:off x="323964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28" name="PlaceHolder 4"/>
          <p:cNvSpPr>
            <a:spLocks noGrp="1"/>
          </p:cNvSpPr>
          <p:nvPr>
            <p:ph type="body"/>
          </p:nvPr>
        </p:nvSpPr>
        <p:spPr>
          <a:xfrm>
            <a:off x="602208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29" name="PlaceHolder 5"/>
          <p:cNvSpPr>
            <a:spLocks noGrp="1"/>
          </p:cNvSpPr>
          <p:nvPr>
            <p:ph type="body"/>
          </p:nvPr>
        </p:nvSpPr>
        <p:spPr>
          <a:xfrm>
            <a:off x="45720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30" name="PlaceHolder 6"/>
          <p:cNvSpPr>
            <a:spLocks noGrp="1"/>
          </p:cNvSpPr>
          <p:nvPr>
            <p:ph type="body"/>
          </p:nvPr>
        </p:nvSpPr>
        <p:spPr>
          <a:xfrm>
            <a:off x="323964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31" name="PlaceHolder 7"/>
          <p:cNvSpPr>
            <a:spLocks noGrp="1"/>
          </p:cNvSpPr>
          <p:nvPr>
            <p:ph type="body"/>
          </p:nvPr>
        </p:nvSpPr>
        <p:spPr>
          <a:xfrm>
            <a:off x="602208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4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4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4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4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5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5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5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5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5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5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6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6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6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1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1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6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6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6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6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7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7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73" name="PlaceHolder 2"/>
          <p:cNvSpPr>
            <a:spLocks noGrp="1"/>
          </p:cNvSpPr>
          <p:nvPr>
            <p:ph type="body"/>
          </p:nvPr>
        </p:nvSpPr>
        <p:spPr>
          <a:xfrm>
            <a:off x="45720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74" name="PlaceHolder 3"/>
          <p:cNvSpPr>
            <a:spLocks noGrp="1"/>
          </p:cNvSpPr>
          <p:nvPr>
            <p:ph type="body"/>
          </p:nvPr>
        </p:nvSpPr>
        <p:spPr>
          <a:xfrm>
            <a:off x="323964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75" name="PlaceHolder 4"/>
          <p:cNvSpPr>
            <a:spLocks noGrp="1"/>
          </p:cNvSpPr>
          <p:nvPr>
            <p:ph type="body"/>
          </p:nvPr>
        </p:nvSpPr>
        <p:spPr>
          <a:xfrm>
            <a:off x="6022080" y="120348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76" name="PlaceHolder 5"/>
          <p:cNvSpPr>
            <a:spLocks noGrp="1"/>
          </p:cNvSpPr>
          <p:nvPr>
            <p:ph type="body"/>
          </p:nvPr>
        </p:nvSpPr>
        <p:spPr>
          <a:xfrm>
            <a:off x="45720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77" name="PlaceHolder 6"/>
          <p:cNvSpPr>
            <a:spLocks noGrp="1"/>
          </p:cNvSpPr>
          <p:nvPr>
            <p:ph type="body"/>
          </p:nvPr>
        </p:nvSpPr>
        <p:spPr>
          <a:xfrm>
            <a:off x="323964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
        <p:nvSpPr>
          <p:cNvPr id="278" name="PlaceHolder 7"/>
          <p:cNvSpPr>
            <a:spLocks noGrp="1"/>
          </p:cNvSpPr>
          <p:nvPr>
            <p:ph type="body"/>
          </p:nvPr>
        </p:nvSpPr>
        <p:spPr>
          <a:xfrm>
            <a:off x="6022080" y="2761920"/>
            <a:ext cx="2649600" cy="1422720"/>
          </a:xfrm>
          <a:prstGeom prst="rect">
            <a:avLst/>
          </a:prstGeom>
        </p:spPr>
        <p:txBody>
          <a:bodyPr lIns="0" tIns="0" rIns="0" bIns="0">
            <a:normAutofit fontScale="70000"/>
          </a:bodyPr>
          <a:lstStyle/>
          <a:p>
            <a:endParaRPr lang="x-none"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x-none" sz="1800" b="0" strike="noStrike" spc="-1">
              <a:solidFill>
                <a:srgbClr val="000000"/>
              </a:solidFill>
              <a:latin typeface="Arial"/>
            </a:endParaRPr>
          </a:p>
        </p:txBody>
      </p:sp>
      <p:sp>
        <p:nvSpPr>
          <p:cNvPr id="2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x-none" sz="2800" b="0" strike="noStrike" spc="-1">
              <a:solidFill>
                <a:srgbClr val="000000"/>
              </a:solidFill>
              <a:latin typeface="Arial"/>
            </a:endParaRPr>
          </a:p>
        </p:txBody>
      </p:sp>
      <p:sp>
        <p:nvSpPr>
          <p:cNvPr id="2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x-none"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wmf"/><Relationship Id="rId2" Type="http://schemas.openxmlformats.org/officeDocument/2006/relationships/slideLayout" Target="../slideLayouts/slideLayout14.xml"/><Relationship Id="rId16" Type="http://schemas.openxmlformats.org/officeDocument/2006/relationships/image" Target="../media/image3.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wmf"/><Relationship Id="rId2" Type="http://schemas.openxmlformats.org/officeDocument/2006/relationships/slideLayout" Target="../slideLayouts/slideLayout26.xml"/><Relationship Id="rId16" Type="http://schemas.openxmlformats.org/officeDocument/2006/relationships/image" Target="../media/image3.w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2.wmf"/><Relationship Id="rId2" Type="http://schemas.openxmlformats.org/officeDocument/2006/relationships/slideLayout" Target="../slideLayouts/slideLayout38.xml"/><Relationship Id="rId16" Type="http://schemas.openxmlformats.org/officeDocument/2006/relationships/image" Target="../media/image3.w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wmf"/><Relationship Id="rId2" Type="http://schemas.openxmlformats.org/officeDocument/2006/relationships/slideLayout" Target="../slideLayouts/slideLayout50.xml"/><Relationship Id="rId16" Type="http://schemas.openxmlformats.org/officeDocument/2006/relationships/image" Target="../media/image3.w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2.wmf"/><Relationship Id="rId2" Type="http://schemas.openxmlformats.org/officeDocument/2006/relationships/slideLayout" Target="../slideLayouts/slideLayout62.xml"/><Relationship Id="rId16" Type="http://schemas.openxmlformats.org/officeDocument/2006/relationships/image" Target="../media/image3.w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5.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2" descr="A picture containing light, night sky&#10;&#10;Description automatically generated"/>
          <p:cNvPicPr/>
          <p:nvPr/>
        </p:nvPicPr>
        <p:blipFill>
          <a:blip r:embed="rId14"/>
          <a:stretch/>
        </p:blipFill>
        <p:spPr>
          <a:xfrm>
            <a:off x="0" y="360"/>
            <a:ext cx="9142920" cy="5141880"/>
          </a:xfrm>
          <a:prstGeom prst="rect">
            <a:avLst/>
          </a:prstGeom>
          <a:ln>
            <a:noFill/>
          </a:ln>
        </p:spPr>
      </p:pic>
      <p:sp>
        <p:nvSpPr>
          <p:cNvPr id="9" name="CustomShape 1"/>
          <p:cNvSpPr/>
          <p:nvPr/>
        </p:nvSpPr>
        <p:spPr>
          <a:xfrm>
            <a:off x="0" y="4876200"/>
            <a:ext cx="9142920" cy="255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CustomShape 2"/>
          <p:cNvSpPr/>
          <p:nvPr/>
        </p:nvSpPr>
        <p:spPr>
          <a:xfrm>
            <a:off x="7920720" y="4895280"/>
            <a:ext cx="10742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100" b="0" strike="noStrike" spc="-1">
                <a:solidFill>
                  <a:srgbClr val="FFFFFF"/>
                </a:solidFill>
                <a:latin typeface="DIN-Medium"/>
                <a:ea typeface="DejaVu Sans"/>
              </a:rPr>
              <a:t>CTBTO.ORG</a:t>
            </a:r>
            <a:endParaRPr lang="ru-RU" sz="1100" b="0" strike="noStrike" spc="-1">
              <a:latin typeface="Arial"/>
            </a:endParaRPr>
          </a:p>
        </p:txBody>
      </p:sp>
      <p:sp>
        <p:nvSpPr>
          <p:cNvPr id="3" name="CustomShape 3"/>
          <p:cNvSpPr/>
          <p:nvPr/>
        </p:nvSpPr>
        <p:spPr>
          <a:xfrm>
            <a:off x="123120" y="4875120"/>
            <a:ext cx="37713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PUTTING AN END TO NUCLEAR EXPLOSIONS </a:t>
            </a:r>
            <a:endParaRPr lang="ru-RU" sz="1100" b="0" strike="noStrike" spc="-1">
              <a:latin typeface="Arial"/>
            </a:endParaRPr>
          </a:p>
        </p:txBody>
      </p:sp>
      <p:pic>
        <p:nvPicPr>
          <p:cNvPr id="4" name="Picture 9"/>
          <p:cNvPicPr/>
          <p:nvPr/>
        </p:nvPicPr>
        <p:blipFill>
          <a:blip r:embed="rId15"/>
          <a:stretch/>
        </p:blipFill>
        <p:spPr>
          <a:xfrm>
            <a:off x="6751800" y="282960"/>
            <a:ext cx="1878120" cy="497160"/>
          </a:xfrm>
          <a:prstGeom prst="rect">
            <a:avLst/>
          </a:prstGeom>
          <a:ln>
            <a:noFill/>
          </a:ln>
        </p:spPr>
      </p:pic>
      <p:pic>
        <p:nvPicPr>
          <p:cNvPr id="5" name="Picture 8"/>
          <p:cNvPicPr/>
          <p:nvPr/>
        </p:nvPicPr>
        <p:blipFill>
          <a:blip r:embed="rId16"/>
          <a:stretch/>
        </p:blipFill>
        <p:spPr>
          <a:xfrm>
            <a:off x="424440" y="287280"/>
            <a:ext cx="1966680" cy="497160"/>
          </a:xfrm>
          <a:prstGeom prst="rect">
            <a:avLst/>
          </a:prstGeom>
          <a:ln>
            <a:noFill/>
          </a:ln>
        </p:spPr>
      </p:pic>
      <p:sp>
        <p:nvSpPr>
          <p:cNvPr id="6" name="PlaceHolder 4"/>
          <p:cNvSpPr>
            <a:spLocks noGrp="1"/>
          </p:cNvSpPr>
          <p:nvPr>
            <p:ph type="title"/>
          </p:nvPr>
        </p:nvSpPr>
        <p:spPr>
          <a:xfrm>
            <a:off x="457200" y="205200"/>
            <a:ext cx="8229240" cy="858600"/>
          </a:xfrm>
          <a:prstGeom prst="rect">
            <a:avLst/>
          </a:prstGeom>
        </p:spPr>
        <p:txBody>
          <a:bodyPr lIns="0" tIns="0" rIns="0" bIns="0" anchor="ctr">
            <a:noAutofit/>
          </a:bodyPr>
          <a:lstStyle/>
          <a:p>
            <a:r>
              <a:rPr lang="x-none" sz="1800" b="0" strike="noStrike" spc="-1">
                <a:solidFill>
                  <a:srgbClr val="000000"/>
                </a:solidFill>
                <a:latin typeface="Arial"/>
              </a:rPr>
              <a:t>Для правки текста заглавия щёлкните мышью</a:t>
            </a:r>
          </a:p>
        </p:txBody>
      </p:sp>
      <p:sp>
        <p:nvSpPr>
          <p:cNvPr id="7"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x-none" sz="2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x-none" sz="20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x-none"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x-none"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x-none"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x-none"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x-none"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Picture 16"/>
          <p:cNvPicPr/>
          <p:nvPr/>
        </p:nvPicPr>
        <p:blipFill>
          <a:blip r:embed="rId14"/>
          <a:stretch/>
        </p:blipFill>
        <p:spPr>
          <a:xfrm>
            <a:off x="0" y="4889520"/>
            <a:ext cx="9142920" cy="253080"/>
          </a:xfrm>
          <a:prstGeom prst="rect">
            <a:avLst/>
          </a:prstGeom>
          <a:ln>
            <a:noFill/>
          </a:ln>
        </p:spPr>
      </p:pic>
      <p:pic>
        <p:nvPicPr>
          <p:cNvPr id="45" name="Picture 5"/>
          <p:cNvPicPr/>
          <p:nvPr/>
        </p:nvPicPr>
        <p:blipFill>
          <a:blip r:embed="rId15"/>
          <a:stretch/>
        </p:blipFill>
        <p:spPr>
          <a:xfrm>
            <a:off x="0" y="0"/>
            <a:ext cx="9142920" cy="880560"/>
          </a:xfrm>
          <a:prstGeom prst="rect">
            <a:avLst/>
          </a:prstGeom>
          <a:ln>
            <a:noFill/>
          </a:ln>
        </p:spPr>
      </p:pic>
      <p:sp>
        <p:nvSpPr>
          <p:cNvPr id="46" name="CustomShape 1"/>
          <p:cNvSpPr/>
          <p:nvPr/>
        </p:nvSpPr>
        <p:spPr>
          <a:xfrm>
            <a:off x="7863480" y="4895280"/>
            <a:ext cx="12387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100" b="0" strike="noStrike" spc="-1">
                <a:solidFill>
                  <a:srgbClr val="FFFFFF"/>
                </a:solidFill>
                <a:latin typeface="DIN-Medium"/>
                <a:ea typeface="DejaVu Sans"/>
              </a:rPr>
              <a:t>CTBTO.ORG</a:t>
            </a:r>
            <a:endParaRPr lang="ru-RU" sz="1100" b="0" strike="noStrike" spc="-1">
              <a:latin typeface="Arial"/>
            </a:endParaRPr>
          </a:p>
        </p:txBody>
      </p:sp>
      <p:sp>
        <p:nvSpPr>
          <p:cNvPr id="47" name="CustomShape 2"/>
          <p:cNvSpPr/>
          <p:nvPr/>
        </p:nvSpPr>
        <p:spPr>
          <a:xfrm>
            <a:off x="167040" y="4764240"/>
            <a:ext cx="4300200" cy="118080"/>
          </a:xfrm>
          <a:prstGeom prst="rect">
            <a:avLst/>
          </a:prstGeom>
          <a:noFill/>
          <a:ln w="9360">
            <a:noFill/>
          </a:ln>
        </p:spPr>
        <p:style>
          <a:lnRef idx="0">
            <a:scrgbClr r="0" g="0" b="0"/>
          </a:lnRef>
          <a:fillRef idx="0">
            <a:scrgbClr r="0" g="0" b="0"/>
          </a:fillRef>
          <a:effectRef idx="0">
            <a:scrgbClr r="0" g="0" b="0"/>
          </a:effectRef>
          <a:fontRef idx="minor"/>
        </p:style>
        <p:txBody>
          <a:bodyPr lIns="20520" tIns="10440" rIns="20520" bIns="10440">
            <a:spAutoFit/>
          </a:bodyPr>
          <a:lstStyle/>
          <a:p>
            <a:pPr>
              <a:lnSpc>
                <a:spcPct val="100000"/>
              </a:lnSpc>
              <a:spcBef>
                <a:spcPts val="317"/>
              </a:spcBef>
            </a:pPr>
            <a:r>
              <a:rPr lang="en-US" sz="640" b="1" strike="noStrike" spc="-1">
                <a:solidFill>
                  <a:srgbClr val="000000"/>
                </a:solidFill>
                <a:latin typeface="Avenir Heavy"/>
                <a:ea typeface="DejaVu Sans"/>
              </a:rPr>
              <a:t>Disclaimer: </a:t>
            </a:r>
            <a:r>
              <a:rPr lang="en-US" sz="500" b="0" strike="noStrike" spc="-1">
                <a:solidFill>
                  <a:srgbClr val="000000"/>
                </a:solidFill>
                <a:latin typeface="Avenir Medium"/>
                <a:ea typeface="DejaVu Sans"/>
              </a:rPr>
              <a:t>The views expressed on this poster are those of the author and do not necessarily reflect the view of the CTBTO</a:t>
            </a:r>
            <a:endParaRPr lang="ru-RU" sz="500" b="0" strike="noStrike" spc="-1">
              <a:latin typeface="Arial"/>
            </a:endParaRPr>
          </a:p>
        </p:txBody>
      </p:sp>
      <p:sp>
        <p:nvSpPr>
          <p:cNvPr id="48" name="CustomShape 3"/>
          <p:cNvSpPr/>
          <p:nvPr/>
        </p:nvSpPr>
        <p:spPr>
          <a:xfrm>
            <a:off x="115200" y="536040"/>
            <a:ext cx="12369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Poster No.:</a:t>
            </a:r>
            <a:endParaRPr lang="ru-RU" sz="1100" b="0" strike="noStrike" spc="-1">
              <a:latin typeface="Arial"/>
            </a:endParaRPr>
          </a:p>
        </p:txBody>
      </p:sp>
      <p:sp>
        <p:nvSpPr>
          <p:cNvPr id="49" name="CustomShape 4"/>
          <p:cNvSpPr/>
          <p:nvPr/>
        </p:nvSpPr>
        <p:spPr>
          <a:xfrm>
            <a:off x="78840" y="4895280"/>
            <a:ext cx="367308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PUTTING AN END TO NUCLEAR EXPLOSIONS </a:t>
            </a:r>
            <a:endParaRPr lang="ru-RU" sz="1100" b="0" strike="noStrike" spc="-1">
              <a:latin typeface="Arial"/>
            </a:endParaRPr>
          </a:p>
        </p:txBody>
      </p:sp>
      <p:sp>
        <p:nvSpPr>
          <p:cNvPr id="50" name="CustomShape 5"/>
          <p:cNvSpPr/>
          <p:nvPr/>
        </p:nvSpPr>
        <p:spPr>
          <a:xfrm>
            <a:off x="947520" y="564480"/>
            <a:ext cx="681840" cy="20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51" name="Picture 10"/>
          <p:cNvPicPr/>
          <p:nvPr/>
        </p:nvPicPr>
        <p:blipFill>
          <a:blip r:embed="rId16"/>
          <a:stretch/>
        </p:blipFill>
        <p:spPr>
          <a:xfrm>
            <a:off x="221760" y="141120"/>
            <a:ext cx="1407600" cy="355680"/>
          </a:xfrm>
          <a:prstGeom prst="rect">
            <a:avLst/>
          </a:prstGeom>
          <a:ln>
            <a:noFill/>
          </a:ln>
        </p:spPr>
      </p:pic>
      <p:pic>
        <p:nvPicPr>
          <p:cNvPr id="52" name="Picture 12"/>
          <p:cNvPicPr/>
          <p:nvPr/>
        </p:nvPicPr>
        <p:blipFill>
          <a:blip r:embed="rId17"/>
          <a:stretch/>
        </p:blipFill>
        <p:spPr>
          <a:xfrm>
            <a:off x="7274520" y="215640"/>
            <a:ext cx="1686960" cy="446400"/>
          </a:xfrm>
          <a:prstGeom prst="rect">
            <a:avLst/>
          </a:prstGeom>
          <a:ln>
            <a:noFill/>
          </a:ln>
        </p:spPr>
      </p:pic>
      <p:sp>
        <p:nvSpPr>
          <p:cNvPr id="53" name="PlaceHolder 6"/>
          <p:cNvSpPr>
            <a:spLocks noGrp="1"/>
          </p:cNvSpPr>
          <p:nvPr>
            <p:ph type="title"/>
          </p:nvPr>
        </p:nvSpPr>
        <p:spPr>
          <a:xfrm>
            <a:off x="457200" y="205200"/>
            <a:ext cx="8229240" cy="858600"/>
          </a:xfrm>
          <a:prstGeom prst="rect">
            <a:avLst/>
          </a:prstGeom>
        </p:spPr>
        <p:txBody>
          <a:bodyPr lIns="0" tIns="0" rIns="0" bIns="0" anchor="ctr">
            <a:noAutofit/>
          </a:bodyPr>
          <a:lstStyle/>
          <a:p>
            <a:r>
              <a:rPr lang="x-none" sz="1800" b="0" strike="noStrike" spc="-1">
                <a:solidFill>
                  <a:srgbClr val="000000"/>
                </a:solidFill>
                <a:latin typeface="Arial"/>
              </a:rPr>
              <a:t>Для правки текста заглавия щёлкните мышью</a:t>
            </a:r>
          </a:p>
        </p:txBody>
      </p:sp>
      <p:sp>
        <p:nvSpPr>
          <p:cNvPr id="54" name="PlaceHolder 7"/>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x-none" sz="2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x-none" sz="20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x-none"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x-none"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x-none"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x-none"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x-none"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 name="Picture 16"/>
          <p:cNvPicPr/>
          <p:nvPr/>
        </p:nvPicPr>
        <p:blipFill>
          <a:blip r:embed="rId14"/>
          <a:stretch/>
        </p:blipFill>
        <p:spPr>
          <a:xfrm>
            <a:off x="0" y="4889520"/>
            <a:ext cx="9142920" cy="253080"/>
          </a:xfrm>
          <a:prstGeom prst="rect">
            <a:avLst/>
          </a:prstGeom>
          <a:ln>
            <a:noFill/>
          </a:ln>
        </p:spPr>
      </p:pic>
      <p:pic>
        <p:nvPicPr>
          <p:cNvPr id="92" name="Picture 5"/>
          <p:cNvPicPr/>
          <p:nvPr/>
        </p:nvPicPr>
        <p:blipFill>
          <a:blip r:embed="rId15"/>
          <a:stretch/>
        </p:blipFill>
        <p:spPr>
          <a:xfrm>
            <a:off x="0" y="0"/>
            <a:ext cx="9142920" cy="880560"/>
          </a:xfrm>
          <a:prstGeom prst="rect">
            <a:avLst/>
          </a:prstGeom>
          <a:ln>
            <a:noFill/>
          </a:ln>
        </p:spPr>
      </p:pic>
      <p:sp>
        <p:nvSpPr>
          <p:cNvPr id="93" name="CustomShape 1"/>
          <p:cNvSpPr/>
          <p:nvPr/>
        </p:nvSpPr>
        <p:spPr>
          <a:xfrm>
            <a:off x="7863480" y="4895280"/>
            <a:ext cx="12387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100" b="0" strike="noStrike" spc="-1">
                <a:solidFill>
                  <a:srgbClr val="FFFFFF"/>
                </a:solidFill>
                <a:latin typeface="DIN-Medium"/>
                <a:ea typeface="DejaVu Sans"/>
              </a:rPr>
              <a:t>CTBTO.ORG</a:t>
            </a:r>
            <a:endParaRPr lang="ru-RU" sz="1100" b="0" strike="noStrike" spc="-1">
              <a:latin typeface="Arial"/>
            </a:endParaRPr>
          </a:p>
        </p:txBody>
      </p:sp>
      <p:sp>
        <p:nvSpPr>
          <p:cNvPr id="94" name="CustomShape 2"/>
          <p:cNvSpPr/>
          <p:nvPr/>
        </p:nvSpPr>
        <p:spPr>
          <a:xfrm>
            <a:off x="167040" y="4764240"/>
            <a:ext cx="4300200" cy="118080"/>
          </a:xfrm>
          <a:prstGeom prst="rect">
            <a:avLst/>
          </a:prstGeom>
          <a:noFill/>
          <a:ln w="9360">
            <a:noFill/>
          </a:ln>
        </p:spPr>
        <p:style>
          <a:lnRef idx="0">
            <a:scrgbClr r="0" g="0" b="0"/>
          </a:lnRef>
          <a:fillRef idx="0">
            <a:scrgbClr r="0" g="0" b="0"/>
          </a:fillRef>
          <a:effectRef idx="0">
            <a:scrgbClr r="0" g="0" b="0"/>
          </a:effectRef>
          <a:fontRef idx="minor"/>
        </p:style>
        <p:txBody>
          <a:bodyPr lIns="20520" tIns="10440" rIns="20520" bIns="10440">
            <a:spAutoFit/>
          </a:bodyPr>
          <a:lstStyle/>
          <a:p>
            <a:pPr>
              <a:lnSpc>
                <a:spcPct val="100000"/>
              </a:lnSpc>
              <a:spcBef>
                <a:spcPts val="317"/>
              </a:spcBef>
            </a:pPr>
            <a:r>
              <a:rPr lang="en-US" sz="640" b="1" strike="noStrike" spc="-1">
                <a:solidFill>
                  <a:srgbClr val="000000"/>
                </a:solidFill>
                <a:latin typeface="Avenir Heavy"/>
                <a:ea typeface="DejaVu Sans"/>
              </a:rPr>
              <a:t>Disclaimer: </a:t>
            </a:r>
            <a:r>
              <a:rPr lang="en-US" sz="500" b="0" strike="noStrike" spc="-1">
                <a:solidFill>
                  <a:srgbClr val="000000"/>
                </a:solidFill>
                <a:latin typeface="Avenir Medium"/>
                <a:ea typeface="DejaVu Sans"/>
              </a:rPr>
              <a:t>The views expressed on this poster are those of the author and do not necessarily reflect the view of the CTBTO</a:t>
            </a:r>
            <a:endParaRPr lang="ru-RU" sz="500" b="0" strike="noStrike" spc="-1">
              <a:latin typeface="Arial"/>
            </a:endParaRPr>
          </a:p>
        </p:txBody>
      </p:sp>
      <p:sp>
        <p:nvSpPr>
          <p:cNvPr id="95" name="CustomShape 3"/>
          <p:cNvSpPr/>
          <p:nvPr/>
        </p:nvSpPr>
        <p:spPr>
          <a:xfrm>
            <a:off x="115200" y="536040"/>
            <a:ext cx="12369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Poster No.:</a:t>
            </a:r>
            <a:endParaRPr lang="ru-RU" sz="1100" b="0" strike="noStrike" spc="-1">
              <a:latin typeface="Arial"/>
            </a:endParaRPr>
          </a:p>
        </p:txBody>
      </p:sp>
      <p:sp>
        <p:nvSpPr>
          <p:cNvPr id="96" name="CustomShape 4"/>
          <p:cNvSpPr/>
          <p:nvPr/>
        </p:nvSpPr>
        <p:spPr>
          <a:xfrm>
            <a:off x="78840" y="4895280"/>
            <a:ext cx="367308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PUTTING AN END TO NUCLEAR EXPLOSIONS </a:t>
            </a:r>
            <a:endParaRPr lang="ru-RU" sz="1100" b="0" strike="noStrike" spc="-1">
              <a:latin typeface="Arial"/>
            </a:endParaRPr>
          </a:p>
        </p:txBody>
      </p:sp>
      <p:sp>
        <p:nvSpPr>
          <p:cNvPr id="97" name="CustomShape 5"/>
          <p:cNvSpPr/>
          <p:nvPr/>
        </p:nvSpPr>
        <p:spPr>
          <a:xfrm>
            <a:off x="947520" y="564480"/>
            <a:ext cx="681840" cy="20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98" name="Picture 10"/>
          <p:cNvPicPr/>
          <p:nvPr/>
        </p:nvPicPr>
        <p:blipFill>
          <a:blip r:embed="rId16"/>
          <a:stretch/>
        </p:blipFill>
        <p:spPr>
          <a:xfrm>
            <a:off x="221760" y="141120"/>
            <a:ext cx="1407600" cy="355680"/>
          </a:xfrm>
          <a:prstGeom prst="rect">
            <a:avLst/>
          </a:prstGeom>
          <a:ln>
            <a:noFill/>
          </a:ln>
        </p:spPr>
      </p:pic>
      <p:pic>
        <p:nvPicPr>
          <p:cNvPr id="99" name="Picture 12"/>
          <p:cNvPicPr/>
          <p:nvPr/>
        </p:nvPicPr>
        <p:blipFill>
          <a:blip r:embed="rId17"/>
          <a:stretch/>
        </p:blipFill>
        <p:spPr>
          <a:xfrm>
            <a:off x="7274520" y="215640"/>
            <a:ext cx="1686960" cy="446400"/>
          </a:xfrm>
          <a:prstGeom prst="rect">
            <a:avLst/>
          </a:prstGeom>
          <a:ln>
            <a:noFill/>
          </a:ln>
        </p:spPr>
      </p:pic>
      <p:sp>
        <p:nvSpPr>
          <p:cNvPr id="100" name="PlaceHolder 6"/>
          <p:cNvSpPr>
            <a:spLocks noGrp="1"/>
          </p:cNvSpPr>
          <p:nvPr>
            <p:ph type="title"/>
          </p:nvPr>
        </p:nvSpPr>
        <p:spPr>
          <a:xfrm>
            <a:off x="457200" y="205200"/>
            <a:ext cx="8229240" cy="858600"/>
          </a:xfrm>
          <a:prstGeom prst="rect">
            <a:avLst/>
          </a:prstGeom>
        </p:spPr>
        <p:txBody>
          <a:bodyPr lIns="0" tIns="0" rIns="0" bIns="0" anchor="ctr">
            <a:noAutofit/>
          </a:bodyPr>
          <a:lstStyle/>
          <a:p>
            <a:r>
              <a:rPr lang="x-none" sz="1800" b="0" strike="noStrike" spc="-1">
                <a:solidFill>
                  <a:srgbClr val="000000"/>
                </a:solidFill>
                <a:latin typeface="Arial"/>
              </a:rPr>
              <a:t>Для правки текста заглавия щёлкните мышью</a:t>
            </a:r>
          </a:p>
        </p:txBody>
      </p:sp>
      <p:sp>
        <p:nvSpPr>
          <p:cNvPr id="101" name="PlaceHolder 7"/>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x-none" sz="2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x-none" sz="20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x-none"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x-none"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x-none"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x-none"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x-none"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8" name="Picture 16"/>
          <p:cNvPicPr/>
          <p:nvPr/>
        </p:nvPicPr>
        <p:blipFill>
          <a:blip r:embed="rId14"/>
          <a:stretch/>
        </p:blipFill>
        <p:spPr>
          <a:xfrm>
            <a:off x="0" y="4889520"/>
            <a:ext cx="9142920" cy="253080"/>
          </a:xfrm>
          <a:prstGeom prst="rect">
            <a:avLst/>
          </a:prstGeom>
          <a:ln>
            <a:noFill/>
          </a:ln>
        </p:spPr>
      </p:pic>
      <p:pic>
        <p:nvPicPr>
          <p:cNvPr id="139" name="Picture 5"/>
          <p:cNvPicPr/>
          <p:nvPr/>
        </p:nvPicPr>
        <p:blipFill>
          <a:blip r:embed="rId15"/>
          <a:stretch/>
        </p:blipFill>
        <p:spPr>
          <a:xfrm>
            <a:off x="0" y="0"/>
            <a:ext cx="9142920" cy="880560"/>
          </a:xfrm>
          <a:prstGeom prst="rect">
            <a:avLst/>
          </a:prstGeom>
          <a:ln>
            <a:noFill/>
          </a:ln>
        </p:spPr>
      </p:pic>
      <p:sp>
        <p:nvSpPr>
          <p:cNvPr id="140" name="CustomShape 1"/>
          <p:cNvSpPr/>
          <p:nvPr/>
        </p:nvSpPr>
        <p:spPr>
          <a:xfrm>
            <a:off x="7863480" y="4895280"/>
            <a:ext cx="12387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100" b="0" strike="noStrike" spc="-1">
                <a:solidFill>
                  <a:srgbClr val="FFFFFF"/>
                </a:solidFill>
                <a:latin typeface="DIN-Medium"/>
                <a:ea typeface="DejaVu Sans"/>
              </a:rPr>
              <a:t>CTBTO.ORG</a:t>
            </a:r>
            <a:endParaRPr lang="ru-RU" sz="1100" b="0" strike="noStrike" spc="-1">
              <a:latin typeface="Arial"/>
            </a:endParaRPr>
          </a:p>
        </p:txBody>
      </p:sp>
      <p:sp>
        <p:nvSpPr>
          <p:cNvPr id="141" name="CustomShape 2"/>
          <p:cNvSpPr/>
          <p:nvPr/>
        </p:nvSpPr>
        <p:spPr>
          <a:xfrm>
            <a:off x="167040" y="4764240"/>
            <a:ext cx="4300200" cy="118080"/>
          </a:xfrm>
          <a:prstGeom prst="rect">
            <a:avLst/>
          </a:prstGeom>
          <a:noFill/>
          <a:ln w="9360">
            <a:noFill/>
          </a:ln>
        </p:spPr>
        <p:style>
          <a:lnRef idx="0">
            <a:scrgbClr r="0" g="0" b="0"/>
          </a:lnRef>
          <a:fillRef idx="0">
            <a:scrgbClr r="0" g="0" b="0"/>
          </a:fillRef>
          <a:effectRef idx="0">
            <a:scrgbClr r="0" g="0" b="0"/>
          </a:effectRef>
          <a:fontRef idx="minor"/>
        </p:style>
        <p:txBody>
          <a:bodyPr lIns="20520" tIns="10440" rIns="20520" bIns="10440">
            <a:spAutoFit/>
          </a:bodyPr>
          <a:lstStyle/>
          <a:p>
            <a:pPr>
              <a:lnSpc>
                <a:spcPct val="100000"/>
              </a:lnSpc>
              <a:spcBef>
                <a:spcPts val="317"/>
              </a:spcBef>
            </a:pPr>
            <a:r>
              <a:rPr lang="en-US" sz="640" b="1" strike="noStrike" spc="-1">
                <a:solidFill>
                  <a:srgbClr val="000000"/>
                </a:solidFill>
                <a:latin typeface="Avenir Heavy"/>
                <a:ea typeface="DejaVu Sans"/>
              </a:rPr>
              <a:t>Disclaimer: </a:t>
            </a:r>
            <a:r>
              <a:rPr lang="en-US" sz="500" b="0" strike="noStrike" spc="-1">
                <a:solidFill>
                  <a:srgbClr val="000000"/>
                </a:solidFill>
                <a:latin typeface="Avenir Medium"/>
                <a:ea typeface="DejaVu Sans"/>
              </a:rPr>
              <a:t>The views expressed on this poster are those of the author and do not necessarily reflect the view of the CTBTO</a:t>
            </a:r>
            <a:endParaRPr lang="ru-RU" sz="500" b="0" strike="noStrike" spc="-1">
              <a:latin typeface="Arial"/>
            </a:endParaRPr>
          </a:p>
        </p:txBody>
      </p:sp>
      <p:sp>
        <p:nvSpPr>
          <p:cNvPr id="142" name="CustomShape 3"/>
          <p:cNvSpPr/>
          <p:nvPr/>
        </p:nvSpPr>
        <p:spPr>
          <a:xfrm>
            <a:off x="115200" y="536040"/>
            <a:ext cx="12369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Poster No.:</a:t>
            </a:r>
            <a:endParaRPr lang="ru-RU" sz="1100" b="0" strike="noStrike" spc="-1">
              <a:latin typeface="Arial"/>
            </a:endParaRPr>
          </a:p>
        </p:txBody>
      </p:sp>
      <p:sp>
        <p:nvSpPr>
          <p:cNvPr id="143" name="CustomShape 4"/>
          <p:cNvSpPr/>
          <p:nvPr/>
        </p:nvSpPr>
        <p:spPr>
          <a:xfrm>
            <a:off x="78840" y="4895280"/>
            <a:ext cx="367308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PUTTING AN END TO NUCLEAR EXPLOSIONS </a:t>
            </a:r>
            <a:endParaRPr lang="ru-RU" sz="1100" b="0" strike="noStrike" spc="-1">
              <a:latin typeface="Arial"/>
            </a:endParaRPr>
          </a:p>
        </p:txBody>
      </p:sp>
      <p:sp>
        <p:nvSpPr>
          <p:cNvPr id="144" name="CustomShape 5"/>
          <p:cNvSpPr/>
          <p:nvPr/>
        </p:nvSpPr>
        <p:spPr>
          <a:xfrm>
            <a:off x="947520" y="564480"/>
            <a:ext cx="681840" cy="20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45" name="Picture 10"/>
          <p:cNvPicPr/>
          <p:nvPr/>
        </p:nvPicPr>
        <p:blipFill>
          <a:blip r:embed="rId16"/>
          <a:stretch/>
        </p:blipFill>
        <p:spPr>
          <a:xfrm>
            <a:off x="221760" y="141120"/>
            <a:ext cx="1407600" cy="355680"/>
          </a:xfrm>
          <a:prstGeom prst="rect">
            <a:avLst/>
          </a:prstGeom>
          <a:ln>
            <a:noFill/>
          </a:ln>
        </p:spPr>
      </p:pic>
      <p:pic>
        <p:nvPicPr>
          <p:cNvPr id="146" name="Picture 12"/>
          <p:cNvPicPr/>
          <p:nvPr/>
        </p:nvPicPr>
        <p:blipFill>
          <a:blip r:embed="rId17"/>
          <a:stretch/>
        </p:blipFill>
        <p:spPr>
          <a:xfrm>
            <a:off x="7274520" y="215640"/>
            <a:ext cx="1686960" cy="446400"/>
          </a:xfrm>
          <a:prstGeom prst="rect">
            <a:avLst/>
          </a:prstGeom>
          <a:ln>
            <a:noFill/>
          </a:ln>
        </p:spPr>
      </p:pic>
      <p:sp>
        <p:nvSpPr>
          <p:cNvPr id="147" name="PlaceHolder 6"/>
          <p:cNvSpPr>
            <a:spLocks noGrp="1"/>
          </p:cNvSpPr>
          <p:nvPr>
            <p:ph type="title"/>
          </p:nvPr>
        </p:nvSpPr>
        <p:spPr>
          <a:xfrm>
            <a:off x="457200" y="205200"/>
            <a:ext cx="8229240" cy="858600"/>
          </a:xfrm>
          <a:prstGeom prst="rect">
            <a:avLst/>
          </a:prstGeom>
        </p:spPr>
        <p:txBody>
          <a:bodyPr lIns="0" tIns="0" rIns="0" bIns="0" anchor="ctr">
            <a:noAutofit/>
          </a:bodyPr>
          <a:lstStyle/>
          <a:p>
            <a:r>
              <a:rPr lang="x-none" sz="1800" b="0" strike="noStrike" spc="-1">
                <a:solidFill>
                  <a:srgbClr val="000000"/>
                </a:solidFill>
                <a:latin typeface="Arial"/>
              </a:rPr>
              <a:t>Для правки текста заглавия щёлкните мышью</a:t>
            </a:r>
          </a:p>
        </p:txBody>
      </p:sp>
      <p:sp>
        <p:nvSpPr>
          <p:cNvPr id="148" name="PlaceHolder 7"/>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x-none" sz="2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x-none" sz="20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x-none"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x-none"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x-none"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x-none"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x-none"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5" name="Picture 16"/>
          <p:cNvPicPr/>
          <p:nvPr/>
        </p:nvPicPr>
        <p:blipFill>
          <a:blip r:embed="rId14"/>
          <a:stretch/>
        </p:blipFill>
        <p:spPr>
          <a:xfrm>
            <a:off x="0" y="4889520"/>
            <a:ext cx="9142920" cy="253080"/>
          </a:xfrm>
          <a:prstGeom prst="rect">
            <a:avLst/>
          </a:prstGeom>
          <a:ln>
            <a:noFill/>
          </a:ln>
        </p:spPr>
      </p:pic>
      <p:pic>
        <p:nvPicPr>
          <p:cNvPr id="186" name="Picture 5"/>
          <p:cNvPicPr/>
          <p:nvPr/>
        </p:nvPicPr>
        <p:blipFill>
          <a:blip r:embed="rId15"/>
          <a:stretch/>
        </p:blipFill>
        <p:spPr>
          <a:xfrm>
            <a:off x="0" y="0"/>
            <a:ext cx="9142920" cy="880560"/>
          </a:xfrm>
          <a:prstGeom prst="rect">
            <a:avLst/>
          </a:prstGeom>
          <a:ln>
            <a:noFill/>
          </a:ln>
        </p:spPr>
      </p:pic>
      <p:sp>
        <p:nvSpPr>
          <p:cNvPr id="187" name="CustomShape 1"/>
          <p:cNvSpPr/>
          <p:nvPr/>
        </p:nvSpPr>
        <p:spPr>
          <a:xfrm>
            <a:off x="7863480" y="4895280"/>
            <a:ext cx="12387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100" b="0" strike="noStrike" spc="-1">
                <a:solidFill>
                  <a:srgbClr val="FFFFFF"/>
                </a:solidFill>
                <a:latin typeface="DIN-Medium"/>
                <a:ea typeface="DejaVu Sans"/>
              </a:rPr>
              <a:t>CTBTO.ORG</a:t>
            </a:r>
            <a:endParaRPr lang="ru-RU" sz="1100" b="0" strike="noStrike" spc="-1">
              <a:latin typeface="Arial"/>
            </a:endParaRPr>
          </a:p>
        </p:txBody>
      </p:sp>
      <p:sp>
        <p:nvSpPr>
          <p:cNvPr id="188" name="CustomShape 2"/>
          <p:cNvSpPr/>
          <p:nvPr/>
        </p:nvSpPr>
        <p:spPr>
          <a:xfrm>
            <a:off x="167040" y="4764240"/>
            <a:ext cx="4300200" cy="118080"/>
          </a:xfrm>
          <a:prstGeom prst="rect">
            <a:avLst/>
          </a:prstGeom>
          <a:noFill/>
          <a:ln w="9360">
            <a:noFill/>
          </a:ln>
        </p:spPr>
        <p:style>
          <a:lnRef idx="0">
            <a:scrgbClr r="0" g="0" b="0"/>
          </a:lnRef>
          <a:fillRef idx="0">
            <a:scrgbClr r="0" g="0" b="0"/>
          </a:fillRef>
          <a:effectRef idx="0">
            <a:scrgbClr r="0" g="0" b="0"/>
          </a:effectRef>
          <a:fontRef idx="minor"/>
        </p:style>
        <p:txBody>
          <a:bodyPr lIns="20520" tIns="10440" rIns="20520" bIns="10440">
            <a:spAutoFit/>
          </a:bodyPr>
          <a:lstStyle/>
          <a:p>
            <a:pPr>
              <a:lnSpc>
                <a:spcPct val="100000"/>
              </a:lnSpc>
              <a:spcBef>
                <a:spcPts val="317"/>
              </a:spcBef>
            </a:pPr>
            <a:r>
              <a:rPr lang="en-US" sz="640" b="1" strike="noStrike" spc="-1">
                <a:solidFill>
                  <a:srgbClr val="000000"/>
                </a:solidFill>
                <a:latin typeface="Avenir Heavy"/>
                <a:ea typeface="DejaVu Sans"/>
              </a:rPr>
              <a:t>Disclaimer: </a:t>
            </a:r>
            <a:r>
              <a:rPr lang="en-US" sz="500" b="0" strike="noStrike" spc="-1">
                <a:solidFill>
                  <a:srgbClr val="000000"/>
                </a:solidFill>
                <a:latin typeface="Avenir Medium"/>
                <a:ea typeface="DejaVu Sans"/>
              </a:rPr>
              <a:t>The views expressed on this poster are those of the author and do not necessarily reflect the view of the CTBTO</a:t>
            </a:r>
            <a:endParaRPr lang="ru-RU" sz="500" b="0" strike="noStrike" spc="-1">
              <a:latin typeface="Arial"/>
            </a:endParaRPr>
          </a:p>
        </p:txBody>
      </p:sp>
      <p:sp>
        <p:nvSpPr>
          <p:cNvPr id="189" name="CustomShape 3"/>
          <p:cNvSpPr/>
          <p:nvPr/>
        </p:nvSpPr>
        <p:spPr>
          <a:xfrm>
            <a:off x="115200" y="536040"/>
            <a:ext cx="12369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Poster No.:</a:t>
            </a:r>
            <a:endParaRPr lang="ru-RU" sz="1100" b="0" strike="noStrike" spc="-1">
              <a:latin typeface="Arial"/>
            </a:endParaRPr>
          </a:p>
        </p:txBody>
      </p:sp>
      <p:sp>
        <p:nvSpPr>
          <p:cNvPr id="190" name="CustomShape 4"/>
          <p:cNvSpPr/>
          <p:nvPr/>
        </p:nvSpPr>
        <p:spPr>
          <a:xfrm>
            <a:off x="78840" y="4895280"/>
            <a:ext cx="367308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PUTTING AN END TO NUCLEAR EXPLOSIONS </a:t>
            </a:r>
            <a:endParaRPr lang="ru-RU" sz="1100" b="0" strike="noStrike" spc="-1">
              <a:latin typeface="Arial"/>
            </a:endParaRPr>
          </a:p>
        </p:txBody>
      </p:sp>
      <p:sp>
        <p:nvSpPr>
          <p:cNvPr id="191" name="CustomShape 5"/>
          <p:cNvSpPr/>
          <p:nvPr/>
        </p:nvSpPr>
        <p:spPr>
          <a:xfrm>
            <a:off x="947520" y="564480"/>
            <a:ext cx="681840" cy="20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92" name="Picture 10"/>
          <p:cNvPicPr/>
          <p:nvPr/>
        </p:nvPicPr>
        <p:blipFill>
          <a:blip r:embed="rId16"/>
          <a:stretch/>
        </p:blipFill>
        <p:spPr>
          <a:xfrm>
            <a:off x="221760" y="141120"/>
            <a:ext cx="1407600" cy="355680"/>
          </a:xfrm>
          <a:prstGeom prst="rect">
            <a:avLst/>
          </a:prstGeom>
          <a:ln>
            <a:noFill/>
          </a:ln>
        </p:spPr>
      </p:pic>
      <p:pic>
        <p:nvPicPr>
          <p:cNvPr id="193" name="Picture 12"/>
          <p:cNvPicPr/>
          <p:nvPr/>
        </p:nvPicPr>
        <p:blipFill>
          <a:blip r:embed="rId17"/>
          <a:stretch/>
        </p:blipFill>
        <p:spPr>
          <a:xfrm>
            <a:off x="7274520" y="215640"/>
            <a:ext cx="1686960" cy="446400"/>
          </a:xfrm>
          <a:prstGeom prst="rect">
            <a:avLst/>
          </a:prstGeom>
          <a:ln>
            <a:noFill/>
          </a:ln>
        </p:spPr>
      </p:pic>
      <p:sp>
        <p:nvSpPr>
          <p:cNvPr id="194" name="PlaceHolder 6"/>
          <p:cNvSpPr>
            <a:spLocks noGrp="1"/>
          </p:cNvSpPr>
          <p:nvPr>
            <p:ph type="title"/>
          </p:nvPr>
        </p:nvSpPr>
        <p:spPr>
          <a:xfrm>
            <a:off x="457200" y="205200"/>
            <a:ext cx="8229240" cy="858600"/>
          </a:xfrm>
          <a:prstGeom prst="rect">
            <a:avLst/>
          </a:prstGeom>
        </p:spPr>
        <p:txBody>
          <a:bodyPr lIns="0" tIns="0" rIns="0" bIns="0" anchor="ctr">
            <a:noAutofit/>
          </a:bodyPr>
          <a:lstStyle/>
          <a:p>
            <a:r>
              <a:rPr lang="x-none" sz="1800" b="0" strike="noStrike" spc="-1">
                <a:solidFill>
                  <a:srgbClr val="000000"/>
                </a:solidFill>
                <a:latin typeface="Arial"/>
              </a:rPr>
              <a:t>Для правки текста заглавия щёлкните мышью</a:t>
            </a:r>
          </a:p>
        </p:txBody>
      </p:sp>
      <p:sp>
        <p:nvSpPr>
          <p:cNvPr id="195" name="PlaceHolder 7"/>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x-none" sz="2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x-none" sz="20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x-none"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x-none"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x-none"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x-none"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x-none"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2" name="Picture 16"/>
          <p:cNvPicPr/>
          <p:nvPr/>
        </p:nvPicPr>
        <p:blipFill>
          <a:blip r:embed="rId14"/>
          <a:stretch/>
        </p:blipFill>
        <p:spPr>
          <a:xfrm>
            <a:off x="0" y="4889520"/>
            <a:ext cx="9142920" cy="253080"/>
          </a:xfrm>
          <a:prstGeom prst="rect">
            <a:avLst/>
          </a:prstGeom>
          <a:ln>
            <a:noFill/>
          </a:ln>
        </p:spPr>
      </p:pic>
      <p:pic>
        <p:nvPicPr>
          <p:cNvPr id="233" name="Picture 5"/>
          <p:cNvPicPr/>
          <p:nvPr/>
        </p:nvPicPr>
        <p:blipFill>
          <a:blip r:embed="rId15"/>
          <a:stretch/>
        </p:blipFill>
        <p:spPr>
          <a:xfrm>
            <a:off x="0" y="0"/>
            <a:ext cx="9142920" cy="880560"/>
          </a:xfrm>
          <a:prstGeom prst="rect">
            <a:avLst/>
          </a:prstGeom>
          <a:ln>
            <a:noFill/>
          </a:ln>
        </p:spPr>
      </p:pic>
      <p:sp>
        <p:nvSpPr>
          <p:cNvPr id="234" name="CustomShape 1"/>
          <p:cNvSpPr/>
          <p:nvPr/>
        </p:nvSpPr>
        <p:spPr>
          <a:xfrm>
            <a:off x="7863480" y="4895280"/>
            <a:ext cx="12387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100" b="0" strike="noStrike" spc="-1">
                <a:solidFill>
                  <a:srgbClr val="FFFFFF"/>
                </a:solidFill>
                <a:latin typeface="DIN-Medium"/>
                <a:ea typeface="DejaVu Sans"/>
              </a:rPr>
              <a:t>CTBTO.ORG</a:t>
            </a:r>
            <a:endParaRPr lang="ru-RU" sz="1100" b="0" strike="noStrike" spc="-1">
              <a:latin typeface="Arial"/>
            </a:endParaRPr>
          </a:p>
        </p:txBody>
      </p:sp>
      <p:sp>
        <p:nvSpPr>
          <p:cNvPr id="235" name="CustomShape 2"/>
          <p:cNvSpPr/>
          <p:nvPr/>
        </p:nvSpPr>
        <p:spPr>
          <a:xfrm>
            <a:off x="167040" y="4764240"/>
            <a:ext cx="4300200" cy="118080"/>
          </a:xfrm>
          <a:prstGeom prst="rect">
            <a:avLst/>
          </a:prstGeom>
          <a:noFill/>
          <a:ln w="9360">
            <a:noFill/>
          </a:ln>
        </p:spPr>
        <p:style>
          <a:lnRef idx="0">
            <a:scrgbClr r="0" g="0" b="0"/>
          </a:lnRef>
          <a:fillRef idx="0">
            <a:scrgbClr r="0" g="0" b="0"/>
          </a:fillRef>
          <a:effectRef idx="0">
            <a:scrgbClr r="0" g="0" b="0"/>
          </a:effectRef>
          <a:fontRef idx="minor"/>
        </p:style>
        <p:txBody>
          <a:bodyPr lIns="20520" tIns="10440" rIns="20520" bIns="10440">
            <a:spAutoFit/>
          </a:bodyPr>
          <a:lstStyle/>
          <a:p>
            <a:pPr>
              <a:lnSpc>
                <a:spcPct val="100000"/>
              </a:lnSpc>
              <a:spcBef>
                <a:spcPts val="317"/>
              </a:spcBef>
            </a:pPr>
            <a:r>
              <a:rPr lang="en-US" sz="640" b="1" strike="noStrike" spc="-1">
                <a:solidFill>
                  <a:srgbClr val="000000"/>
                </a:solidFill>
                <a:latin typeface="Avenir Heavy"/>
                <a:ea typeface="DejaVu Sans"/>
              </a:rPr>
              <a:t>Disclaimer: </a:t>
            </a:r>
            <a:r>
              <a:rPr lang="en-US" sz="500" b="0" strike="noStrike" spc="-1">
                <a:solidFill>
                  <a:srgbClr val="000000"/>
                </a:solidFill>
                <a:latin typeface="Avenir Medium"/>
                <a:ea typeface="DejaVu Sans"/>
              </a:rPr>
              <a:t>The views expressed on this poster are those of the author and do not necessarily reflect the view of the CTBTO</a:t>
            </a:r>
            <a:endParaRPr lang="ru-RU" sz="500" b="0" strike="noStrike" spc="-1">
              <a:latin typeface="Arial"/>
            </a:endParaRPr>
          </a:p>
        </p:txBody>
      </p:sp>
      <p:sp>
        <p:nvSpPr>
          <p:cNvPr id="236" name="CustomShape 3"/>
          <p:cNvSpPr/>
          <p:nvPr/>
        </p:nvSpPr>
        <p:spPr>
          <a:xfrm>
            <a:off x="115200" y="536040"/>
            <a:ext cx="12369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Poster No.:</a:t>
            </a:r>
            <a:endParaRPr lang="ru-RU" sz="1100" b="0" strike="noStrike" spc="-1">
              <a:latin typeface="Arial"/>
            </a:endParaRPr>
          </a:p>
        </p:txBody>
      </p:sp>
      <p:sp>
        <p:nvSpPr>
          <p:cNvPr id="237" name="CustomShape 4"/>
          <p:cNvSpPr/>
          <p:nvPr/>
        </p:nvSpPr>
        <p:spPr>
          <a:xfrm>
            <a:off x="78840" y="4895280"/>
            <a:ext cx="367308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FFFFFF"/>
                </a:solidFill>
                <a:latin typeface="DIN-Light"/>
                <a:ea typeface="DejaVu Sans"/>
              </a:rPr>
              <a:t>PUTTING AN END TO NUCLEAR EXPLOSIONS </a:t>
            </a:r>
            <a:endParaRPr lang="ru-RU" sz="1100" b="0" strike="noStrike" spc="-1">
              <a:latin typeface="Arial"/>
            </a:endParaRPr>
          </a:p>
        </p:txBody>
      </p:sp>
      <p:sp>
        <p:nvSpPr>
          <p:cNvPr id="238" name="CustomShape 5"/>
          <p:cNvSpPr/>
          <p:nvPr/>
        </p:nvSpPr>
        <p:spPr>
          <a:xfrm>
            <a:off x="947520" y="564480"/>
            <a:ext cx="681840" cy="20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39" name="Picture 10"/>
          <p:cNvPicPr/>
          <p:nvPr/>
        </p:nvPicPr>
        <p:blipFill>
          <a:blip r:embed="rId16"/>
          <a:stretch/>
        </p:blipFill>
        <p:spPr>
          <a:xfrm>
            <a:off x="221760" y="141120"/>
            <a:ext cx="1407600" cy="355680"/>
          </a:xfrm>
          <a:prstGeom prst="rect">
            <a:avLst/>
          </a:prstGeom>
          <a:ln>
            <a:noFill/>
          </a:ln>
        </p:spPr>
      </p:pic>
      <p:pic>
        <p:nvPicPr>
          <p:cNvPr id="240" name="Picture 12"/>
          <p:cNvPicPr/>
          <p:nvPr/>
        </p:nvPicPr>
        <p:blipFill>
          <a:blip r:embed="rId17"/>
          <a:stretch/>
        </p:blipFill>
        <p:spPr>
          <a:xfrm>
            <a:off x="7274520" y="215640"/>
            <a:ext cx="1686960" cy="446400"/>
          </a:xfrm>
          <a:prstGeom prst="rect">
            <a:avLst/>
          </a:prstGeom>
          <a:ln>
            <a:noFill/>
          </a:ln>
        </p:spPr>
      </p:pic>
      <p:sp>
        <p:nvSpPr>
          <p:cNvPr id="241" name="PlaceHolder 6"/>
          <p:cNvSpPr>
            <a:spLocks noGrp="1"/>
          </p:cNvSpPr>
          <p:nvPr>
            <p:ph type="title"/>
          </p:nvPr>
        </p:nvSpPr>
        <p:spPr>
          <a:xfrm>
            <a:off x="457200" y="205200"/>
            <a:ext cx="8229240" cy="858600"/>
          </a:xfrm>
          <a:prstGeom prst="rect">
            <a:avLst/>
          </a:prstGeom>
        </p:spPr>
        <p:txBody>
          <a:bodyPr lIns="0" tIns="0" rIns="0" bIns="0" anchor="ctr">
            <a:noAutofit/>
          </a:bodyPr>
          <a:lstStyle/>
          <a:p>
            <a:r>
              <a:rPr lang="x-none" sz="1800" b="0" strike="noStrike" spc="-1">
                <a:solidFill>
                  <a:srgbClr val="000000"/>
                </a:solidFill>
                <a:latin typeface="Arial"/>
              </a:rPr>
              <a:t>Для правки текста заглавия щёлкните мышью</a:t>
            </a:r>
          </a:p>
        </p:txBody>
      </p:sp>
      <p:sp>
        <p:nvSpPr>
          <p:cNvPr id="242" name="PlaceHolder 7"/>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x-none" sz="2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x-none" sz="20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x-none"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x-none"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x-none"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x-none"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x-none"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774000" y="1898280"/>
            <a:ext cx="10690560" cy="1429545"/>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800" b="1" strike="noStrike" spc="-1" dirty="0">
                <a:solidFill>
                  <a:srgbClr val="FFFFFF"/>
                </a:solidFill>
                <a:latin typeface="Arial"/>
                <a:ea typeface="DejaVu Sans"/>
              </a:rPr>
              <a:t>Operation of Kazakhstan National Data Center (KNDC) under COVID-19 pandemic</a:t>
            </a:r>
            <a:endParaRPr lang="ru-RU" sz="1800" b="0" strike="noStrike" spc="-1" dirty="0">
              <a:latin typeface="Arial"/>
            </a:endParaRPr>
          </a:p>
          <a:p>
            <a:pPr algn="ctr">
              <a:lnSpc>
                <a:spcPts val="1587"/>
              </a:lnSpc>
            </a:pPr>
            <a:endParaRPr lang="ru-RU" sz="1800" b="0" strike="noStrike" spc="-1" dirty="0">
              <a:latin typeface="Arial"/>
            </a:endParaRPr>
          </a:p>
          <a:p>
            <a:pPr algn="ctr">
              <a:lnSpc>
                <a:spcPts val="1587"/>
              </a:lnSpc>
            </a:pPr>
            <a:r>
              <a:rPr lang="en-US" sz="1600" b="0" strike="noStrike" spc="-1" dirty="0">
                <a:solidFill>
                  <a:srgbClr val="FFFFFF"/>
                </a:solidFill>
                <a:latin typeface="Arial"/>
                <a:ea typeface="Avenir Book"/>
              </a:rPr>
              <a:t>Igor Komarov , Dmitriy </a:t>
            </a:r>
            <a:r>
              <a:rPr lang="en-US" sz="1600" b="0" strike="noStrike" spc="-1" dirty="0" err="1">
                <a:solidFill>
                  <a:srgbClr val="FFFFFF"/>
                </a:solidFill>
                <a:latin typeface="Arial"/>
                <a:ea typeface="Avenir Book"/>
              </a:rPr>
              <a:t>Gordiyenko</a:t>
            </a:r>
            <a:r>
              <a:rPr lang="en-US" sz="1600" b="0" strike="noStrike" spc="-1" dirty="0">
                <a:solidFill>
                  <a:srgbClr val="FFFFFF"/>
                </a:solidFill>
                <a:latin typeface="Arial"/>
                <a:ea typeface="Avenir Book"/>
              </a:rPr>
              <a:t>, </a:t>
            </a:r>
            <a:endParaRPr lang="ru-RU" sz="1600" b="0" strike="noStrike" spc="-1" dirty="0">
              <a:latin typeface="Arial"/>
            </a:endParaRPr>
          </a:p>
          <a:p>
            <a:pPr algn="ctr">
              <a:lnSpc>
                <a:spcPts val="1587"/>
              </a:lnSpc>
            </a:pPr>
            <a:r>
              <a:rPr lang="en-US" sz="1600" b="0" strike="noStrike" spc="-1" dirty="0">
                <a:solidFill>
                  <a:srgbClr val="FFFFFF"/>
                </a:solidFill>
                <a:latin typeface="Arial"/>
                <a:ea typeface="Avenir Book"/>
              </a:rPr>
              <a:t>Natalia Mikhailova, Pavel </a:t>
            </a:r>
            <a:r>
              <a:rPr lang="en-US" sz="1600" b="0" strike="noStrike" spc="-1" dirty="0" err="1">
                <a:solidFill>
                  <a:srgbClr val="FFFFFF"/>
                </a:solidFill>
                <a:latin typeface="Arial"/>
                <a:ea typeface="Avenir Book"/>
              </a:rPr>
              <a:t>Ryabenko</a:t>
            </a:r>
            <a:r>
              <a:rPr lang="en-US" sz="1600" b="0" strike="noStrike" spc="-1" dirty="0">
                <a:solidFill>
                  <a:srgbClr val="FFFFFF"/>
                </a:solidFill>
                <a:latin typeface="Arial"/>
                <a:ea typeface="Avenir Book"/>
              </a:rPr>
              <a:t> </a:t>
            </a:r>
            <a:r>
              <a:rPr lang="en-US" sz="1600" b="0" strike="noStrike" spc="-1" dirty="0">
                <a:solidFill>
                  <a:srgbClr val="FFFFFF"/>
                </a:solidFill>
                <a:latin typeface="Avenir Book"/>
                <a:ea typeface="Avenir Book"/>
              </a:rPr>
              <a:t> </a:t>
            </a:r>
            <a:endParaRPr lang="ru-RU" sz="1600" b="0" strike="noStrike" spc="-1" dirty="0">
              <a:latin typeface="Arial"/>
            </a:endParaRPr>
          </a:p>
          <a:p>
            <a:pPr algn="ctr">
              <a:lnSpc>
                <a:spcPct val="100000"/>
              </a:lnSpc>
              <a:spcBef>
                <a:spcPts val="91"/>
              </a:spcBef>
            </a:pPr>
            <a:endParaRPr lang="ru-RU" sz="1600" b="0" strike="noStrike" spc="-1" dirty="0">
              <a:latin typeface="Arial"/>
            </a:endParaRPr>
          </a:p>
          <a:p>
            <a:pPr algn="ctr">
              <a:lnSpc>
                <a:spcPct val="100000"/>
              </a:lnSpc>
              <a:spcBef>
                <a:spcPts val="91"/>
              </a:spcBef>
            </a:pPr>
            <a:endParaRPr lang="ru-RU" sz="1600" b="0" strike="noStrike" spc="-1" dirty="0">
              <a:latin typeface="Arial"/>
            </a:endParaRPr>
          </a:p>
        </p:txBody>
      </p:sp>
      <p:sp>
        <p:nvSpPr>
          <p:cNvPr id="280" name="CustomShape 2"/>
          <p:cNvSpPr/>
          <p:nvPr/>
        </p:nvSpPr>
        <p:spPr>
          <a:xfrm>
            <a:off x="2957040" y="3742200"/>
            <a:ext cx="3150360" cy="102384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81" name="CustomShape 3"/>
          <p:cNvSpPr/>
          <p:nvPr/>
        </p:nvSpPr>
        <p:spPr>
          <a:xfrm>
            <a:off x="2957040" y="3867120"/>
            <a:ext cx="315036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100" b="0" strike="noStrike" spc="-1">
                <a:solidFill>
                  <a:srgbClr val="FFFFFF"/>
                </a:solidFill>
                <a:latin typeface="Arial"/>
                <a:ea typeface="DejaVu Sans"/>
              </a:rPr>
              <a:t>Kazakhstan National Data Center, Almaty, Kazakhstan</a:t>
            </a:r>
            <a:endParaRPr lang="ru-RU" sz="1100" b="0" strike="noStrike" spc="-1">
              <a:latin typeface="Arial"/>
            </a:endParaRPr>
          </a:p>
        </p:txBody>
      </p:sp>
      <p:pic>
        <p:nvPicPr>
          <p:cNvPr id="282" name="Picture 9"/>
          <p:cNvPicPr/>
          <p:nvPr/>
        </p:nvPicPr>
        <p:blipFill>
          <a:blip r:embed="rId2"/>
          <a:stretch/>
        </p:blipFill>
        <p:spPr>
          <a:xfrm>
            <a:off x="225720" y="3867120"/>
            <a:ext cx="570600" cy="862560"/>
          </a:xfrm>
          <a:prstGeom prst="rect">
            <a:avLst/>
          </a:prstGeom>
          <a:ln>
            <a:noFill/>
          </a:ln>
        </p:spPr>
      </p:pic>
      <p:sp>
        <p:nvSpPr>
          <p:cNvPr id="283" name="CustomShape 4"/>
          <p:cNvSpPr/>
          <p:nvPr/>
        </p:nvSpPr>
        <p:spPr>
          <a:xfrm>
            <a:off x="3153600" y="2801160"/>
            <a:ext cx="283572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1400" b="0" strike="noStrike" spc="-1">
                <a:solidFill>
                  <a:srgbClr val="FFFFFF"/>
                </a:solidFill>
                <a:latin typeface="Arial"/>
                <a:ea typeface="DejaVu Sans"/>
              </a:rPr>
              <a:t>#202</a:t>
            </a:r>
            <a:endParaRPr lang="ru-RU" sz="1400" b="0" strike="noStrike" spc="-1">
              <a:latin typeface="Arial"/>
            </a:endParaRPr>
          </a:p>
        </p:txBody>
      </p:sp>
      <p:pic>
        <p:nvPicPr>
          <p:cNvPr id="284" name="Picture 2" descr="Kazakhstan National Data Center"/>
          <p:cNvPicPr/>
          <p:nvPr/>
        </p:nvPicPr>
        <p:blipFill>
          <a:blip r:embed="rId3"/>
          <a:stretch/>
        </p:blipFill>
        <p:spPr>
          <a:xfrm>
            <a:off x="2957040" y="4242600"/>
            <a:ext cx="3150360" cy="48708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329" name="CustomShape 2"/>
          <p:cNvSpPr/>
          <p:nvPr/>
        </p:nvSpPr>
        <p:spPr>
          <a:xfrm rot="16200000">
            <a:off x="-177876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RESULTS</a:t>
            </a:r>
            <a:endParaRPr lang="ru-RU" sz="3600" b="0" strike="noStrike" spc="-1">
              <a:latin typeface="Arial"/>
            </a:endParaRPr>
          </a:p>
        </p:txBody>
      </p:sp>
      <p:pic>
        <p:nvPicPr>
          <p:cNvPr id="330" name="Рисунок 376"/>
          <p:cNvPicPr/>
          <p:nvPr/>
        </p:nvPicPr>
        <p:blipFill>
          <a:blip r:embed="rId2"/>
          <a:stretch/>
        </p:blipFill>
        <p:spPr>
          <a:xfrm>
            <a:off x="1080522" y="1124936"/>
            <a:ext cx="3154320" cy="1960920"/>
          </a:xfrm>
          <a:prstGeom prst="rect">
            <a:avLst/>
          </a:prstGeom>
          <a:ln>
            <a:noFill/>
          </a:ln>
        </p:spPr>
      </p:pic>
      <p:sp>
        <p:nvSpPr>
          <p:cNvPr id="331" name="CustomShape 3"/>
          <p:cNvSpPr/>
          <p:nvPr/>
        </p:nvSpPr>
        <p:spPr>
          <a:xfrm>
            <a:off x="581784" y="3236832"/>
            <a:ext cx="8128680" cy="322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Noto Sans CJK SC"/>
              </a:rPr>
              <a:t>A lot of data arriving and processing at the Data Centre are stored at the databases. The main of them are databases of the coming information, databases of statistic information and databases of seismic data processing results of different level of urgency. The database filling is automated, but for the further work and analysis of such data it was necessary to have the access to them. For this purpose, we have installed and set a client web-application to have access to the databases </a:t>
            </a:r>
            <a:r>
              <a:rPr lang="ru-RU" sz="1200" b="0" strike="noStrike" spc="-1" dirty="0" err="1">
                <a:solidFill>
                  <a:srgbClr val="000000"/>
                </a:solidFill>
                <a:ea typeface="Noto Sans CJK SC"/>
              </a:rPr>
              <a:t>PostgreSQL</a:t>
            </a:r>
            <a:r>
              <a:rPr lang="ru-RU" sz="1200" b="0" strike="noStrike" spc="-1" dirty="0">
                <a:solidFill>
                  <a:srgbClr val="000000"/>
                </a:solidFill>
                <a:ea typeface="Noto Sans CJK SC"/>
              </a:rPr>
              <a:t> — pgAdmin4, </a:t>
            </a:r>
            <a:r>
              <a:rPr lang="en-US" sz="1200" b="0" strike="noStrike" spc="-1" dirty="0">
                <a:solidFill>
                  <a:srgbClr val="000000"/>
                </a:solidFill>
                <a:ea typeface="Noto Sans CJK SC"/>
              </a:rPr>
              <a:t>having embedded GIS, and this allowed implementing all necessary work remotely.</a:t>
            </a:r>
            <a:r>
              <a:rPr lang="ru-RU" sz="1200" b="0" strike="noStrike" spc="-1" dirty="0">
                <a:solidFill>
                  <a:srgbClr val="000000"/>
                </a:solidFill>
                <a:ea typeface="Noto Sans CJK SC"/>
              </a:rPr>
              <a:t>  </a:t>
            </a:r>
            <a:endParaRPr lang="ru-RU" sz="1200" b="0" strike="noStrike" spc="-1" dirty="0"/>
          </a:p>
        </p:txBody>
      </p:sp>
      <p:pic>
        <p:nvPicPr>
          <p:cNvPr id="332" name="Рисунок 378"/>
          <p:cNvPicPr/>
          <p:nvPr/>
        </p:nvPicPr>
        <p:blipFill>
          <a:blip r:embed="rId3"/>
          <a:stretch/>
        </p:blipFill>
        <p:spPr>
          <a:xfrm>
            <a:off x="4513821" y="1124936"/>
            <a:ext cx="3765565" cy="1960920"/>
          </a:xfrm>
          <a:prstGeom prst="rect">
            <a:avLst/>
          </a:prstGeom>
          <a:ln>
            <a:noFill/>
          </a:ln>
        </p:spPr>
      </p:pic>
      <p:sp>
        <p:nvSpPr>
          <p:cNvPr id="7" name="CustomShape 3">
            <a:extLst>
              <a:ext uri="{FF2B5EF4-FFF2-40B4-BE49-F238E27FC236}">
                <a16:creationId xmlns="" xmlns:a16="http://schemas.microsoft.com/office/drawing/2014/main" id="{8BFF0EC1-5F4A-4029-82F2-43FE38D80E6F}"/>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334" name="CustomShape 2"/>
          <p:cNvSpPr/>
          <p:nvPr/>
        </p:nvSpPr>
        <p:spPr>
          <a:xfrm rot="16200000">
            <a:off x="-177876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CONCLUSIONS</a:t>
            </a:r>
            <a:endParaRPr lang="ru-RU" sz="3600" b="0" strike="noStrike" spc="-1">
              <a:latin typeface="Arial"/>
            </a:endParaRPr>
          </a:p>
        </p:txBody>
      </p:sp>
      <p:sp>
        <p:nvSpPr>
          <p:cNvPr id="335" name="CustomShape 3"/>
          <p:cNvSpPr/>
          <p:nvPr/>
        </p:nvSpPr>
        <p:spPr>
          <a:xfrm>
            <a:off x="635040" y="1554120"/>
            <a:ext cx="7991280" cy="20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400" b="0" strike="noStrike" spc="-1" dirty="0">
                <a:solidFill>
                  <a:srgbClr val="000000"/>
                </a:solidFill>
                <a:ea typeface="Noto Sans CJK SC"/>
              </a:rPr>
              <a:t>Kazakhstan Data Centre has managed to support the operation of Data Centre systems during the period of full lockdown in Almaty, arrange the remote operation of staff including the service of urgent messages and compilation of operational bulletins.</a:t>
            </a:r>
            <a:endParaRPr lang="ru-RU" sz="1400" b="0" strike="noStrike" spc="-1" dirty="0"/>
          </a:p>
          <a:p>
            <a:pPr algn="just">
              <a:lnSpc>
                <a:spcPct val="100000"/>
              </a:lnSpc>
            </a:pPr>
            <a:endParaRPr lang="ru-RU" sz="1400" b="0" strike="noStrike" spc="-1" dirty="0"/>
          </a:p>
          <a:p>
            <a:pPr algn="just">
              <a:lnSpc>
                <a:spcPct val="100000"/>
              </a:lnSpc>
            </a:pPr>
            <a:r>
              <a:rPr lang="en-US" sz="1400" b="0" strike="noStrike" spc="-1" dirty="0">
                <a:solidFill>
                  <a:srgbClr val="000000"/>
                </a:solidFill>
                <a:ea typeface="Noto Sans CJK SC"/>
              </a:rPr>
              <a:t>We have provided an opportunity to control the operation of the whole network for acquisition, transmission and processing of different data. The support of different servers operation – mail, web-server, antivirus server and other was provided.</a:t>
            </a:r>
            <a:r>
              <a:rPr lang="ru-RU" sz="1400" b="0" strike="noStrike" spc="-1" dirty="0">
                <a:solidFill>
                  <a:srgbClr val="000000"/>
                </a:solidFill>
                <a:ea typeface="Noto Sans CJK SC"/>
              </a:rPr>
              <a:t> </a:t>
            </a:r>
            <a:endParaRPr lang="ru-RU" sz="1400" b="0" strike="noStrike" spc="-1" dirty="0"/>
          </a:p>
          <a:p>
            <a:pPr algn="just">
              <a:lnSpc>
                <a:spcPct val="100000"/>
              </a:lnSpc>
            </a:pPr>
            <a:endParaRPr lang="ru-RU" sz="1400" b="0" strike="noStrike" spc="-1" dirty="0"/>
          </a:p>
          <a:p>
            <a:pPr algn="just">
              <a:lnSpc>
                <a:spcPct val="100000"/>
              </a:lnSpc>
            </a:pPr>
            <a:r>
              <a:rPr lang="en-US" sz="1400" b="0" strike="noStrike" spc="-1" dirty="0">
                <a:solidFill>
                  <a:srgbClr val="000000"/>
                </a:solidFill>
                <a:ea typeface="Noto Sans CJK SC"/>
              </a:rPr>
              <a:t>We have gained large experience in visualization software and support of its reliable operation even if some system components fails. If the pandemic continues we will be able to continue implementing the functions of the National Data Centre within our obligations under the CTBT.   </a:t>
            </a:r>
            <a:endParaRPr lang="ru-RU" sz="1400" b="0" strike="noStrike" spc="-1" dirty="0"/>
          </a:p>
        </p:txBody>
      </p:sp>
      <p:sp>
        <p:nvSpPr>
          <p:cNvPr id="336" name="CustomShape 4"/>
          <p:cNvSpPr/>
          <p:nvPr/>
        </p:nvSpPr>
        <p:spPr>
          <a:xfrm>
            <a:off x="3464280" y="1046160"/>
            <a:ext cx="1656720" cy="35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000" b="0" strike="noStrike" spc="-1" dirty="0">
                <a:solidFill>
                  <a:srgbClr val="000000"/>
                </a:solidFill>
                <a:ea typeface="Noto Sans CJK SC"/>
              </a:rPr>
              <a:t>Conclusion</a:t>
            </a:r>
            <a:endParaRPr lang="ru-RU" sz="2000" b="0" strike="noStrike" spc="-1" dirty="0"/>
          </a:p>
        </p:txBody>
      </p:sp>
      <p:sp>
        <p:nvSpPr>
          <p:cNvPr id="7" name="CustomShape 3">
            <a:extLst>
              <a:ext uri="{FF2B5EF4-FFF2-40B4-BE49-F238E27FC236}">
                <a16:creationId xmlns="" xmlns:a16="http://schemas.microsoft.com/office/drawing/2014/main" id="{4350BC80-36A9-4AA1-8E29-675C815B993A}"/>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286"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ABSTRACT</a:t>
            </a:r>
            <a:endParaRPr lang="ru-RU" sz="3600" b="0" strike="noStrike" spc="-1">
              <a:latin typeface="Arial"/>
            </a:endParaRPr>
          </a:p>
        </p:txBody>
      </p:sp>
      <p:sp>
        <p:nvSpPr>
          <p:cNvPr id="287" name="CustomShape 3"/>
          <p:cNvSpPr/>
          <p:nvPr/>
        </p:nvSpPr>
        <p:spPr>
          <a:xfrm>
            <a:off x="1992960" y="163800"/>
            <a:ext cx="4961520" cy="770647"/>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a:p>
            <a:pPr algn="ctr">
              <a:lnSpc>
                <a:spcPts val="1587"/>
              </a:lnSpc>
            </a:pPr>
            <a:r>
              <a:rPr lang="en-US" sz="800" b="0" strike="noStrike" spc="-1" dirty="0">
                <a:solidFill>
                  <a:srgbClr val="FFFFFF"/>
                </a:solidFill>
                <a:latin typeface="Arial"/>
                <a:ea typeface="Avenir Book"/>
              </a:rPr>
              <a:t>]</a:t>
            </a:r>
            <a:endParaRPr lang="ru-RU" sz="800" b="0" strike="noStrike" spc="-1" dirty="0">
              <a:latin typeface="Arial"/>
            </a:endParaRPr>
          </a:p>
        </p:txBody>
      </p:sp>
      <p:sp>
        <p:nvSpPr>
          <p:cNvPr id="288" name="CustomShape 4"/>
          <p:cNvSpPr/>
          <p:nvPr/>
        </p:nvSpPr>
        <p:spPr>
          <a:xfrm>
            <a:off x="953640" y="1137649"/>
            <a:ext cx="741168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dirty="0">
                <a:solidFill>
                  <a:srgbClr val="000000"/>
                </a:solidFill>
                <a:ea typeface="DejaVu Sans"/>
              </a:rPr>
              <a:t>In Kazakhstan, during two months of 2020 there was emergency rule for whole country. For Almaty, where KNDC is located, the urban office for coronavirus prohibited completely the operation of all offices including KNDC, movement of people and transport inside the city was limited. During 1-2 days it was necessary to re-arrange the operation of the Center, avoid the suspension of data acquisition and transmission processes, and continue data processing and seismic bulletins compilation. This became possible owing to gradual transfer of KNDC to the technology of virtual operation of servers and work machines started in 2018. By 2020, almost all servers and work machines operated through the </a:t>
            </a:r>
            <a:r>
              <a:rPr lang="en-US" sz="1400" b="0" strike="noStrike" spc="-1" dirty="0" err="1">
                <a:solidFill>
                  <a:srgbClr val="000000"/>
                </a:solidFill>
                <a:ea typeface="DejaVu Sans"/>
              </a:rPr>
              <a:t>Proxmox</a:t>
            </a:r>
            <a:r>
              <a:rPr lang="en-US" sz="1400" b="0" strike="noStrike" spc="-1" dirty="0">
                <a:solidFill>
                  <a:srgbClr val="000000"/>
                </a:solidFill>
                <a:ea typeface="DejaVu Sans"/>
              </a:rPr>
              <a:t> Virtual Environment with web-interface. This helped to arrange quickly distant operation of analysts, and control data arrival and operation of equipment and software. During two months, only one person had access to the office, not a specialist, responsible for heating and communications. He communicated with KNDC staff through WhatsApp application, received instructions and eliminated problems if it was necessary. During 2 months of the Center operation, with no people, owing to the well-arranged computer-communication infrastructure there were no failures in work, and all obligations were implemented properly and in time.</a:t>
            </a:r>
            <a:endParaRPr lang="ru-RU" sz="1400" b="0" strike="noStrike" spc="-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290"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INTRODUCTION</a:t>
            </a:r>
            <a:endParaRPr lang="ru-RU" sz="3600" b="0" strike="noStrike" spc="-1">
              <a:latin typeface="Arial"/>
            </a:endParaRPr>
          </a:p>
        </p:txBody>
      </p:sp>
      <p:sp>
        <p:nvSpPr>
          <p:cNvPr id="291" name="CustomShape 3"/>
          <p:cNvSpPr/>
          <p:nvPr/>
        </p:nvSpPr>
        <p:spPr>
          <a:xfrm>
            <a:off x="4209936" y="1733076"/>
            <a:ext cx="4391280" cy="34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Noto Sans CJK SC"/>
              </a:rPr>
              <a:t>The development and creation of a system owing to which it was managed to transfer quickly the KNDC staff to the online work and ensure the continuous operation of the most information resources of KNDC started in 2016 when the CTBTO, within its support of the National Data Centers, supplied the server equipment consisted of computational server </a:t>
            </a:r>
            <a:r>
              <a:rPr lang="ru-RU" sz="1200" b="0" strike="noStrike" spc="-1" dirty="0">
                <a:solidFill>
                  <a:srgbClr val="000000"/>
                </a:solidFill>
                <a:ea typeface="Noto Sans CJK SC"/>
              </a:rPr>
              <a:t>(IBM </a:t>
            </a:r>
            <a:r>
              <a:rPr lang="ru-RU" sz="1200" b="0" strike="noStrike" spc="-1" dirty="0" err="1">
                <a:solidFill>
                  <a:srgbClr val="000000"/>
                </a:solidFill>
                <a:ea typeface="Noto Sans CJK SC"/>
              </a:rPr>
              <a:t>System</a:t>
            </a:r>
            <a:r>
              <a:rPr lang="ru-RU" sz="1200" b="0" strike="noStrike" spc="-1" dirty="0">
                <a:solidFill>
                  <a:srgbClr val="000000"/>
                </a:solidFill>
                <a:ea typeface="Noto Sans CJK SC"/>
              </a:rPr>
              <a:t> x3650MY)</a:t>
            </a:r>
            <a:r>
              <a:rPr lang="en-US" sz="1200" b="0" strike="noStrike" spc="-1" dirty="0">
                <a:solidFill>
                  <a:srgbClr val="000000"/>
                </a:solidFill>
                <a:ea typeface="Noto Sans CJK SC"/>
              </a:rPr>
              <a:t>, data storage system, power supply system and some peripheral equipment. By that time the topical task of KNDC was software and technical upgrade of the whole informational infrastructure operated since 2000.</a:t>
            </a:r>
            <a:r>
              <a:rPr lang="ru-RU" sz="1200" b="0" strike="noStrike" spc="-1" dirty="0">
                <a:solidFill>
                  <a:srgbClr val="000000"/>
                </a:solidFill>
                <a:ea typeface="Noto Sans CJK SC"/>
              </a:rPr>
              <a:t> </a:t>
            </a:r>
            <a:endParaRPr lang="ru-RU" sz="1200" b="0" strike="noStrike" spc="-1" dirty="0"/>
          </a:p>
        </p:txBody>
      </p:sp>
      <p:pic>
        <p:nvPicPr>
          <p:cNvPr id="292" name="Picture 3"/>
          <p:cNvPicPr/>
          <p:nvPr/>
        </p:nvPicPr>
        <p:blipFill>
          <a:blip r:embed="rId2"/>
          <a:stretch/>
        </p:blipFill>
        <p:spPr>
          <a:xfrm>
            <a:off x="542784" y="1401600"/>
            <a:ext cx="3497760" cy="2628720"/>
          </a:xfrm>
          <a:prstGeom prst="rect">
            <a:avLst/>
          </a:prstGeom>
          <a:ln>
            <a:noFill/>
          </a:ln>
        </p:spPr>
      </p:pic>
      <p:sp>
        <p:nvSpPr>
          <p:cNvPr id="9" name="CustomShape 3">
            <a:extLst>
              <a:ext uri="{FF2B5EF4-FFF2-40B4-BE49-F238E27FC236}">
                <a16:creationId xmlns="" xmlns:a16="http://schemas.microsoft.com/office/drawing/2014/main" id="{164614EA-BC64-445A-81CC-FC67CEA46D9F}"/>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296"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INTRODUCTION</a:t>
            </a:r>
            <a:endParaRPr lang="ru-RU" sz="3600" b="0" strike="noStrike" spc="-1">
              <a:latin typeface="Arial"/>
            </a:endParaRPr>
          </a:p>
        </p:txBody>
      </p:sp>
      <p:pic>
        <p:nvPicPr>
          <p:cNvPr id="297" name="Рисунок 344"/>
          <p:cNvPicPr/>
          <p:nvPr/>
        </p:nvPicPr>
        <p:blipFill>
          <a:blip r:embed="rId2"/>
          <a:stretch/>
        </p:blipFill>
        <p:spPr>
          <a:xfrm>
            <a:off x="576000" y="2070193"/>
            <a:ext cx="3607560" cy="2447280"/>
          </a:xfrm>
          <a:prstGeom prst="rect">
            <a:avLst/>
          </a:prstGeom>
          <a:ln>
            <a:noFill/>
          </a:ln>
        </p:spPr>
      </p:pic>
      <p:sp>
        <p:nvSpPr>
          <p:cNvPr id="298" name="CustomShape 3"/>
          <p:cNvSpPr/>
          <p:nvPr/>
        </p:nvSpPr>
        <p:spPr>
          <a:xfrm>
            <a:off x="4283099" y="2586269"/>
            <a:ext cx="4543920" cy="226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Noto Sans CJK SC"/>
              </a:rPr>
              <a:t>The base of the future system became the one built on the base of the opensource software – </a:t>
            </a:r>
            <a:r>
              <a:rPr lang="en-US" sz="1200" b="0" strike="noStrike" spc="-1" dirty="0" err="1">
                <a:solidFill>
                  <a:srgbClr val="000000"/>
                </a:solidFill>
                <a:ea typeface="Noto Sans CJK SC"/>
              </a:rPr>
              <a:t>Proxmox</a:t>
            </a:r>
            <a:r>
              <a:rPr lang="en-US" sz="1200" b="0" strike="noStrike" spc="-1" dirty="0">
                <a:solidFill>
                  <a:srgbClr val="000000"/>
                </a:solidFill>
                <a:ea typeface="Noto Sans CJK SC"/>
              </a:rPr>
              <a:t> VE, and the first virtual machines were those having the CTBTO software - NDC-in-a-box. The virtual machines images were imported into formats supported by </a:t>
            </a:r>
            <a:r>
              <a:rPr lang="en-US" sz="1200" b="0" strike="noStrike" spc="-1" dirty="0" err="1">
                <a:solidFill>
                  <a:srgbClr val="000000"/>
                </a:solidFill>
                <a:ea typeface="Noto Sans CJK SC"/>
              </a:rPr>
              <a:t>Proxmox</a:t>
            </a:r>
            <a:r>
              <a:rPr lang="en-US" sz="1200" b="0" strike="noStrike" spc="-1" dirty="0">
                <a:solidFill>
                  <a:srgbClr val="000000"/>
                </a:solidFill>
                <a:ea typeface="Noto Sans CJK SC"/>
              </a:rPr>
              <a:t> virtualization system and run into testing exploitation. The following utilities were launched: </a:t>
            </a:r>
            <a:r>
              <a:rPr lang="ru-RU" sz="1200" b="0" strike="noStrike" spc="-1" dirty="0" err="1">
                <a:solidFill>
                  <a:srgbClr val="000000"/>
                </a:solidFill>
                <a:ea typeface="Noto Sans CJK SC"/>
              </a:rPr>
              <a:t>cdrecv</a:t>
            </a:r>
            <a:r>
              <a:rPr lang="ru-RU" sz="1200" b="0" strike="noStrike" spc="-1" dirty="0">
                <a:solidFill>
                  <a:srgbClr val="000000"/>
                </a:solidFill>
                <a:ea typeface="Noto Sans CJK SC"/>
              </a:rPr>
              <a:t>, cd2wng, </a:t>
            </a:r>
            <a:r>
              <a:rPr lang="ru-RU" sz="1200" b="0" strike="noStrike" spc="-1" dirty="0" err="1">
                <a:solidFill>
                  <a:srgbClr val="000000"/>
                </a:solidFill>
                <a:ea typeface="Noto Sans CJK SC"/>
              </a:rPr>
              <a:t>cdsend</a:t>
            </a:r>
            <a:r>
              <a:rPr lang="ru-RU" sz="1200" b="0" strike="noStrike" spc="-1" dirty="0">
                <a:solidFill>
                  <a:srgbClr val="000000"/>
                </a:solidFill>
                <a:ea typeface="Noto Sans CJK SC"/>
              </a:rPr>
              <a:t> </a:t>
            </a:r>
            <a:r>
              <a:rPr lang="en-US" sz="1200" b="0" strike="noStrike" spc="-1" dirty="0">
                <a:solidFill>
                  <a:srgbClr val="000000"/>
                </a:solidFill>
                <a:ea typeface="Noto Sans CJK SC"/>
              </a:rPr>
              <a:t>and other ensuring the acquisition, storage and transmission of data.</a:t>
            </a:r>
            <a:r>
              <a:rPr lang="ru-RU" sz="1200" b="0" strike="noStrike" spc="-1" dirty="0">
                <a:solidFill>
                  <a:srgbClr val="000000"/>
                </a:solidFill>
                <a:ea typeface="Noto Sans CJK SC"/>
              </a:rPr>
              <a:t> </a:t>
            </a:r>
            <a:endParaRPr lang="ru-RU" sz="1200" b="0" strike="noStrike" spc="-1" dirty="0"/>
          </a:p>
        </p:txBody>
      </p:sp>
      <p:sp>
        <p:nvSpPr>
          <p:cNvPr id="299" name="CustomShape 4"/>
          <p:cNvSpPr/>
          <p:nvPr/>
        </p:nvSpPr>
        <p:spPr>
          <a:xfrm>
            <a:off x="476461" y="1080075"/>
            <a:ext cx="8090280" cy="830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Noto Sans CJK SC"/>
              </a:rPr>
              <a:t>It was necessary to provide and opportunity to apply and use new versions of the software, contemporary methods of storage and data access, and ensure high requirements on information systems safety. Basing on the contemporary tendencies of different virtualization systems application, it was decided to apply the systems and technologies on data virtualization to solve different tasks of seismic monitoring.</a:t>
            </a:r>
            <a:endParaRPr lang="ru-RU" sz="1200" b="0" strike="noStrike" spc="-1" dirty="0"/>
          </a:p>
        </p:txBody>
      </p:sp>
      <p:sp>
        <p:nvSpPr>
          <p:cNvPr id="8" name="CustomShape 3">
            <a:extLst>
              <a:ext uri="{FF2B5EF4-FFF2-40B4-BE49-F238E27FC236}">
                <a16:creationId xmlns="" xmlns:a16="http://schemas.microsoft.com/office/drawing/2014/main" id="{585D9B2E-B4BD-4336-8CEE-09DF71600D7B}"/>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302"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METHODS</a:t>
            </a:r>
            <a:endParaRPr lang="ru-RU" sz="3600" b="0" strike="noStrike" spc="-1">
              <a:latin typeface="Arial"/>
            </a:endParaRPr>
          </a:p>
        </p:txBody>
      </p:sp>
      <p:sp>
        <p:nvSpPr>
          <p:cNvPr id="303" name="CustomShape 3"/>
          <p:cNvSpPr/>
          <p:nvPr/>
        </p:nvSpPr>
        <p:spPr>
          <a:xfrm>
            <a:off x="4110096" y="1871664"/>
            <a:ext cx="4740840" cy="295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Noto Sans CJK SC"/>
              </a:rPr>
              <a:t>The </a:t>
            </a:r>
            <a:r>
              <a:rPr lang="en-US" sz="1200" b="0" strike="noStrike" spc="-1" dirty="0" err="1">
                <a:solidFill>
                  <a:srgbClr val="000000"/>
                </a:solidFill>
                <a:ea typeface="Noto Sans CJK SC"/>
              </a:rPr>
              <a:t>Proxmox</a:t>
            </a:r>
            <a:r>
              <a:rPr lang="en-US" sz="1200" b="0" strike="noStrike" spc="-1" dirty="0">
                <a:solidFill>
                  <a:srgbClr val="000000"/>
                </a:solidFill>
                <a:ea typeface="Noto Sans CJK SC"/>
              </a:rPr>
              <a:t> VE virtualization system was chosen due to its wide opportunities on using different types of virtualization. It allows using the virtualization on the level of the operation systems and on the level of containers. Another advantage of the </a:t>
            </a:r>
            <a:r>
              <a:rPr lang="en-US" sz="1200" b="0" strike="noStrike" spc="-1" dirty="0" err="1">
                <a:solidFill>
                  <a:srgbClr val="000000"/>
                </a:solidFill>
                <a:ea typeface="Noto Sans CJK SC"/>
              </a:rPr>
              <a:t>Proxmox</a:t>
            </a:r>
            <a:r>
              <a:rPr lang="en-US" sz="1200" b="0" strike="noStrike" spc="-1" dirty="0">
                <a:solidFill>
                  <a:srgbClr val="000000"/>
                </a:solidFill>
                <a:ea typeface="Noto Sans CJK SC"/>
              </a:rPr>
              <a:t> virtualization system that allowed providing the online work is the opportunity of the remote control and administration of the system. The </a:t>
            </a:r>
            <a:r>
              <a:rPr lang="ru-RU" sz="1200" b="0" strike="noStrike" spc="-1" dirty="0" err="1">
                <a:solidFill>
                  <a:srgbClr val="000000"/>
                </a:solidFill>
                <a:ea typeface="Noto Sans CJK SC"/>
              </a:rPr>
              <a:t>Proxmox</a:t>
            </a:r>
            <a:r>
              <a:rPr lang="en-US" sz="1200" b="0" strike="noStrike" spc="-1" dirty="0">
                <a:solidFill>
                  <a:srgbClr val="000000"/>
                </a:solidFill>
                <a:ea typeface="Noto Sans CJK SC"/>
              </a:rPr>
              <a:t> has a functional web-interface that allows implementing the main functions of the server administration and have an access to virtual resources and servers, databases and other.</a:t>
            </a:r>
            <a:endParaRPr lang="ru-RU" sz="1200" b="0" strike="noStrike" spc="-1" dirty="0"/>
          </a:p>
        </p:txBody>
      </p:sp>
      <p:pic>
        <p:nvPicPr>
          <p:cNvPr id="304" name="Рисунок 351"/>
          <p:cNvPicPr/>
          <p:nvPr/>
        </p:nvPicPr>
        <p:blipFill>
          <a:blip r:embed="rId2"/>
          <a:stretch/>
        </p:blipFill>
        <p:spPr>
          <a:xfrm>
            <a:off x="569316" y="2076120"/>
            <a:ext cx="3348720" cy="2172240"/>
          </a:xfrm>
          <a:prstGeom prst="rect">
            <a:avLst/>
          </a:prstGeom>
          <a:ln>
            <a:noFill/>
          </a:ln>
        </p:spPr>
      </p:pic>
      <p:pic>
        <p:nvPicPr>
          <p:cNvPr id="305" name="Рисунок 352"/>
          <p:cNvPicPr/>
          <p:nvPr/>
        </p:nvPicPr>
        <p:blipFill>
          <a:blip r:embed="rId3"/>
          <a:stretch/>
        </p:blipFill>
        <p:spPr>
          <a:xfrm>
            <a:off x="377256" y="883800"/>
            <a:ext cx="3732840" cy="1119240"/>
          </a:xfrm>
          <a:prstGeom prst="rect">
            <a:avLst/>
          </a:prstGeom>
          <a:ln>
            <a:noFill/>
          </a:ln>
        </p:spPr>
      </p:pic>
      <p:sp>
        <p:nvSpPr>
          <p:cNvPr id="8" name="CustomShape 3">
            <a:extLst>
              <a:ext uri="{FF2B5EF4-FFF2-40B4-BE49-F238E27FC236}">
                <a16:creationId xmlns="" xmlns:a16="http://schemas.microsoft.com/office/drawing/2014/main" id="{0D39BAA4-5C96-4EFF-9108-AC08C7F011D1}"/>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308"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METHODS</a:t>
            </a:r>
            <a:endParaRPr lang="ru-RU" sz="3600" b="0" strike="noStrike" spc="-1">
              <a:latin typeface="Arial"/>
            </a:endParaRPr>
          </a:p>
        </p:txBody>
      </p:sp>
      <p:sp>
        <p:nvSpPr>
          <p:cNvPr id="309" name="CustomShape 3"/>
          <p:cNvSpPr/>
          <p:nvPr/>
        </p:nvSpPr>
        <p:spPr>
          <a:xfrm>
            <a:off x="3265202" y="1320384"/>
            <a:ext cx="5510880" cy="31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Noto Sans CJK SC"/>
              </a:rPr>
              <a:t>First, the </a:t>
            </a:r>
            <a:r>
              <a:rPr lang="en-US" sz="1200" b="0" strike="noStrike" spc="-1" dirty="0" err="1">
                <a:solidFill>
                  <a:srgbClr val="000000"/>
                </a:solidFill>
                <a:ea typeface="Noto Sans CJK SC"/>
              </a:rPr>
              <a:t>Proxmox</a:t>
            </a:r>
            <a:r>
              <a:rPr lang="en-US" sz="1200" b="0" strike="noStrike" spc="-1" dirty="0">
                <a:solidFill>
                  <a:srgbClr val="000000"/>
                </a:solidFill>
                <a:ea typeface="Noto Sans CJK SC"/>
              </a:rPr>
              <a:t> virtualization system was built on the equipment provided by the CTBTO, so there was an opportunity to test all abilities of the system and the opportunity to use this system for the Data Center needs was confirmed. Later the system was renewed and upgraded, and launched into operation. It became the base for operation of some resources and software, such as database and web-site servers, mail server of the Data Centre. This transition was implemented by the end of 2019 – beginning of 2020. By that time the system represented a cluster of three </a:t>
            </a:r>
            <a:r>
              <a:rPr lang="en-US" sz="1200" b="0" strike="noStrike" spc="-1" dirty="0" err="1">
                <a:solidFill>
                  <a:srgbClr val="000000"/>
                </a:solidFill>
                <a:ea typeface="Noto Sans CJK SC"/>
              </a:rPr>
              <a:t>Proxmox</a:t>
            </a:r>
            <a:r>
              <a:rPr lang="en-US" sz="1200" b="0" strike="noStrike" spc="-1" dirty="0">
                <a:solidFill>
                  <a:srgbClr val="000000"/>
                </a:solidFill>
                <a:ea typeface="Noto Sans CJK SC"/>
              </a:rPr>
              <a:t> servers combined by a common distributed CEPH storage. Owing to such operation scheme it was managed to ensure a high level of system fault tolerance. At the time of a new system application and moving of active informational resource to it there was simultaneous development and testing of new software for data acquisition from different types of seismic and infrasound stations </a:t>
            </a:r>
            <a:r>
              <a:rPr lang="ru-RU" sz="1200" b="0" strike="noStrike" spc="-1" dirty="0">
                <a:solidFill>
                  <a:srgbClr val="000000"/>
                </a:solidFill>
                <a:ea typeface="Noto Sans CJK SC"/>
              </a:rPr>
              <a:t>(</a:t>
            </a:r>
            <a:r>
              <a:rPr lang="en-US" sz="1200" b="0" strike="noStrike" spc="-1" dirty="0" err="1">
                <a:solidFill>
                  <a:srgbClr val="000000"/>
                </a:solidFill>
                <a:ea typeface="Noto Sans CJK SC"/>
              </a:rPr>
              <a:t>Guralp</a:t>
            </a:r>
            <a:r>
              <a:rPr lang="ru-RU" sz="1200" b="0" strike="noStrike" spc="-1" dirty="0">
                <a:solidFill>
                  <a:srgbClr val="000000"/>
                </a:solidFill>
                <a:ea typeface="Noto Sans CJK SC"/>
              </a:rPr>
              <a:t>, </a:t>
            </a:r>
            <a:r>
              <a:rPr lang="en-US" sz="1200" b="0" strike="noStrike" spc="-1" dirty="0">
                <a:solidFill>
                  <a:srgbClr val="000000"/>
                </a:solidFill>
                <a:ea typeface="Noto Sans CJK SC"/>
              </a:rPr>
              <a:t>Nanometrics</a:t>
            </a:r>
            <a:r>
              <a:rPr lang="ru-RU" sz="1200" b="0" strike="noStrike" spc="-1" dirty="0">
                <a:solidFill>
                  <a:srgbClr val="000000"/>
                </a:solidFill>
                <a:ea typeface="Noto Sans CJK SC"/>
              </a:rPr>
              <a:t>, </a:t>
            </a:r>
            <a:r>
              <a:rPr lang="en-US" sz="1200" b="0" strike="noStrike" spc="-1" dirty="0" err="1">
                <a:solidFill>
                  <a:srgbClr val="000000"/>
                </a:solidFill>
                <a:ea typeface="Noto Sans CJK SC"/>
              </a:rPr>
              <a:t>Kinemetrics</a:t>
            </a:r>
            <a:r>
              <a:rPr lang="ru-RU" sz="1200" b="0" strike="noStrike" spc="-1" dirty="0">
                <a:solidFill>
                  <a:srgbClr val="000000"/>
                </a:solidFill>
                <a:ea typeface="Noto Sans CJK SC"/>
              </a:rPr>
              <a:t> </a:t>
            </a:r>
            <a:r>
              <a:rPr lang="en-US" sz="1200" b="0" strike="noStrike" spc="-1" dirty="0">
                <a:solidFill>
                  <a:srgbClr val="000000"/>
                </a:solidFill>
                <a:ea typeface="Noto Sans CJK SC"/>
              </a:rPr>
              <a:t> and other</a:t>
            </a:r>
            <a:r>
              <a:rPr lang="ru-RU" sz="1200" b="0" strike="noStrike" spc="-1" dirty="0">
                <a:solidFill>
                  <a:srgbClr val="000000"/>
                </a:solidFill>
                <a:ea typeface="Noto Sans CJK SC"/>
              </a:rPr>
              <a:t>).  </a:t>
            </a:r>
            <a:r>
              <a:rPr lang="en-US" sz="1200" b="0" strike="noStrike" spc="-1" dirty="0">
                <a:solidFill>
                  <a:srgbClr val="000000"/>
                </a:solidFill>
                <a:ea typeface="Noto Sans CJK SC"/>
              </a:rPr>
              <a:t>The created software was installed inside the virtual container that was called datahub. The new software allowed for data acquisition, formatting and storage in the form of files located in the file storage, and data recorded into different databases.</a:t>
            </a:r>
            <a:endParaRPr lang="ru-RU" sz="1200" b="0" strike="noStrike" spc="-1" dirty="0"/>
          </a:p>
        </p:txBody>
      </p:sp>
      <p:pic>
        <p:nvPicPr>
          <p:cNvPr id="310" name="Рисунок 5"/>
          <p:cNvPicPr/>
          <p:nvPr/>
        </p:nvPicPr>
        <p:blipFill>
          <a:blip r:embed="rId2"/>
          <a:stretch/>
        </p:blipFill>
        <p:spPr>
          <a:xfrm>
            <a:off x="476461" y="1569324"/>
            <a:ext cx="2733480" cy="2682000"/>
          </a:xfrm>
          <a:prstGeom prst="rect">
            <a:avLst/>
          </a:prstGeom>
          <a:ln>
            <a:noFill/>
          </a:ln>
        </p:spPr>
      </p:pic>
      <p:sp>
        <p:nvSpPr>
          <p:cNvPr id="7" name="CustomShape 3">
            <a:extLst>
              <a:ext uri="{FF2B5EF4-FFF2-40B4-BE49-F238E27FC236}">
                <a16:creationId xmlns="" xmlns:a16="http://schemas.microsoft.com/office/drawing/2014/main" id="{ACFD4432-B6D0-4D55-A022-BF507C4475F5}"/>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313"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RESULTS</a:t>
            </a:r>
            <a:endParaRPr lang="ru-RU" sz="3600" b="0" strike="noStrike" spc="-1">
              <a:latin typeface="Arial"/>
            </a:endParaRPr>
          </a:p>
        </p:txBody>
      </p:sp>
      <p:pic>
        <p:nvPicPr>
          <p:cNvPr id="314" name="Рисунок 360"/>
          <p:cNvPicPr/>
          <p:nvPr/>
        </p:nvPicPr>
        <p:blipFill>
          <a:blip r:embed="rId2"/>
          <a:stretch/>
        </p:blipFill>
        <p:spPr>
          <a:xfrm>
            <a:off x="496290" y="1625208"/>
            <a:ext cx="4266360" cy="2598840"/>
          </a:xfrm>
          <a:prstGeom prst="rect">
            <a:avLst/>
          </a:prstGeom>
          <a:ln>
            <a:noFill/>
          </a:ln>
        </p:spPr>
      </p:pic>
      <p:sp>
        <p:nvSpPr>
          <p:cNvPr id="315" name="CustomShape 3"/>
          <p:cNvSpPr/>
          <p:nvPr/>
        </p:nvSpPr>
        <p:spPr>
          <a:xfrm>
            <a:off x="4782480" y="1524600"/>
            <a:ext cx="4175280" cy="368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Noto Sans CJK SC"/>
              </a:rPr>
              <a:t>By the lockdown beginning</a:t>
            </a:r>
            <a:r>
              <a:rPr lang="ru-RU" sz="1200" b="0" strike="noStrike" spc="-1" dirty="0">
                <a:solidFill>
                  <a:srgbClr val="000000"/>
                </a:solidFill>
                <a:ea typeface="Noto Sans CJK SC"/>
              </a:rPr>
              <a:t> </a:t>
            </a:r>
            <a:r>
              <a:rPr lang="en-US" sz="1200" b="0" strike="noStrike" spc="-1" dirty="0">
                <a:solidFill>
                  <a:srgbClr val="000000"/>
                </a:solidFill>
                <a:ea typeface="Noto Sans CJK SC"/>
              </a:rPr>
              <a:t>the Data Centre had a new, operable system that allowed the operation of the information systems providing the remote access and system control. For the Data Centre</a:t>
            </a:r>
            <a:r>
              <a:rPr lang="ru-RU" sz="1200" b="0" strike="noStrike" spc="-1" dirty="0">
                <a:solidFill>
                  <a:srgbClr val="000000"/>
                </a:solidFill>
                <a:ea typeface="Noto Sans CJK SC"/>
              </a:rPr>
              <a:t> </a:t>
            </a:r>
            <a:r>
              <a:rPr lang="en-US" sz="1200" b="0" strike="noStrike" spc="-1" dirty="0">
                <a:solidFill>
                  <a:srgbClr val="000000"/>
                </a:solidFill>
                <a:ea typeface="Noto Sans CJK SC"/>
              </a:rPr>
              <a:t>staff who needed to have access to the arriving data and those stored at their local computers, we have created virtual machines with different operation systems Linux and Windows. The access to such machines was provided using </a:t>
            </a:r>
            <a:r>
              <a:rPr lang="en-US" sz="1200" b="0" strike="noStrike" spc="-1" dirty="0" err="1">
                <a:solidFill>
                  <a:srgbClr val="000000"/>
                </a:solidFill>
                <a:ea typeface="Noto Sans CJK SC"/>
              </a:rPr>
              <a:t>Proxmox</a:t>
            </a:r>
            <a:r>
              <a:rPr lang="en-US" sz="1200" b="0" strike="noStrike" spc="-1" dirty="0">
                <a:solidFill>
                  <a:srgbClr val="000000"/>
                </a:solidFill>
                <a:ea typeface="Noto Sans CJK SC"/>
              </a:rPr>
              <a:t> interface and SPICE protocol </a:t>
            </a:r>
            <a:r>
              <a:rPr lang="ru-RU" sz="1200" b="0" strike="noStrike" spc="-1" dirty="0">
                <a:solidFill>
                  <a:srgbClr val="000000"/>
                </a:solidFill>
                <a:ea typeface="Noto Sans CJK SC"/>
              </a:rPr>
              <a:t>(</a:t>
            </a:r>
            <a:r>
              <a:rPr lang="ru-RU" sz="1200" b="0" strike="noStrike" spc="-1" dirty="0" err="1">
                <a:solidFill>
                  <a:srgbClr val="000000"/>
                </a:solidFill>
                <a:ea typeface="Noto Sans CJK SC"/>
              </a:rPr>
              <a:t>Simple</a:t>
            </a:r>
            <a:r>
              <a:rPr lang="ru-RU" sz="1200" b="0" strike="noStrike" spc="-1" dirty="0">
                <a:solidFill>
                  <a:srgbClr val="000000"/>
                </a:solidFill>
                <a:ea typeface="Noto Sans CJK SC"/>
              </a:rPr>
              <a:t> </a:t>
            </a:r>
            <a:r>
              <a:rPr lang="ru-RU" sz="1200" b="0" strike="noStrike" spc="-1" dirty="0" err="1">
                <a:solidFill>
                  <a:srgbClr val="000000"/>
                </a:solidFill>
                <a:ea typeface="Noto Sans CJK SC"/>
              </a:rPr>
              <a:t>Protocol</a:t>
            </a:r>
            <a:r>
              <a:rPr lang="ru-RU" sz="1200" b="0" strike="noStrike" spc="-1" dirty="0">
                <a:solidFill>
                  <a:srgbClr val="000000"/>
                </a:solidFill>
                <a:ea typeface="Noto Sans CJK SC"/>
              </a:rPr>
              <a:t> </a:t>
            </a:r>
            <a:r>
              <a:rPr lang="ru-RU" sz="1200" b="0" strike="noStrike" spc="-1" dirty="0" err="1">
                <a:solidFill>
                  <a:srgbClr val="000000"/>
                </a:solidFill>
                <a:ea typeface="Noto Sans CJK SC"/>
              </a:rPr>
              <a:t>for</a:t>
            </a:r>
            <a:r>
              <a:rPr lang="ru-RU" sz="1200" b="0" strike="noStrike" spc="-1" dirty="0">
                <a:solidFill>
                  <a:srgbClr val="000000"/>
                </a:solidFill>
                <a:ea typeface="Noto Sans CJK SC"/>
              </a:rPr>
              <a:t> </a:t>
            </a:r>
            <a:r>
              <a:rPr lang="ru-RU" sz="1200" b="0" strike="noStrike" spc="-1" dirty="0" err="1">
                <a:solidFill>
                  <a:srgbClr val="000000"/>
                </a:solidFill>
                <a:ea typeface="Noto Sans CJK SC"/>
              </a:rPr>
              <a:t>Independent</a:t>
            </a:r>
            <a:r>
              <a:rPr lang="ru-RU" sz="1200" b="0" strike="noStrike" spc="-1" dirty="0">
                <a:solidFill>
                  <a:srgbClr val="000000"/>
                </a:solidFill>
                <a:ea typeface="Noto Sans CJK SC"/>
              </a:rPr>
              <a:t> </a:t>
            </a:r>
            <a:r>
              <a:rPr lang="ru-RU" sz="1200" b="0" strike="noStrike" spc="-1" dirty="0" err="1">
                <a:solidFill>
                  <a:srgbClr val="000000"/>
                </a:solidFill>
                <a:ea typeface="Noto Sans CJK SC"/>
              </a:rPr>
              <a:t>Computing</a:t>
            </a:r>
            <a:r>
              <a:rPr lang="ru-RU" sz="1200" b="0" strike="noStrike" spc="-1" dirty="0">
                <a:solidFill>
                  <a:srgbClr val="000000"/>
                </a:solidFill>
                <a:ea typeface="Noto Sans CJK SC"/>
              </a:rPr>
              <a:t> </a:t>
            </a:r>
            <a:r>
              <a:rPr lang="ru-RU" sz="1200" b="0" strike="noStrike" spc="-1" dirty="0" err="1">
                <a:solidFill>
                  <a:srgbClr val="000000"/>
                </a:solidFill>
                <a:ea typeface="Noto Sans CJK SC"/>
              </a:rPr>
              <a:t>Environments</a:t>
            </a:r>
            <a:r>
              <a:rPr lang="ru-RU" sz="1200" b="0" strike="noStrike" spc="-1" dirty="0">
                <a:solidFill>
                  <a:srgbClr val="000000"/>
                </a:solidFill>
                <a:ea typeface="Noto Sans CJK SC"/>
              </a:rPr>
              <a:t>), </a:t>
            </a:r>
            <a:r>
              <a:rPr lang="en-US" sz="1200" b="0" strike="noStrike" spc="-1" dirty="0">
                <a:solidFill>
                  <a:srgbClr val="000000"/>
                </a:solidFill>
                <a:ea typeface="Noto Sans CJK SC"/>
              </a:rPr>
              <a:t>supported by </a:t>
            </a:r>
            <a:r>
              <a:rPr lang="ru-RU" sz="1200" b="0" strike="noStrike" spc="-1" dirty="0" err="1">
                <a:solidFill>
                  <a:srgbClr val="000000"/>
                </a:solidFill>
                <a:ea typeface="Noto Sans CJK SC"/>
              </a:rPr>
              <a:t>Proxmox</a:t>
            </a:r>
            <a:r>
              <a:rPr lang="ru-RU" sz="1200" b="0" strike="noStrike" spc="-1" dirty="0">
                <a:solidFill>
                  <a:srgbClr val="000000"/>
                </a:solidFill>
                <a:ea typeface="Noto Sans CJK SC"/>
              </a:rPr>
              <a:t>. </a:t>
            </a:r>
            <a:r>
              <a:rPr lang="en-US" sz="1200" b="0" strike="noStrike" spc="-1" dirty="0">
                <a:solidFill>
                  <a:srgbClr val="000000"/>
                </a:solidFill>
                <a:ea typeface="Noto Sans CJK SC"/>
              </a:rPr>
              <a:t>The access to the remote resources was implemented using SSH protocol and its </a:t>
            </a:r>
            <a:r>
              <a:rPr lang="ru-RU" sz="1200" b="0" strike="noStrike" spc="-1" dirty="0">
                <a:solidFill>
                  <a:srgbClr val="000000"/>
                </a:solidFill>
                <a:ea typeface="Noto Sans CJK SC"/>
              </a:rPr>
              <a:t>X11-forwarding </a:t>
            </a:r>
            <a:r>
              <a:rPr lang="en-US" sz="1200" b="0" strike="noStrike" spc="-1" dirty="0">
                <a:solidFill>
                  <a:srgbClr val="000000"/>
                </a:solidFill>
                <a:ea typeface="Noto Sans CJK SC"/>
              </a:rPr>
              <a:t>method that allows users to launch the graphical applications installed in the remote Linux system.</a:t>
            </a:r>
            <a:r>
              <a:rPr lang="ru-RU" sz="1200" b="0" strike="noStrike" spc="-1" dirty="0">
                <a:solidFill>
                  <a:srgbClr val="000000"/>
                </a:solidFill>
                <a:ea typeface="Noto Sans CJK SC"/>
              </a:rPr>
              <a:t> </a:t>
            </a:r>
            <a:endParaRPr lang="ru-RU" sz="1200" b="0" strike="noStrike" spc="-1" dirty="0"/>
          </a:p>
        </p:txBody>
      </p:sp>
      <p:sp>
        <p:nvSpPr>
          <p:cNvPr id="7" name="CustomShape 3">
            <a:extLst>
              <a:ext uri="{FF2B5EF4-FFF2-40B4-BE49-F238E27FC236}">
                <a16:creationId xmlns="" xmlns:a16="http://schemas.microsoft.com/office/drawing/2014/main" id="{384C4CCC-4B15-4927-BA6D-163AF46A3FE5}"/>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318"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RESULTS</a:t>
            </a:r>
            <a:endParaRPr lang="ru-RU" sz="3600" b="0" strike="noStrike" spc="-1">
              <a:latin typeface="Arial"/>
            </a:endParaRPr>
          </a:p>
        </p:txBody>
      </p:sp>
      <p:pic>
        <p:nvPicPr>
          <p:cNvPr id="319" name="Рисунок 365"/>
          <p:cNvPicPr/>
          <p:nvPr/>
        </p:nvPicPr>
        <p:blipFill>
          <a:blip r:embed="rId2"/>
          <a:stretch/>
        </p:blipFill>
        <p:spPr>
          <a:xfrm>
            <a:off x="432000" y="1502280"/>
            <a:ext cx="3959280" cy="2601000"/>
          </a:xfrm>
          <a:prstGeom prst="rect">
            <a:avLst/>
          </a:prstGeom>
          <a:ln>
            <a:noFill/>
          </a:ln>
        </p:spPr>
      </p:pic>
      <p:sp>
        <p:nvSpPr>
          <p:cNvPr id="320" name="CustomShape 3"/>
          <p:cNvSpPr/>
          <p:nvPr/>
        </p:nvSpPr>
        <p:spPr>
          <a:xfrm>
            <a:off x="4572000" y="1898016"/>
            <a:ext cx="4463280" cy="375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DejaVu Sans"/>
              </a:rPr>
              <a:t>The seismic data were also processed using virtual machines some of which also allowed launching the graphical applications installed at SUN workstations which software is used for seismic records processing and bulletins compilation.</a:t>
            </a:r>
            <a:endParaRPr lang="ru-RU" sz="1200" b="0" strike="noStrike" spc="-1" dirty="0"/>
          </a:p>
          <a:p>
            <a:pPr algn="just">
              <a:lnSpc>
                <a:spcPct val="100000"/>
              </a:lnSpc>
            </a:pPr>
            <a:r>
              <a:rPr lang="en-US" sz="1200" b="0" strike="noStrike" spc="-1" dirty="0">
                <a:solidFill>
                  <a:srgbClr val="000000"/>
                </a:solidFill>
                <a:ea typeface="DejaVu Sans"/>
              </a:rPr>
              <a:t>The speed of response of such approach was quite good and this allowed the Data Centre analysts to implement their work in full manner. Owing to the SPICE protocol application there was an opportunity to transmit also a sound from the remote operation system. This was topical as the Data Centre uses sound alert for some processes.</a:t>
            </a:r>
            <a:endParaRPr lang="ru-RU" sz="1200" b="0" strike="noStrike" spc="-1" dirty="0"/>
          </a:p>
        </p:txBody>
      </p:sp>
      <p:sp>
        <p:nvSpPr>
          <p:cNvPr id="7" name="CustomShape 3">
            <a:extLst>
              <a:ext uri="{FF2B5EF4-FFF2-40B4-BE49-F238E27FC236}">
                <a16:creationId xmlns="" xmlns:a16="http://schemas.microsoft.com/office/drawing/2014/main" id="{B1C43C37-A4F7-4AE0-94A6-96D25A4AB731}"/>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953640" y="567720"/>
            <a:ext cx="671040" cy="1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700" b="0" strike="noStrike" spc="-1">
                <a:solidFill>
                  <a:srgbClr val="000000"/>
                </a:solidFill>
                <a:latin typeface="Arial"/>
                <a:ea typeface="DejaVu Sans"/>
              </a:rPr>
              <a:t>P4.5-202</a:t>
            </a:r>
            <a:endParaRPr lang="ru-RU" sz="700" b="0" strike="noStrike" spc="-1">
              <a:latin typeface="Arial"/>
            </a:endParaRPr>
          </a:p>
        </p:txBody>
      </p:sp>
      <p:sp>
        <p:nvSpPr>
          <p:cNvPr id="323" name="CustomShape 2"/>
          <p:cNvSpPr/>
          <p:nvPr/>
        </p:nvSpPr>
        <p:spPr>
          <a:xfrm rot="16200000">
            <a:off x="-1783440" y="2504160"/>
            <a:ext cx="388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x-none" sz="3600" b="0" strike="noStrike" spc="-1">
                <a:solidFill>
                  <a:srgbClr val="DFC5DF"/>
                </a:solidFill>
                <a:latin typeface="Arial"/>
                <a:ea typeface="DejaVu Sans"/>
              </a:rPr>
              <a:t>RESULTS</a:t>
            </a:r>
            <a:endParaRPr lang="ru-RU" sz="3600" b="0" strike="noStrike" spc="-1">
              <a:latin typeface="Arial"/>
            </a:endParaRPr>
          </a:p>
        </p:txBody>
      </p:sp>
      <p:pic>
        <p:nvPicPr>
          <p:cNvPr id="324" name="Рисунок 370"/>
          <p:cNvPicPr/>
          <p:nvPr/>
        </p:nvPicPr>
        <p:blipFill>
          <a:blip r:embed="rId2"/>
          <a:stretch/>
        </p:blipFill>
        <p:spPr>
          <a:xfrm>
            <a:off x="1122360" y="1056804"/>
            <a:ext cx="3147480" cy="1893240"/>
          </a:xfrm>
          <a:prstGeom prst="rect">
            <a:avLst/>
          </a:prstGeom>
          <a:ln>
            <a:noFill/>
          </a:ln>
        </p:spPr>
      </p:pic>
      <p:sp>
        <p:nvSpPr>
          <p:cNvPr id="325" name="CustomShape 3"/>
          <p:cNvSpPr/>
          <p:nvPr/>
        </p:nvSpPr>
        <p:spPr>
          <a:xfrm>
            <a:off x="658368" y="3140076"/>
            <a:ext cx="8185859" cy="20034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n-US" sz="1200" b="0" strike="noStrike" spc="-1" dirty="0">
                <a:solidFill>
                  <a:srgbClr val="000000"/>
                </a:solidFill>
                <a:ea typeface="DejaVu Sans"/>
              </a:rPr>
              <a:t>To provide safety of the remote access session, we have set firewall having necessary routing rules.</a:t>
            </a:r>
            <a:endParaRPr lang="ru-RU" sz="1200" b="0" strike="noStrike" spc="-1" dirty="0"/>
          </a:p>
          <a:p>
            <a:pPr algn="just">
              <a:lnSpc>
                <a:spcPct val="100000"/>
              </a:lnSpc>
            </a:pPr>
            <a:r>
              <a:rPr lang="en-US" sz="1200" b="0" strike="noStrike" spc="-1" dirty="0">
                <a:solidFill>
                  <a:srgbClr val="000000"/>
                </a:solidFill>
                <a:ea typeface="DejaVu Sans"/>
              </a:rPr>
              <a:t>For seismic data visualization arriving in </a:t>
            </a:r>
            <a:r>
              <a:rPr lang="en-US" sz="1200" b="0" strike="noStrike" spc="-1" dirty="0" err="1">
                <a:solidFill>
                  <a:srgbClr val="000000"/>
                </a:solidFill>
                <a:ea typeface="DejaVu Sans"/>
              </a:rPr>
              <a:t>miniseed</a:t>
            </a:r>
            <a:r>
              <a:rPr lang="en-US" sz="1200" b="0" strike="noStrike" spc="-1" dirty="0">
                <a:solidFill>
                  <a:srgbClr val="000000"/>
                </a:solidFill>
                <a:ea typeface="DejaVu Sans"/>
              </a:rPr>
              <a:t> format we have created another virtual machine with installed </a:t>
            </a:r>
            <a:r>
              <a:rPr lang="en-US" sz="1200" b="0" strike="noStrike" spc="-1" dirty="0" err="1">
                <a:solidFill>
                  <a:srgbClr val="000000"/>
                </a:solidFill>
                <a:ea typeface="DejaVu Sans"/>
              </a:rPr>
              <a:t>Ringserver</a:t>
            </a:r>
            <a:r>
              <a:rPr lang="en-US" sz="1200" b="0" strike="noStrike" spc="-1" dirty="0">
                <a:solidFill>
                  <a:srgbClr val="000000"/>
                </a:solidFill>
                <a:ea typeface="DejaVu Sans"/>
              </a:rPr>
              <a:t> and Streams software. </a:t>
            </a:r>
            <a:endParaRPr lang="ru-RU" sz="1200" b="0" strike="noStrike" spc="-1" dirty="0"/>
          </a:p>
          <a:p>
            <a:pPr algn="just">
              <a:lnSpc>
                <a:spcPct val="100000"/>
              </a:lnSpc>
            </a:pPr>
            <a:r>
              <a:rPr lang="en-US" sz="1200" b="0" strike="noStrike" spc="-1" dirty="0">
                <a:solidFill>
                  <a:srgbClr val="000000"/>
                </a:solidFill>
                <a:ea typeface="Noto Sans CJK SC"/>
              </a:rPr>
              <a:t>For the automated processing of seismic data arriving to the Data Centre in real time we use the software provided by the Norwegian Centre NORSAR. It was also moved to Linux virtual machine and we had an opportunity to control all processes of processing in real time. Figure 4 shows a window of Linux (Ubuntu) virtual machine with launched software for the automated processing </a:t>
            </a:r>
            <a:r>
              <a:rPr lang="ru-RU" sz="1200" b="0" strike="noStrike" spc="-1" dirty="0">
                <a:solidFill>
                  <a:srgbClr val="000000"/>
                </a:solidFill>
                <a:ea typeface="Noto Sans CJK SC"/>
              </a:rPr>
              <a:t>— DP/EP </a:t>
            </a:r>
            <a:r>
              <a:rPr lang="en-US" sz="1200" b="0" strike="noStrike" spc="-1" dirty="0">
                <a:solidFill>
                  <a:srgbClr val="000000"/>
                </a:solidFill>
                <a:ea typeface="Noto Sans CJK SC"/>
              </a:rPr>
              <a:t>and</a:t>
            </a:r>
            <a:r>
              <a:rPr lang="ru-RU" sz="1200" b="0" strike="noStrike" spc="-1" dirty="0">
                <a:solidFill>
                  <a:srgbClr val="000000"/>
                </a:solidFill>
                <a:ea typeface="Noto Sans CJK SC"/>
              </a:rPr>
              <a:t> GBF.</a:t>
            </a:r>
            <a:r>
              <a:rPr lang="ru-RU" sz="1200" b="0" strike="noStrike" spc="-1" dirty="0">
                <a:solidFill>
                  <a:srgbClr val="000000"/>
                </a:solidFill>
                <a:ea typeface="DejaVu Sans"/>
              </a:rPr>
              <a:t>   </a:t>
            </a:r>
            <a:endParaRPr lang="ru-RU" sz="1200" b="0" strike="noStrike" spc="-1" dirty="0"/>
          </a:p>
        </p:txBody>
      </p:sp>
      <p:pic>
        <p:nvPicPr>
          <p:cNvPr id="326" name="Рисунок 372"/>
          <p:cNvPicPr/>
          <p:nvPr/>
        </p:nvPicPr>
        <p:blipFill>
          <a:blip r:embed="rId3"/>
          <a:stretch/>
        </p:blipFill>
        <p:spPr>
          <a:xfrm>
            <a:off x="4572000" y="1030135"/>
            <a:ext cx="2877840" cy="1917000"/>
          </a:xfrm>
          <a:prstGeom prst="rect">
            <a:avLst/>
          </a:prstGeom>
          <a:ln>
            <a:noFill/>
          </a:ln>
        </p:spPr>
      </p:pic>
      <p:sp>
        <p:nvSpPr>
          <p:cNvPr id="8" name="CustomShape 3">
            <a:extLst>
              <a:ext uri="{FF2B5EF4-FFF2-40B4-BE49-F238E27FC236}">
                <a16:creationId xmlns="" xmlns:a16="http://schemas.microsoft.com/office/drawing/2014/main" id="{6A754CC3-3D04-4B3D-98D2-B87F3C8B2A02}"/>
              </a:ext>
            </a:extLst>
          </p:cNvPr>
          <p:cNvSpPr/>
          <p:nvPr/>
        </p:nvSpPr>
        <p:spPr>
          <a:xfrm>
            <a:off x="1992960" y="163800"/>
            <a:ext cx="4961520" cy="568349"/>
          </a:xfrm>
          <a:prstGeom prst="rect">
            <a:avLst/>
          </a:prstGeom>
          <a:noFill/>
          <a:ln w="9360">
            <a:noFill/>
          </a:ln>
        </p:spPr>
        <p:style>
          <a:lnRef idx="0">
            <a:scrgbClr r="0" g="0" b="0"/>
          </a:lnRef>
          <a:fillRef idx="0">
            <a:scrgbClr r="0" g="0" b="0"/>
          </a:fillRef>
          <a:effectRef idx="0">
            <a:scrgbClr r="0" g="0" b="0"/>
          </a:effectRef>
          <a:fontRef idx="minor"/>
        </p:style>
        <p:txBody>
          <a:bodyPr lIns="18720" tIns="9360" rIns="18720" bIns="9360">
            <a:spAutoFit/>
          </a:bodyPr>
          <a:lstStyle/>
          <a:p>
            <a:pPr algn="ctr">
              <a:lnSpc>
                <a:spcPct val="100000"/>
              </a:lnSpc>
            </a:pPr>
            <a:r>
              <a:rPr lang="en-US" sz="1200" b="1" strike="noStrike" spc="-1" dirty="0">
                <a:solidFill>
                  <a:srgbClr val="FFFFFF"/>
                </a:solidFill>
                <a:latin typeface="Arial"/>
                <a:ea typeface="DejaVu Sans"/>
              </a:rPr>
              <a:t>Operation of Kazakhstan National Data Center (KNDC)</a:t>
            </a:r>
            <a:endParaRPr lang="ru-RU" sz="1200" b="0" strike="noStrike" spc="-1" dirty="0">
              <a:latin typeface="Arial"/>
            </a:endParaRPr>
          </a:p>
          <a:p>
            <a:pPr algn="ctr">
              <a:lnSpc>
                <a:spcPct val="100000"/>
              </a:lnSpc>
            </a:pPr>
            <a:r>
              <a:rPr lang="en-US" sz="1200" b="1" strike="noStrike" spc="-1" dirty="0">
                <a:solidFill>
                  <a:srgbClr val="FFFFFF"/>
                </a:solidFill>
                <a:latin typeface="Arial"/>
                <a:ea typeface="DejaVu Sans"/>
              </a:rPr>
              <a:t>under COVID-19 pandemic</a:t>
            </a:r>
            <a:endParaRPr lang="ru-RU" sz="1200" b="0" strike="noStrike" spc="-1" dirty="0">
              <a:latin typeface="Arial"/>
            </a:endParaRPr>
          </a:p>
          <a:p>
            <a:pPr algn="ctr">
              <a:lnSpc>
                <a:spcPts val="1587"/>
              </a:lnSpc>
            </a:pPr>
            <a:r>
              <a:rPr lang="en-US" sz="900" spc="-1" dirty="0">
                <a:solidFill>
                  <a:srgbClr val="FFFFFF"/>
                </a:solidFill>
                <a:ea typeface="Avenir Book"/>
              </a:rPr>
              <a:t>Igor Komarov, Dmitriy </a:t>
            </a:r>
            <a:r>
              <a:rPr lang="en-US" sz="900" spc="-1" dirty="0" err="1">
                <a:solidFill>
                  <a:srgbClr val="FFFFFF"/>
                </a:solidFill>
                <a:ea typeface="Avenir Book"/>
              </a:rPr>
              <a:t>Gordiyenko</a:t>
            </a:r>
            <a:r>
              <a:rPr lang="en-US" sz="900" spc="-1" dirty="0">
                <a:solidFill>
                  <a:srgbClr val="FFFFFF"/>
                </a:solidFill>
                <a:ea typeface="Avenir Book"/>
              </a:rPr>
              <a:t>, Natalia Mikhailova, Pavel </a:t>
            </a:r>
            <a:r>
              <a:rPr lang="en-US" sz="900" spc="-1" dirty="0" err="1">
                <a:solidFill>
                  <a:srgbClr val="FFFFFF"/>
                </a:solidFill>
                <a:ea typeface="Avenir Book"/>
              </a:rPr>
              <a:t>Ryabenko</a:t>
            </a:r>
            <a:r>
              <a:rPr lang="en-US" sz="900" spc="-1" dirty="0">
                <a:solidFill>
                  <a:srgbClr val="FFFFFF"/>
                </a:solidFill>
                <a:ea typeface="Avenir Book"/>
              </a:rPr>
              <a:t>. </a:t>
            </a:r>
            <a:r>
              <a:rPr lang="en-US" sz="900" b="0" strike="noStrike" spc="-1" dirty="0">
                <a:solidFill>
                  <a:srgbClr val="FFFFFF"/>
                </a:solidFill>
                <a:ea typeface="Avenir Book"/>
              </a:rPr>
              <a:t> </a:t>
            </a:r>
            <a:endParaRPr lang="ru-RU" sz="900" spc="-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1063</TotalTime>
  <Words>1586</Words>
  <Application>Microsoft Office PowerPoint</Application>
  <PresentationFormat>Экран (16:9)</PresentationFormat>
  <Paragraphs>76</Paragraphs>
  <Slides>11</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11</vt:i4>
      </vt:variant>
    </vt:vector>
  </HeadingPairs>
  <TitlesOfParts>
    <vt:vector size="17" baseType="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kndc</cp:lastModifiedBy>
  <cp:revision>94</cp:revision>
  <cp:lastPrinted>2019-03-26T13:54:24Z</cp:lastPrinted>
  <dcterms:created xsi:type="dcterms:W3CDTF">2019-04-24T06:32:04Z</dcterms:created>
  <dcterms:modified xsi:type="dcterms:W3CDTF">2021-06-08T05:12:53Z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(16:9)</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