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theme/theme4.xml" ContentType="application/vnd.openxmlformats-officedocument.theme+xml"/>
  <Override PartName="/ppt/theme/theme5.xml" ContentType="application/vnd.openxmlformats-officedocument.them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7"/>
  </p:notesMasterIdLst>
  <p:sldIdLst>
    <p:sldId id="256" r:id="rId8"/>
    <p:sldId id="258" r:id="rId9"/>
    <p:sldId id="260" r:id="rId10"/>
    <p:sldId id="261" r:id="rId11"/>
    <p:sldId id="262" r:id="rId12"/>
    <p:sldId id="264" r:id="rId13"/>
    <p:sldId id="265" r:id="rId14"/>
    <p:sldId id="266" r:id="rId15"/>
    <p:sldId id="263" r:id="rId16"/>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6733"/>
    <p:restoredTop sz="94623"/>
  </p:normalViewPr>
  <p:slideViewPr>
    <p:cSldViewPr snapToGrid="0" snapToObjects="1">
      <p:cViewPr varScale="1">
        <p:scale>
          <a:sx n="98" d="100"/>
          <a:sy n="98" d="100"/>
        </p:scale>
        <p:origin x="-936" y="-9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pPr/>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pPr/>
              <a:t>‹#›</a:t>
            </a:fld>
            <a:endParaRPr lang="en-US"/>
          </a:p>
        </p:txBody>
      </p:sp>
    </p:spTree>
    <p:extLst>
      <p:ext uri="{BB962C8B-B14F-4D97-AF65-F5344CB8AC3E}">
        <p14:creationId xmlns=""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sp>
        <p:nvSpPr>
          <p:cNvPr id="15" name="TextBox 14">
            <a:extLst>
              <a:ext uri="{FF2B5EF4-FFF2-40B4-BE49-F238E27FC236}">
                <a16:creationId xmlns=""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pic>
        <p:nvPicPr>
          <p:cNvPr id="10" name="Picture 9">
            <a:extLst>
              <a:ext uri="{FF2B5EF4-FFF2-40B4-BE49-F238E27FC236}">
                <a16:creationId xmlns=""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mailto:Uchechi231@gmail.com"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hyperlink" Target="mailto:Uchechi231@gmail.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Uchechi231@gmail.co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mailto:Uchechi231@gmail.com"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Uchechi231@gmail.com" TargetMode="Externa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hyperlink" Target="mailto:Uchechi231@gmail.com"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Uchechi231@gmail.com" TargetMode="Externa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Uchechi231@gmail.com" TargetMode="Externa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hyperlink" Target="mailto:Uchechi231@gmail.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 xmlns:a16="http://schemas.microsoft.com/office/drawing/2014/main" id="{EEF774D5-8E1F-6744-9E49-DB689041ADBF}"/>
              </a:ext>
            </a:extLst>
          </p:cNvPr>
          <p:cNvSpPr>
            <a:spLocks noChangeArrowheads="1"/>
          </p:cNvSpPr>
          <p:nvPr/>
        </p:nvSpPr>
        <p:spPr bwMode="auto">
          <a:xfrm>
            <a:off x="-773903" y="1429966"/>
            <a:ext cx="10691813" cy="1712263"/>
          </a:xfrm>
          <a:prstGeom prst="rect">
            <a:avLst/>
          </a:prstGeom>
          <a:noFill/>
          <a:ln w="9525">
            <a:noFill/>
            <a:miter lim="800000"/>
            <a:headEnd/>
            <a:tailEnd/>
          </a:ln>
        </p:spPr>
        <p:txBody>
          <a:bodyPr wrap="square" lIns="18666" tIns="9334" rIns="18666" bIns="9334">
            <a:spAutoFit/>
          </a:bodyPr>
          <a:lstStyle/>
          <a:p>
            <a:pPr algn="ctr" eaLnBrk="0" hangingPunct="0"/>
            <a:r>
              <a:rPr lang="en-GB" sz="1800" dirty="0" smtClean="0">
                <a:latin typeface="Arial Rounded MT Bold" pitchFamily="34" charset="0"/>
              </a:rPr>
              <a:t>EXPERIENCES FROM THE CTBTO ONLINE CAPACITY BUILDING </a:t>
            </a:r>
          </a:p>
          <a:p>
            <a:pPr algn="ctr" eaLnBrk="0" hangingPunct="0"/>
            <a:r>
              <a:rPr lang="en-GB" sz="1800" dirty="0" smtClean="0">
                <a:latin typeface="Arial Rounded MT Bold" pitchFamily="34" charset="0"/>
              </a:rPr>
              <a:t>ACTIVITIES DURING COVID-19 LOCKDOWN</a:t>
            </a:r>
            <a:endParaRPr lang="en-US" sz="1800" b="1" dirty="0" smtClean="0">
              <a:solidFill>
                <a:schemeClr val="bg1"/>
              </a:solidFill>
              <a:latin typeface="Arial Rounded MT Bold" pitchFamily="34" charset="0"/>
            </a:endParaRPr>
          </a:p>
          <a:p>
            <a:pPr algn="ctr" eaLnBrk="0" hangingPunct="0">
              <a:lnSpc>
                <a:spcPts val="1586"/>
              </a:lnSpc>
            </a:pPr>
            <a:r>
              <a:rPr lang="en-GB" sz="1600" dirty="0" err="1" smtClean="0">
                <a:latin typeface="Arial" pitchFamily="34" charset="0"/>
                <a:cs typeface="Arial" pitchFamily="34" charset="0"/>
              </a:rPr>
              <a:t>Uchenna</a:t>
            </a:r>
            <a:r>
              <a:rPr lang="en-GB" sz="1600" dirty="0" smtClean="0">
                <a:latin typeface="Arial" pitchFamily="34" charset="0"/>
                <a:cs typeface="Arial" pitchFamily="34" charset="0"/>
              </a:rPr>
              <a:t> </a:t>
            </a:r>
            <a:r>
              <a:rPr lang="en-GB" sz="1600" dirty="0" err="1" smtClean="0">
                <a:latin typeface="Arial" pitchFamily="34" charset="0"/>
                <a:cs typeface="Arial" pitchFamily="34" charset="0"/>
              </a:rPr>
              <a:t>Onwuhaka</a:t>
            </a:r>
            <a:r>
              <a:rPr lang="en-GB" sz="1600" dirty="0" smtClean="0">
                <a:latin typeface="Arial" pitchFamily="34" charset="0"/>
                <a:cs typeface="Arial" pitchFamily="34" charset="0"/>
              </a:rPr>
              <a:t> </a:t>
            </a:r>
            <a:r>
              <a:rPr lang="en-GB" sz="1600" dirty="0" smtClean="0">
                <a:latin typeface="Arial" pitchFamily="34" charset="0"/>
                <a:cs typeface="Arial" pitchFamily="34" charset="0"/>
              </a:rPr>
              <a:t>Madu</a:t>
            </a:r>
            <a:r>
              <a:rPr lang="en-GB" sz="1600" baseline="30000" dirty="0" smtClean="0">
                <a:latin typeface="Arial" pitchFamily="34" charset="0"/>
                <a:cs typeface="Arial" pitchFamily="34" charset="0"/>
              </a:rPr>
              <a:t>1</a:t>
            </a:r>
            <a:r>
              <a:rPr lang="en-GB" sz="1600" dirty="0" smtClean="0">
                <a:latin typeface="Arial" pitchFamily="34" charset="0"/>
                <a:cs typeface="Arial" pitchFamily="34" charset="0"/>
              </a:rPr>
              <a:t> </a:t>
            </a:r>
            <a:r>
              <a:rPr lang="en-GB" sz="1600" dirty="0" smtClean="0">
                <a:latin typeface="Arial" pitchFamily="34" charset="0"/>
                <a:cs typeface="Arial" pitchFamily="34" charset="0"/>
              </a:rPr>
              <a:t>&amp; </a:t>
            </a:r>
            <a:r>
              <a:rPr lang="en-GB" sz="1600" dirty="0" err="1" smtClean="0">
                <a:latin typeface="Arial" pitchFamily="34" charset="0"/>
                <a:cs typeface="Arial" pitchFamily="34" charset="0"/>
              </a:rPr>
              <a:t>Awwal</a:t>
            </a:r>
            <a:r>
              <a:rPr lang="en-GB" sz="1600" dirty="0" smtClean="0">
                <a:latin typeface="Arial" pitchFamily="34" charset="0"/>
                <a:cs typeface="Arial" pitchFamily="34" charset="0"/>
              </a:rPr>
              <a:t> </a:t>
            </a:r>
            <a:r>
              <a:rPr lang="en-GB" sz="1600" dirty="0" smtClean="0">
                <a:latin typeface="Arial" pitchFamily="34" charset="0"/>
                <a:cs typeface="Arial" pitchFamily="34" charset="0"/>
              </a:rPr>
              <a:t>Bisallah</a:t>
            </a:r>
            <a:r>
              <a:rPr lang="en-GB" sz="1600" baseline="30000" dirty="0" smtClean="0">
                <a:latin typeface="Arial" pitchFamily="34" charset="0"/>
                <a:cs typeface="Arial" pitchFamily="34" charset="0"/>
              </a:rPr>
              <a:t>1</a:t>
            </a:r>
            <a:r>
              <a:rPr lang="en-GB" sz="1600" dirty="0" smtClean="0">
                <a:latin typeface="Arial" pitchFamily="34" charset="0"/>
                <a:cs typeface="Arial" pitchFamily="34" charset="0"/>
              </a:rPr>
              <a:t> </a:t>
            </a:r>
          </a:p>
          <a:p>
            <a:pPr algn="ctr" eaLnBrk="0" hangingPunct="0">
              <a:lnSpc>
                <a:spcPts val="1586"/>
              </a:lnSpc>
            </a:pPr>
            <a:r>
              <a:rPr lang="en-GB" sz="1200" baseline="30000" dirty="0" smtClean="0">
                <a:latin typeface="Arial" pitchFamily="34" charset="0"/>
                <a:ea typeface="Avenir Book" charset="0"/>
                <a:cs typeface="Arial" pitchFamily="34" charset="0"/>
              </a:rPr>
              <a:t>1</a:t>
            </a:r>
            <a:r>
              <a:rPr lang="en-GB" sz="1200" dirty="0" smtClean="0">
                <a:latin typeface="Arial" pitchFamily="34" charset="0"/>
                <a:ea typeface="Avenir Book" charset="0"/>
                <a:cs typeface="Arial" pitchFamily="34" charset="0"/>
              </a:rPr>
              <a:t>Nigeria Atomic Energy Commission, Abuja, Nigeria</a:t>
            </a:r>
          </a:p>
          <a:p>
            <a:pPr algn="ctr" eaLnBrk="0" hangingPunct="0">
              <a:lnSpc>
                <a:spcPts val="1586"/>
              </a:lnSpc>
            </a:pPr>
            <a:r>
              <a:rPr lang="en-GB" sz="1600" dirty="0" smtClean="0">
                <a:solidFill>
                  <a:schemeClr val="bg1"/>
                </a:solidFill>
                <a:latin typeface="Arial" pitchFamily="34" charset="0"/>
                <a:ea typeface="Avenir Book" charset="0"/>
                <a:cs typeface="Arial" pitchFamily="34" charset="0"/>
                <a:hlinkClick r:id="rId2"/>
              </a:rPr>
              <a:t>u</a:t>
            </a:r>
            <a:r>
              <a:rPr lang="en-GB" sz="1600" dirty="0" smtClean="0">
                <a:solidFill>
                  <a:schemeClr val="bg1"/>
                </a:solidFill>
                <a:latin typeface="Arial" pitchFamily="34" charset="0"/>
                <a:ea typeface="Avenir Book" charset="0"/>
                <a:cs typeface="Arial" pitchFamily="34" charset="0"/>
                <a:hlinkClick r:id="rId2"/>
              </a:rPr>
              <a:t>chechi231@gmail.com</a:t>
            </a:r>
            <a:r>
              <a:rPr lang="en-GB" sz="1600" dirty="0" smtClean="0">
                <a:solidFill>
                  <a:schemeClr val="bg1"/>
                </a:solidFill>
                <a:latin typeface="Arial" pitchFamily="34" charset="0"/>
                <a:ea typeface="Avenir Book" charset="0"/>
                <a:cs typeface="Arial" pitchFamily="34" charset="0"/>
              </a:rPr>
              <a:t> </a:t>
            </a:r>
          </a:p>
          <a:p>
            <a:pPr algn="ctr" eaLnBrk="0" hangingPunct="0">
              <a:lnSpc>
                <a:spcPts val="1586"/>
              </a:lnSpc>
            </a:pPr>
            <a:r>
              <a:rPr lang="en-US" sz="1600" dirty="0">
                <a:solidFill>
                  <a:schemeClr val="bg1"/>
                </a:solidFill>
                <a:latin typeface="Avenir Book" charset="0"/>
                <a:ea typeface="Avenir Book" charset="0"/>
                <a:cs typeface="Avenir Book" charset="0"/>
              </a:rPr>
              <a:t> </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 xmlns:a16="http://schemas.microsoft.com/office/drawing/2014/main" id="{D279A673-1808-1544-8A21-B775AE6A45B8}"/>
              </a:ext>
            </a:extLst>
          </p:cNvPr>
          <p:cNvPicPr>
            <a:picLocks noChangeAspect="1"/>
          </p:cNvPicPr>
          <p:nvPr/>
        </p:nvPicPr>
        <p:blipFill>
          <a:blip r:embed="rId3"/>
          <a:stretch>
            <a:fillRect/>
          </a:stretch>
        </p:blipFill>
        <p:spPr>
          <a:xfrm>
            <a:off x="225600" y="3867150"/>
            <a:ext cx="571500" cy="863600"/>
          </a:xfrm>
          <a:prstGeom prst="rect">
            <a:avLst/>
          </a:prstGeom>
        </p:spPr>
      </p:pic>
      <p:sp>
        <p:nvSpPr>
          <p:cNvPr id="11" name="TextBox 10">
            <a:extLst>
              <a:ext uri="{FF2B5EF4-FFF2-40B4-BE49-F238E27FC236}">
                <a16:creationId xmlns="" xmlns:a16="http://schemas.microsoft.com/office/drawing/2014/main" id="{0C501917-BF0A-C54B-AB4E-B0C62C356E93}"/>
              </a:ext>
            </a:extLst>
          </p:cNvPr>
          <p:cNvSpPr txBox="1"/>
          <p:nvPr/>
        </p:nvSpPr>
        <p:spPr>
          <a:xfrm>
            <a:off x="3153581" y="2647102"/>
            <a:ext cx="2836838" cy="307777"/>
          </a:xfrm>
          <a:prstGeom prst="rect">
            <a:avLst/>
          </a:prstGeom>
          <a:noFill/>
        </p:spPr>
        <p:txBody>
          <a:bodyPr wrap="square" rtlCol="0">
            <a:spAutoFit/>
          </a:bodyPr>
          <a:lstStyle/>
          <a:p>
            <a:pPr algn="ctr"/>
            <a:r>
              <a:rPr lang="en-GB" sz="1400" dirty="0" smtClean="0">
                <a:latin typeface="Arial" pitchFamily="34" charset="0"/>
                <a:cs typeface="Arial" pitchFamily="34" charset="0"/>
              </a:rPr>
              <a:t>P4.5-537</a:t>
            </a:r>
            <a:endParaRPr lang="x-none" sz="1400" dirty="0">
              <a:solidFill>
                <a:schemeClr val="bg1"/>
              </a:solidFill>
              <a:latin typeface="Arial" pitchFamily="34" charset="0"/>
              <a:cs typeface="Arial" pitchFamily="34" charset="0"/>
            </a:endParaRPr>
          </a:p>
        </p:txBody>
      </p:sp>
      <p:pic>
        <p:nvPicPr>
          <p:cNvPr id="3074" name="Picture 1"/>
          <p:cNvPicPr>
            <a:picLocks noChangeAspect="1" noChangeArrowheads="1"/>
          </p:cNvPicPr>
          <p:nvPr/>
        </p:nvPicPr>
        <p:blipFill>
          <a:blip r:embed="rId4"/>
          <a:srcRect/>
          <a:stretch>
            <a:fillRect/>
          </a:stretch>
        </p:blipFill>
        <p:spPr bwMode="auto">
          <a:xfrm>
            <a:off x="4123322" y="3758616"/>
            <a:ext cx="1259203" cy="1008585"/>
          </a:xfrm>
          <a:prstGeom prst="rect">
            <a:avLst/>
          </a:prstGeom>
          <a:noFill/>
          <a:ln w="9525">
            <a:noFill/>
            <a:miter lim="800000"/>
            <a:headEnd/>
            <a:tailEnd/>
          </a:ln>
        </p:spPr>
      </p:pic>
    </p:spTree>
    <p:extLst>
      <p:ext uri="{BB962C8B-B14F-4D97-AF65-F5344CB8AC3E}">
        <p14:creationId xmlns=""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902C2E-D846-7548-87D5-46DC03C317C9}"/>
              </a:ext>
            </a:extLst>
          </p:cNvPr>
          <p:cNvSpPr txBox="1"/>
          <p:nvPr/>
        </p:nvSpPr>
        <p:spPr>
          <a:xfrm>
            <a:off x="953477" y="567772"/>
            <a:ext cx="672123" cy="215444"/>
          </a:xfrm>
          <a:prstGeom prst="rect">
            <a:avLst/>
          </a:prstGeom>
          <a:noFill/>
        </p:spPr>
        <p:txBody>
          <a:bodyPr wrap="square" rtlCol="0">
            <a:spAutoFit/>
          </a:bodyPr>
          <a:lstStyle/>
          <a:p>
            <a:pPr algn="ctr"/>
            <a:r>
              <a:rPr lang="en-GB" sz="800" dirty="0" smtClean="0">
                <a:latin typeface="Arial" pitchFamily="34" charset="0"/>
                <a:cs typeface="Arial" pitchFamily="34" charset="0"/>
              </a:rPr>
              <a:t>P4.5-537</a:t>
            </a:r>
            <a:endParaRPr lang="x-none" sz="800" dirty="0">
              <a:solidFill>
                <a:schemeClr val="bg1"/>
              </a:solidFill>
              <a:latin typeface="Arial" pitchFamily="34" charset="0"/>
              <a:cs typeface="Arial" pitchFamily="34" charset="0"/>
            </a:endParaRPr>
          </a:p>
        </p:txBody>
      </p:sp>
      <p:sp>
        <p:nvSpPr>
          <p:cNvPr id="4" name="TextBox 3">
            <a:extLst>
              <a:ext uri="{FF2B5EF4-FFF2-40B4-BE49-F238E27FC236}">
                <a16:creationId xmlns=""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 xmlns:a16="http://schemas.microsoft.com/office/drawing/2014/main" id="{4039C0CC-243D-CE46-B51C-D0D8D7417568}"/>
              </a:ext>
            </a:extLst>
          </p:cNvPr>
          <p:cNvSpPr>
            <a:spLocks noChangeArrowheads="1"/>
          </p:cNvSpPr>
          <p:nvPr/>
        </p:nvSpPr>
        <p:spPr bwMode="auto">
          <a:xfrm>
            <a:off x="1992923" y="0"/>
            <a:ext cx="4962770" cy="1044772"/>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smtClean="0">
                <a:latin typeface="Arial" pitchFamily="34" charset="0"/>
                <a:cs typeface="Arial" pitchFamily="34" charset="0"/>
              </a:rPr>
              <a:t>EXPERIENCES FROM THE CTBTO ONLINE CAPACITY </a:t>
            </a:r>
            <a:r>
              <a:rPr lang="en-GB" sz="1200" b="1" dirty="0" smtClean="0">
                <a:latin typeface="Arial" pitchFamily="34" charset="0"/>
                <a:cs typeface="Arial" pitchFamily="34" charset="0"/>
              </a:rPr>
              <a:t>BUILDING ACTIVITIES </a:t>
            </a:r>
            <a:r>
              <a:rPr lang="en-GB" sz="1200" b="1" dirty="0" smtClean="0">
                <a:latin typeface="Arial" pitchFamily="34" charset="0"/>
                <a:cs typeface="Arial" pitchFamily="34" charset="0"/>
              </a:rPr>
              <a:t>DURING COVID-19 </a:t>
            </a:r>
            <a:r>
              <a:rPr lang="en-GB" sz="1200" b="1" dirty="0" smtClean="0">
                <a:latin typeface="Arial" pitchFamily="34" charset="0"/>
                <a:cs typeface="Arial" pitchFamily="34" charset="0"/>
              </a:rPr>
              <a:t>LOCKDOWN</a:t>
            </a:r>
            <a:endParaRPr lang="en-US" sz="1200" b="1" dirty="0" smtClean="0">
              <a:solidFill>
                <a:schemeClr val="bg1"/>
              </a:solidFill>
              <a:latin typeface="Arial" pitchFamily="34" charset="0"/>
              <a:cs typeface="Arial" pitchFamily="34" charset="0"/>
            </a:endParaRPr>
          </a:p>
          <a:p>
            <a:pPr algn="ctr" eaLnBrk="0" hangingPunct="0"/>
            <a:r>
              <a:rPr lang="en-GB" sz="800" dirty="0" err="1" smtClean="0">
                <a:latin typeface="Arial" pitchFamily="34" charset="0"/>
                <a:cs typeface="Arial" pitchFamily="34" charset="0"/>
              </a:rPr>
              <a:t>Uchenna</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Onwuhaka</a:t>
            </a:r>
            <a:r>
              <a:rPr lang="en-GB" sz="800" dirty="0" smtClean="0">
                <a:latin typeface="Arial" pitchFamily="34" charset="0"/>
                <a:cs typeface="Arial" pitchFamily="34" charset="0"/>
              </a:rPr>
              <a:t> Madu</a:t>
            </a:r>
            <a:r>
              <a:rPr lang="en-GB" sz="800" baseline="30000" dirty="0" smtClean="0">
                <a:latin typeface="Arial" pitchFamily="34" charset="0"/>
                <a:cs typeface="Arial" pitchFamily="34" charset="0"/>
              </a:rPr>
              <a:t>1</a:t>
            </a:r>
            <a:r>
              <a:rPr lang="en-GB" sz="800" dirty="0" smtClean="0">
                <a:latin typeface="Arial" pitchFamily="34" charset="0"/>
                <a:cs typeface="Arial" pitchFamily="34" charset="0"/>
              </a:rPr>
              <a:t> &amp; </a:t>
            </a:r>
            <a:r>
              <a:rPr lang="en-GB" sz="800" dirty="0" err="1" smtClean="0">
                <a:latin typeface="Arial" pitchFamily="34" charset="0"/>
                <a:cs typeface="Arial" pitchFamily="34" charset="0"/>
              </a:rPr>
              <a:t>Awwal</a:t>
            </a:r>
            <a:r>
              <a:rPr lang="en-GB" sz="800" dirty="0" smtClean="0">
                <a:latin typeface="Arial" pitchFamily="34" charset="0"/>
                <a:cs typeface="Arial" pitchFamily="34" charset="0"/>
              </a:rPr>
              <a:t> Bisallah</a:t>
            </a:r>
            <a:r>
              <a:rPr lang="en-GB" sz="800" baseline="30000" dirty="0" smtClean="0">
                <a:latin typeface="Arial" pitchFamily="34" charset="0"/>
                <a:cs typeface="Arial" pitchFamily="34" charset="0"/>
              </a:rPr>
              <a:t>1</a:t>
            </a:r>
            <a:r>
              <a:rPr lang="en-GB" sz="800" dirty="0" smtClean="0">
                <a:latin typeface="Arial" pitchFamily="34" charset="0"/>
                <a:cs typeface="Arial" pitchFamily="34" charset="0"/>
              </a:rPr>
              <a:t> </a:t>
            </a:r>
            <a:endParaRPr lang="en-GB" sz="800" dirty="0" smtClean="0">
              <a:latin typeface="Arial" pitchFamily="34" charset="0"/>
              <a:cs typeface="Arial" pitchFamily="34" charset="0"/>
            </a:endParaRPr>
          </a:p>
          <a:p>
            <a:pPr algn="ctr" eaLnBrk="0" hangingPunct="0"/>
            <a:r>
              <a:rPr lang="en-GB" sz="800" baseline="30000" dirty="0" smtClean="0">
                <a:latin typeface="Arial" pitchFamily="34" charset="0"/>
                <a:ea typeface="Avenir Book" charset="0"/>
                <a:cs typeface="Arial" pitchFamily="34" charset="0"/>
              </a:rPr>
              <a:t>1</a:t>
            </a:r>
            <a:r>
              <a:rPr lang="en-GB" sz="800" dirty="0" smtClean="0">
                <a:latin typeface="Arial" pitchFamily="34" charset="0"/>
                <a:ea typeface="Avenir Book" charset="0"/>
                <a:cs typeface="Arial" pitchFamily="34" charset="0"/>
              </a:rPr>
              <a:t>Nigeria </a:t>
            </a:r>
            <a:r>
              <a:rPr lang="en-GB" sz="800" dirty="0" smtClean="0">
                <a:latin typeface="Arial" pitchFamily="34" charset="0"/>
                <a:ea typeface="Avenir Book" charset="0"/>
                <a:cs typeface="Arial" pitchFamily="34" charset="0"/>
              </a:rPr>
              <a:t>Atomic Energy Commission, Abuja, Nigeria</a:t>
            </a:r>
          </a:p>
          <a:p>
            <a:pPr algn="ctr" eaLnBrk="0" hangingPunct="0">
              <a:lnSpc>
                <a:spcPts val="1586"/>
              </a:lnSpc>
            </a:pPr>
            <a:r>
              <a:rPr lang="en-GB" sz="800" dirty="0" smtClean="0">
                <a:solidFill>
                  <a:schemeClr val="bg1"/>
                </a:solidFill>
                <a:latin typeface="Arial" pitchFamily="34" charset="0"/>
                <a:ea typeface="Avenir Book" charset="0"/>
                <a:cs typeface="Arial" pitchFamily="34" charset="0"/>
                <a:hlinkClick r:id="rId2"/>
              </a:rPr>
              <a:t>uchechi231@gmail.com</a:t>
            </a:r>
            <a:r>
              <a:rPr lang="en-GB" sz="800" dirty="0" smtClean="0">
                <a:solidFill>
                  <a:schemeClr val="bg1"/>
                </a:solidFill>
                <a:latin typeface="Arial" pitchFamily="34" charset="0"/>
                <a:ea typeface="Avenir Book" charset="0"/>
                <a:cs typeface="Arial" pitchFamily="34" charset="0"/>
              </a:rPr>
              <a:t> </a:t>
            </a:r>
            <a:endParaRPr lang="en-GB" sz="800" dirty="0" smtClean="0">
              <a:solidFill>
                <a:schemeClr val="bg1"/>
              </a:solidFill>
              <a:latin typeface="Arial" pitchFamily="34" charset="0"/>
              <a:ea typeface="Avenir Book" charset="0"/>
              <a:cs typeface="Arial" pitchFamily="34" charset="0"/>
            </a:endParaRP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sp>
        <p:nvSpPr>
          <p:cNvPr id="6" name="Rectangle 5"/>
          <p:cNvSpPr/>
          <p:nvPr/>
        </p:nvSpPr>
        <p:spPr>
          <a:xfrm>
            <a:off x="484462" y="1157591"/>
            <a:ext cx="8542806" cy="2893100"/>
          </a:xfrm>
          <a:prstGeom prst="rect">
            <a:avLst/>
          </a:prstGeom>
        </p:spPr>
        <p:txBody>
          <a:bodyPr wrap="square">
            <a:spAutoFit/>
          </a:bodyPr>
          <a:lstStyle/>
          <a:p>
            <a:pPr algn="just"/>
            <a:r>
              <a:rPr lang="en-GB" sz="1400" dirty="0" smtClean="0">
                <a:latin typeface="Arial" pitchFamily="34" charset="0"/>
                <a:cs typeface="Arial" pitchFamily="34" charset="0"/>
              </a:rPr>
              <a:t>The CTBT mandated the PTS to equip State Parties with the prerequisite capacity to monitor compliance to the Treaty. The advent of Covid-19 and its associated lockdown disrupted the capacity building activities of the PTS. To minimize the perceived disruption of training activities, the capacity building team of the CTBTO adopted an online training method. Two online NDC Waveform Training Courses on using SeisComP3 were conducted by the capacity building team on 2-6 November and 23-27 November via the WebEx platform. The two courses had about 27 participants. A SWOT test of the two online training courses was done using a structure questionnaire that was administered randomly to selected participants. An analysis of the results from the study identified timeliness, excellent knowledge and topic delivery as some of the identified strengths while internet interruptions, lack of physical presence and time zone differences were perceived weakness of the online training courses. The experiences gained by the State Parties that participated in the online training </a:t>
            </a:r>
            <a:r>
              <a:rPr lang="en-GB" sz="1400" dirty="0" smtClean="0">
                <a:latin typeface="Arial" pitchFamily="34" charset="0"/>
                <a:cs typeface="Arial" pitchFamily="34" charset="0"/>
              </a:rPr>
              <a:t>further strengthened </a:t>
            </a:r>
            <a:r>
              <a:rPr lang="en-GB" sz="1400" dirty="0" smtClean="0">
                <a:latin typeface="Arial" pitchFamily="34" charset="0"/>
                <a:cs typeface="Arial" pitchFamily="34" charset="0"/>
              </a:rPr>
              <a:t>the deployment of the CTBT verification technologies for civil and scientific purposes. Further funding of the capacity building activities will enhance the ability </a:t>
            </a:r>
            <a:r>
              <a:rPr lang="en-GB" sz="1400" dirty="0" smtClean="0">
                <a:latin typeface="Arial" pitchFamily="34" charset="0"/>
                <a:cs typeface="Arial" pitchFamily="34" charset="0"/>
              </a:rPr>
              <a:t>of State </a:t>
            </a:r>
            <a:r>
              <a:rPr lang="en-GB" sz="1400" dirty="0" smtClean="0">
                <a:latin typeface="Arial" pitchFamily="34" charset="0"/>
                <a:cs typeface="Arial" pitchFamily="34" charset="0"/>
              </a:rPr>
              <a:t>Parties in the monitoring </a:t>
            </a:r>
            <a:r>
              <a:rPr lang="en-GB" sz="1400" dirty="0" smtClean="0">
                <a:latin typeface="Arial" pitchFamily="34" charset="0"/>
                <a:cs typeface="Arial" pitchFamily="34" charset="0"/>
              </a:rPr>
              <a:t>compliance </a:t>
            </a:r>
            <a:r>
              <a:rPr lang="en-GB" sz="1400" dirty="0" smtClean="0">
                <a:latin typeface="Arial" pitchFamily="34" charset="0"/>
                <a:cs typeface="Arial" pitchFamily="34" charset="0"/>
              </a:rPr>
              <a:t>with the Treaty. </a:t>
            </a:r>
            <a:endParaRPr lang="en-GB" sz="1400" dirty="0">
              <a:latin typeface="Arial" pitchFamily="34" charset="0"/>
              <a:cs typeface="Arial" pitchFamily="34" charset="0"/>
            </a:endParaRPr>
          </a:p>
        </p:txBody>
      </p:sp>
    </p:spTree>
    <p:extLst>
      <p:ext uri="{BB962C8B-B14F-4D97-AF65-F5344CB8AC3E}">
        <p14:creationId xmlns=""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46E2110-6530-F74F-BC2B-C4AB2093820E}"/>
              </a:ext>
            </a:extLst>
          </p:cNvPr>
          <p:cNvSpPr txBox="1"/>
          <p:nvPr/>
        </p:nvSpPr>
        <p:spPr>
          <a:xfrm>
            <a:off x="953477" y="567772"/>
            <a:ext cx="672123" cy="215444"/>
          </a:xfrm>
          <a:prstGeom prst="rect">
            <a:avLst/>
          </a:prstGeom>
          <a:noFill/>
        </p:spPr>
        <p:txBody>
          <a:bodyPr wrap="square" rtlCol="0">
            <a:spAutoFit/>
          </a:bodyPr>
          <a:lstStyle/>
          <a:p>
            <a:pPr algn="ctr"/>
            <a:r>
              <a:rPr lang="en-GB" sz="800" dirty="0" smtClean="0">
                <a:latin typeface="Arial" pitchFamily="34" charset="0"/>
                <a:cs typeface="Arial" pitchFamily="34" charset="0"/>
              </a:rPr>
              <a:t>P4.5-537</a:t>
            </a:r>
            <a:endParaRPr lang="x-none" sz="800" dirty="0">
              <a:solidFill>
                <a:schemeClr val="bg1"/>
              </a:solidFill>
              <a:latin typeface="Arial" pitchFamily="34" charset="0"/>
              <a:cs typeface="Arial" pitchFamily="34" charset="0"/>
            </a:endParaRPr>
          </a:p>
        </p:txBody>
      </p:sp>
      <p:sp>
        <p:nvSpPr>
          <p:cNvPr id="4" name="TextBox 3">
            <a:extLst>
              <a:ext uri="{FF2B5EF4-FFF2-40B4-BE49-F238E27FC236}">
                <a16:creationId xmlns=""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INTRODUCTION</a:t>
            </a:r>
          </a:p>
        </p:txBody>
      </p:sp>
      <p:sp>
        <p:nvSpPr>
          <p:cNvPr id="6" name="Rectangle 17">
            <a:extLst>
              <a:ext uri="{FF2B5EF4-FFF2-40B4-BE49-F238E27FC236}">
                <a16:creationId xmlns="" xmlns:a16="http://schemas.microsoft.com/office/drawing/2014/main" id="{4039C0CC-243D-CE46-B51C-D0D8D7417568}"/>
              </a:ext>
            </a:extLst>
          </p:cNvPr>
          <p:cNvSpPr>
            <a:spLocks noChangeArrowheads="1"/>
          </p:cNvSpPr>
          <p:nvPr/>
        </p:nvSpPr>
        <p:spPr bwMode="auto">
          <a:xfrm>
            <a:off x="1760706" y="0"/>
            <a:ext cx="5437762" cy="1044772"/>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smtClean="0">
                <a:latin typeface="Arial" pitchFamily="34" charset="0"/>
                <a:cs typeface="Arial" pitchFamily="34" charset="0"/>
              </a:rPr>
              <a:t>EXPERIENCES FROM THE CTBTO ONLINE CAPACITY </a:t>
            </a:r>
            <a:r>
              <a:rPr lang="en-GB" sz="1200" b="1" dirty="0" smtClean="0">
                <a:latin typeface="Arial" pitchFamily="34" charset="0"/>
                <a:cs typeface="Arial" pitchFamily="34" charset="0"/>
              </a:rPr>
              <a:t>BUILDING ACTIVITIES </a:t>
            </a:r>
            <a:r>
              <a:rPr lang="en-GB" sz="1200" b="1" dirty="0" smtClean="0">
                <a:latin typeface="Arial" pitchFamily="34" charset="0"/>
                <a:cs typeface="Arial" pitchFamily="34" charset="0"/>
              </a:rPr>
              <a:t>DURING COVID-19 </a:t>
            </a:r>
            <a:r>
              <a:rPr lang="en-GB" sz="1200" b="1" dirty="0" smtClean="0">
                <a:latin typeface="Arial" pitchFamily="34" charset="0"/>
                <a:cs typeface="Arial" pitchFamily="34" charset="0"/>
              </a:rPr>
              <a:t>LOCKDOWN</a:t>
            </a:r>
            <a:endParaRPr lang="en-US" sz="1200" b="1" dirty="0" smtClean="0">
              <a:solidFill>
                <a:schemeClr val="bg1"/>
              </a:solidFill>
              <a:latin typeface="Arial" pitchFamily="34" charset="0"/>
              <a:cs typeface="Arial" pitchFamily="34" charset="0"/>
            </a:endParaRPr>
          </a:p>
          <a:p>
            <a:pPr algn="ctr" eaLnBrk="0" hangingPunct="0"/>
            <a:r>
              <a:rPr lang="en-GB" sz="800" dirty="0" err="1" smtClean="0">
                <a:latin typeface="Arial" pitchFamily="34" charset="0"/>
                <a:cs typeface="Arial" pitchFamily="34" charset="0"/>
              </a:rPr>
              <a:t>Uchenna</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Onwuhaka</a:t>
            </a:r>
            <a:r>
              <a:rPr lang="en-GB" sz="800" dirty="0" smtClean="0">
                <a:latin typeface="Arial" pitchFamily="34" charset="0"/>
                <a:cs typeface="Arial" pitchFamily="34" charset="0"/>
              </a:rPr>
              <a:t> Madu</a:t>
            </a:r>
            <a:r>
              <a:rPr lang="en-GB" sz="800" baseline="30000" dirty="0" smtClean="0">
                <a:latin typeface="Arial" pitchFamily="34" charset="0"/>
                <a:cs typeface="Arial" pitchFamily="34" charset="0"/>
              </a:rPr>
              <a:t>1</a:t>
            </a:r>
            <a:r>
              <a:rPr lang="en-GB" sz="800" dirty="0" smtClean="0">
                <a:latin typeface="Arial" pitchFamily="34" charset="0"/>
                <a:cs typeface="Arial" pitchFamily="34" charset="0"/>
              </a:rPr>
              <a:t> &amp; </a:t>
            </a:r>
            <a:r>
              <a:rPr lang="en-GB" sz="800" dirty="0" err="1" smtClean="0">
                <a:latin typeface="Arial" pitchFamily="34" charset="0"/>
                <a:cs typeface="Arial" pitchFamily="34" charset="0"/>
              </a:rPr>
              <a:t>Awwal</a:t>
            </a:r>
            <a:r>
              <a:rPr lang="en-GB" sz="800" dirty="0" smtClean="0">
                <a:latin typeface="Arial" pitchFamily="34" charset="0"/>
                <a:cs typeface="Arial" pitchFamily="34" charset="0"/>
              </a:rPr>
              <a:t> Bisallah</a:t>
            </a:r>
            <a:r>
              <a:rPr lang="en-GB" sz="800" baseline="30000" dirty="0" smtClean="0">
                <a:latin typeface="Arial" pitchFamily="34" charset="0"/>
                <a:cs typeface="Arial" pitchFamily="34" charset="0"/>
              </a:rPr>
              <a:t>1</a:t>
            </a:r>
            <a:r>
              <a:rPr lang="en-GB" sz="800" dirty="0" smtClean="0">
                <a:latin typeface="Arial" pitchFamily="34" charset="0"/>
                <a:cs typeface="Arial" pitchFamily="34" charset="0"/>
              </a:rPr>
              <a:t> </a:t>
            </a:r>
            <a:endParaRPr lang="en-GB" sz="800" dirty="0" smtClean="0">
              <a:latin typeface="Arial" pitchFamily="34" charset="0"/>
              <a:cs typeface="Arial" pitchFamily="34" charset="0"/>
            </a:endParaRPr>
          </a:p>
          <a:p>
            <a:pPr algn="ctr" eaLnBrk="0" hangingPunct="0"/>
            <a:r>
              <a:rPr lang="en-GB" sz="800" baseline="30000" dirty="0" smtClean="0">
                <a:latin typeface="Arial" pitchFamily="34" charset="0"/>
                <a:ea typeface="Avenir Book" charset="0"/>
                <a:cs typeface="Arial" pitchFamily="34" charset="0"/>
              </a:rPr>
              <a:t>1</a:t>
            </a:r>
            <a:r>
              <a:rPr lang="en-GB" sz="800" dirty="0" smtClean="0">
                <a:latin typeface="Arial" pitchFamily="34" charset="0"/>
                <a:ea typeface="Avenir Book" charset="0"/>
                <a:cs typeface="Arial" pitchFamily="34" charset="0"/>
              </a:rPr>
              <a:t>Nigeria </a:t>
            </a:r>
            <a:r>
              <a:rPr lang="en-GB" sz="800" dirty="0" smtClean="0">
                <a:latin typeface="Arial" pitchFamily="34" charset="0"/>
                <a:ea typeface="Avenir Book" charset="0"/>
                <a:cs typeface="Arial" pitchFamily="34" charset="0"/>
              </a:rPr>
              <a:t>Atomic Energy Commission, Abuja, Nigeria</a:t>
            </a:r>
          </a:p>
          <a:p>
            <a:pPr algn="ctr" eaLnBrk="0" hangingPunct="0">
              <a:lnSpc>
                <a:spcPts val="1586"/>
              </a:lnSpc>
            </a:pPr>
            <a:r>
              <a:rPr lang="en-GB" sz="800" dirty="0" smtClean="0">
                <a:solidFill>
                  <a:schemeClr val="bg1"/>
                </a:solidFill>
                <a:latin typeface="Arial" pitchFamily="34" charset="0"/>
                <a:ea typeface="Avenir Book" charset="0"/>
                <a:cs typeface="Arial" pitchFamily="34" charset="0"/>
                <a:hlinkClick r:id="rId2"/>
              </a:rPr>
              <a:t>uchechi231@gmail.com</a:t>
            </a:r>
            <a:r>
              <a:rPr lang="en-GB" sz="800" dirty="0" smtClean="0">
                <a:solidFill>
                  <a:schemeClr val="bg1"/>
                </a:solidFill>
                <a:latin typeface="Arial" pitchFamily="34" charset="0"/>
                <a:ea typeface="Avenir Book" charset="0"/>
                <a:cs typeface="Arial" pitchFamily="34" charset="0"/>
              </a:rPr>
              <a:t> </a:t>
            </a:r>
            <a:endParaRPr lang="en-GB" sz="800" dirty="0" smtClean="0">
              <a:solidFill>
                <a:schemeClr val="bg1"/>
              </a:solidFill>
              <a:latin typeface="Arial" pitchFamily="34" charset="0"/>
              <a:ea typeface="Avenir Book" charset="0"/>
              <a:cs typeface="Arial" pitchFamily="34" charset="0"/>
            </a:endParaRP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sp>
        <p:nvSpPr>
          <p:cNvPr id="7" name="Rectangle 6"/>
          <p:cNvSpPr/>
          <p:nvPr/>
        </p:nvSpPr>
        <p:spPr>
          <a:xfrm>
            <a:off x="484462" y="1634247"/>
            <a:ext cx="8474712" cy="2585323"/>
          </a:xfrm>
          <a:prstGeom prst="rect">
            <a:avLst/>
          </a:prstGeom>
        </p:spPr>
        <p:txBody>
          <a:bodyPr wrap="square">
            <a:spAutoFit/>
          </a:bodyPr>
          <a:lstStyle/>
          <a:p>
            <a:pPr algn="just"/>
            <a:r>
              <a:rPr lang="en-GB" sz="1800" dirty="0" smtClean="0"/>
              <a:t>The World Health Organization (WHO) on March 11, 2020 declared </a:t>
            </a:r>
            <a:r>
              <a:rPr lang="en-GB" sz="1800" dirty="0" err="1" smtClean="0"/>
              <a:t>Covid</a:t>
            </a:r>
            <a:r>
              <a:rPr lang="en-GB" sz="1800" dirty="0" smtClean="0"/>
              <a:t> 19 a pandemic as a result of the </a:t>
            </a:r>
            <a:r>
              <a:rPr lang="en-GB" sz="1800" dirty="0" smtClean="0"/>
              <a:t>deaths recorded </a:t>
            </a:r>
            <a:r>
              <a:rPr lang="en-GB" sz="1800" dirty="0" smtClean="0"/>
              <a:t>by more than 188 counties from the disease. The resultant effect of the WHO declaration was a total lockdown by different countries to curtail the spread of the disease. In the face of a crippling pandemic, technology has emerged as a major lifesaver. Face to face teaching method was replaced by online method. Online teaching especially during lock down period had both pros and cons. This study was conducted to deduce the perception of trainees about strengths, weaknesses, opportunities and threats of online training courses conducted by the CTBTO during the lockdown.</a:t>
            </a:r>
            <a:endParaRPr lang="en-GB" sz="1800" dirty="0"/>
          </a:p>
        </p:txBody>
      </p:sp>
    </p:spTree>
    <p:extLst>
      <p:ext uri="{BB962C8B-B14F-4D97-AF65-F5344CB8AC3E}">
        <p14:creationId xmlns=""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GB" sz="700" dirty="0" smtClean="0">
                <a:latin typeface="Arial" pitchFamily="34" charset="0"/>
                <a:cs typeface="Arial" pitchFamily="34" charset="0"/>
              </a:rPr>
              <a:t>P4.5-537</a:t>
            </a:r>
            <a:endParaRPr lang="x-none" sz="700" dirty="0">
              <a:solidFill>
                <a:schemeClr val="bg1"/>
              </a:solidFill>
              <a:latin typeface="Arial" pitchFamily="34" charset="0"/>
              <a:cs typeface="Arial" pitchFamily="34" charset="0"/>
            </a:endParaRPr>
          </a:p>
        </p:txBody>
      </p:sp>
      <p:sp>
        <p:nvSpPr>
          <p:cNvPr id="4" name="TextBox 3">
            <a:extLst>
              <a:ext uri="{FF2B5EF4-FFF2-40B4-BE49-F238E27FC236}">
                <a16:creationId xmlns=""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 xmlns:a16="http://schemas.microsoft.com/office/drawing/2014/main" id="{4039C0CC-243D-CE46-B51C-D0D8D7417568}"/>
              </a:ext>
            </a:extLst>
          </p:cNvPr>
          <p:cNvSpPr>
            <a:spLocks noChangeArrowheads="1"/>
          </p:cNvSpPr>
          <p:nvPr/>
        </p:nvSpPr>
        <p:spPr bwMode="auto">
          <a:xfrm>
            <a:off x="1760706" y="0"/>
            <a:ext cx="5437762" cy="1044772"/>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smtClean="0">
                <a:latin typeface="Arial" pitchFamily="34" charset="0"/>
                <a:cs typeface="Arial" pitchFamily="34" charset="0"/>
              </a:rPr>
              <a:t>EXPERIENCES FROM THE CTBTO ONLINE CAPACITY </a:t>
            </a:r>
            <a:r>
              <a:rPr lang="en-GB" sz="1200" b="1" dirty="0" smtClean="0">
                <a:latin typeface="Arial" pitchFamily="34" charset="0"/>
                <a:cs typeface="Arial" pitchFamily="34" charset="0"/>
              </a:rPr>
              <a:t>BUILDING ACTIVITIES </a:t>
            </a:r>
            <a:r>
              <a:rPr lang="en-GB" sz="1200" b="1" dirty="0" smtClean="0">
                <a:latin typeface="Arial" pitchFamily="34" charset="0"/>
                <a:cs typeface="Arial" pitchFamily="34" charset="0"/>
              </a:rPr>
              <a:t>DURING COVID-19 </a:t>
            </a:r>
            <a:r>
              <a:rPr lang="en-GB" sz="1200" b="1" dirty="0" smtClean="0">
                <a:latin typeface="Arial" pitchFamily="34" charset="0"/>
                <a:cs typeface="Arial" pitchFamily="34" charset="0"/>
              </a:rPr>
              <a:t>LOCKDOWN</a:t>
            </a:r>
            <a:endParaRPr lang="en-US" sz="1200" b="1" dirty="0" smtClean="0">
              <a:solidFill>
                <a:schemeClr val="bg1"/>
              </a:solidFill>
              <a:latin typeface="Arial" pitchFamily="34" charset="0"/>
              <a:cs typeface="Arial" pitchFamily="34" charset="0"/>
            </a:endParaRPr>
          </a:p>
          <a:p>
            <a:pPr algn="ctr" eaLnBrk="0" hangingPunct="0"/>
            <a:r>
              <a:rPr lang="en-GB" sz="800" dirty="0" err="1" smtClean="0">
                <a:latin typeface="Arial" pitchFamily="34" charset="0"/>
                <a:cs typeface="Arial" pitchFamily="34" charset="0"/>
              </a:rPr>
              <a:t>Uchenna</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Onwuhaka</a:t>
            </a:r>
            <a:r>
              <a:rPr lang="en-GB" sz="800" dirty="0" smtClean="0">
                <a:latin typeface="Arial" pitchFamily="34" charset="0"/>
                <a:cs typeface="Arial" pitchFamily="34" charset="0"/>
              </a:rPr>
              <a:t> Madu</a:t>
            </a:r>
            <a:r>
              <a:rPr lang="en-GB" sz="800" baseline="30000" dirty="0" smtClean="0">
                <a:latin typeface="Arial" pitchFamily="34" charset="0"/>
                <a:cs typeface="Arial" pitchFamily="34" charset="0"/>
              </a:rPr>
              <a:t>1</a:t>
            </a:r>
            <a:r>
              <a:rPr lang="en-GB" sz="800" dirty="0" smtClean="0">
                <a:latin typeface="Arial" pitchFamily="34" charset="0"/>
                <a:cs typeface="Arial" pitchFamily="34" charset="0"/>
              </a:rPr>
              <a:t> &amp; </a:t>
            </a:r>
            <a:r>
              <a:rPr lang="en-GB" sz="800" dirty="0" err="1" smtClean="0">
                <a:latin typeface="Arial" pitchFamily="34" charset="0"/>
                <a:cs typeface="Arial" pitchFamily="34" charset="0"/>
              </a:rPr>
              <a:t>Awwal</a:t>
            </a:r>
            <a:r>
              <a:rPr lang="en-GB" sz="800" dirty="0" smtClean="0">
                <a:latin typeface="Arial" pitchFamily="34" charset="0"/>
                <a:cs typeface="Arial" pitchFamily="34" charset="0"/>
              </a:rPr>
              <a:t> Bisallah</a:t>
            </a:r>
            <a:r>
              <a:rPr lang="en-GB" sz="800" baseline="30000" dirty="0" smtClean="0">
                <a:latin typeface="Arial" pitchFamily="34" charset="0"/>
                <a:cs typeface="Arial" pitchFamily="34" charset="0"/>
              </a:rPr>
              <a:t>1</a:t>
            </a:r>
            <a:r>
              <a:rPr lang="en-GB" sz="800" dirty="0" smtClean="0">
                <a:latin typeface="Arial" pitchFamily="34" charset="0"/>
                <a:cs typeface="Arial" pitchFamily="34" charset="0"/>
              </a:rPr>
              <a:t> </a:t>
            </a:r>
            <a:endParaRPr lang="en-GB" sz="800" dirty="0" smtClean="0">
              <a:latin typeface="Arial" pitchFamily="34" charset="0"/>
              <a:cs typeface="Arial" pitchFamily="34" charset="0"/>
            </a:endParaRPr>
          </a:p>
          <a:p>
            <a:pPr algn="ctr" eaLnBrk="0" hangingPunct="0"/>
            <a:r>
              <a:rPr lang="en-GB" sz="800" baseline="30000" dirty="0" smtClean="0">
                <a:latin typeface="Arial" pitchFamily="34" charset="0"/>
                <a:ea typeface="Avenir Book" charset="0"/>
                <a:cs typeface="Arial" pitchFamily="34" charset="0"/>
              </a:rPr>
              <a:t>1</a:t>
            </a:r>
            <a:r>
              <a:rPr lang="en-GB" sz="800" dirty="0" smtClean="0">
                <a:latin typeface="Arial" pitchFamily="34" charset="0"/>
                <a:ea typeface="Avenir Book" charset="0"/>
                <a:cs typeface="Arial" pitchFamily="34" charset="0"/>
              </a:rPr>
              <a:t>Nigeria </a:t>
            </a:r>
            <a:r>
              <a:rPr lang="en-GB" sz="800" dirty="0" smtClean="0">
                <a:latin typeface="Arial" pitchFamily="34" charset="0"/>
                <a:ea typeface="Avenir Book" charset="0"/>
                <a:cs typeface="Arial" pitchFamily="34" charset="0"/>
              </a:rPr>
              <a:t>Atomic Energy Commission, Abuja, Nigeria</a:t>
            </a:r>
          </a:p>
          <a:p>
            <a:pPr algn="ctr" eaLnBrk="0" hangingPunct="0">
              <a:lnSpc>
                <a:spcPts val="1586"/>
              </a:lnSpc>
            </a:pPr>
            <a:r>
              <a:rPr lang="en-GB" sz="800" dirty="0" smtClean="0">
                <a:solidFill>
                  <a:schemeClr val="bg1"/>
                </a:solidFill>
                <a:latin typeface="Arial" pitchFamily="34" charset="0"/>
                <a:ea typeface="Avenir Book" charset="0"/>
                <a:cs typeface="Arial" pitchFamily="34" charset="0"/>
                <a:hlinkClick r:id="rId2"/>
              </a:rPr>
              <a:t>uchechi231@gmail.com</a:t>
            </a:r>
            <a:r>
              <a:rPr lang="en-GB" sz="800" dirty="0" smtClean="0">
                <a:solidFill>
                  <a:schemeClr val="bg1"/>
                </a:solidFill>
                <a:latin typeface="Arial" pitchFamily="34" charset="0"/>
                <a:ea typeface="Avenir Book" charset="0"/>
                <a:cs typeface="Arial" pitchFamily="34" charset="0"/>
              </a:rPr>
              <a:t> </a:t>
            </a:r>
            <a:endParaRPr lang="en-GB" sz="800" dirty="0" smtClean="0">
              <a:solidFill>
                <a:schemeClr val="bg1"/>
              </a:solidFill>
              <a:latin typeface="Arial" pitchFamily="34" charset="0"/>
              <a:ea typeface="Avenir Book" charset="0"/>
              <a:cs typeface="Arial" pitchFamily="34" charset="0"/>
            </a:endParaRP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sp>
        <p:nvSpPr>
          <p:cNvPr id="8" name="Rectangle 7"/>
          <p:cNvSpPr/>
          <p:nvPr/>
        </p:nvSpPr>
        <p:spPr>
          <a:xfrm>
            <a:off x="797833" y="1225685"/>
            <a:ext cx="8015425" cy="2246769"/>
          </a:xfrm>
          <a:prstGeom prst="rect">
            <a:avLst/>
          </a:prstGeom>
        </p:spPr>
        <p:txBody>
          <a:bodyPr wrap="square">
            <a:spAutoFit/>
          </a:bodyPr>
          <a:lstStyle/>
          <a:p>
            <a:pPr algn="just"/>
            <a:r>
              <a:rPr lang="en-GB" sz="2000" dirty="0" smtClean="0"/>
              <a:t>A survey using structured questionnaire was conducted to understand the perception of trainees about the strengths, weaknesses, opportunities and threats with respect to online training conducted by the CTBTO during the </a:t>
            </a:r>
            <a:r>
              <a:rPr lang="en-GB" sz="2000" dirty="0" err="1" smtClean="0"/>
              <a:t>Covid</a:t>
            </a:r>
            <a:r>
              <a:rPr lang="en-GB" sz="2000" dirty="0" smtClean="0"/>
              <a:t> 19 lockdown. The questionnaire was randomly distributed to the participants. The responses were sought on three-point – agree, undecided and disagree</a:t>
            </a:r>
            <a:r>
              <a:rPr lang="en-GB" sz="2000" dirty="0" smtClean="0"/>
              <a:t>. It </a:t>
            </a:r>
            <a:r>
              <a:rPr lang="en-GB" sz="2000" dirty="0" smtClean="0"/>
              <a:t>was sent to 20 trainees using emails and all the trainees responded back. The data was analysed using statistical tool of percentage</a:t>
            </a:r>
            <a:endParaRPr lang="en-GB" sz="2000" dirty="0"/>
          </a:p>
        </p:txBody>
      </p:sp>
    </p:spTree>
    <p:extLst>
      <p:ext uri="{BB962C8B-B14F-4D97-AF65-F5344CB8AC3E}">
        <p14:creationId xmlns="" xmlns:p14="http://schemas.microsoft.com/office/powerpoint/2010/main" val="8333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FE6FE18-9E0E-3E4A-9C8F-6BF097735A61}"/>
              </a:ext>
            </a:extLst>
          </p:cNvPr>
          <p:cNvSpPr txBox="1"/>
          <p:nvPr/>
        </p:nvSpPr>
        <p:spPr>
          <a:xfrm>
            <a:off x="953477" y="567772"/>
            <a:ext cx="672123" cy="215444"/>
          </a:xfrm>
          <a:prstGeom prst="rect">
            <a:avLst/>
          </a:prstGeom>
          <a:noFill/>
        </p:spPr>
        <p:txBody>
          <a:bodyPr wrap="square" rtlCol="0">
            <a:spAutoFit/>
          </a:bodyPr>
          <a:lstStyle/>
          <a:p>
            <a:pPr algn="ctr"/>
            <a:r>
              <a:rPr lang="en-GB" sz="800" dirty="0" smtClean="0">
                <a:latin typeface="Arial" pitchFamily="34" charset="0"/>
                <a:cs typeface="Arial" pitchFamily="34" charset="0"/>
              </a:rPr>
              <a:t>P4.5-537</a:t>
            </a:r>
            <a:endParaRPr lang="x-none" sz="800" dirty="0">
              <a:solidFill>
                <a:schemeClr val="bg1"/>
              </a:solidFill>
              <a:latin typeface="Arial" pitchFamily="34" charset="0"/>
              <a:cs typeface="Arial" pitchFamily="34" charset="0"/>
            </a:endParaRPr>
          </a:p>
        </p:txBody>
      </p:sp>
      <p:sp>
        <p:nvSpPr>
          <p:cNvPr id="5" name="TextBox 4">
            <a:extLst>
              <a:ext uri="{FF2B5EF4-FFF2-40B4-BE49-F238E27FC236}">
                <a16:creationId xmlns=""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pic>
        <p:nvPicPr>
          <p:cNvPr id="1028" name="Picture 4"/>
          <p:cNvPicPr>
            <a:picLocks noChangeAspect="1" noChangeArrowheads="1"/>
          </p:cNvPicPr>
          <p:nvPr/>
        </p:nvPicPr>
        <p:blipFill>
          <a:blip r:embed="rId2"/>
          <a:srcRect b="8768"/>
          <a:stretch>
            <a:fillRect/>
          </a:stretch>
        </p:blipFill>
        <p:spPr bwMode="auto">
          <a:xfrm>
            <a:off x="603115" y="957392"/>
            <a:ext cx="2521514" cy="1910096"/>
          </a:xfrm>
          <a:prstGeom prst="rect">
            <a:avLst/>
          </a:prstGeom>
          <a:noFill/>
          <a:ln w="9525">
            <a:solidFill>
              <a:srgbClr val="FF0000"/>
            </a:solidFill>
            <a:miter lim="800000"/>
            <a:headEnd/>
            <a:tailEnd/>
          </a:ln>
          <a:effectLst/>
        </p:spPr>
      </p:pic>
      <p:sp>
        <p:nvSpPr>
          <p:cNvPr id="11" name="TextBox 10"/>
          <p:cNvSpPr txBox="1"/>
          <p:nvPr/>
        </p:nvSpPr>
        <p:spPr>
          <a:xfrm>
            <a:off x="3696927" y="849325"/>
            <a:ext cx="1692612" cy="584775"/>
          </a:xfrm>
          <a:prstGeom prst="rect">
            <a:avLst/>
          </a:prstGeom>
          <a:noFill/>
        </p:spPr>
        <p:txBody>
          <a:bodyPr wrap="square" rtlCol="0">
            <a:spAutoFit/>
          </a:bodyPr>
          <a:lstStyle/>
          <a:p>
            <a:r>
              <a:rPr lang="en-GB" sz="3200" b="1" dirty="0" smtClean="0"/>
              <a:t>Strength</a:t>
            </a:r>
            <a:endParaRPr lang="en-GB" sz="3200" b="1" dirty="0"/>
          </a:p>
        </p:txBody>
      </p:sp>
      <p:pic>
        <p:nvPicPr>
          <p:cNvPr id="1029" name="Picture 5"/>
          <p:cNvPicPr>
            <a:picLocks noChangeAspect="1" noChangeArrowheads="1"/>
          </p:cNvPicPr>
          <p:nvPr/>
        </p:nvPicPr>
        <p:blipFill>
          <a:blip r:embed="rId3"/>
          <a:srcRect l="8358" b="6831"/>
          <a:stretch>
            <a:fillRect/>
          </a:stretch>
        </p:blipFill>
        <p:spPr bwMode="auto">
          <a:xfrm>
            <a:off x="603115" y="2971598"/>
            <a:ext cx="2671054" cy="1792622"/>
          </a:xfrm>
          <a:prstGeom prst="rect">
            <a:avLst/>
          </a:prstGeom>
          <a:noFill/>
          <a:ln w="9525">
            <a:solidFill>
              <a:srgbClr val="FF0000"/>
            </a:solidFill>
            <a:miter lim="800000"/>
            <a:headEnd/>
            <a:tailEnd/>
          </a:ln>
          <a:effectLst/>
        </p:spPr>
      </p:pic>
      <p:pic>
        <p:nvPicPr>
          <p:cNvPr id="1030" name="Picture 6"/>
          <p:cNvPicPr>
            <a:picLocks noChangeAspect="1" noChangeArrowheads="1"/>
          </p:cNvPicPr>
          <p:nvPr/>
        </p:nvPicPr>
        <p:blipFill>
          <a:blip r:embed="rId4"/>
          <a:srcRect b="9251"/>
          <a:stretch>
            <a:fillRect/>
          </a:stretch>
        </p:blipFill>
        <p:spPr bwMode="auto">
          <a:xfrm>
            <a:off x="6556443" y="957392"/>
            <a:ext cx="2457450" cy="1962151"/>
          </a:xfrm>
          <a:prstGeom prst="rect">
            <a:avLst/>
          </a:prstGeom>
          <a:noFill/>
          <a:ln w="9525">
            <a:solidFill>
              <a:srgbClr val="FF0000"/>
            </a:solidFill>
            <a:miter lim="800000"/>
            <a:headEnd/>
            <a:tailEnd/>
          </a:ln>
          <a:effectLst/>
        </p:spPr>
      </p:pic>
      <p:pic>
        <p:nvPicPr>
          <p:cNvPr id="1031" name="Picture 7"/>
          <p:cNvPicPr>
            <a:picLocks noChangeAspect="1" noChangeArrowheads="1"/>
          </p:cNvPicPr>
          <p:nvPr/>
        </p:nvPicPr>
        <p:blipFill>
          <a:blip r:embed="rId5"/>
          <a:srcRect l="9929" b="6698"/>
          <a:stretch>
            <a:fillRect/>
          </a:stretch>
        </p:blipFill>
        <p:spPr bwMode="auto">
          <a:xfrm>
            <a:off x="6556443" y="2971598"/>
            <a:ext cx="2470825" cy="1830722"/>
          </a:xfrm>
          <a:prstGeom prst="rect">
            <a:avLst/>
          </a:prstGeom>
          <a:noFill/>
          <a:ln w="9525">
            <a:solidFill>
              <a:srgbClr val="FF0000"/>
            </a:solidFill>
            <a:miter lim="800000"/>
            <a:headEnd/>
            <a:tailEnd/>
          </a:ln>
          <a:effectLst/>
        </p:spPr>
      </p:pic>
      <p:pic>
        <p:nvPicPr>
          <p:cNvPr id="1032" name="Picture 8"/>
          <p:cNvPicPr>
            <a:picLocks noChangeAspect="1" noChangeArrowheads="1"/>
          </p:cNvPicPr>
          <p:nvPr/>
        </p:nvPicPr>
        <p:blipFill>
          <a:blip r:embed="rId6"/>
          <a:srcRect l="6358" r="3686" b="6856"/>
          <a:stretch>
            <a:fillRect/>
          </a:stretch>
        </p:blipFill>
        <p:spPr bwMode="auto">
          <a:xfrm>
            <a:off x="3482502" y="2042170"/>
            <a:ext cx="2947481" cy="1916349"/>
          </a:xfrm>
          <a:prstGeom prst="rect">
            <a:avLst/>
          </a:prstGeom>
          <a:noFill/>
          <a:ln w="9525">
            <a:solidFill>
              <a:srgbClr val="FF0000"/>
            </a:solidFill>
            <a:miter lim="800000"/>
            <a:headEnd/>
            <a:tailEnd/>
          </a:ln>
          <a:effectLst/>
        </p:spPr>
      </p:pic>
      <p:sp>
        <p:nvSpPr>
          <p:cNvPr id="20" name="Rectangle 17">
            <a:extLst>
              <a:ext uri="{FF2B5EF4-FFF2-40B4-BE49-F238E27FC236}">
                <a16:creationId xmlns="" xmlns:a16="http://schemas.microsoft.com/office/drawing/2014/main" id="{4039C0CC-243D-CE46-B51C-D0D8D7417568}"/>
              </a:ext>
            </a:extLst>
          </p:cNvPr>
          <p:cNvSpPr>
            <a:spLocks noChangeArrowheads="1"/>
          </p:cNvSpPr>
          <p:nvPr/>
        </p:nvSpPr>
        <p:spPr bwMode="auto">
          <a:xfrm>
            <a:off x="1760706" y="0"/>
            <a:ext cx="5437762" cy="1044772"/>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smtClean="0">
                <a:latin typeface="Arial" pitchFamily="34" charset="0"/>
                <a:cs typeface="Arial" pitchFamily="34" charset="0"/>
              </a:rPr>
              <a:t>EXPERIENCES FROM THE CTBTO ONLINE CAPACITY </a:t>
            </a:r>
            <a:r>
              <a:rPr lang="en-GB" sz="1200" b="1" dirty="0" smtClean="0">
                <a:latin typeface="Arial" pitchFamily="34" charset="0"/>
                <a:cs typeface="Arial" pitchFamily="34" charset="0"/>
              </a:rPr>
              <a:t>BUILDING ACTIVITIES </a:t>
            </a:r>
            <a:r>
              <a:rPr lang="en-GB" sz="1200" b="1" dirty="0" smtClean="0">
                <a:latin typeface="Arial" pitchFamily="34" charset="0"/>
                <a:cs typeface="Arial" pitchFamily="34" charset="0"/>
              </a:rPr>
              <a:t>DURING COVID-19 </a:t>
            </a:r>
            <a:r>
              <a:rPr lang="en-GB" sz="1200" b="1" dirty="0" smtClean="0">
                <a:latin typeface="Arial" pitchFamily="34" charset="0"/>
                <a:cs typeface="Arial" pitchFamily="34" charset="0"/>
              </a:rPr>
              <a:t>LOCKDOWN</a:t>
            </a:r>
            <a:endParaRPr lang="en-US" sz="1200" b="1" dirty="0" smtClean="0">
              <a:solidFill>
                <a:schemeClr val="bg1"/>
              </a:solidFill>
              <a:latin typeface="Arial" pitchFamily="34" charset="0"/>
              <a:cs typeface="Arial" pitchFamily="34" charset="0"/>
            </a:endParaRPr>
          </a:p>
          <a:p>
            <a:pPr algn="ctr" eaLnBrk="0" hangingPunct="0"/>
            <a:r>
              <a:rPr lang="en-GB" sz="800" dirty="0" err="1" smtClean="0">
                <a:latin typeface="Arial" pitchFamily="34" charset="0"/>
                <a:cs typeface="Arial" pitchFamily="34" charset="0"/>
              </a:rPr>
              <a:t>Uchenna</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Onwuhaka</a:t>
            </a:r>
            <a:r>
              <a:rPr lang="en-GB" sz="800" dirty="0" smtClean="0">
                <a:latin typeface="Arial" pitchFamily="34" charset="0"/>
                <a:cs typeface="Arial" pitchFamily="34" charset="0"/>
              </a:rPr>
              <a:t> Madu</a:t>
            </a:r>
            <a:r>
              <a:rPr lang="en-GB" sz="800" baseline="30000" dirty="0" smtClean="0">
                <a:latin typeface="Arial" pitchFamily="34" charset="0"/>
                <a:cs typeface="Arial" pitchFamily="34" charset="0"/>
              </a:rPr>
              <a:t>1</a:t>
            </a:r>
            <a:r>
              <a:rPr lang="en-GB" sz="800" dirty="0" smtClean="0">
                <a:latin typeface="Arial" pitchFamily="34" charset="0"/>
                <a:cs typeface="Arial" pitchFamily="34" charset="0"/>
              </a:rPr>
              <a:t> &amp; </a:t>
            </a:r>
            <a:r>
              <a:rPr lang="en-GB" sz="800" dirty="0" err="1" smtClean="0">
                <a:latin typeface="Arial" pitchFamily="34" charset="0"/>
                <a:cs typeface="Arial" pitchFamily="34" charset="0"/>
              </a:rPr>
              <a:t>Awwal</a:t>
            </a:r>
            <a:r>
              <a:rPr lang="en-GB" sz="800" dirty="0" smtClean="0">
                <a:latin typeface="Arial" pitchFamily="34" charset="0"/>
                <a:cs typeface="Arial" pitchFamily="34" charset="0"/>
              </a:rPr>
              <a:t> Bisallah</a:t>
            </a:r>
            <a:r>
              <a:rPr lang="en-GB" sz="800" baseline="30000" dirty="0" smtClean="0">
                <a:latin typeface="Arial" pitchFamily="34" charset="0"/>
                <a:cs typeface="Arial" pitchFamily="34" charset="0"/>
              </a:rPr>
              <a:t>1</a:t>
            </a:r>
            <a:r>
              <a:rPr lang="en-GB" sz="800" dirty="0" smtClean="0">
                <a:latin typeface="Arial" pitchFamily="34" charset="0"/>
                <a:cs typeface="Arial" pitchFamily="34" charset="0"/>
              </a:rPr>
              <a:t> </a:t>
            </a:r>
            <a:endParaRPr lang="en-GB" sz="800" dirty="0" smtClean="0">
              <a:latin typeface="Arial" pitchFamily="34" charset="0"/>
              <a:cs typeface="Arial" pitchFamily="34" charset="0"/>
            </a:endParaRPr>
          </a:p>
          <a:p>
            <a:pPr algn="ctr" eaLnBrk="0" hangingPunct="0"/>
            <a:r>
              <a:rPr lang="en-GB" sz="800" baseline="30000" dirty="0" smtClean="0">
                <a:latin typeface="Arial" pitchFamily="34" charset="0"/>
                <a:ea typeface="Avenir Book" charset="0"/>
                <a:cs typeface="Arial" pitchFamily="34" charset="0"/>
              </a:rPr>
              <a:t>1</a:t>
            </a:r>
            <a:r>
              <a:rPr lang="en-GB" sz="800" dirty="0" smtClean="0">
                <a:latin typeface="Arial" pitchFamily="34" charset="0"/>
                <a:ea typeface="Avenir Book" charset="0"/>
                <a:cs typeface="Arial" pitchFamily="34" charset="0"/>
              </a:rPr>
              <a:t>Nigeria </a:t>
            </a:r>
            <a:r>
              <a:rPr lang="en-GB" sz="800" dirty="0" smtClean="0">
                <a:latin typeface="Arial" pitchFamily="34" charset="0"/>
                <a:ea typeface="Avenir Book" charset="0"/>
                <a:cs typeface="Arial" pitchFamily="34" charset="0"/>
              </a:rPr>
              <a:t>Atomic Energy Commission, Abuja, Nigeria</a:t>
            </a:r>
          </a:p>
          <a:p>
            <a:pPr algn="ctr" eaLnBrk="0" hangingPunct="0">
              <a:lnSpc>
                <a:spcPts val="1586"/>
              </a:lnSpc>
            </a:pPr>
            <a:r>
              <a:rPr lang="en-GB" sz="800" dirty="0" smtClean="0">
                <a:solidFill>
                  <a:schemeClr val="bg1"/>
                </a:solidFill>
                <a:latin typeface="Arial" pitchFamily="34" charset="0"/>
                <a:ea typeface="Avenir Book" charset="0"/>
                <a:cs typeface="Arial" pitchFamily="34" charset="0"/>
                <a:hlinkClick r:id="rId7"/>
              </a:rPr>
              <a:t>uchechi231@gmail.com</a:t>
            </a:r>
            <a:r>
              <a:rPr lang="en-GB" sz="800" dirty="0" smtClean="0">
                <a:solidFill>
                  <a:schemeClr val="bg1"/>
                </a:solidFill>
                <a:latin typeface="Arial" pitchFamily="34" charset="0"/>
                <a:ea typeface="Avenir Book" charset="0"/>
                <a:cs typeface="Arial" pitchFamily="34" charset="0"/>
              </a:rPr>
              <a:t> </a:t>
            </a:r>
            <a:endParaRPr lang="en-GB" sz="800" dirty="0" smtClean="0">
              <a:solidFill>
                <a:schemeClr val="bg1"/>
              </a:solidFill>
              <a:latin typeface="Arial" pitchFamily="34" charset="0"/>
              <a:ea typeface="Avenir Book" charset="0"/>
              <a:cs typeface="Arial" pitchFamily="34" charset="0"/>
            </a:endParaRP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sp>
        <p:nvSpPr>
          <p:cNvPr id="21" name="Rectangle 20"/>
          <p:cNvSpPr/>
          <p:nvPr/>
        </p:nvSpPr>
        <p:spPr>
          <a:xfrm>
            <a:off x="3274169" y="4063656"/>
            <a:ext cx="3305354" cy="738664"/>
          </a:xfrm>
          <a:prstGeom prst="rect">
            <a:avLst/>
          </a:prstGeom>
        </p:spPr>
        <p:txBody>
          <a:bodyPr wrap="square">
            <a:spAutoFit/>
          </a:bodyPr>
          <a:lstStyle/>
          <a:p>
            <a:pPr algn="just"/>
            <a:r>
              <a:rPr lang="en-GB" sz="1400" dirty="0" smtClean="0"/>
              <a:t>A </a:t>
            </a:r>
            <a:r>
              <a:rPr lang="en-GB" sz="1400" dirty="0" smtClean="0"/>
              <a:t>blend of online training with face to face teaching will make for a more meaningful and practical learning</a:t>
            </a:r>
            <a:endParaRPr lang="en-GB" sz="1400" dirty="0"/>
          </a:p>
        </p:txBody>
      </p:sp>
      <p:sp>
        <p:nvSpPr>
          <p:cNvPr id="22" name="Rectangle 21"/>
          <p:cNvSpPr/>
          <p:nvPr/>
        </p:nvSpPr>
        <p:spPr>
          <a:xfrm>
            <a:off x="3274169" y="1303506"/>
            <a:ext cx="3155814" cy="738664"/>
          </a:xfrm>
          <a:prstGeom prst="rect">
            <a:avLst/>
          </a:prstGeom>
        </p:spPr>
        <p:txBody>
          <a:bodyPr wrap="square">
            <a:spAutoFit/>
          </a:bodyPr>
          <a:lstStyle/>
          <a:p>
            <a:pPr lvl="0" algn="just"/>
            <a:r>
              <a:rPr lang="en-GB" sz="1400" dirty="0" smtClean="0">
                <a:solidFill>
                  <a:prstClr val="black"/>
                </a:solidFill>
              </a:rPr>
              <a:t>Online training with its perceived strength cannot substitute classroom learning </a:t>
            </a:r>
          </a:p>
        </p:txBody>
      </p:sp>
    </p:spTree>
    <p:extLst>
      <p:ext uri="{BB962C8B-B14F-4D97-AF65-F5344CB8AC3E}">
        <p14:creationId xmlns="" xmlns:p14="http://schemas.microsoft.com/office/powerpoint/2010/main" val="399634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GB" sz="700" dirty="0" smtClean="0">
                <a:latin typeface="Arial" pitchFamily="34" charset="0"/>
                <a:cs typeface="Arial" pitchFamily="34" charset="0"/>
              </a:rPr>
              <a:t>P4.5-537</a:t>
            </a:r>
            <a:endParaRPr lang="x-none" sz="700" dirty="0">
              <a:solidFill>
                <a:schemeClr val="bg1"/>
              </a:solidFill>
              <a:latin typeface="Arial" pitchFamily="34" charset="0"/>
              <a:cs typeface="Arial" pitchFamily="34" charset="0"/>
            </a:endParaRPr>
          </a:p>
        </p:txBody>
      </p:sp>
      <p:sp>
        <p:nvSpPr>
          <p:cNvPr id="5" name="TextBox 4">
            <a:extLst>
              <a:ext uri="{FF2B5EF4-FFF2-40B4-BE49-F238E27FC236}">
                <a16:creationId xmlns=""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pic>
        <p:nvPicPr>
          <p:cNvPr id="2050" name="Picture 2"/>
          <p:cNvPicPr>
            <a:picLocks noChangeAspect="1" noChangeArrowheads="1"/>
          </p:cNvPicPr>
          <p:nvPr/>
        </p:nvPicPr>
        <p:blipFill>
          <a:blip r:embed="rId2"/>
          <a:srcRect l="13830"/>
          <a:stretch>
            <a:fillRect/>
          </a:stretch>
        </p:blipFill>
        <p:spPr bwMode="auto">
          <a:xfrm>
            <a:off x="494190" y="928181"/>
            <a:ext cx="2929946" cy="1866900"/>
          </a:xfrm>
          <a:prstGeom prst="rect">
            <a:avLst/>
          </a:prstGeom>
          <a:noFill/>
          <a:ln w="9525">
            <a:solidFill>
              <a:srgbClr val="FF0000"/>
            </a:solidFill>
            <a:miter lim="800000"/>
            <a:headEnd/>
            <a:tailEnd/>
          </a:ln>
          <a:effectLst/>
        </p:spPr>
      </p:pic>
      <p:pic>
        <p:nvPicPr>
          <p:cNvPr id="2051" name="Picture 3"/>
          <p:cNvPicPr>
            <a:picLocks noChangeAspect="1" noChangeArrowheads="1"/>
          </p:cNvPicPr>
          <p:nvPr/>
        </p:nvPicPr>
        <p:blipFill>
          <a:blip r:embed="rId3"/>
          <a:srcRect l="8437" t="504" b="6281"/>
          <a:stretch>
            <a:fillRect/>
          </a:stretch>
        </p:blipFill>
        <p:spPr bwMode="auto">
          <a:xfrm>
            <a:off x="3550595" y="2276271"/>
            <a:ext cx="2782113" cy="2441642"/>
          </a:xfrm>
          <a:prstGeom prst="rect">
            <a:avLst/>
          </a:prstGeom>
          <a:solidFill>
            <a:srgbClr val="FF0000"/>
          </a:solidFill>
          <a:ln w="9525">
            <a:solidFill>
              <a:srgbClr val="FF0000"/>
            </a:solidFill>
            <a:miter lim="800000"/>
            <a:headEnd/>
            <a:tailEnd/>
          </a:ln>
          <a:effectLst/>
        </p:spPr>
      </p:pic>
      <p:sp>
        <p:nvSpPr>
          <p:cNvPr id="9" name="TextBox 8"/>
          <p:cNvSpPr txBox="1"/>
          <p:nvPr/>
        </p:nvSpPr>
        <p:spPr>
          <a:xfrm>
            <a:off x="3822970" y="1122329"/>
            <a:ext cx="2013626" cy="584775"/>
          </a:xfrm>
          <a:prstGeom prst="rect">
            <a:avLst/>
          </a:prstGeom>
          <a:noFill/>
        </p:spPr>
        <p:txBody>
          <a:bodyPr wrap="square" rtlCol="0">
            <a:spAutoFit/>
          </a:bodyPr>
          <a:lstStyle/>
          <a:p>
            <a:r>
              <a:rPr lang="en-GB" sz="3200" b="1" dirty="0" smtClean="0"/>
              <a:t>Weakness</a:t>
            </a:r>
            <a:endParaRPr lang="en-GB" sz="3200" b="1" dirty="0"/>
          </a:p>
        </p:txBody>
      </p:sp>
      <p:pic>
        <p:nvPicPr>
          <p:cNvPr id="2052" name="Picture 4"/>
          <p:cNvPicPr>
            <a:picLocks noChangeAspect="1" noChangeArrowheads="1"/>
          </p:cNvPicPr>
          <p:nvPr/>
        </p:nvPicPr>
        <p:blipFill>
          <a:blip r:embed="rId4"/>
          <a:srcRect/>
          <a:stretch>
            <a:fillRect/>
          </a:stretch>
        </p:blipFill>
        <p:spPr bwMode="auto">
          <a:xfrm>
            <a:off x="533299" y="2859932"/>
            <a:ext cx="2890837" cy="1917362"/>
          </a:xfrm>
          <a:prstGeom prst="rect">
            <a:avLst/>
          </a:prstGeom>
          <a:noFill/>
          <a:ln w="9525">
            <a:solidFill>
              <a:srgbClr val="FF0000"/>
            </a:solidFill>
            <a:miter lim="800000"/>
            <a:headEnd/>
            <a:tailEnd/>
          </a:ln>
          <a:effectLst/>
        </p:spPr>
      </p:pic>
      <p:pic>
        <p:nvPicPr>
          <p:cNvPr id="2053" name="Picture 5"/>
          <p:cNvPicPr>
            <a:picLocks noChangeAspect="1" noChangeArrowheads="1"/>
          </p:cNvPicPr>
          <p:nvPr/>
        </p:nvPicPr>
        <p:blipFill>
          <a:blip r:embed="rId5"/>
          <a:srcRect l="6379" r="4302"/>
          <a:stretch>
            <a:fillRect/>
          </a:stretch>
        </p:blipFill>
        <p:spPr bwMode="auto">
          <a:xfrm>
            <a:off x="6498078" y="928181"/>
            <a:ext cx="2509736" cy="2238375"/>
          </a:xfrm>
          <a:prstGeom prst="rect">
            <a:avLst/>
          </a:prstGeom>
          <a:noFill/>
          <a:ln w="9525">
            <a:solidFill>
              <a:srgbClr val="FF0000"/>
            </a:solidFill>
            <a:miter lim="800000"/>
            <a:headEnd/>
            <a:tailEnd/>
          </a:ln>
          <a:effectLst/>
        </p:spPr>
      </p:pic>
      <p:sp>
        <p:nvSpPr>
          <p:cNvPr id="14" name="Rectangle 17">
            <a:extLst>
              <a:ext uri="{FF2B5EF4-FFF2-40B4-BE49-F238E27FC236}">
                <a16:creationId xmlns="" xmlns:a16="http://schemas.microsoft.com/office/drawing/2014/main" id="{4039C0CC-243D-CE46-B51C-D0D8D7417568}"/>
              </a:ext>
            </a:extLst>
          </p:cNvPr>
          <p:cNvSpPr>
            <a:spLocks noChangeArrowheads="1"/>
          </p:cNvSpPr>
          <p:nvPr/>
        </p:nvSpPr>
        <p:spPr bwMode="auto">
          <a:xfrm>
            <a:off x="1760706" y="0"/>
            <a:ext cx="5437762" cy="1044772"/>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smtClean="0">
                <a:latin typeface="Arial" pitchFamily="34" charset="0"/>
                <a:cs typeface="Arial" pitchFamily="34" charset="0"/>
              </a:rPr>
              <a:t>EXPERIENCES FROM THE CTBTO ONLINE CAPACITY </a:t>
            </a:r>
            <a:r>
              <a:rPr lang="en-GB" sz="1200" b="1" dirty="0" smtClean="0">
                <a:latin typeface="Arial" pitchFamily="34" charset="0"/>
                <a:cs typeface="Arial" pitchFamily="34" charset="0"/>
              </a:rPr>
              <a:t>BUILDING ACTIVITIES </a:t>
            </a:r>
            <a:r>
              <a:rPr lang="en-GB" sz="1200" b="1" dirty="0" smtClean="0">
                <a:latin typeface="Arial" pitchFamily="34" charset="0"/>
                <a:cs typeface="Arial" pitchFamily="34" charset="0"/>
              </a:rPr>
              <a:t>DURING COVID-19 </a:t>
            </a:r>
            <a:r>
              <a:rPr lang="en-GB" sz="1200" b="1" dirty="0" smtClean="0">
                <a:latin typeface="Arial" pitchFamily="34" charset="0"/>
                <a:cs typeface="Arial" pitchFamily="34" charset="0"/>
              </a:rPr>
              <a:t>LOCKDOWN</a:t>
            </a:r>
            <a:endParaRPr lang="en-US" sz="1200" b="1" dirty="0" smtClean="0">
              <a:solidFill>
                <a:schemeClr val="bg1"/>
              </a:solidFill>
              <a:latin typeface="Arial" pitchFamily="34" charset="0"/>
              <a:cs typeface="Arial" pitchFamily="34" charset="0"/>
            </a:endParaRPr>
          </a:p>
          <a:p>
            <a:pPr algn="ctr" eaLnBrk="0" hangingPunct="0"/>
            <a:r>
              <a:rPr lang="en-GB" sz="800" dirty="0" err="1" smtClean="0">
                <a:latin typeface="Arial" pitchFamily="34" charset="0"/>
                <a:cs typeface="Arial" pitchFamily="34" charset="0"/>
              </a:rPr>
              <a:t>Uchenna</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Onwuhaka</a:t>
            </a:r>
            <a:r>
              <a:rPr lang="en-GB" sz="800" dirty="0" smtClean="0">
                <a:latin typeface="Arial" pitchFamily="34" charset="0"/>
                <a:cs typeface="Arial" pitchFamily="34" charset="0"/>
              </a:rPr>
              <a:t> Madu</a:t>
            </a:r>
            <a:r>
              <a:rPr lang="en-GB" sz="800" baseline="30000" dirty="0" smtClean="0">
                <a:latin typeface="Arial" pitchFamily="34" charset="0"/>
                <a:cs typeface="Arial" pitchFamily="34" charset="0"/>
              </a:rPr>
              <a:t>1</a:t>
            </a:r>
            <a:r>
              <a:rPr lang="en-GB" sz="800" dirty="0" smtClean="0">
                <a:latin typeface="Arial" pitchFamily="34" charset="0"/>
                <a:cs typeface="Arial" pitchFamily="34" charset="0"/>
              </a:rPr>
              <a:t> &amp; </a:t>
            </a:r>
            <a:r>
              <a:rPr lang="en-GB" sz="800" dirty="0" err="1" smtClean="0">
                <a:latin typeface="Arial" pitchFamily="34" charset="0"/>
                <a:cs typeface="Arial" pitchFamily="34" charset="0"/>
              </a:rPr>
              <a:t>Awwal</a:t>
            </a:r>
            <a:r>
              <a:rPr lang="en-GB" sz="800" dirty="0" smtClean="0">
                <a:latin typeface="Arial" pitchFamily="34" charset="0"/>
                <a:cs typeface="Arial" pitchFamily="34" charset="0"/>
              </a:rPr>
              <a:t> Bisallah</a:t>
            </a:r>
            <a:r>
              <a:rPr lang="en-GB" sz="800" baseline="30000" dirty="0" smtClean="0">
                <a:latin typeface="Arial" pitchFamily="34" charset="0"/>
                <a:cs typeface="Arial" pitchFamily="34" charset="0"/>
              </a:rPr>
              <a:t>1</a:t>
            </a:r>
            <a:r>
              <a:rPr lang="en-GB" sz="800" dirty="0" smtClean="0">
                <a:latin typeface="Arial" pitchFamily="34" charset="0"/>
                <a:cs typeface="Arial" pitchFamily="34" charset="0"/>
              </a:rPr>
              <a:t> </a:t>
            </a:r>
            <a:endParaRPr lang="en-GB" sz="800" dirty="0" smtClean="0">
              <a:latin typeface="Arial" pitchFamily="34" charset="0"/>
              <a:cs typeface="Arial" pitchFamily="34" charset="0"/>
            </a:endParaRPr>
          </a:p>
          <a:p>
            <a:pPr algn="ctr" eaLnBrk="0" hangingPunct="0"/>
            <a:r>
              <a:rPr lang="en-GB" sz="800" baseline="30000" dirty="0" smtClean="0">
                <a:latin typeface="Arial" pitchFamily="34" charset="0"/>
                <a:ea typeface="Avenir Book" charset="0"/>
                <a:cs typeface="Arial" pitchFamily="34" charset="0"/>
              </a:rPr>
              <a:t>1</a:t>
            </a:r>
            <a:r>
              <a:rPr lang="en-GB" sz="800" dirty="0" smtClean="0">
                <a:latin typeface="Arial" pitchFamily="34" charset="0"/>
                <a:ea typeface="Avenir Book" charset="0"/>
                <a:cs typeface="Arial" pitchFamily="34" charset="0"/>
              </a:rPr>
              <a:t>Nigeria </a:t>
            </a:r>
            <a:r>
              <a:rPr lang="en-GB" sz="800" dirty="0" smtClean="0">
                <a:latin typeface="Arial" pitchFamily="34" charset="0"/>
                <a:ea typeface="Avenir Book" charset="0"/>
                <a:cs typeface="Arial" pitchFamily="34" charset="0"/>
              </a:rPr>
              <a:t>Atomic Energy Commission, Abuja, Nigeria</a:t>
            </a:r>
          </a:p>
          <a:p>
            <a:pPr algn="ctr" eaLnBrk="0" hangingPunct="0">
              <a:lnSpc>
                <a:spcPts val="1586"/>
              </a:lnSpc>
            </a:pPr>
            <a:r>
              <a:rPr lang="en-GB" sz="800" dirty="0" smtClean="0">
                <a:solidFill>
                  <a:schemeClr val="bg1"/>
                </a:solidFill>
                <a:latin typeface="Arial" pitchFamily="34" charset="0"/>
                <a:ea typeface="Avenir Book" charset="0"/>
                <a:cs typeface="Arial" pitchFamily="34" charset="0"/>
                <a:hlinkClick r:id="rId6"/>
              </a:rPr>
              <a:t>uchechi231@gmail.com</a:t>
            </a:r>
            <a:r>
              <a:rPr lang="en-GB" sz="800" dirty="0" smtClean="0">
                <a:solidFill>
                  <a:schemeClr val="bg1"/>
                </a:solidFill>
                <a:latin typeface="Arial" pitchFamily="34" charset="0"/>
                <a:ea typeface="Avenir Book" charset="0"/>
                <a:cs typeface="Arial" pitchFamily="34" charset="0"/>
              </a:rPr>
              <a:t> </a:t>
            </a:r>
            <a:endParaRPr lang="en-GB" sz="800" dirty="0" smtClean="0">
              <a:solidFill>
                <a:schemeClr val="bg1"/>
              </a:solidFill>
              <a:latin typeface="Arial" pitchFamily="34" charset="0"/>
              <a:ea typeface="Avenir Book" charset="0"/>
              <a:cs typeface="Arial" pitchFamily="34" charset="0"/>
            </a:endParaRP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sp>
        <p:nvSpPr>
          <p:cNvPr id="15" name="Rectangle 14"/>
          <p:cNvSpPr/>
          <p:nvPr/>
        </p:nvSpPr>
        <p:spPr>
          <a:xfrm>
            <a:off x="6332709" y="3238411"/>
            <a:ext cx="2675106" cy="1384995"/>
          </a:xfrm>
          <a:prstGeom prst="rect">
            <a:avLst/>
          </a:prstGeom>
        </p:spPr>
        <p:txBody>
          <a:bodyPr wrap="square">
            <a:spAutoFit/>
          </a:bodyPr>
          <a:lstStyle/>
          <a:p>
            <a:pPr algn="just"/>
            <a:r>
              <a:rPr lang="en-GB" sz="1400" dirty="0" smtClean="0"/>
              <a:t>The trainees were not were prepared for the change in training model forced on them by the lockdown as they struggled to remain focused during the </a:t>
            </a:r>
            <a:r>
              <a:rPr lang="en-GB" sz="1400" dirty="0" smtClean="0"/>
              <a:t>training</a:t>
            </a:r>
            <a:endParaRPr lang="en-GB" sz="1400" dirty="0"/>
          </a:p>
        </p:txBody>
      </p:sp>
    </p:spTree>
    <p:extLst>
      <p:ext uri="{BB962C8B-B14F-4D97-AF65-F5344CB8AC3E}">
        <p14:creationId xmlns="" xmlns:p14="http://schemas.microsoft.com/office/powerpoint/2010/main" val="399634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GB" sz="700" dirty="0" smtClean="0">
                <a:latin typeface="Arial" pitchFamily="34" charset="0"/>
                <a:cs typeface="Arial" pitchFamily="34" charset="0"/>
              </a:rPr>
              <a:t>P4.5-537</a:t>
            </a:r>
            <a:endParaRPr lang="x-none" sz="700" dirty="0">
              <a:solidFill>
                <a:schemeClr val="bg1"/>
              </a:solidFill>
              <a:latin typeface="Arial" pitchFamily="34" charset="0"/>
              <a:cs typeface="Arial" pitchFamily="34" charset="0"/>
            </a:endParaRPr>
          </a:p>
        </p:txBody>
      </p:sp>
      <p:sp>
        <p:nvSpPr>
          <p:cNvPr id="5" name="TextBox 4">
            <a:extLst>
              <a:ext uri="{FF2B5EF4-FFF2-40B4-BE49-F238E27FC236}">
                <a16:creationId xmlns=""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7" name="Rectangle 17">
            <a:extLst>
              <a:ext uri="{FF2B5EF4-FFF2-40B4-BE49-F238E27FC236}">
                <a16:creationId xmlns="" xmlns:a16="http://schemas.microsoft.com/office/drawing/2014/main" id="{4039C0CC-243D-CE46-B51C-D0D8D7417568}"/>
              </a:ext>
            </a:extLst>
          </p:cNvPr>
          <p:cNvSpPr>
            <a:spLocks noChangeArrowheads="1"/>
          </p:cNvSpPr>
          <p:nvPr/>
        </p:nvSpPr>
        <p:spPr bwMode="auto">
          <a:xfrm>
            <a:off x="1760706" y="0"/>
            <a:ext cx="5437762" cy="1044772"/>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smtClean="0">
                <a:latin typeface="Arial" pitchFamily="34" charset="0"/>
                <a:cs typeface="Arial" pitchFamily="34" charset="0"/>
              </a:rPr>
              <a:t>EXPERIENCES FROM THE CTBTO ONLINE CAPACITY </a:t>
            </a:r>
            <a:r>
              <a:rPr lang="en-GB" sz="1200" b="1" dirty="0" smtClean="0">
                <a:latin typeface="Arial" pitchFamily="34" charset="0"/>
                <a:cs typeface="Arial" pitchFamily="34" charset="0"/>
              </a:rPr>
              <a:t>BUILDING ACTIVITIES </a:t>
            </a:r>
            <a:r>
              <a:rPr lang="en-GB" sz="1200" b="1" dirty="0" smtClean="0">
                <a:latin typeface="Arial" pitchFamily="34" charset="0"/>
                <a:cs typeface="Arial" pitchFamily="34" charset="0"/>
              </a:rPr>
              <a:t>DURING COVID-19 </a:t>
            </a:r>
            <a:r>
              <a:rPr lang="en-GB" sz="1200" b="1" dirty="0" smtClean="0">
                <a:latin typeface="Arial" pitchFamily="34" charset="0"/>
                <a:cs typeface="Arial" pitchFamily="34" charset="0"/>
              </a:rPr>
              <a:t>LOCKDOWN</a:t>
            </a:r>
            <a:endParaRPr lang="en-US" sz="1200" b="1" dirty="0" smtClean="0">
              <a:solidFill>
                <a:schemeClr val="bg1"/>
              </a:solidFill>
              <a:latin typeface="Arial" pitchFamily="34" charset="0"/>
              <a:cs typeface="Arial" pitchFamily="34" charset="0"/>
            </a:endParaRPr>
          </a:p>
          <a:p>
            <a:pPr algn="ctr" eaLnBrk="0" hangingPunct="0"/>
            <a:r>
              <a:rPr lang="en-GB" sz="800" dirty="0" err="1" smtClean="0">
                <a:latin typeface="Arial" pitchFamily="34" charset="0"/>
                <a:cs typeface="Arial" pitchFamily="34" charset="0"/>
              </a:rPr>
              <a:t>Uchenna</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Onwuhaka</a:t>
            </a:r>
            <a:r>
              <a:rPr lang="en-GB" sz="800" dirty="0" smtClean="0">
                <a:latin typeface="Arial" pitchFamily="34" charset="0"/>
                <a:cs typeface="Arial" pitchFamily="34" charset="0"/>
              </a:rPr>
              <a:t> Madu</a:t>
            </a:r>
            <a:r>
              <a:rPr lang="en-GB" sz="800" baseline="30000" dirty="0" smtClean="0">
                <a:latin typeface="Arial" pitchFamily="34" charset="0"/>
                <a:cs typeface="Arial" pitchFamily="34" charset="0"/>
              </a:rPr>
              <a:t>1</a:t>
            </a:r>
            <a:r>
              <a:rPr lang="en-GB" sz="800" dirty="0" smtClean="0">
                <a:latin typeface="Arial" pitchFamily="34" charset="0"/>
                <a:cs typeface="Arial" pitchFamily="34" charset="0"/>
              </a:rPr>
              <a:t> &amp; </a:t>
            </a:r>
            <a:r>
              <a:rPr lang="en-GB" sz="800" dirty="0" err="1" smtClean="0">
                <a:latin typeface="Arial" pitchFamily="34" charset="0"/>
                <a:cs typeface="Arial" pitchFamily="34" charset="0"/>
              </a:rPr>
              <a:t>Awwal</a:t>
            </a:r>
            <a:r>
              <a:rPr lang="en-GB" sz="800" dirty="0" smtClean="0">
                <a:latin typeface="Arial" pitchFamily="34" charset="0"/>
                <a:cs typeface="Arial" pitchFamily="34" charset="0"/>
              </a:rPr>
              <a:t> Bisallah</a:t>
            </a:r>
            <a:r>
              <a:rPr lang="en-GB" sz="800" baseline="30000" dirty="0" smtClean="0">
                <a:latin typeface="Arial" pitchFamily="34" charset="0"/>
                <a:cs typeface="Arial" pitchFamily="34" charset="0"/>
              </a:rPr>
              <a:t>1</a:t>
            </a:r>
            <a:r>
              <a:rPr lang="en-GB" sz="800" dirty="0" smtClean="0">
                <a:latin typeface="Arial" pitchFamily="34" charset="0"/>
                <a:cs typeface="Arial" pitchFamily="34" charset="0"/>
              </a:rPr>
              <a:t> </a:t>
            </a:r>
            <a:endParaRPr lang="en-GB" sz="800" dirty="0" smtClean="0">
              <a:latin typeface="Arial" pitchFamily="34" charset="0"/>
              <a:cs typeface="Arial" pitchFamily="34" charset="0"/>
            </a:endParaRPr>
          </a:p>
          <a:p>
            <a:pPr algn="ctr" eaLnBrk="0" hangingPunct="0"/>
            <a:r>
              <a:rPr lang="en-GB" sz="800" baseline="30000" dirty="0" smtClean="0">
                <a:latin typeface="Arial" pitchFamily="34" charset="0"/>
                <a:ea typeface="Avenir Book" charset="0"/>
                <a:cs typeface="Arial" pitchFamily="34" charset="0"/>
              </a:rPr>
              <a:t>1</a:t>
            </a:r>
            <a:r>
              <a:rPr lang="en-GB" sz="800" dirty="0" smtClean="0">
                <a:latin typeface="Arial" pitchFamily="34" charset="0"/>
                <a:ea typeface="Avenir Book" charset="0"/>
                <a:cs typeface="Arial" pitchFamily="34" charset="0"/>
              </a:rPr>
              <a:t>Nigeria </a:t>
            </a:r>
            <a:r>
              <a:rPr lang="en-GB" sz="800" dirty="0" smtClean="0">
                <a:latin typeface="Arial" pitchFamily="34" charset="0"/>
                <a:ea typeface="Avenir Book" charset="0"/>
                <a:cs typeface="Arial" pitchFamily="34" charset="0"/>
              </a:rPr>
              <a:t>Atomic Energy Commission, Abuja, Nigeria</a:t>
            </a:r>
          </a:p>
          <a:p>
            <a:pPr algn="ctr" eaLnBrk="0" hangingPunct="0">
              <a:lnSpc>
                <a:spcPts val="1586"/>
              </a:lnSpc>
            </a:pPr>
            <a:r>
              <a:rPr lang="en-GB" sz="800" dirty="0" smtClean="0">
                <a:solidFill>
                  <a:schemeClr val="bg1"/>
                </a:solidFill>
                <a:latin typeface="Arial" pitchFamily="34" charset="0"/>
                <a:ea typeface="Avenir Book" charset="0"/>
                <a:cs typeface="Arial" pitchFamily="34" charset="0"/>
                <a:hlinkClick r:id="rId2"/>
              </a:rPr>
              <a:t>uchechi231@gmail.com</a:t>
            </a:r>
            <a:r>
              <a:rPr lang="en-GB" sz="800" dirty="0" smtClean="0">
                <a:solidFill>
                  <a:schemeClr val="bg1"/>
                </a:solidFill>
                <a:latin typeface="Arial" pitchFamily="34" charset="0"/>
                <a:ea typeface="Avenir Book" charset="0"/>
                <a:cs typeface="Arial" pitchFamily="34" charset="0"/>
              </a:rPr>
              <a:t> </a:t>
            </a:r>
            <a:endParaRPr lang="en-GB" sz="800" dirty="0" smtClean="0">
              <a:solidFill>
                <a:schemeClr val="bg1"/>
              </a:solidFill>
              <a:latin typeface="Arial" pitchFamily="34" charset="0"/>
              <a:ea typeface="Avenir Book" charset="0"/>
              <a:cs typeface="Arial" pitchFamily="34" charset="0"/>
            </a:endParaRP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pic>
        <p:nvPicPr>
          <p:cNvPr id="4098" name="Picture 2"/>
          <p:cNvPicPr>
            <a:picLocks noChangeAspect="1" noChangeArrowheads="1"/>
          </p:cNvPicPr>
          <p:nvPr/>
        </p:nvPicPr>
        <p:blipFill>
          <a:blip r:embed="rId3"/>
          <a:srcRect l="11850"/>
          <a:stretch>
            <a:fillRect/>
          </a:stretch>
        </p:blipFill>
        <p:spPr bwMode="auto">
          <a:xfrm>
            <a:off x="355660" y="1044772"/>
            <a:ext cx="2539879" cy="1743481"/>
          </a:xfrm>
          <a:prstGeom prst="rect">
            <a:avLst/>
          </a:prstGeom>
          <a:noFill/>
          <a:ln w="9525">
            <a:solidFill>
              <a:srgbClr val="FF0000"/>
            </a:solidFill>
            <a:miter lim="800000"/>
            <a:headEnd/>
            <a:tailEnd/>
          </a:ln>
          <a:effectLst/>
        </p:spPr>
      </p:pic>
      <p:sp>
        <p:nvSpPr>
          <p:cNvPr id="8" name="TextBox 7"/>
          <p:cNvSpPr txBox="1"/>
          <p:nvPr/>
        </p:nvSpPr>
        <p:spPr>
          <a:xfrm>
            <a:off x="4143982" y="1262366"/>
            <a:ext cx="2568103" cy="584775"/>
          </a:xfrm>
          <a:prstGeom prst="rect">
            <a:avLst/>
          </a:prstGeom>
          <a:noFill/>
        </p:spPr>
        <p:txBody>
          <a:bodyPr wrap="square" rtlCol="0">
            <a:spAutoFit/>
          </a:bodyPr>
          <a:lstStyle/>
          <a:p>
            <a:r>
              <a:rPr lang="en-GB" sz="3200" b="1" dirty="0" smtClean="0"/>
              <a:t>Opportunities </a:t>
            </a:r>
            <a:endParaRPr lang="en-GB" sz="3200" b="1" dirty="0"/>
          </a:p>
        </p:txBody>
      </p:sp>
      <p:pic>
        <p:nvPicPr>
          <p:cNvPr id="4099" name="Picture 3"/>
          <p:cNvPicPr>
            <a:picLocks noChangeAspect="1" noChangeArrowheads="1"/>
          </p:cNvPicPr>
          <p:nvPr/>
        </p:nvPicPr>
        <p:blipFill>
          <a:blip r:embed="rId4"/>
          <a:srcRect/>
          <a:stretch>
            <a:fillRect/>
          </a:stretch>
        </p:blipFill>
        <p:spPr bwMode="auto">
          <a:xfrm>
            <a:off x="3171217" y="2130357"/>
            <a:ext cx="2952039" cy="2032039"/>
          </a:xfrm>
          <a:prstGeom prst="rect">
            <a:avLst/>
          </a:prstGeom>
          <a:noFill/>
          <a:ln w="9525">
            <a:solidFill>
              <a:srgbClr val="FF0000"/>
            </a:solid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6254885" y="2645923"/>
            <a:ext cx="2855373" cy="1899124"/>
          </a:xfrm>
          <a:prstGeom prst="rect">
            <a:avLst/>
          </a:prstGeom>
          <a:noFill/>
          <a:ln w="9525">
            <a:solidFill>
              <a:srgbClr val="FF0000"/>
            </a:solidFill>
            <a:miter lim="800000"/>
            <a:headEnd/>
            <a:tailEnd/>
          </a:ln>
          <a:effectLst/>
        </p:spPr>
      </p:pic>
    </p:spTree>
    <p:extLst>
      <p:ext uri="{BB962C8B-B14F-4D97-AF65-F5344CB8AC3E}">
        <p14:creationId xmlns="" xmlns:p14="http://schemas.microsoft.com/office/powerpoint/2010/main" val="3996349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GB" sz="700" dirty="0" smtClean="0">
                <a:latin typeface="Arial" pitchFamily="34" charset="0"/>
                <a:cs typeface="Arial" pitchFamily="34" charset="0"/>
              </a:rPr>
              <a:t>P4.5-537</a:t>
            </a:r>
            <a:endParaRPr lang="x-none" sz="700" dirty="0">
              <a:solidFill>
                <a:schemeClr val="bg1"/>
              </a:solidFill>
              <a:latin typeface="Arial" pitchFamily="34" charset="0"/>
              <a:cs typeface="Arial" pitchFamily="34" charset="0"/>
            </a:endParaRPr>
          </a:p>
        </p:txBody>
      </p:sp>
      <p:sp>
        <p:nvSpPr>
          <p:cNvPr id="5" name="TextBox 4">
            <a:extLst>
              <a:ext uri="{FF2B5EF4-FFF2-40B4-BE49-F238E27FC236}">
                <a16:creationId xmlns=""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7" name="Rectangle 17">
            <a:extLst>
              <a:ext uri="{FF2B5EF4-FFF2-40B4-BE49-F238E27FC236}">
                <a16:creationId xmlns="" xmlns:a16="http://schemas.microsoft.com/office/drawing/2014/main" id="{4039C0CC-243D-CE46-B51C-D0D8D7417568}"/>
              </a:ext>
            </a:extLst>
          </p:cNvPr>
          <p:cNvSpPr>
            <a:spLocks noChangeArrowheads="1"/>
          </p:cNvSpPr>
          <p:nvPr/>
        </p:nvSpPr>
        <p:spPr bwMode="auto">
          <a:xfrm>
            <a:off x="1760706" y="0"/>
            <a:ext cx="5437762" cy="1044772"/>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smtClean="0">
                <a:latin typeface="Arial" pitchFamily="34" charset="0"/>
                <a:cs typeface="Arial" pitchFamily="34" charset="0"/>
              </a:rPr>
              <a:t>EXPERIENCES FROM THE CTBTO ONLINE CAPACITY </a:t>
            </a:r>
            <a:r>
              <a:rPr lang="en-GB" sz="1200" b="1" dirty="0" smtClean="0">
                <a:latin typeface="Arial" pitchFamily="34" charset="0"/>
                <a:cs typeface="Arial" pitchFamily="34" charset="0"/>
              </a:rPr>
              <a:t>BUILDING ACTIVITIES </a:t>
            </a:r>
            <a:r>
              <a:rPr lang="en-GB" sz="1200" b="1" dirty="0" smtClean="0">
                <a:latin typeface="Arial" pitchFamily="34" charset="0"/>
                <a:cs typeface="Arial" pitchFamily="34" charset="0"/>
              </a:rPr>
              <a:t>DURING COVID-19 </a:t>
            </a:r>
            <a:r>
              <a:rPr lang="en-GB" sz="1200" b="1" dirty="0" smtClean="0">
                <a:latin typeface="Arial" pitchFamily="34" charset="0"/>
                <a:cs typeface="Arial" pitchFamily="34" charset="0"/>
              </a:rPr>
              <a:t>LOCKDOWN</a:t>
            </a:r>
            <a:endParaRPr lang="en-US" sz="1200" b="1" dirty="0" smtClean="0">
              <a:solidFill>
                <a:schemeClr val="bg1"/>
              </a:solidFill>
              <a:latin typeface="Arial" pitchFamily="34" charset="0"/>
              <a:cs typeface="Arial" pitchFamily="34" charset="0"/>
            </a:endParaRPr>
          </a:p>
          <a:p>
            <a:pPr algn="ctr" eaLnBrk="0" hangingPunct="0"/>
            <a:r>
              <a:rPr lang="en-GB" sz="800" dirty="0" err="1" smtClean="0">
                <a:latin typeface="Arial" pitchFamily="34" charset="0"/>
                <a:cs typeface="Arial" pitchFamily="34" charset="0"/>
              </a:rPr>
              <a:t>Uchenna</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Onwuhaka</a:t>
            </a:r>
            <a:r>
              <a:rPr lang="en-GB" sz="800" dirty="0" smtClean="0">
                <a:latin typeface="Arial" pitchFamily="34" charset="0"/>
                <a:cs typeface="Arial" pitchFamily="34" charset="0"/>
              </a:rPr>
              <a:t> Madu</a:t>
            </a:r>
            <a:r>
              <a:rPr lang="en-GB" sz="800" baseline="30000" dirty="0" smtClean="0">
                <a:latin typeface="Arial" pitchFamily="34" charset="0"/>
                <a:cs typeface="Arial" pitchFamily="34" charset="0"/>
              </a:rPr>
              <a:t>1</a:t>
            </a:r>
            <a:r>
              <a:rPr lang="en-GB" sz="800" dirty="0" smtClean="0">
                <a:latin typeface="Arial" pitchFamily="34" charset="0"/>
                <a:cs typeface="Arial" pitchFamily="34" charset="0"/>
              </a:rPr>
              <a:t> &amp; </a:t>
            </a:r>
            <a:r>
              <a:rPr lang="en-GB" sz="800" dirty="0" err="1" smtClean="0">
                <a:latin typeface="Arial" pitchFamily="34" charset="0"/>
                <a:cs typeface="Arial" pitchFamily="34" charset="0"/>
              </a:rPr>
              <a:t>Awwal</a:t>
            </a:r>
            <a:r>
              <a:rPr lang="en-GB" sz="800" dirty="0" smtClean="0">
                <a:latin typeface="Arial" pitchFamily="34" charset="0"/>
                <a:cs typeface="Arial" pitchFamily="34" charset="0"/>
              </a:rPr>
              <a:t> Bisallah</a:t>
            </a:r>
            <a:r>
              <a:rPr lang="en-GB" sz="800" baseline="30000" dirty="0" smtClean="0">
                <a:latin typeface="Arial" pitchFamily="34" charset="0"/>
                <a:cs typeface="Arial" pitchFamily="34" charset="0"/>
              </a:rPr>
              <a:t>1</a:t>
            </a:r>
            <a:r>
              <a:rPr lang="en-GB" sz="800" dirty="0" smtClean="0">
                <a:latin typeface="Arial" pitchFamily="34" charset="0"/>
                <a:cs typeface="Arial" pitchFamily="34" charset="0"/>
              </a:rPr>
              <a:t> </a:t>
            </a:r>
            <a:endParaRPr lang="en-GB" sz="800" dirty="0" smtClean="0">
              <a:latin typeface="Arial" pitchFamily="34" charset="0"/>
              <a:cs typeface="Arial" pitchFamily="34" charset="0"/>
            </a:endParaRPr>
          </a:p>
          <a:p>
            <a:pPr algn="ctr" eaLnBrk="0" hangingPunct="0"/>
            <a:r>
              <a:rPr lang="en-GB" sz="800" baseline="30000" dirty="0" smtClean="0">
                <a:latin typeface="Arial" pitchFamily="34" charset="0"/>
                <a:ea typeface="Avenir Book" charset="0"/>
                <a:cs typeface="Arial" pitchFamily="34" charset="0"/>
              </a:rPr>
              <a:t>1</a:t>
            </a:r>
            <a:r>
              <a:rPr lang="en-GB" sz="800" dirty="0" smtClean="0">
                <a:latin typeface="Arial" pitchFamily="34" charset="0"/>
                <a:ea typeface="Avenir Book" charset="0"/>
                <a:cs typeface="Arial" pitchFamily="34" charset="0"/>
              </a:rPr>
              <a:t>Nigeria </a:t>
            </a:r>
            <a:r>
              <a:rPr lang="en-GB" sz="800" dirty="0" smtClean="0">
                <a:latin typeface="Arial" pitchFamily="34" charset="0"/>
                <a:ea typeface="Avenir Book" charset="0"/>
                <a:cs typeface="Arial" pitchFamily="34" charset="0"/>
              </a:rPr>
              <a:t>Atomic Energy Commission, Abuja, Nigeria</a:t>
            </a:r>
          </a:p>
          <a:p>
            <a:pPr algn="ctr" eaLnBrk="0" hangingPunct="0">
              <a:lnSpc>
                <a:spcPts val="1586"/>
              </a:lnSpc>
            </a:pPr>
            <a:r>
              <a:rPr lang="en-GB" sz="800" dirty="0" smtClean="0">
                <a:solidFill>
                  <a:schemeClr val="bg1"/>
                </a:solidFill>
                <a:latin typeface="Arial" pitchFamily="34" charset="0"/>
                <a:ea typeface="Avenir Book" charset="0"/>
                <a:cs typeface="Arial" pitchFamily="34" charset="0"/>
                <a:hlinkClick r:id="rId2"/>
              </a:rPr>
              <a:t>uchechi231@gmail.com</a:t>
            </a:r>
            <a:r>
              <a:rPr lang="en-GB" sz="800" dirty="0" smtClean="0">
                <a:solidFill>
                  <a:schemeClr val="bg1"/>
                </a:solidFill>
                <a:latin typeface="Arial" pitchFamily="34" charset="0"/>
                <a:ea typeface="Avenir Book" charset="0"/>
                <a:cs typeface="Arial" pitchFamily="34" charset="0"/>
              </a:rPr>
              <a:t> </a:t>
            </a:r>
            <a:endParaRPr lang="en-GB" sz="800" dirty="0" smtClean="0">
              <a:solidFill>
                <a:schemeClr val="bg1"/>
              </a:solidFill>
              <a:latin typeface="Arial" pitchFamily="34" charset="0"/>
              <a:ea typeface="Avenir Book" charset="0"/>
              <a:cs typeface="Arial" pitchFamily="34" charset="0"/>
            </a:endParaRP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pic>
        <p:nvPicPr>
          <p:cNvPr id="5122" name="Picture 2"/>
          <p:cNvPicPr>
            <a:picLocks noChangeAspect="1" noChangeArrowheads="1"/>
          </p:cNvPicPr>
          <p:nvPr/>
        </p:nvPicPr>
        <p:blipFill>
          <a:blip r:embed="rId3"/>
          <a:srcRect/>
          <a:stretch>
            <a:fillRect/>
          </a:stretch>
        </p:blipFill>
        <p:spPr bwMode="auto">
          <a:xfrm>
            <a:off x="484462" y="1044772"/>
            <a:ext cx="2891631" cy="1742163"/>
          </a:xfrm>
          <a:prstGeom prst="rect">
            <a:avLst/>
          </a:prstGeom>
          <a:noFill/>
          <a:ln w="9525">
            <a:solidFill>
              <a:srgbClr val="FF0000"/>
            </a:solid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2918299" y="2912577"/>
            <a:ext cx="3968884" cy="1851643"/>
          </a:xfrm>
          <a:prstGeom prst="rect">
            <a:avLst/>
          </a:prstGeom>
          <a:noFill/>
          <a:ln w="9525">
            <a:solidFill>
              <a:srgbClr val="FF0000"/>
            </a:solidFill>
            <a:miter lim="800000"/>
            <a:headEnd/>
            <a:tailEnd/>
          </a:ln>
          <a:effectLst/>
        </p:spPr>
      </p:pic>
      <p:pic>
        <p:nvPicPr>
          <p:cNvPr id="5124" name="Picture 4"/>
          <p:cNvPicPr>
            <a:picLocks noChangeAspect="1" noChangeArrowheads="1"/>
          </p:cNvPicPr>
          <p:nvPr/>
        </p:nvPicPr>
        <p:blipFill>
          <a:blip r:embed="rId5"/>
          <a:srcRect/>
          <a:stretch>
            <a:fillRect/>
          </a:stretch>
        </p:blipFill>
        <p:spPr bwMode="auto">
          <a:xfrm>
            <a:off x="5861221" y="1044772"/>
            <a:ext cx="3136866" cy="1742163"/>
          </a:xfrm>
          <a:prstGeom prst="rect">
            <a:avLst/>
          </a:prstGeom>
          <a:noFill/>
          <a:ln w="9525">
            <a:solidFill>
              <a:srgbClr val="FF0000"/>
            </a:solidFill>
            <a:miter lim="800000"/>
            <a:headEnd/>
            <a:tailEnd/>
          </a:ln>
          <a:effectLst/>
        </p:spPr>
      </p:pic>
      <p:sp>
        <p:nvSpPr>
          <p:cNvPr id="9" name="TextBox 8"/>
          <p:cNvSpPr txBox="1"/>
          <p:nvPr/>
        </p:nvSpPr>
        <p:spPr>
          <a:xfrm>
            <a:off x="3842425" y="1367937"/>
            <a:ext cx="1814515" cy="646331"/>
          </a:xfrm>
          <a:prstGeom prst="rect">
            <a:avLst/>
          </a:prstGeom>
          <a:noFill/>
        </p:spPr>
        <p:txBody>
          <a:bodyPr wrap="square" rtlCol="0">
            <a:spAutoFit/>
          </a:bodyPr>
          <a:lstStyle/>
          <a:p>
            <a:r>
              <a:rPr lang="en-GB" sz="3600" b="1" dirty="0" smtClean="0"/>
              <a:t>Threats</a:t>
            </a:r>
            <a:endParaRPr lang="en-GB" sz="3600" b="1" dirty="0"/>
          </a:p>
        </p:txBody>
      </p:sp>
    </p:spTree>
    <p:extLst>
      <p:ext uri="{BB962C8B-B14F-4D97-AF65-F5344CB8AC3E}">
        <p14:creationId xmlns="" xmlns:p14="http://schemas.microsoft.com/office/powerpoint/2010/main" val="399634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GB" sz="700" dirty="0" smtClean="0">
                <a:latin typeface="Arial" pitchFamily="34" charset="0"/>
                <a:cs typeface="Arial" pitchFamily="34" charset="0"/>
              </a:rPr>
              <a:t>P4.5-537</a:t>
            </a:r>
            <a:endParaRPr lang="x-none" sz="700" dirty="0">
              <a:solidFill>
                <a:schemeClr val="bg1"/>
              </a:solidFill>
              <a:latin typeface="Arial" pitchFamily="34" charset="0"/>
              <a:cs typeface="Arial" pitchFamily="34" charset="0"/>
            </a:endParaRPr>
          </a:p>
        </p:txBody>
      </p:sp>
      <p:sp>
        <p:nvSpPr>
          <p:cNvPr id="4" name="TextBox 3">
            <a:extLst>
              <a:ext uri="{FF2B5EF4-FFF2-40B4-BE49-F238E27FC236}">
                <a16:creationId xmlns=""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CONCLUSIONS</a:t>
            </a:r>
          </a:p>
        </p:txBody>
      </p:sp>
      <p:sp>
        <p:nvSpPr>
          <p:cNvPr id="6" name="Rectangle 17">
            <a:extLst>
              <a:ext uri="{FF2B5EF4-FFF2-40B4-BE49-F238E27FC236}">
                <a16:creationId xmlns="" xmlns:a16="http://schemas.microsoft.com/office/drawing/2014/main" id="{4039C0CC-243D-CE46-B51C-D0D8D7417568}"/>
              </a:ext>
            </a:extLst>
          </p:cNvPr>
          <p:cNvSpPr>
            <a:spLocks noChangeArrowheads="1"/>
          </p:cNvSpPr>
          <p:nvPr/>
        </p:nvSpPr>
        <p:spPr bwMode="auto">
          <a:xfrm>
            <a:off x="1760706" y="0"/>
            <a:ext cx="5437762" cy="1044772"/>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smtClean="0">
                <a:latin typeface="Arial" pitchFamily="34" charset="0"/>
                <a:cs typeface="Arial" pitchFamily="34" charset="0"/>
              </a:rPr>
              <a:t>EXPERIENCES FROM THE CTBTO ONLINE CAPACITY </a:t>
            </a:r>
            <a:r>
              <a:rPr lang="en-GB" sz="1200" b="1" dirty="0" smtClean="0">
                <a:latin typeface="Arial" pitchFamily="34" charset="0"/>
                <a:cs typeface="Arial" pitchFamily="34" charset="0"/>
              </a:rPr>
              <a:t>BUILDING ACTIVITIES </a:t>
            </a:r>
            <a:r>
              <a:rPr lang="en-GB" sz="1200" b="1" dirty="0" smtClean="0">
                <a:latin typeface="Arial" pitchFamily="34" charset="0"/>
                <a:cs typeface="Arial" pitchFamily="34" charset="0"/>
              </a:rPr>
              <a:t>DURING COVID-19 </a:t>
            </a:r>
            <a:r>
              <a:rPr lang="en-GB" sz="1200" b="1" dirty="0" smtClean="0">
                <a:latin typeface="Arial" pitchFamily="34" charset="0"/>
                <a:cs typeface="Arial" pitchFamily="34" charset="0"/>
              </a:rPr>
              <a:t>LOCKDOWN</a:t>
            </a:r>
            <a:endParaRPr lang="en-US" sz="1200" b="1" dirty="0" smtClean="0">
              <a:solidFill>
                <a:schemeClr val="bg1"/>
              </a:solidFill>
              <a:latin typeface="Arial" pitchFamily="34" charset="0"/>
              <a:cs typeface="Arial" pitchFamily="34" charset="0"/>
            </a:endParaRPr>
          </a:p>
          <a:p>
            <a:pPr algn="ctr" eaLnBrk="0" hangingPunct="0"/>
            <a:r>
              <a:rPr lang="en-GB" sz="800" dirty="0" err="1" smtClean="0">
                <a:latin typeface="Arial" pitchFamily="34" charset="0"/>
                <a:cs typeface="Arial" pitchFamily="34" charset="0"/>
              </a:rPr>
              <a:t>Uchenna</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Onwuhaka</a:t>
            </a:r>
            <a:r>
              <a:rPr lang="en-GB" sz="800" dirty="0" smtClean="0">
                <a:latin typeface="Arial" pitchFamily="34" charset="0"/>
                <a:cs typeface="Arial" pitchFamily="34" charset="0"/>
              </a:rPr>
              <a:t> Madu</a:t>
            </a:r>
            <a:r>
              <a:rPr lang="en-GB" sz="800" baseline="30000" dirty="0" smtClean="0">
                <a:latin typeface="Arial" pitchFamily="34" charset="0"/>
                <a:cs typeface="Arial" pitchFamily="34" charset="0"/>
              </a:rPr>
              <a:t>1</a:t>
            </a:r>
            <a:r>
              <a:rPr lang="en-GB" sz="800" dirty="0" smtClean="0">
                <a:latin typeface="Arial" pitchFamily="34" charset="0"/>
                <a:cs typeface="Arial" pitchFamily="34" charset="0"/>
              </a:rPr>
              <a:t> &amp; </a:t>
            </a:r>
            <a:r>
              <a:rPr lang="en-GB" sz="800" dirty="0" err="1" smtClean="0">
                <a:latin typeface="Arial" pitchFamily="34" charset="0"/>
                <a:cs typeface="Arial" pitchFamily="34" charset="0"/>
              </a:rPr>
              <a:t>Awwal</a:t>
            </a:r>
            <a:r>
              <a:rPr lang="en-GB" sz="800" dirty="0" smtClean="0">
                <a:latin typeface="Arial" pitchFamily="34" charset="0"/>
                <a:cs typeface="Arial" pitchFamily="34" charset="0"/>
              </a:rPr>
              <a:t> Bisallah</a:t>
            </a:r>
            <a:r>
              <a:rPr lang="en-GB" sz="800" baseline="30000" dirty="0" smtClean="0">
                <a:latin typeface="Arial" pitchFamily="34" charset="0"/>
                <a:cs typeface="Arial" pitchFamily="34" charset="0"/>
              </a:rPr>
              <a:t>1</a:t>
            </a:r>
            <a:r>
              <a:rPr lang="en-GB" sz="800" dirty="0" smtClean="0">
                <a:latin typeface="Arial" pitchFamily="34" charset="0"/>
                <a:cs typeface="Arial" pitchFamily="34" charset="0"/>
              </a:rPr>
              <a:t> </a:t>
            </a:r>
            <a:endParaRPr lang="en-GB" sz="800" dirty="0" smtClean="0">
              <a:latin typeface="Arial" pitchFamily="34" charset="0"/>
              <a:cs typeface="Arial" pitchFamily="34" charset="0"/>
            </a:endParaRPr>
          </a:p>
          <a:p>
            <a:pPr algn="ctr" eaLnBrk="0" hangingPunct="0"/>
            <a:r>
              <a:rPr lang="en-GB" sz="800" baseline="30000" dirty="0" smtClean="0">
                <a:latin typeface="Arial" pitchFamily="34" charset="0"/>
                <a:ea typeface="Avenir Book" charset="0"/>
                <a:cs typeface="Arial" pitchFamily="34" charset="0"/>
              </a:rPr>
              <a:t>1</a:t>
            </a:r>
            <a:r>
              <a:rPr lang="en-GB" sz="800" dirty="0" smtClean="0">
                <a:latin typeface="Arial" pitchFamily="34" charset="0"/>
                <a:ea typeface="Avenir Book" charset="0"/>
                <a:cs typeface="Arial" pitchFamily="34" charset="0"/>
              </a:rPr>
              <a:t>Nigeria </a:t>
            </a:r>
            <a:r>
              <a:rPr lang="en-GB" sz="800" dirty="0" smtClean="0">
                <a:latin typeface="Arial" pitchFamily="34" charset="0"/>
                <a:ea typeface="Avenir Book" charset="0"/>
                <a:cs typeface="Arial" pitchFamily="34" charset="0"/>
              </a:rPr>
              <a:t>Atomic Energy Commission, Abuja, Nigeria</a:t>
            </a:r>
          </a:p>
          <a:p>
            <a:pPr algn="ctr" eaLnBrk="0" hangingPunct="0">
              <a:lnSpc>
                <a:spcPts val="1586"/>
              </a:lnSpc>
            </a:pPr>
            <a:r>
              <a:rPr lang="en-GB" sz="800" dirty="0" smtClean="0">
                <a:solidFill>
                  <a:schemeClr val="bg1"/>
                </a:solidFill>
                <a:latin typeface="Arial" pitchFamily="34" charset="0"/>
                <a:ea typeface="Avenir Book" charset="0"/>
                <a:cs typeface="Arial" pitchFamily="34" charset="0"/>
                <a:hlinkClick r:id="rId2"/>
              </a:rPr>
              <a:t>uchechi231@gmail.com</a:t>
            </a:r>
            <a:r>
              <a:rPr lang="en-GB" sz="800" dirty="0" smtClean="0">
                <a:solidFill>
                  <a:schemeClr val="bg1"/>
                </a:solidFill>
                <a:latin typeface="Arial" pitchFamily="34" charset="0"/>
                <a:ea typeface="Avenir Book" charset="0"/>
                <a:cs typeface="Arial" pitchFamily="34" charset="0"/>
              </a:rPr>
              <a:t> </a:t>
            </a:r>
            <a:endParaRPr lang="en-GB" sz="800" dirty="0" smtClean="0">
              <a:solidFill>
                <a:schemeClr val="bg1"/>
              </a:solidFill>
              <a:latin typeface="Arial" pitchFamily="34" charset="0"/>
              <a:ea typeface="Avenir Book" charset="0"/>
              <a:cs typeface="Arial" pitchFamily="34" charset="0"/>
            </a:endParaRP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sp>
        <p:nvSpPr>
          <p:cNvPr id="7" name="Rectangle 6"/>
          <p:cNvSpPr/>
          <p:nvPr/>
        </p:nvSpPr>
        <p:spPr>
          <a:xfrm>
            <a:off x="807396" y="1173182"/>
            <a:ext cx="8171233" cy="2308324"/>
          </a:xfrm>
          <a:prstGeom prst="rect">
            <a:avLst/>
          </a:prstGeom>
        </p:spPr>
        <p:txBody>
          <a:bodyPr wrap="square">
            <a:spAutoFit/>
          </a:bodyPr>
          <a:lstStyle/>
          <a:p>
            <a:pPr algn="just"/>
            <a:r>
              <a:rPr lang="en-GB" sz="1800" dirty="0" smtClean="0"/>
              <a:t>One of the major benefits of the </a:t>
            </a:r>
            <a:r>
              <a:rPr lang="en-GB" sz="1800" dirty="0" err="1" smtClean="0"/>
              <a:t>Covid</a:t>
            </a:r>
            <a:r>
              <a:rPr lang="en-GB" sz="1800" dirty="0" smtClean="0"/>
              <a:t> 19 lockdown is the introduction of online training method by the CTBTO. Online training method with the advent of </a:t>
            </a:r>
            <a:r>
              <a:rPr lang="en-GB" sz="1800" dirty="0" err="1" smtClean="0"/>
              <a:t>Covid</a:t>
            </a:r>
            <a:r>
              <a:rPr lang="en-GB" sz="1800" dirty="0" smtClean="0"/>
              <a:t> 19 has come to stay. It will continue to be a part of routine teaching and learning method to be adopted by </a:t>
            </a:r>
            <a:r>
              <a:rPr lang="en-GB" sz="1800" dirty="0" smtClean="0"/>
              <a:t>the organisations </a:t>
            </a:r>
            <a:r>
              <a:rPr lang="en-GB" sz="1800" dirty="0" smtClean="0"/>
              <a:t>to impart </a:t>
            </a:r>
            <a:r>
              <a:rPr lang="en-GB" sz="1800" dirty="0" smtClean="0"/>
              <a:t>knowledge, </a:t>
            </a:r>
            <a:r>
              <a:rPr lang="en-GB" sz="1800" dirty="0" smtClean="0"/>
              <a:t>if the perceived weaknesses and threats are dealt with. Constant appraisal of methods deployed by organizations in achieving set goals is necessary. Use of SWOT analysis in appraising the conduct of online trainings by the CTBTO </a:t>
            </a:r>
            <a:r>
              <a:rPr lang="en-GB" sz="1800" dirty="0" smtClean="0"/>
              <a:t>thus, encourages </a:t>
            </a:r>
            <a:r>
              <a:rPr lang="en-GB" sz="1800" dirty="0" smtClean="0"/>
              <a:t>the organizations of ideas that will lead to improved service delivery.</a:t>
            </a:r>
            <a:endParaRPr lang="en-GB" sz="1800" dirty="0"/>
          </a:p>
        </p:txBody>
      </p:sp>
    </p:spTree>
    <p:extLst>
      <p:ext uri="{BB962C8B-B14F-4D97-AF65-F5344CB8AC3E}">
        <p14:creationId xmlns="" xmlns:p14="http://schemas.microsoft.com/office/powerpoint/2010/main" val="3410592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1456</TotalTime>
  <Words>840</Words>
  <Application>Microsoft Macintosh PowerPoint</Application>
  <PresentationFormat>On-screen Show (16:9)</PresentationFormat>
  <Paragraphs>66</Paragraphs>
  <Slides>9</Slides>
  <Notes>0</Notes>
  <HiddenSlides>0</HiddenSlides>
  <MMClips>0</MMClips>
  <ScaleCrop>false</ScaleCrop>
  <HeadingPairs>
    <vt:vector size="4" baseType="variant">
      <vt:variant>
        <vt:lpstr>Theme</vt:lpstr>
      </vt:variant>
      <vt:variant>
        <vt:i4>7</vt:i4>
      </vt:variant>
      <vt:variant>
        <vt:lpstr>Slide Titles</vt:lpstr>
      </vt:variant>
      <vt:variant>
        <vt:i4>9</vt:i4>
      </vt:variant>
    </vt:vector>
  </HeadingPairs>
  <TitlesOfParts>
    <vt:vector size="16" baseType="lpstr">
      <vt:lpstr>Title Slide</vt:lpstr>
      <vt:lpstr>Inner Slide</vt:lpstr>
      <vt:lpstr>abstract</vt:lpstr>
      <vt:lpstr>INTRODUCTION</vt:lpstr>
      <vt:lpstr>METHODS</vt:lpstr>
      <vt:lpstr>RESULTS</vt:lpstr>
      <vt:lpstr>CONCLUSIONS</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Uche Madu</cp:lastModifiedBy>
  <cp:revision>95</cp:revision>
  <cp:lastPrinted>2019-03-26T13:54:24Z</cp:lastPrinted>
  <dcterms:created xsi:type="dcterms:W3CDTF">2019-04-24T06:32:04Z</dcterms:created>
  <dcterms:modified xsi:type="dcterms:W3CDTF">2021-06-16T01:39:16Z</dcterms:modified>
</cp:coreProperties>
</file>