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9"/>
  </p:notesMasterIdLst>
  <p:sldIdLst>
    <p:sldId id="256" r:id="rId8"/>
    <p:sldId id="257" r:id="rId9"/>
    <p:sldId id="260" r:id="rId10"/>
    <p:sldId id="264" r:id="rId11"/>
    <p:sldId id="258" r:id="rId12"/>
    <p:sldId id="261" r:id="rId13"/>
    <p:sldId id="265" r:id="rId14"/>
    <p:sldId id="267" r:id="rId15"/>
    <p:sldId id="262" r:id="rId16"/>
    <p:sldId id="268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4BA"/>
    <a:srgbClr val="820260"/>
    <a:srgbClr val="DFC5DF"/>
    <a:srgbClr val="E1E1E1"/>
    <a:srgbClr val="00A1BC"/>
    <a:srgbClr val="00B4D2"/>
    <a:srgbClr val="00A0D2"/>
    <a:srgbClr val="0095BB"/>
    <a:srgbClr val="00B0DC"/>
    <a:srgbClr val="00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33"/>
    <p:restoredTop sz="94623"/>
  </p:normalViewPr>
  <p:slideViewPr>
    <p:cSldViewPr snapToGrid="0" snapToObjects="1">
      <p:cViewPr varScale="1">
        <p:scale>
          <a:sx n="87" d="100"/>
          <a:sy n="8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85DCA-2641-454B-8904-C27996934B6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2FF0AA-E77E-4739-9BFE-49F0165750B6}">
      <dgm:prSet phldrT="[Text]"/>
      <dgm:spPr/>
      <dgm:t>
        <a:bodyPr/>
        <a:lstStyle/>
        <a:p>
          <a:r>
            <a:rPr lang="en-US" dirty="0" smtClean="0"/>
            <a:t>Synergy</a:t>
          </a:r>
          <a:endParaRPr lang="en-US" dirty="0"/>
        </a:p>
      </dgm:t>
    </dgm:pt>
    <dgm:pt modelId="{1C847F1F-7AA2-42A6-A9FD-3BCA78100778}" type="parTrans" cxnId="{29A6B1B2-59B3-4E4A-B54E-7B5884BFCB19}">
      <dgm:prSet/>
      <dgm:spPr/>
      <dgm:t>
        <a:bodyPr/>
        <a:lstStyle/>
        <a:p>
          <a:endParaRPr lang="en-US"/>
        </a:p>
      </dgm:t>
    </dgm:pt>
    <dgm:pt modelId="{EE3B6529-3899-430F-898B-4F43FEC2146B}" type="sibTrans" cxnId="{29A6B1B2-59B3-4E4A-B54E-7B5884BFCB19}">
      <dgm:prSet/>
      <dgm:spPr/>
      <dgm:t>
        <a:bodyPr/>
        <a:lstStyle/>
        <a:p>
          <a:endParaRPr lang="en-US"/>
        </a:p>
      </dgm:t>
    </dgm:pt>
    <dgm:pt modelId="{7CEFC8C4-C44F-40A4-B006-11EFDD93415B}">
      <dgm:prSet phldrT="[Text]"/>
      <dgm:spPr/>
      <dgm:t>
        <a:bodyPr/>
        <a:lstStyle/>
        <a:p>
          <a:r>
            <a:rPr lang="en-US" dirty="0" smtClean="0"/>
            <a:t>Flexibility</a:t>
          </a:r>
          <a:endParaRPr lang="en-US" dirty="0"/>
        </a:p>
      </dgm:t>
    </dgm:pt>
    <dgm:pt modelId="{DE410C2C-29C3-4DBE-BEC3-C0E68921A9B1}" type="parTrans" cxnId="{815CDC36-66FB-4CA6-9D0C-EA5C6C72EACC}">
      <dgm:prSet/>
      <dgm:spPr/>
      <dgm:t>
        <a:bodyPr/>
        <a:lstStyle/>
        <a:p>
          <a:endParaRPr lang="en-US"/>
        </a:p>
      </dgm:t>
    </dgm:pt>
    <dgm:pt modelId="{7B8FB49C-A217-4D64-94E9-6688D98F2CCB}" type="sibTrans" cxnId="{815CDC36-66FB-4CA6-9D0C-EA5C6C72EACC}">
      <dgm:prSet/>
      <dgm:spPr/>
      <dgm:t>
        <a:bodyPr/>
        <a:lstStyle/>
        <a:p>
          <a:endParaRPr lang="en-US"/>
        </a:p>
      </dgm:t>
    </dgm:pt>
    <dgm:pt modelId="{51D5C049-B091-48A7-A57B-1CE21A7264D5}">
      <dgm:prSet phldrT="[Text]"/>
      <dgm:spPr/>
      <dgm:t>
        <a:bodyPr/>
        <a:lstStyle/>
        <a:p>
          <a:r>
            <a:rPr lang="en-US" dirty="0" smtClean="0"/>
            <a:t>Adaptation</a:t>
          </a:r>
          <a:endParaRPr lang="en-US" dirty="0"/>
        </a:p>
      </dgm:t>
    </dgm:pt>
    <dgm:pt modelId="{F604B089-AC43-42CC-B289-8272A3ED6614}" type="parTrans" cxnId="{A7FB933C-E652-4AAD-B2FB-7E20C3AB047F}">
      <dgm:prSet/>
      <dgm:spPr/>
      <dgm:t>
        <a:bodyPr/>
        <a:lstStyle/>
        <a:p>
          <a:endParaRPr lang="en-US"/>
        </a:p>
      </dgm:t>
    </dgm:pt>
    <dgm:pt modelId="{8ABDAB45-BA3F-424D-8921-BD831415ADE0}" type="sibTrans" cxnId="{A7FB933C-E652-4AAD-B2FB-7E20C3AB047F}">
      <dgm:prSet/>
      <dgm:spPr/>
      <dgm:t>
        <a:bodyPr/>
        <a:lstStyle/>
        <a:p>
          <a:endParaRPr lang="en-US"/>
        </a:p>
      </dgm:t>
    </dgm:pt>
    <dgm:pt modelId="{8C5E132A-5909-4C21-BADC-73B11D2A74A9}" type="pres">
      <dgm:prSet presAssocID="{E9F85DCA-2641-454B-8904-C27996934B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1CD9E-5D37-4462-9E1E-E80E1CD54D0E}" type="pres">
      <dgm:prSet presAssocID="{7B2FF0AA-E77E-4739-9BFE-49F0165750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99E9C-961D-4F00-9256-27A40CC2A140}" type="pres">
      <dgm:prSet presAssocID="{EE3B6529-3899-430F-898B-4F43FEC2146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80654F1-5969-40AB-86CA-8AA1B7BF7E50}" type="pres">
      <dgm:prSet presAssocID="{EE3B6529-3899-430F-898B-4F43FEC2146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D39D1A7-F5ED-447A-958D-2A0F58869121}" type="pres">
      <dgm:prSet presAssocID="{7CEFC8C4-C44F-40A4-B006-11EFDD93415B}" presName="node" presStyleLbl="node1" presStyleIdx="1" presStyleCnt="3" custScaleY="88734" custRadScaleRad="235905" custRadScaleInc="-32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7CF54-A4A2-4531-9238-78A79F894D1C}" type="pres">
      <dgm:prSet presAssocID="{7B8FB49C-A217-4D64-94E9-6688D98F2CCB}" presName="sibTrans" presStyleLbl="sibTrans2D1" presStyleIdx="1" presStyleCnt="3" custAng="21572791" custScaleX="233800" custScaleY="118039"/>
      <dgm:spPr/>
      <dgm:t>
        <a:bodyPr/>
        <a:lstStyle/>
        <a:p>
          <a:endParaRPr lang="en-US"/>
        </a:p>
      </dgm:t>
    </dgm:pt>
    <dgm:pt modelId="{917AF181-23F3-4A9F-8828-196C70A61B9E}" type="pres">
      <dgm:prSet presAssocID="{7B8FB49C-A217-4D64-94E9-6688D98F2CC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BCD6FFF-26F6-4D2C-958B-DFDC02CC27AC}" type="pres">
      <dgm:prSet presAssocID="{51D5C049-B091-48A7-A57B-1CE21A7264D5}" presName="node" presStyleLbl="node1" presStyleIdx="2" presStyleCnt="3" custRadScaleRad="230319" custRadScaleInc="33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8BB61-9DB2-4E15-9F5D-2AD2B30CAB1E}" type="pres">
      <dgm:prSet presAssocID="{8ABDAB45-BA3F-424D-8921-BD831415ADE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799437-75E4-42B1-B45A-23EEE8F1E991}" type="pres">
      <dgm:prSet presAssocID="{8ABDAB45-BA3F-424D-8921-BD831415ADE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8842046-0DF2-473E-8792-4E44A732A299}" type="presOf" srcId="{8ABDAB45-BA3F-424D-8921-BD831415ADE0}" destId="{1E799437-75E4-42B1-B45A-23EEE8F1E991}" srcOrd="1" destOrd="0" presId="urn:microsoft.com/office/officeart/2005/8/layout/cycle7"/>
    <dgm:cxn modelId="{0D1B9E8F-ADCF-4FCD-9946-78FAA0EE1AE7}" type="presOf" srcId="{51D5C049-B091-48A7-A57B-1CE21A7264D5}" destId="{2BCD6FFF-26F6-4D2C-958B-DFDC02CC27AC}" srcOrd="0" destOrd="0" presId="urn:microsoft.com/office/officeart/2005/8/layout/cycle7"/>
    <dgm:cxn modelId="{0D5E30E1-2D1A-4E90-A436-0EF08F7EDE53}" type="presOf" srcId="{7B8FB49C-A217-4D64-94E9-6688D98F2CCB}" destId="{917AF181-23F3-4A9F-8828-196C70A61B9E}" srcOrd="1" destOrd="0" presId="urn:microsoft.com/office/officeart/2005/8/layout/cycle7"/>
    <dgm:cxn modelId="{1C312DB4-B789-4AE3-AABE-47FA3DA61367}" type="presOf" srcId="{7CEFC8C4-C44F-40A4-B006-11EFDD93415B}" destId="{8D39D1A7-F5ED-447A-958D-2A0F58869121}" srcOrd="0" destOrd="0" presId="urn:microsoft.com/office/officeart/2005/8/layout/cycle7"/>
    <dgm:cxn modelId="{A08FC686-F7B0-440D-AC8A-425848ACC1C1}" type="presOf" srcId="{7B2FF0AA-E77E-4739-9BFE-49F0165750B6}" destId="{8501CD9E-5D37-4462-9E1E-E80E1CD54D0E}" srcOrd="0" destOrd="0" presId="urn:microsoft.com/office/officeart/2005/8/layout/cycle7"/>
    <dgm:cxn modelId="{69747C02-00A5-4330-B823-8673DE88D670}" type="presOf" srcId="{7B8FB49C-A217-4D64-94E9-6688D98F2CCB}" destId="{C6F7CF54-A4A2-4531-9238-78A79F894D1C}" srcOrd="0" destOrd="0" presId="urn:microsoft.com/office/officeart/2005/8/layout/cycle7"/>
    <dgm:cxn modelId="{815CDC36-66FB-4CA6-9D0C-EA5C6C72EACC}" srcId="{E9F85DCA-2641-454B-8904-C27996934B6F}" destId="{7CEFC8C4-C44F-40A4-B006-11EFDD93415B}" srcOrd="1" destOrd="0" parTransId="{DE410C2C-29C3-4DBE-BEC3-C0E68921A9B1}" sibTransId="{7B8FB49C-A217-4D64-94E9-6688D98F2CCB}"/>
    <dgm:cxn modelId="{CC8AF88C-9A77-4DA5-874D-0887B81A820E}" type="presOf" srcId="{8ABDAB45-BA3F-424D-8921-BD831415ADE0}" destId="{6428BB61-9DB2-4E15-9F5D-2AD2B30CAB1E}" srcOrd="0" destOrd="0" presId="urn:microsoft.com/office/officeart/2005/8/layout/cycle7"/>
    <dgm:cxn modelId="{F13F6031-A594-4A81-B8C1-477E754D6C2D}" type="presOf" srcId="{EE3B6529-3899-430F-898B-4F43FEC2146B}" destId="{AF799E9C-961D-4F00-9256-27A40CC2A140}" srcOrd="0" destOrd="0" presId="urn:microsoft.com/office/officeart/2005/8/layout/cycle7"/>
    <dgm:cxn modelId="{29A6B1B2-59B3-4E4A-B54E-7B5884BFCB19}" srcId="{E9F85DCA-2641-454B-8904-C27996934B6F}" destId="{7B2FF0AA-E77E-4739-9BFE-49F0165750B6}" srcOrd="0" destOrd="0" parTransId="{1C847F1F-7AA2-42A6-A9FD-3BCA78100778}" sibTransId="{EE3B6529-3899-430F-898B-4F43FEC2146B}"/>
    <dgm:cxn modelId="{B2938816-B0FC-45F6-B5F0-FDD536094B70}" type="presOf" srcId="{E9F85DCA-2641-454B-8904-C27996934B6F}" destId="{8C5E132A-5909-4C21-BADC-73B11D2A74A9}" srcOrd="0" destOrd="0" presId="urn:microsoft.com/office/officeart/2005/8/layout/cycle7"/>
    <dgm:cxn modelId="{BC158555-B696-4531-A75B-1935FAC42B5F}" type="presOf" srcId="{EE3B6529-3899-430F-898B-4F43FEC2146B}" destId="{180654F1-5969-40AB-86CA-8AA1B7BF7E50}" srcOrd="1" destOrd="0" presId="urn:microsoft.com/office/officeart/2005/8/layout/cycle7"/>
    <dgm:cxn modelId="{A7FB933C-E652-4AAD-B2FB-7E20C3AB047F}" srcId="{E9F85DCA-2641-454B-8904-C27996934B6F}" destId="{51D5C049-B091-48A7-A57B-1CE21A7264D5}" srcOrd="2" destOrd="0" parTransId="{F604B089-AC43-42CC-B289-8272A3ED6614}" sibTransId="{8ABDAB45-BA3F-424D-8921-BD831415ADE0}"/>
    <dgm:cxn modelId="{39F8CAF9-9EEE-488A-A0B2-EDB553DBAC61}" type="presParOf" srcId="{8C5E132A-5909-4C21-BADC-73B11D2A74A9}" destId="{8501CD9E-5D37-4462-9E1E-E80E1CD54D0E}" srcOrd="0" destOrd="0" presId="urn:microsoft.com/office/officeart/2005/8/layout/cycle7"/>
    <dgm:cxn modelId="{595B2014-5DD0-4E89-AF10-9568C333E9DC}" type="presParOf" srcId="{8C5E132A-5909-4C21-BADC-73B11D2A74A9}" destId="{AF799E9C-961D-4F00-9256-27A40CC2A140}" srcOrd="1" destOrd="0" presId="urn:microsoft.com/office/officeart/2005/8/layout/cycle7"/>
    <dgm:cxn modelId="{9A05E7EC-9CDF-4ABD-AD04-02CB47A5CBA6}" type="presParOf" srcId="{AF799E9C-961D-4F00-9256-27A40CC2A140}" destId="{180654F1-5969-40AB-86CA-8AA1B7BF7E50}" srcOrd="0" destOrd="0" presId="urn:microsoft.com/office/officeart/2005/8/layout/cycle7"/>
    <dgm:cxn modelId="{4A0B2923-B32E-4B9B-BC6B-D63FEE6ACAC1}" type="presParOf" srcId="{8C5E132A-5909-4C21-BADC-73B11D2A74A9}" destId="{8D39D1A7-F5ED-447A-958D-2A0F58869121}" srcOrd="2" destOrd="0" presId="urn:microsoft.com/office/officeart/2005/8/layout/cycle7"/>
    <dgm:cxn modelId="{908D6C73-8E7E-46AF-A0E7-A8C4C0129222}" type="presParOf" srcId="{8C5E132A-5909-4C21-BADC-73B11D2A74A9}" destId="{C6F7CF54-A4A2-4531-9238-78A79F894D1C}" srcOrd="3" destOrd="0" presId="urn:microsoft.com/office/officeart/2005/8/layout/cycle7"/>
    <dgm:cxn modelId="{C29F16CB-551B-46E3-8219-22104805D2DC}" type="presParOf" srcId="{C6F7CF54-A4A2-4531-9238-78A79F894D1C}" destId="{917AF181-23F3-4A9F-8828-196C70A61B9E}" srcOrd="0" destOrd="0" presId="urn:microsoft.com/office/officeart/2005/8/layout/cycle7"/>
    <dgm:cxn modelId="{89845468-487B-4BC0-891B-EEDB6E829F1D}" type="presParOf" srcId="{8C5E132A-5909-4C21-BADC-73B11D2A74A9}" destId="{2BCD6FFF-26F6-4D2C-958B-DFDC02CC27AC}" srcOrd="4" destOrd="0" presId="urn:microsoft.com/office/officeart/2005/8/layout/cycle7"/>
    <dgm:cxn modelId="{96EE90CB-A0F3-402E-9869-84011A267130}" type="presParOf" srcId="{8C5E132A-5909-4C21-BADC-73B11D2A74A9}" destId="{6428BB61-9DB2-4E15-9F5D-2AD2B30CAB1E}" srcOrd="5" destOrd="0" presId="urn:microsoft.com/office/officeart/2005/8/layout/cycle7"/>
    <dgm:cxn modelId="{35B2380B-FF7C-4AF8-BF46-15260F4F757E}" type="presParOf" srcId="{6428BB61-9DB2-4E15-9F5D-2AD2B30CAB1E}" destId="{1E799437-75E4-42B1-B45A-23EEE8F1E99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1CD9E-5D37-4462-9E1E-E80E1CD54D0E}">
      <dsp:nvSpPr>
        <dsp:cNvPr id="0" name=""/>
        <dsp:cNvSpPr/>
      </dsp:nvSpPr>
      <dsp:spPr>
        <a:xfrm>
          <a:off x="2340554" y="654"/>
          <a:ext cx="1033890" cy="51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Synergy</a:t>
          </a:r>
          <a:endParaRPr lang="en-US" sz="1500" kern="1200" dirty="0"/>
        </a:p>
      </dsp:txBody>
      <dsp:txXfrm>
        <a:off x="2355695" y="15795"/>
        <a:ext cx="1003608" cy="486663"/>
      </dsp:txXfrm>
    </dsp:sp>
    <dsp:sp modelId="{AF799E9C-961D-4F00-9256-27A40CC2A140}">
      <dsp:nvSpPr>
        <dsp:cNvPr id="0" name=""/>
        <dsp:cNvSpPr/>
      </dsp:nvSpPr>
      <dsp:spPr>
        <a:xfrm rot="1891506">
          <a:off x="3372260" y="885030"/>
          <a:ext cx="1306197" cy="1809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26539" y="921216"/>
        <a:ext cx="1197639" cy="108558"/>
      </dsp:txXfrm>
    </dsp:sp>
    <dsp:sp modelId="{8D39D1A7-F5ED-447A-958D-2A0F58869121}">
      <dsp:nvSpPr>
        <dsp:cNvPr id="0" name=""/>
        <dsp:cNvSpPr/>
      </dsp:nvSpPr>
      <dsp:spPr>
        <a:xfrm>
          <a:off x="4628801" y="1433392"/>
          <a:ext cx="1033890" cy="45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Flexibility</a:t>
          </a:r>
          <a:endParaRPr lang="en-US" sz="1500" kern="1200" dirty="0"/>
        </a:p>
      </dsp:txBody>
      <dsp:txXfrm>
        <a:off x="4642236" y="1446827"/>
        <a:ext cx="1007020" cy="431836"/>
      </dsp:txXfrm>
    </dsp:sp>
    <dsp:sp modelId="{C6F7CF54-A4A2-4531-9238-78A79F894D1C}">
      <dsp:nvSpPr>
        <dsp:cNvPr id="0" name=""/>
        <dsp:cNvSpPr/>
      </dsp:nvSpPr>
      <dsp:spPr>
        <a:xfrm rot="10799348">
          <a:off x="1355431" y="1538475"/>
          <a:ext cx="3053889" cy="2135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419501" y="1581189"/>
        <a:ext cx="2925749" cy="128140"/>
      </dsp:txXfrm>
    </dsp:sp>
    <dsp:sp modelId="{2BCD6FFF-26F6-4D2C-958B-DFDC02CC27AC}">
      <dsp:nvSpPr>
        <dsp:cNvPr id="0" name=""/>
        <dsp:cNvSpPr/>
      </dsp:nvSpPr>
      <dsp:spPr>
        <a:xfrm>
          <a:off x="102059" y="1369302"/>
          <a:ext cx="1033890" cy="51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Adaptation</a:t>
          </a:r>
          <a:endParaRPr lang="en-US" sz="1500" kern="1200" dirty="0"/>
        </a:p>
      </dsp:txBody>
      <dsp:txXfrm>
        <a:off x="117200" y="1384443"/>
        <a:ext cx="1003608" cy="486663"/>
      </dsp:txXfrm>
    </dsp:sp>
    <dsp:sp modelId="{6428BB61-9DB2-4E15-9F5D-2AD2B30CAB1E}">
      <dsp:nvSpPr>
        <dsp:cNvPr id="0" name=""/>
        <dsp:cNvSpPr/>
      </dsp:nvSpPr>
      <dsp:spPr>
        <a:xfrm rot="19713466">
          <a:off x="1085153" y="852985"/>
          <a:ext cx="1306197" cy="1809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39432" y="889171"/>
        <a:ext cx="1197639" cy="108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8347"/>
            <a:ext cx="9144000" cy="22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endParaRPr lang="en-GB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</a:p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Campus  P.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Otsuka R.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Assef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Parithusta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R.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Guenther M.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Malephane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H.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Malakhova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M.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Sid Ahmed Y.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Moumouni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Kountche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M.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(1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Bazarragchaa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S.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Han D.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1)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Marty J.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1)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  <a:endPara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(1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)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CTBTO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Preparatory Commission</a:t>
            </a: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1586"/>
              </a:lnSpc>
            </a:pPr>
            <a:endPara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53581" y="3478905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955" y="1191185"/>
            <a:ext cx="84856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it is impossible to predict the unpredictable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should be made from both Station Operators and PTS to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 the performance of Scheduled Calibrations in the first semester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calendar year,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whenever possible.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1950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allow sufficient time to address problematic cases and plan appropriate actions for the next Scheduled Calibration calendar;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Synergy-Adaptation-Flexibility approach to facilitate progress in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performance of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Calibrations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for PS, AS and HAT-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Stations;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challenging situations in areas of opportunity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the Station Operators-PTS cooperation also through the use of the SSI Calibration Module (SCM, Poster P4.1-159)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mitigate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 of unpredictable events, like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pandemic.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650" y="827163"/>
            <a:ext cx="695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GB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4C6D9-8EEE-364D-BA25-2B01E2110CC1}"/>
              </a:ext>
            </a:extLst>
          </p:cNvPr>
          <p:cNvSpPr txBox="1"/>
          <p:nvPr/>
        </p:nvSpPr>
        <p:spPr>
          <a:xfrm rot="16200000">
            <a:off x="-1667399" y="24744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24858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3666A-0D1B-0B44-8ED8-D13FA5DA502C}"/>
              </a:ext>
            </a:extLst>
          </p:cNvPr>
          <p:cNvSpPr txBox="1"/>
          <p:nvPr/>
        </p:nvSpPr>
        <p:spPr>
          <a:xfrm>
            <a:off x="541326" y="886435"/>
            <a:ext cx="82149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fr-F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biggest challenges in operating and maintaining the CTBT International Monitoring System (IMS) Network is to assure compliance with specific requirements, as defined in the Operational Manuals.</a:t>
            </a:r>
          </a:p>
          <a:p>
            <a:pPr>
              <a:spcBef>
                <a:spcPct val="0"/>
              </a:spcBef>
            </a:pPr>
            <a:endParaRPr lang="en-US" altLang="fr-FR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altLang="fr-F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Operators </a:t>
            </a:r>
            <a:r>
              <a:rPr lang="en-GB" altLang="fr-F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(SOs) ensure </a:t>
            </a:r>
            <a:r>
              <a:rPr lang="en-GB" altLang="fr-F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altLang="fr-F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 under their responsibility are meeting requirements on Data Availability, Data Surety 	and</a:t>
            </a:r>
            <a:r>
              <a:rPr lang="en-GB" altLang="fr-F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Quality </a:t>
            </a:r>
          </a:p>
          <a:p>
            <a:pPr>
              <a:spcBef>
                <a:spcPct val="0"/>
              </a:spcBef>
            </a:pPr>
            <a:endParaRPr lang="en-GB" altLang="fr-F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fr-F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Quality requirements include the performance of </a:t>
            </a:r>
          </a:p>
          <a:p>
            <a:pPr algn="ctr">
              <a:spcBef>
                <a:spcPct val="0"/>
              </a:spcBef>
            </a:pPr>
            <a:r>
              <a:rPr lang="en-US" altLang="fr-F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(or Scheduled) Station calibration activities </a:t>
            </a:r>
            <a:endParaRPr lang="en-US" altLang="fr-F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fr-FR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fr-F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Calibration processes have been developed for Primary Seismic </a:t>
            </a:r>
            <a:r>
              <a:rPr lang="en-US" altLang="fr-F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</a:t>
            </a:r>
            <a:r>
              <a:rPr lang="en-US" altLang="fr-F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Auxiliary Seismic (AS) and </a:t>
            </a:r>
            <a:r>
              <a:rPr lang="en-US" alt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Hydroacoustic</a:t>
            </a:r>
            <a:r>
              <a:rPr lang="en-US" altLang="fr-F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T-phase (HAT-</a:t>
            </a:r>
            <a:r>
              <a:rPr lang="en-US" alt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altLang="fr-F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Stations since 2011. </a:t>
            </a:r>
          </a:p>
          <a:p>
            <a:pPr>
              <a:spcBef>
                <a:spcPct val="0"/>
              </a:spcBef>
            </a:pPr>
            <a:endParaRPr lang="en-US" altLang="fr-FR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fr-F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poster focuses on the challenges encountered in performing 2020 Scheduled Calibration Activities for PS, AS and HAT-</a:t>
            </a:r>
            <a:r>
              <a:rPr lang="en-US" altLang="fr-F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altLang="fr-F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Stations, </a:t>
            </a:r>
            <a:r>
              <a:rPr lang="en-GB" alt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merged in the unprecedented scenario of </a:t>
            </a:r>
            <a:r>
              <a:rPr lang="en-GB" altLang="fr-F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COVID-19 pandemic, on the achievements and on the learned lessons.</a:t>
            </a:r>
            <a:endParaRPr lang="en-US" altLang="fr-F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627979" y="2489878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0679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67712" y="995383"/>
            <a:ext cx="4596059" cy="2761222"/>
            <a:chOff x="1992923" y="965606"/>
            <a:chExt cx="5088191" cy="2759132"/>
          </a:xfrm>
        </p:grpSpPr>
        <p:pic>
          <p:nvPicPr>
            <p:cNvPr id="8" name="Picture 2" descr="ims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91719" y="1419151"/>
              <a:ext cx="3246701" cy="1936858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3189427" y="1148485"/>
              <a:ext cx="2655417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COVID-19: the new scenario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992923" y="965606"/>
              <a:ext cx="5088191" cy="27591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7611" y="1178401"/>
            <a:ext cx="184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COVID-19 pandemic has deeply impacted populations around the World with dramatic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consequences.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56079" y="1039881"/>
            <a:ext cx="19855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context Station Operators faced the new challenge of operating Stations during lockdown or in periods of severe travel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limitations, which deeply impacted maintenance activities.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45465" y="3778550"/>
            <a:ext cx="4930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IMS Stations experienced long-term outages due to the lack of travel opportunities to troubleshoot and fix existing issues on-site.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0679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5" y="1350347"/>
            <a:ext cx="2924175" cy="2619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51" y="1326330"/>
            <a:ext cx="3693082" cy="1767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0" y="3066103"/>
            <a:ext cx="4492975" cy="4581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2222" y="881744"/>
            <a:ext cx="7315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issues affected the IMS Network during the COVID-19 pandemic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48" y="3516412"/>
            <a:ext cx="4492975" cy="453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51" y="1328404"/>
            <a:ext cx="2242998" cy="3852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11" y="1812504"/>
            <a:ext cx="2082666" cy="4008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0" y="2225477"/>
            <a:ext cx="3999419" cy="358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35" y="2594430"/>
            <a:ext cx="2483002" cy="4454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74306" y="4089344"/>
            <a:ext cx="6599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Calibration 2020 activities took place in this context 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92" y="1086005"/>
            <a:ext cx="6539789" cy="36469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9180" y="889059"/>
            <a:ext cx="8427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Scheduled Calibration process for Seismic and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Hydroacoustic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T-phase Stations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609096" y="2600795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1136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2449" y="892345"/>
            <a:ext cx="6051551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7219" lvl="2" indent="-335756" defTabSz="26670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 provides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PTS with the following information: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2" indent="-182563" defTabSz="2667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calibration date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(Main or Backup Time Window)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2" indent="-182563" defTabSz="2667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performed through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or remote access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2" indent="-182563" defTabSz="2667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calibrate all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sites/sensors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2" indent="-182563" defTabSz="2667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calibration hardware/software installed at the Station </a:t>
            </a:r>
          </a:p>
          <a:p>
            <a:pPr marL="449263" lvl="2" indent="-182563" defTabSz="2667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method and calibration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(calibration scenario)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2" indent="-182563" defTabSz="2667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used for the planned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2" indent="-182563" defTabSz="2667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of need for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technical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357" y="940096"/>
            <a:ext cx="2807376" cy="35163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GB" sz="1600" dirty="0" smtClean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Official </a:t>
            </a:r>
            <a:r>
              <a:rPr lang="en-GB" sz="1600" dirty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</a:t>
            </a:r>
            <a:r>
              <a:rPr lang="en-GB" sz="1600" dirty="0" smtClean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Calibration </a:t>
            </a:r>
            <a:r>
              <a:rPr lang="en-GB" sz="1600" dirty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endParaRPr lang="en-GB" sz="1600" dirty="0" smtClean="0">
              <a:ln w="5080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600" dirty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Seismic and </a:t>
            </a:r>
            <a:r>
              <a:rPr lang="en-GB" sz="1600" dirty="0" err="1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Hydroacoustic</a:t>
            </a:r>
            <a:r>
              <a:rPr lang="en-GB" sz="1600" dirty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T-phase Stations in </a:t>
            </a:r>
            <a:r>
              <a:rPr lang="en-GB" sz="1600" dirty="0" smtClean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YYYY </a:t>
            </a:r>
          </a:p>
          <a:p>
            <a:r>
              <a:rPr lang="en-GB" sz="1600" dirty="0" smtClean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sent to the relevant SOs</a:t>
            </a:r>
          </a:p>
          <a:p>
            <a:r>
              <a:rPr lang="en-GB" sz="1600" dirty="0" smtClean="0">
                <a:ln w="5080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 December of year YYYY-1 and proposes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Schedule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two potential calibration times during year YYYY: Main (first semester) and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(second semester) Time Window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1136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045" y="962211"/>
            <a:ext cx="845928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Calibration 2020 was significantly affected in the first semester by the effects deriving from the COVID-19 pandemic, such as:</a:t>
            </a: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issues at Stations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couldn’t be fixed due to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limitations and/or technical limitation related to teleworking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delays in shipment of equipment,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to replace faulty Station components.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045" y="2822981"/>
            <a:ext cx="816550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complex scenario, the strategy adopted by PTS consisted in assuring:</a:t>
            </a: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SOs to assess issues and provide support</a:t>
            </a:r>
          </a:p>
          <a:p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rapidly evolving scenarios </a:t>
            </a:r>
          </a:p>
          <a:p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modifying the original calibration time slots to maximize number of Scheduled Calibrations in 2020</a:t>
            </a:r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1136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05446" y="962320"/>
            <a:ext cx="8336144" cy="1826661"/>
            <a:chOff x="705446" y="962320"/>
            <a:chExt cx="8336144" cy="1826661"/>
          </a:xfrm>
        </p:grpSpPr>
        <p:sp>
          <p:nvSpPr>
            <p:cNvPr id="10" name="Rectangle 9"/>
            <p:cNvSpPr/>
            <p:nvPr/>
          </p:nvSpPr>
          <p:spPr>
            <a:xfrm>
              <a:off x="705446" y="974936"/>
              <a:ext cx="57099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Synergy 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SOs:</a:t>
              </a:r>
            </a:p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Scheduled Calibration delegated to PTS in case of 		  </a:t>
              </a:r>
            </a:p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lack of SO training or of existing technical difficulties 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030" y="962320"/>
              <a:ext cx="2194560" cy="18266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6" name="Group 35"/>
            <p:cNvGrpSpPr/>
            <p:nvPr/>
          </p:nvGrpSpPr>
          <p:grpSpPr>
            <a:xfrm>
              <a:off x="705446" y="962320"/>
              <a:ext cx="8336144" cy="1826661"/>
              <a:chOff x="705446" y="962320"/>
              <a:chExt cx="8336144" cy="182666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05446" y="974935"/>
                <a:ext cx="5709984" cy="830998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847030" y="962320"/>
                <a:ext cx="2194560" cy="1826661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Connector 12"/>
              <p:cNvCxnSpPr>
                <a:stCxn id="6" idx="3"/>
              </p:cNvCxnSpPr>
              <p:nvPr/>
            </p:nvCxnSpPr>
            <p:spPr>
              <a:xfrm>
                <a:off x="6415430" y="1390434"/>
                <a:ext cx="4316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644446" y="1853821"/>
            <a:ext cx="6141584" cy="1481905"/>
            <a:chOff x="644446" y="1853821"/>
            <a:chExt cx="6141584" cy="1481905"/>
          </a:xfrm>
        </p:grpSpPr>
        <p:sp>
          <p:nvSpPr>
            <p:cNvPr id="16" name="Rectangle 15"/>
            <p:cNvSpPr/>
            <p:nvPr/>
          </p:nvSpPr>
          <p:spPr>
            <a:xfrm>
              <a:off x="705446" y="1978243"/>
              <a:ext cx="3638571" cy="1077218"/>
            </a:xfrm>
            <a:prstGeom prst="rect">
              <a:avLst/>
            </a:prstGeom>
            <a:noFill/>
            <a:ln w="19050">
              <a:solidFill>
                <a:srgbClr val="FA0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44446" y="1853821"/>
              <a:ext cx="6141584" cy="1481905"/>
              <a:chOff x="735847" y="1929898"/>
              <a:chExt cx="6141584" cy="148190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5847" y="2005121"/>
                <a:ext cx="363857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Adaptation</a:t>
                </a:r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rapidly evolving scenarios: </a:t>
                </a:r>
              </a:p>
              <a:p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Readiness to timely address 			</a:t>
                </a:r>
              </a:p>
              <a:p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unexpected calibration issues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7768" y="1929898"/>
                <a:ext cx="2239663" cy="1481905"/>
              </a:xfrm>
              <a:prstGeom prst="rect">
                <a:avLst/>
              </a:prstGeom>
              <a:ln w="19050">
                <a:solidFill>
                  <a:srgbClr val="FA04BA"/>
                </a:solidFill>
              </a:ln>
            </p:spPr>
          </p:pic>
        </p:grpSp>
        <p:cxnSp>
          <p:nvCxnSpPr>
            <p:cNvPr id="28" name="Straight Connector 27"/>
            <p:cNvCxnSpPr>
              <a:endCxn id="14" idx="1"/>
            </p:cNvCxnSpPr>
            <p:nvPr/>
          </p:nvCxnSpPr>
          <p:spPr>
            <a:xfrm flipV="1">
              <a:off x="4344017" y="2594774"/>
              <a:ext cx="202350" cy="1"/>
            </a:xfrm>
            <a:prstGeom prst="line">
              <a:avLst/>
            </a:prstGeom>
            <a:ln w="19050">
              <a:solidFill>
                <a:srgbClr val="FA04BA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05446" y="3383614"/>
            <a:ext cx="8032834" cy="1432257"/>
            <a:chOff x="705446" y="3383614"/>
            <a:chExt cx="8032834" cy="1432257"/>
          </a:xfrm>
        </p:grpSpPr>
        <p:sp>
          <p:nvSpPr>
            <p:cNvPr id="31" name="Rectangle 30"/>
            <p:cNvSpPr/>
            <p:nvPr/>
          </p:nvSpPr>
          <p:spPr>
            <a:xfrm>
              <a:off x="705446" y="3407482"/>
              <a:ext cx="3048411" cy="1306210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10075" y="3383614"/>
              <a:ext cx="4328205" cy="143225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5447" y="3444876"/>
              <a:ext cx="294580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Flexibility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modifying the original calibration time slots to maximize number of Scheduled Calibrations in 2020</a:t>
              </a:r>
              <a:endParaRPr lang="en-US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836" y="3405512"/>
              <a:ext cx="4262014" cy="1401038"/>
            </a:xfrm>
            <a:prstGeom prst="rect">
              <a:avLst/>
            </a:prstGeom>
          </p:spPr>
        </p:pic>
        <p:cxnSp>
          <p:nvCxnSpPr>
            <p:cNvPr id="34" name="Straight Connector 33"/>
            <p:cNvCxnSpPr>
              <a:stCxn id="31" idx="3"/>
              <a:endCxn id="32" idx="1"/>
            </p:cNvCxnSpPr>
            <p:nvPr/>
          </p:nvCxnSpPr>
          <p:spPr>
            <a:xfrm>
              <a:off x="3753857" y="4060587"/>
              <a:ext cx="656639" cy="4835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P4.5-609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69612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7250" y="853091"/>
            <a:ext cx="6921500" cy="2435885"/>
            <a:chOff x="1149350" y="853091"/>
            <a:chExt cx="6921500" cy="2487009"/>
          </a:xfrm>
        </p:grpSpPr>
        <p:grpSp>
          <p:nvGrpSpPr>
            <p:cNvPr id="7" name="Group 6"/>
            <p:cNvGrpSpPr/>
            <p:nvPr/>
          </p:nvGrpSpPr>
          <p:grpSpPr>
            <a:xfrm>
              <a:off x="1771650" y="1237417"/>
              <a:ext cx="5715000" cy="2039183"/>
              <a:chOff x="1619250" y="996117"/>
              <a:chExt cx="5930900" cy="2172533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826667379"/>
                  </p:ext>
                </p:extLst>
              </p:nvPr>
            </p:nvGraphicFramePr>
            <p:xfrm>
              <a:off x="1619250" y="996117"/>
              <a:ext cx="5930900" cy="21725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4" name="TextBox 3"/>
              <p:cNvSpPr txBox="1"/>
              <p:nvPr/>
            </p:nvSpPr>
            <p:spPr>
              <a:xfrm>
                <a:off x="3625850" y="1937853"/>
                <a:ext cx="1917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Scheduled Calibration 2020</a:t>
                </a:r>
                <a:endParaRPr lang="en-GB" sz="16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149350" y="1155700"/>
              <a:ext cx="6921500" cy="218440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10808" y="853091"/>
              <a:ext cx="2398584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COVID-19 scenario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8282" y="3719434"/>
            <a:ext cx="2687552" cy="83099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number of Scheduled Calibrations in second semester 2020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80166" y="3581400"/>
            <a:ext cx="3033584" cy="107721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number of Scheduled Calibrations in comparison with previous years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255834" y="3306820"/>
            <a:ext cx="1062166" cy="855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18000" y="3306820"/>
            <a:ext cx="1062166" cy="831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27" y="14630"/>
            <a:ext cx="5501032" cy="9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Scheduled Calibration of IMS Seismic and T-phase Stations: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challenges </a:t>
            </a:r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</a:rPr>
              <a:t>and solutions within the COVID-19 pandemic </a:t>
            </a:r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scenario</a:t>
            </a:r>
            <a:endParaRPr lang="en-US" sz="900" b="1" strike="sngStrik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Campus P.*, Otsuka R.,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Assef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Parithusta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R., Guenther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Malephane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H.,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Malakhova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Sid Ahmed Y., </a:t>
            </a:r>
          </a:p>
          <a:p>
            <a:pPr marL="182563" eaLnBrk="0" hangingPunct="0">
              <a:lnSpc>
                <a:spcPts val="1586"/>
              </a:lnSpc>
            </a:pP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Moumouni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Kountche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M.,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Bazarragchaa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S., Han D., Marty J.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        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182563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Paola.Campus@ctbto.org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1547</TotalTime>
  <Words>1359</Words>
  <Application>Microsoft Office PowerPoint</Application>
  <PresentationFormat>On-screen Show (16:9)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Avenir Book</vt:lpstr>
      <vt:lpstr>Avenir Heavy</vt:lpstr>
      <vt:lpstr>Avenir Medium</vt:lpstr>
      <vt:lpstr>Calibri</vt:lpstr>
      <vt:lpstr>DIN-Light</vt:lpstr>
      <vt:lpstr>DIN-Medium</vt:lpstr>
      <vt:lpstr>Wingdings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CAMPUS Paola</cp:lastModifiedBy>
  <cp:revision>112</cp:revision>
  <cp:lastPrinted>2019-03-26T13:54:24Z</cp:lastPrinted>
  <dcterms:created xsi:type="dcterms:W3CDTF">2019-04-24T06:32:04Z</dcterms:created>
  <dcterms:modified xsi:type="dcterms:W3CDTF">2021-06-16T16:23:40Z</dcterms:modified>
</cp:coreProperties>
</file>