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 id="2147483666" r:id="rId4"/>
    <p:sldMasterId id="2147483668" r:id="rId5"/>
    <p:sldMasterId id="2147483670" r:id="rId6"/>
    <p:sldMasterId id="2147483672" r:id="rId7"/>
  </p:sldMasterIdLst>
  <p:notesMasterIdLst>
    <p:notesMasterId r:id="rId14"/>
  </p:notesMasterIdLst>
  <p:sldIdLst>
    <p:sldId id="256" r:id="rId8"/>
    <p:sldId id="258" r:id="rId9"/>
    <p:sldId id="260" r:id="rId10"/>
    <p:sldId id="261" r:id="rId11"/>
    <p:sldId id="262" r:id="rId12"/>
    <p:sldId id="263" r:id="rId13"/>
  </p:sldIdLst>
  <p:sldSz cx="9144000" cy="5143500" type="screen16x9"/>
  <p:notesSz cx="6858000" cy="9144000"/>
  <p:defaultTex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FC5DF"/>
    <a:srgbClr val="E1E1E1"/>
    <a:srgbClr val="00A1BC"/>
    <a:srgbClr val="00B4D2"/>
    <a:srgbClr val="00A0D2"/>
    <a:srgbClr val="0095BB"/>
    <a:srgbClr val="00B0DC"/>
    <a:srgbClr val="00B0BE"/>
    <a:srgbClr val="008DB0"/>
    <a:srgbClr val="00B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73" autoAdjust="0"/>
    <p:restoredTop sz="94623"/>
  </p:normalViewPr>
  <p:slideViewPr>
    <p:cSldViewPr snapToGrid="0" snapToObjects="1">
      <p:cViewPr varScale="1">
        <p:scale>
          <a:sx n="89" d="100"/>
          <a:sy n="89" d="100"/>
        </p:scale>
        <p:origin x="56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3.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85ACC-7566-4D45-A985-3729A2E65168}" type="datetimeFigureOut">
              <a:rPr lang="en-US" smtClean="0"/>
              <a:t>6/15/2021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4824E-09F4-6D40-98EA-9D82F5F584E8}" type="slidenum">
              <a:rPr lang="en-US" smtClean="0"/>
              <a:t>‹#›</a:t>
            </a:fld>
            <a:endParaRPr lang="en-US"/>
          </a:p>
        </p:txBody>
      </p:sp>
    </p:spTree>
    <p:extLst>
      <p:ext uri="{BB962C8B-B14F-4D97-AF65-F5344CB8AC3E}">
        <p14:creationId xmlns:p14="http://schemas.microsoft.com/office/powerpoint/2010/main" val="2417529167"/>
      </p:ext>
    </p:extLst>
  </p:cSld>
  <p:clrMap bg1="lt1" tx1="dk1" bg2="lt2" tx2="dk2" accent1="accent1" accent2="accent2" accent3="accent3" accent4="accent4" accent5="accent5" accent6="accent6" hlink="hlink" folHlink="folHlink"/>
  <p:notesStyle>
    <a:lvl1pPr marL="0" algn="l" defTabSz="685263" rtl="0" eaLnBrk="1" latinLnBrk="0" hangingPunct="1">
      <a:defRPr sz="899" kern="1200">
        <a:solidFill>
          <a:schemeClr val="tx1"/>
        </a:solidFill>
        <a:latin typeface="+mn-lt"/>
        <a:ea typeface="+mn-ea"/>
        <a:cs typeface="+mn-cs"/>
      </a:defRPr>
    </a:lvl1pPr>
    <a:lvl2pPr marL="342632" algn="l" defTabSz="685263" rtl="0" eaLnBrk="1" latinLnBrk="0" hangingPunct="1">
      <a:defRPr sz="899" kern="1200">
        <a:solidFill>
          <a:schemeClr val="tx1"/>
        </a:solidFill>
        <a:latin typeface="+mn-lt"/>
        <a:ea typeface="+mn-ea"/>
        <a:cs typeface="+mn-cs"/>
      </a:defRPr>
    </a:lvl2pPr>
    <a:lvl3pPr marL="685263" algn="l" defTabSz="685263" rtl="0" eaLnBrk="1" latinLnBrk="0" hangingPunct="1">
      <a:defRPr sz="899" kern="1200">
        <a:solidFill>
          <a:schemeClr val="tx1"/>
        </a:solidFill>
        <a:latin typeface="+mn-lt"/>
        <a:ea typeface="+mn-ea"/>
        <a:cs typeface="+mn-cs"/>
      </a:defRPr>
    </a:lvl3pPr>
    <a:lvl4pPr marL="1027893" algn="l" defTabSz="685263" rtl="0" eaLnBrk="1" latinLnBrk="0" hangingPunct="1">
      <a:defRPr sz="899" kern="1200">
        <a:solidFill>
          <a:schemeClr val="tx1"/>
        </a:solidFill>
        <a:latin typeface="+mn-lt"/>
        <a:ea typeface="+mn-ea"/>
        <a:cs typeface="+mn-cs"/>
      </a:defRPr>
    </a:lvl4pPr>
    <a:lvl5pPr marL="1370525" algn="l" defTabSz="685263" rtl="0" eaLnBrk="1" latinLnBrk="0" hangingPunct="1">
      <a:defRPr sz="899" kern="1200">
        <a:solidFill>
          <a:schemeClr val="tx1"/>
        </a:solidFill>
        <a:latin typeface="+mn-lt"/>
        <a:ea typeface="+mn-ea"/>
        <a:cs typeface="+mn-cs"/>
      </a:defRPr>
    </a:lvl5pPr>
    <a:lvl6pPr marL="1713156" algn="l" defTabSz="685263" rtl="0" eaLnBrk="1" latinLnBrk="0" hangingPunct="1">
      <a:defRPr sz="899" kern="1200">
        <a:solidFill>
          <a:schemeClr val="tx1"/>
        </a:solidFill>
        <a:latin typeface="+mn-lt"/>
        <a:ea typeface="+mn-ea"/>
        <a:cs typeface="+mn-cs"/>
      </a:defRPr>
    </a:lvl6pPr>
    <a:lvl7pPr marL="2055788" algn="l" defTabSz="685263" rtl="0" eaLnBrk="1" latinLnBrk="0" hangingPunct="1">
      <a:defRPr sz="899" kern="1200">
        <a:solidFill>
          <a:schemeClr val="tx1"/>
        </a:solidFill>
        <a:latin typeface="+mn-lt"/>
        <a:ea typeface="+mn-ea"/>
        <a:cs typeface="+mn-cs"/>
      </a:defRPr>
    </a:lvl7pPr>
    <a:lvl8pPr marL="2398418" algn="l" defTabSz="685263" rtl="0" eaLnBrk="1" latinLnBrk="0" hangingPunct="1">
      <a:defRPr sz="899" kern="1200">
        <a:solidFill>
          <a:schemeClr val="tx1"/>
        </a:solidFill>
        <a:latin typeface="+mn-lt"/>
        <a:ea typeface="+mn-ea"/>
        <a:cs typeface="+mn-cs"/>
      </a:defRPr>
    </a:lvl8pPr>
    <a:lvl9pPr marL="2741049" algn="l" defTabSz="685263" rtl="0" eaLnBrk="1" latinLnBrk="0" hangingPunct="1">
      <a:defRPr sz="89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96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3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85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24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18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15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109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light, night sky&#10;&#10;Description automatically generated">
            <a:extLst>
              <a:ext uri="{FF2B5EF4-FFF2-40B4-BE49-F238E27FC236}">
                <a16:creationId xmlns:a16="http://schemas.microsoft.com/office/drawing/2014/main" id="{8EE887FA-C0FC-E342-ABF2-9814A05C2EC5}"/>
              </a:ext>
            </a:extLst>
          </p:cNvPr>
          <p:cNvPicPr>
            <a:picLocks noChangeAspect="1"/>
          </p:cNvPicPr>
          <p:nvPr userDrawn="1"/>
        </p:nvPicPr>
        <p:blipFill>
          <a:blip r:embed="rId3"/>
          <a:stretch>
            <a:fillRect/>
          </a:stretch>
        </p:blipFill>
        <p:spPr>
          <a:xfrm>
            <a:off x="0" y="340"/>
            <a:ext cx="9144000" cy="5142820"/>
          </a:xfrm>
          <a:prstGeom prst="rect">
            <a:avLst/>
          </a:prstGeom>
        </p:spPr>
      </p:pic>
      <p:sp>
        <p:nvSpPr>
          <p:cNvPr id="6" name="Rectangle 5">
            <a:extLst>
              <a:ext uri="{FF2B5EF4-FFF2-40B4-BE49-F238E27FC236}">
                <a16:creationId xmlns:a16="http://schemas.microsoft.com/office/drawing/2014/main" id="{7E505C7F-A6CF-D248-952C-36F2040C641E}"/>
              </a:ext>
            </a:extLst>
          </p:cNvPr>
          <p:cNvSpPr/>
          <p:nvPr userDrawn="1"/>
        </p:nvSpPr>
        <p:spPr>
          <a:xfrm>
            <a:off x="1" y="4876244"/>
            <a:ext cx="9144000" cy="256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sp>
        <p:nvSpPr>
          <p:cNvPr id="15" name="TextBox 14">
            <a:extLst>
              <a:ext uri="{FF2B5EF4-FFF2-40B4-BE49-F238E27FC236}">
                <a16:creationId xmlns:a16="http://schemas.microsoft.com/office/drawing/2014/main" id="{46CC5158-FDC6-F940-91AB-3B9665AAF961}"/>
              </a:ext>
            </a:extLst>
          </p:cNvPr>
          <p:cNvSpPr txBox="1"/>
          <p:nvPr userDrawn="1"/>
        </p:nvSpPr>
        <p:spPr>
          <a:xfrm>
            <a:off x="7920635" y="4895301"/>
            <a:ext cx="1075157"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16" name="Rectangle 15">
            <a:extLst>
              <a:ext uri="{FF2B5EF4-FFF2-40B4-BE49-F238E27FC236}">
                <a16:creationId xmlns:a16="http://schemas.microsoft.com/office/drawing/2014/main" id="{11BF5C8F-818D-D540-B729-29710F7029AD}"/>
              </a:ext>
            </a:extLst>
          </p:cNvPr>
          <p:cNvSpPr/>
          <p:nvPr userDrawn="1"/>
        </p:nvSpPr>
        <p:spPr>
          <a:xfrm>
            <a:off x="123276" y="4875274"/>
            <a:ext cx="3772372"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pic>
        <p:nvPicPr>
          <p:cNvPr id="10" name="Picture 9">
            <a:extLst>
              <a:ext uri="{FF2B5EF4-FFF2-40B4-BE49-F238E27FC236}">
                <a16:creationId xmlns:a16="http://schemas.microsoft.com/office/drawing/2014/main" id="{BFE79601-E553-A349-BA44-52D590EC0A42}"/>
              </a:ext>
            </a:extLst>
          </p:cNvPr>
          <p:cNvPicPr>
            <a:picLocks noChangeAspect="1"/>
          </p:cNvPicPr>
          <p:nvPr userDrawn="1"/>
        </p:nvPicPr>
        <p:blipFill>
          <a:blip r:embed="rId4"/>
          <a:stretch>
            <a:fillRect/>
          </a:stretch>
        </p:blipFill>
        <p:spPr>
          <a:xfrm>
            <a:off x="6751778" y="283003"/>
            <a:ext cx="1879332" cy="498136"/>
          </a:xfrm>
          <a:prstGeom prst="rect">
            <a:avLst/>
          </a:prstGeom>
        </p:spPr>
      </p:pic>
      <p:pic>
        <p:nvPicPr>
          <p:cNvPr id="9" name="Picture 8">
            <a:extLst>
              <a:ext uri="{FF2B5EF4-FFF2-40B4-BE49-F238E27FC236}">
                <a16:creationId xmlns:a16="http://schemas.microsoft.com/office/drawing/2014/main" id="{5277CE3A-71B4-EA4B-9350-586F5C95717C}"/>
              </a:ext>
            </a:extLst>
          </p:cNvPr>
          <p:cNvPicPr>
            <a:picLocks noChangeAspect="1"/>
          </p:cNvPicPr>
          <p:nvPr userDrawn="1"/>
        </p:nvPicPr>
        <p:blipFill>
          <a:blip r:embed="rId5"/>
          <a:stretch>
            <a:fillRect/>
          </a:stretch>
        </p:blipFill>
        <p:spPr>
          <a:xfrm>
            <a:off x="424288" y="287283"/>
            <a:ext cx="1967734" cy="498136"/>
          </a:xfrm>
          <a:prstGeom prst="rect">
            <a:avLst/>
          </a:prstGeom>
        </p:spPr>
      </p:pic>
    </p:spTree>
    <p:extLst>
      <p:ext uri="{BB962C8B-B14F-4D97-AF65-F5344CB8AC3E}">
        <p14:creationId xmlns:p14="http://schemas.microsoft.com/office/powerpoint/2010/main" val="156648766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3937683163"/>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83370118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07922369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7157603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888727649"/>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6693595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EEF774D5-8E1F-6744-9E49-DB689041ADBF}"/>
              </a:ext>
            </a:extLst>
          </p:cNvPr>
          <p:cNvSpPr>
            <a:spLocks noChangeArrowheads="1"/>
          </p:cNvSpPr>
          <p:nvPr/>
        </p:nvSpPr>
        <p:spPr bwMode="auto">
          <a:xfrm>
            <a:off x="-773903" y="1898347"/>
            <a:ext cx="10691813" cy="511293"/>
          </a:xfrm>
          <a:prstGeom prst="rect">
            <a:avLst/>
          </a:prstGeom>
          <a:noFill/>
          <a:ln w="9525">
            <a:noFill/>
            <a:miter lim="800000"/>
            <a:headEnd/>
            <a:tailEnd/>
          </a:ln>
        </p:spPr>
        <p:txBody>
          <a:bodyPr wrap="square" lIns="18666" tIns="9334" rIns="18666" bIns="9334">
            <a:spAutoFit/>
          </a:bodyPr>
          <a:lstStyle/>
          <a:p>
            <a:pPr algn="ctr" eaLnBrk="0" hangingPunct="0"/>
            <a:r>
              <a:rPr lang="en-US" sz="1600" b="1" dirty="0">
                <a:solidFill>
                  <a:schemeClr val="bg1"/>
                </a:solidFill>
                <a:latin typeface="Arial" panose="020B0604020202020204" pitchFamily="34" charset="0"/>
                <a:cs typeface="Arial" panose="020B0604020202020204" pitchFamily="34" charset="0"/>
              </a:rPr>
              <a:t>Changes in seismic levels in Thailand COVID-19 Epidemic Period: </a:t>
            </a:r>
          </a:p>
          <a:p>
            <a:pPr algn="ctr" eaLnBrk="0" hangingPunct="0"/>
            <a:r>
              <a:rPr lang="en-US" sz="1600" b="1" dirty="0">
                <a:solidFill>
                  <a:schemeClr val="bg1"/>
                </a:solidFill>
                <a:latin typeface="Arial" panose="020B0604020202020204" pitchFamily="34" charset="0"/>
                <a:cs typeface="Arial" panose="020B0604020202020204" pitchFamily="34" charset="0"/>
              </a:rPr>
              <a:t>Case Study of BKSI Earthquake Monitoring Station.</a:t>
            </a:r>
            <a:endParaRPr lang="en-US" sz="952" dirty="0">
              <a:solidFill>
                <a:schemeClr val="bg1"/>
              </a:solidFill>
            </a:endParaRPr>
          </a:p>
        </p:txBody>
      </p:sp>
      <p:sp>
        <p:nvSpPr>
          <p:cNvPr id="5" name="TextBox 4">
            <a:extLst>
              <a:ext uri="{FF2B5EF4-FFF2-40B4-BE49-F238E27FC236}">
                <a16:creationId xmlns:a16="http://schemas.microsoft.com/office/drawing/2014/main" id="{9044B02F-EACB-954E-B8D8-4DA1E922AB24}"/>
              </a:ext>
            </a:extLst>
          </p:cNvPr>
          <p:cNvSpPr txBox="1"/>
          <p:nvPr/>
        </p:nvSpPr>
        <p:spPr>
          <a:xfrm>
            <a:off x="3614400" y="4407019"/>
            <a:ext cx="3151414" cy="430887"/>
          </a:xfrm>
          <a:prstGeom prst="rect">
            <a:avLst/>
          </a:prstGeom>
          <a:noFill/>
        </p:spPr>
        <p:txBody>
          <a:bodyPr wrap="square" rtlCol="0">
            <a:spAutoFit/>
          </a:bodyPr>
          <a:lstStyle/>
          <a:p>
            <a:pPr>
              <a:spcBef>
                <a:spcPct val="0"/>
              </a:spcBef>
              <a:buFontTx/>
              <a:buNone/>
            </a:pPr>
            <a:r>
              <a:rPr lang="en-US" altLang="th-TH" sz="1100" dirty="0">
                <a:solidFill>
                  <a:srgbClr val="FF0000"/>
                </a:solidFill>
              </a:rPr>
              <a:t>Earthquake Observations Division</a:t>
            </a:r>
            <a:r>
              <a:rPr lang="th-TH" altLang="th-TH" sz="1100" dirty="0">
                <a:solidFill>
                  <a:srgbClr val="FF0000"/>
                </a:solidFill>
              </a:rPr>
              <a:t> </a:t>
            </a:r>
            <a:endParaRPr lang="en-US" altLang="th-TH" sz="1100" dirty="0">
              <a:solidFill>
                <a:srgbClr val="FF0000"/>
              </a:solidFill>
            </a:endParaRPr>
          </a:p>
          <a:p>
            <a:pPr>
              <a:spcBef>
                <a:spcPct val="0"/>
              </a:spcBef>
              <a:buFontTx/>
              <a:buNone/>
            </a:pPr>
            <a:r>
              <a:rPr lang="en-US" altLang="th-TH" sz="1100" dirty="0">
                <a:solidFill>
                  <a:srgbClr val="FF0000"/>
                </a:solidFill>
              </a:rPr>
              <a:t>Thai Meteorological Department</a:t>
            </a:r>
            <a:endParaRPr lang="th-TH" altLang="th-TH" sz="1100" dirty="0">
              <a:solidFill>
                <a:srgbClr val="FF0000"/>
              </a:solidFill>
            </a:endParaRPr>
          </a:p>
        </p:txBody>
      </p:sp>
      <p:pic>
        <p:nvPicPr>
          <p:cNvPr id="10" name="Picture 9">
            <a:extLst>
              <a:ext uri="{FF2B5EF4-FFF2-40B4-BE49-F238E27FC236}">
                <a16:creationId xmlns:a16="http://schemas.microsoft.com/office/drawing/2014/main" id="{D279A673-1808-1544-8A21-B775AE6A45B8}"/>
              </a:ext>
            </a:extLst>
          </p:cNvPr>
          <p:cNvPicPr>
            <a:picLocks noChangeAspect="1"/>
          </p:cNvPicPr>
          <p:nvPr/>
        </p:nvPicPr>
        <p:blipFill>
          <a:blip r:embed="rId2"/>
          <a:stretch>
            <a:fillRect/>
          </a:stretch>
        </p:blipFill>
        <p:spPr>
          <a:xfrm>
            <a:off x="225600" y="3867150"/>
            <a:ext cx="571500" cy="863600"/>
          </a:xfrm>
          <a:prstGeom prst="rect">
            <a:avLst/>
          </a:prstGeom>
        </p:spPr>
      </p:pic>
      <p:sp>
        <p:nvSpPr>
          <p:cNvPr id="11" name="TextBox 10">
            <a:extLst>
              <a:ext uri="{FF2B5EF4-FFF2-40B4-BE49-F238E27FC236}">
                <a16:creationId xmlns:a16="http://schemas.microsoft.com/office/drawing/2014/main" id="{0C501917-BF0A-C54B-AB4E-B0C62C356E93}"/>
              </a:ext>
            </a:extLst>
          </p:cNvPr>
          <p:cNvSpPr txBox="1"/>
          <p:nvPr/>
        </p:nvSpPr>
        <p:spPr>
          <a:xfrm>
            <a:off x="3153581" y="2800991"/>
            <a:ext cx="2836838" cy="523477"/>
          </a:xfrm>
          <a:prstGeom prst="rect">
            <a:avLst/>
          </a:prstGeom>
          <a:noFill/>
        </p:spPr>
        <p:txBody>
          <a:bodyPr wrap="square" rtlCol="0">
            <a:spAutoFit/>
          </a:bodyPr>
          <a:lstStyle/>
          <a:p>
            <a:pPr algn="ctr"/>
            <a:r>
              <a:rPr lang="en-GB" sz="1401" dirty="0">
                <a:solidFill>
                  <a:schemeClr val="bg1"/>
                </a:solidFill>
                <a:latin typeface="Arial" panose="020B0604020202020204" pitchFamily="34" charset="0"/>
                <a:cs typeface="Arial" panose="020B0604020202020204" pitchFamily="34" charset="0"/>
              </a:rPr>
              <a:t>[</a:t>
            </a:r>
            <a:r>
              <a:rPr lang="en-US" sz="1401" dirty="0">
                <a:solidFill>
                  <a:schemeClr val="bg1"/>
                </a:solidFill>
                <a:latin typeface="Arial" panose="020B0604020202020204" pitchFamily="34" charset="0"/>
                <a:cs typeface="Arial" panose="020B0604020202020204" pitchFamily="34" charset="0"/>
              </a:rPr>
              <a:t>CHARTCHAI KAMANAMOON]</a:t>
            </a:r>
          </a:p>
          <a:p>
            <a:pPr algn="ctr"/>
            <a:r>
              <a:rPr lang="en-US" sz="1401" dirty="0">
                <a:solidFill>
                  <a:schemeClr val="bg1"/>
                </a:solidFill>
                <a:latin typeface="Arial" panose="020B0604020202020204" pitchFamily="34" charset="0"/>
                <a:cs typeface="Arial" panose="020B0604020202020204" pitchFamily="34" charset="0"/>
              </a:rPr>
              <a:t>[THAILAND</a:t>
            </a:r>
            <a:r>
              <a:rPr lang="en-AT" sz="1401" dirty="0">
                <a:solidFill>
                  <a:schemeClr val="bg1"/>
                </a:solidFill>
                <a:latin typeface="Arial" panose="020B0604020202020204" pitchFamily="34" charset="0"/>
                <a:cs typeface="Arial" panose="020B0604020202020204" pitchFamily="34" charset="0"/>
              </a:rPr>
              <a:t>]</a:t>
            </a:r>
          </a:p>
        </p:txBody>
      </p:sp>
      <p:pic>
        <p:nvPicPr>
          <p:cNvPr id="8" name="รูปภาพ 12">
            <a:extLst>
              <a:ext uri="{FF2B5EF4-FFF2-40B4-BE49-F238E27FC236}">
                <a16:creationId xmlns:a16="http://schemas.microsoft.com/office/drawing/2014/main" id="{BB378431-B344-4B56-837A-BC41FEF44D19}"/>
              </a:ext>
            </a:extLst>
          </p:cNvPr>
          <p:cNvPicPr>
            <a:picLocks noChangeAspect="1"/>
          </p:cNvPicPr>
          <p:nvPr/>
        </p:nvPicPr>
        <p:blipFill>
          <a:blip r:embed="rId3">
            <a:lum bright="-100000" contrast="-40000"/>
          </a:blip>
          <a:stretch>
            <a:fillRect/>
          </a:stretch>
        </p:blipFill>
        <p:spPr>
          <a:xfrm>
            <a:off x="5258990" y="3157649"/>
            <a:ext cx="1278099" cy="1278099"/>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127000"/>
          </a:effectLst>
        </p:spPr>
      </p:pic>
      <p:pic>
        <p:nvPicPr>
          <p:cNvPr id="9" name="Picture 3" descr="D:\DATA\work in TMD\imagesCAXVM1MJ.jpg">
            <a:extLst>
              <a:ext uri="{FF2B5EF4-FFF2-40B4-BE49-F238E27FC236}">
                <a16:creationId xmlns:a16="http://schemas.microsoft.com/office/drawing/2014/main" id="{F1B17AA0-576E-4511-A0E6-F64029FAF7ED}"/>
              </a:ext>
            </a:extLst>
          </p:cNvPr>
          <p:cNvPicPr>
            <a:picLocks noChangeAspect="1" noChangeArrowheads="1"/>
          </p:cNvPicPr>
          <p:nvPr/>
        </p:nvPicPr>
        <p:blipFill>
          <a:blip r:embed="rId4" cstate="print"/>
          <a:srcRect/>
          <a:stretch>
            <a:fillRect/>
          </a:stretch>
        </p:blipFill>
        <p:spPr bwMode="auto">
          <a:xfrm>
            <a:off x="2678234" y="3157649"/>
            <a:ext cx="1448794" cy="1351279"/>
          </a:xfrm>
          <a:prstGeom prst="ellipse">
            <a:avLst/>
          </a:prstGeom>
          <a:ln>
            <a:noFill/>
          </a:ln>
          <a:effectLst>
            <a:softEdge rad="112500"/>
          </a:effectLst>
        </p:spPr>
      </p:pic>
      <p:pic>
        <p:nvPicPr>
          <p:cNvPr id="7" name="Picture 6">
            <a:extLst>
              <a:ext uri="{FF2B5EF4-FFF2-40B4-BE49-F238E27FC236}">
                <a16:creationId xmlns:a16="http://schemas.microsoft.com/office/drawing/2014/main" id="{E3980598-9E74-4A41-AD84-2E09298DFDDA}"/>
              </a:ext>
            </a:extLst>
          </p:cNvPr>
          <p:cNvPicPr>
            <a:picLocks noChangeAspect="1"/>
          </p:cNvPicPr>
          <p:nvPr/>
        </p:nvPicPr>
        <p:blipFill>
          <a:blip r:embed="rId5"/>
          <a:stretch>
            <a:fillRect/>
          </a:stretch>
        </p:blipFill>
        <p:spPr>
          <a:xfrm>
            <a:off x="4180836" y="3381935"/>
            <a:ext cx="882358" cy="1069525"/>
          </a:xfrm>
          <a:prstGeom prst="rect">
            <a:avLst/>
          </a:prstGeom>
          <a:ln>
            <a:noFill/>
          </a:ln>
          <a:effectLst>
            <a:softEdge rad="112500"/>
          </a:effectLst>
        </p:spPr>
      </p:pic>
    </p:spTree>
    <p:extLst>
      <p:ext uri="{BB962C8B-B14F-4D97-AF65-F5344CB8AC3E}">
        <p14:creationId xmlns:p14="http://schemas.microsoft.com/office/powerpoint/2010/main" val="4000463610"/>
      </p:ext>
    </p:extLst>
  </p:cSld>
  <p:clrMapOvr>
    <a:masterClrMapping/>
  </p:clrMapOvr>
  <mc:AlternateContent xmlns:mc="http://schemas.openxmlformats.org/markup-compatibility/2006">
    <mc:Choice xmlns:p14="http://schemas.microsoft.com/office/powerpoint/2010/main" Requires="p14">
      <p:transition spd="slow" p14:dur="2000" advTm="1353"/>
    </mc:Choice>
    <mc:Fallback>
      <p:transition spd="slow" advTm="135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902C2E-D846-7548-87D5-46DC03C317C9}"/>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P4.5-204 </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65BE312-C0B6-2140-AF9C-95F023216E73}"/>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ABSTRACT</a:t>
            </a:r>
          </a:p>
        </p:txBody>
      </p:sp>
      <p:sp>
        <p:nvSpPr>
          <p:cNvPr id="5" name="Rectangle 17">
            <a:extLst>
              <a:ext uri="{FF2B5EF4-FFF2-40B4-BE49-F238E27FC236}">
                <a16:creationId xmlns:a16="http://schemas.microsoft.com/office/drawing/2014/main" id="{4039C0CC-243D-CE46-B51C-D0D8D7417568}"/>
              </a:ext>
            </a:extLst>
          </p:cNvPr>
          <p:cNvSpPr>
            <a:spLocks noChangeArrowheads="1"/>
          </p:cNvSpPr>
          <p:nvPr/>
        </p:nvSpPr>
        <p:spPr bwMode="auto">
          <a:xfrm>
            <a:off x="1704428" y="193826"/>
            <a:ext cx="6727128" cy="608820"/>
          </a:xfrm>
          <a:prstGeom prst="rect">
            <a:avLst/>
          </a:prstGeom>
          <a:noFill/>
          <a:ln w="9525">
            <a:noFill/>
            <a:miter lim="800000"/>
            <a:headEnd/>
            <a:tailEnd/>
          </a:ln>
        </p:spPr>
        <p:txBody>
          <a:bodyPr wrap="square" lIns="18666" tIns="9334" rIns="18666" bIns="9334">
            <a:spAutoFit/>
          </a:bodyPr>
          <a:lstStyle/>
          <a:p>
            <a:pPr eaLnBrk="0" hangingPunct="0">
              <a:lnSpc>
                <a:spcPts val="1586"/>
              </a:lnSpc>
            </a:pPr>
            <a:r>
              <a:rPr lang="en-US" sz="1200" b="1" dirty="0">
                <a:solidFill>
                  <a:schemeClr val="bg1"/>
                </a:solidFill>
                <a:latin typeface="Arial" panose="020B0604020202020204" pitchFamily="34" charset="0"/>
              </a:rPr>
              <a:t>Changes in seismic levels in Thailand COVID-19 Epidemic Period: </a:t>
            </a:r>
          </a:p>
          <a:p>
            <a:pPr eaLnBrk="0" hangingPunct="0">
              <a:lnSpc>
                <a:spcPts val="1586"/>
              </a:lnSpc>
            </a:pPr>
            <a:r>
              <a:rPr lang="en-US" sz="1200" b="1" dirty="0">
                <a:solidFill>
                  <a:schemeClr val="bg1"/>
                </a:solidFill>
                <a:latin typeface="Arial" panose="020B0604020202020204" pitchFamily="34" charset="0"/>
              </a:rPr>
              <a:t>Case Study of BKSI Earthquake Monitoring Station.</a:t>
            </a:r>
          </a:p>
          <a:p>
            <a:pPr eaLnBrk="0" hangingPunct="0">
              <a:lnSpc>
                <a:spcPts val="1586"/>
              </a:lnSpc>
            </a:pPr>
            <a:r>
              <a:rPr lang="en-US" sz="800" dirty="0" err="1">
                <a:solidFill>
                  <a:schemeClr val="bg1"/>
                </a:solidFill>
                <a:latin typeface="Arial" panose="020B0604020202020204" pitchFamily="34" charset="0"/>
                <a:ea typeface="Avenir Book" charset="0"/>
              </a:rPr>
              <a:t>Chartchai</a:t>
            </a:r>
            <a:r>
              <a:rPr lang="en-US" sz="800" dirty="0">
                <a:solidFill>
                  <a:schemeClr val="bg1"/>
                </a:solidFill>
                <a:latin typeface="Arial" panose="020B0604020202020204" pitchFamily="34" charset="0"/>
                <a:ea typeface="Avenir Book" charset="0"/>
              </a:rPr>
              <a:t> </a:t>
            </a:r>
            <a:r>
              <a:rPr lang="en-US" sz="800" dirty="0" err="1">
                <a:solidFill>
                  <a:schemeClr val="bg1"/>
                </a:solidFill>
                <a:latin typeface="Arial" panose="020B0604020202020204" pitchFamily="34" charset="0"/>
                <a:ea typeface="Avenir Book" charset="0"/>
              </a:rPr>
              <a:t>Kamanamoon</a:t>
            </a:r>
            <a:r>
              <a:rPr lang="en-US" sz="800" dirty="0">
                <a:solidFill>
                  <a:schemeClr val="bg1"/>
                </a:solidFill>
                <a:latin typeface="Arial" panose="020B0604020202020204" pitchFamily="34" charset="0"/>
                <a:ea typeface="Avenir Book" charset="0"/>
              </a:rPr>
              <a:t> Earthquake Observations Division Thai Meteorological Department, email nuengseismtmd@gmail.com</a:t>
            </a:r>
            <a:endParaRPr lang="en-US" sz="800" dirty="0">
              <a:solidFill>
                <a:schemeClr val="bg1"/>
              </a:solidFill>
              <a:latin typeface="Avenir Book" charset="0"/>
              <a:ea typeface="Avenir Book" charset="0"/>
              <a:cs typeface="Avenir Book" charset="0"/>
            </a:endParaRPr>
          </a:p>
        </p:txBody>
      </p:sp>
      <p:sp>
        <p:nvSpPr>
          <p:cNvPr id="9" name="TextBox 8">
            <a:extLst>
              <a:ext uri="{FF2B5EF4-FFF2-40B4-BE49-F238E27FC236}">
                <a16:creationId xmlns:a16="http://schemas.microsoft.com/office/drawing/2014/main" id="{0EADDAC4-5487-4B2B-B434-3447CD37A35B}"/>
              </a:ext>
            </a:extLst>
          </p:cNvPr>
          <p:cNvSpPr txBox="1"/>
          <p:nvPr/>
        </p:nvSpPr>
        <p:spPr>
          <a:xfrm>
            <a:off x="484462" y="889341"/>
            <a:ext cx="3516038" cy="4031873"/>
          </a:xfrm>
          <a:prstGeom prst="rect">
            <a:avLst/>
          </a:prstGeom>
          <a:noFill/>
        </p:spPr>
        <p:txBody>
          <a:bodyPr wrap="square">
            <a:spAutoFit/>
          </a:bodyPr>
          <a:lstStyle/>
          <a:p>
            <a:pPr algn="thaiDist"/>
            <a:r>
              <a:rPr lang="en-US" sz="1600" dirty="0">
                <a:latin typeface="Arial" panose="020B0604020202020204" pitchFamily="34" charset="0"/>
                <a:cs typeface="Arial" panose="020B0604020202020204" pitchFamily="34" charset="0"/>
              </a:rPr>
              <a:t>The COVID-19 outbreak began to emerge in late 2019 at the Wuhan mine in China, with a dramatic increase in the number of people diagnosed with the novel coronavirus. This was until March 2020, when a few other countries started to report massive cases. In a world where people interact with each other at work and elsewhere, this resulted in a marked increase in the number of cases due to human-to-human transmission of this virus. Reducing the transmission of the virus is done by maintaining social distance. </a:t>
            </a:r>
          </a:p>
        </p:txBody>
      </p:sp>
      <p:sp>
        <p:nvSpPr>
          <p:cNvPr id="11" name="TextBox 10">
            <a:extLst>
              <a:ext uri="{FF2B5EF4-FFF2-40B4-BE49-F238E27FC236}">
                <a16:creationId xmlns:a16="http://schemas.microsoft.com/office/drawing/2014/main" id="{C393E8AB-F88E-4250-897D-98B50AB44C08}"/>
              </a:ext>
            </a:extLst>
          </p:cNvPr>
          <p:cNvSpPr txBox="1"/>
          <p:nvPr/>
        </p:nvSpPr>
        <p:spPr>
          <a:xfrm>
            <a:off x="4243389" y="868888"/>
            <a:ext cx="4900612" cy="4031873"/>
          </a:xfrm>
          <a:prstGeom prst="rect">
            <a:avLst/>
          </a:prstGeom>
          <a:noFill/>
        </p:spPr>
        <p:txBody>
          <a:bodyPr wrap="square">
            <a:spAutoFit/>
          </a:bodyPr>
          <a:lstStyle/>
          <a:p>
            <a:pPr algn="thaiDist"/>
            <a:r>
              <a:rPr lang="en-US" sz="1600" dirty="0">
                <a:latin typeface="Arial" panose="020B0604020202020204" pitchFamily="34" charset="0"/>
                <a:cs typeface="Arial" panose="020B0604020202020204" pitchFamily="34" charset="0"/>
              </a:rPr>
              <a:t>As the number of people infected with the virus increased, the Thai government had to declare an emergency situation, causing department stores, schools, et cetera to close. Buses and even planes were disrupted to reduce mass gatherings. Except for pharmacies and other basic needs, workshops and heavy equipment usage were also reduced. There was more working from home. The effect of this lockdown has greatly reduced human-induced ground vibration. After the Thai government announced the removal of the lockdown, the ground shake from June 2020 returned to normal. The man-made seismic signals are clear in approximately 0.1 second intervals and can be observed from characteristics of the seismic signal surrounding the seismic monitoring station with PSDPDF. </a:t>
            </a:r>
            <a:endParaRPr lang="en-US" sz="1600" dirty="0"/>
          </a:p>
        </p:txBody>
      </p:sp>
    </p:spTree>
    <p:extLst>
      <p:ext uri="{BB962C8B-B14F-4D97-AF65-F5344CB8AC3E}">
        <p14:creationId xmlns:p14="http://schemas.microsoft.com/office/powerpoint/2010/main" val="1207511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6E2110-6530-F74F-BC2B-C4AB2093820E}"/>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P4.5-204 </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CF4EC51-B9A3-6947-90CF-E5A0044512BC}"/>
              </a:ext>
            </a:extLst>
          </p:cNvPr>
          <p:cNvSpPr txBox="1"/>
          <p:nvPr/>
        </p:nvSpPr>
        <p:spPr>
          <a:xfrm rot="16200000">
            <a:off x="-1779943" y="2499817"/>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INTRODUCTION</a:t>
            </a:r>
          </a:p>
        </p:txBody>
      </p:sp>
      <p:sp>
        <p:nvSpPr>
          <p:cNvPr id="9" name="TextBox 8">
            <a:extLst>
              <a:ext uri="{FF2B5EF4-FFF2-40B4-BE49-F238E27FC236}">
                <a16:creationId xmlns:a16="http://schemas.microsoft.com/office/drawing/2014/main" id="{DAFB9DCB-8492-43C8-90D3-B8F4D4EF5E2C}"/>
              </a:ext>
            </a:extLst>
          </p:cNvPr>
          <p:cNvSpPr txBox="1"/>
          <p:nvPr/>
        </p:nvSpPr>
        <p:spPr>
          <a:xfrm>
            <a:off x="614361" y="978569"/>
            <a:ext cx="4150519" cy="3539430"/>
          </a:xfrm>
          <a:prstGeom prst="rect">
            <a:avLst/>
          </a:prstGeom>
          <a:noFill/>
        </p:spPr>
        <p:txBody>
          <a:bodyPr wrap="square">
            <a:spAutoFit/>
          </a:bodyPr>
          <a:lstStyle/>
          <a:p>
            <a:pPr marL="0" marR="0" lvl="0" indent="0" algn="thaiDist" defTabSz="897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COVID-19 outbreak began to emerge in late 2019. At China's Wuhan mine, the number of confirmed cases of the novel coronavirus has increased dramatically. The rest of the world is unaware of that. This until March 2020. when a few other countries reported a large number of cases In a world where people interact with others at work and elsewhere This has led to a marked increase in the number of cases due to human-to-human transmission of this virus. Reducing the spread of the virus is keeping social distance. When the number of people infected with the virus increases.</a:t>
            </a:r>
          </a:p>
        </p:txBody>
      </p:sp>
      <p:sp>
        <p:nvSpPr>
          <p:cNvPr id="10" name="Rectangle 1">
            <a:extLst>
              <a:ext uri="{FF2B5EF4-FFF2-40B4-BE49-F238E27FC236}">
                <a16:creationId xmlns:a16="http://schemas.microsoft.com/office/drawing/2014/main" id="{13F48E5D-1E85-4E4A-8CBA-FCD105ADC242}"/>
              </a:ext>
            </a:extLst>
          </p:cNvPr>
          <p:cNvSpPr>
            <a:spLocks noChangeArrowheads="1"/>
          </p:cNvSpPr>
          <p:nvPr/>
        </p:nvSpPr>
        <p:spPr bwMode="auto">
          <a:xfrm flipH="1">
            <a:off x="5223982" y="1526792"/>
            <a:ext cx="3419955" cy="244298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522" rIns="0" bIns="-9522" numCol="1" anchor="ctr" anchorCtr="0" compatLnSpc="1">
            <a:prstTxWarp prst="textNoShape">
              <a:avLst/>
            </a:prstTxWarp>
            <a:spAutoFit/>
          </a:bodyPr>
          <a:lstStyle/>
          <a:p>
            <a:pPr marL="0" marR="0" lvl="0" indent="0" algn="thaiDist"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02124"/>
                </a:solidFill>
                <a:effectLst/>
                <a:latin typeface="Arial" panose="020B0604020202020204" pitchFamily="34" charset="0"/>
                <a:cs typeface="Arial" panose="020B0604020202020204" pitchFamily="34" charset="0"/>
              </a:rPr>
              <a:t>There is more work at home. The effect of this lockdown is that the ground vibrations caused by humans are greatly reduced. And after the Thai government announced the cancellation of this lockdown, the ground vibrations since June 2020 increased back to normal. A man-made seismic signal is apparent in approximately 0.1 seconds.</a:t>
            </a: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p:txBody>
      </p:sp>
      <p:sp>
        <p:nvSpPr>
          <p:cNvPr id="8" name="Rectangle 17">
            <a:extLst>
              <a:ext uri="{FF2B5EF4-FFF2-40B4-BE49-F238E27FC236}">
                <a16:creationId xmlns:a16="http://schemas.microsoft.com/office/drawing/2014/main" id="{D683EF49-1E90-4F1D-9D47-4AECFC4DAB88}"/>
              </a:ext>
            </a:extLst>
          </p:cNvPr>
          <p:cNvSpPr>
            <a:spLocks noChangeArrowheads="1"/>
          </p:cNvSpPr>
          <p:nvPr/>
        </p:nvSpPr>
        <p:spPr bwMode="auto">
          <a:xfrm>
            <a:off x="1704428" y="193826"/>
            <a:ext cx="6727128" cy="608820"/>
          </a:xfrm>
          <a:prstGeom prst="rect">
            <a:avLst/>
          </a:prstGeom>
          <a:noFill/>
          <a:ln w="9525">
            <a:noFill/>
            <a:miter lim="800000"/>
            <a:headEnd/>
            <a:tailEnd/>
          </a:ln>
        </p:spPr>
        <p:txBody>
          <a:bodyPr wrap="square" lIns="18666" tIns="9334" rIns="18666" bIns="9334">
            <a:spAutoFit/>
          </a:bodyPr>
          <a:lstStyle/>
          <a:p>
            <a:pPr eaLnBrk="0" hangingPunct="0">
              <a:lnSpc>
                <a:spcPts val="1586"/>
              </a:lnSpc>
            </a:pPr>
            <a:r>
              <a:rPr lang="en-US" sz="1200" b="1" dirty="0">
                <a:solidFill>
                  <a:schemeClr val="bg1"/>
                </a:solidFill>
                <a:latin typeface="Arial" panose="020B0604020202020204" pitchFamily="34" charset="0"/>
              </a:rPr>
              <a:t>Changes in seismic levels in Thailand COVID-19 Epidemic Period: </a:t>
            </a:r>
          </a:p>
          <a:p>
            <a:pPr eaLnBrk="0" hangingPunct="0">
              <a:lnSpc>
                <a:spcPts val="1586"/>
              </a:lnSpc>
            </a:pPr>
            <a:r>
              <a:rPr lang="en-US" sz="1200" b="1" dirty="0">
                <a:solidFill>
                  <a:schemeClr val="bg1"/>
                </a:solidFill>
                <a:latin typeface="Arial" panose="020B0604020202020204" pitchFamily="34" charset="0"/>
              </a:rPr>
              <a:t>Case Study of BKSI Earthquake Monitoring Station.</a:t>
            </a:r>
          </a:p>
          <a:p>
            <a:pPr eaLnBrk="0" hangingPunct="0">
              <a:lnSpc>
                <a:spcPts val="1586"/>
              </a:lnSpc>
            </a:pPr>
            <a:r>
              <a:rPr lang="en-US" sz="800" dirty="0" err="1">
                <a:solidFill>
                  <a:schemeClr val="bg1"/>
                </a:solidFill>
                <a:latin typeface="Arial" panose="020B0604020202020204" pitchFamily="34" charset="0"/>
                <a:ea typeface="Avenir Book" charset="0"/>
              </a:rPr>
              <a:t>Chartchai</a:t>
            </a:r>
            <a:r>
              <a:rPr lang="en-US" sz="800" dirty="0">
                <a:solidFill>
                  <a:schemeClr val="bg1"/>
                </a:solidFill>
                <a:latin typeface="Arial" panose="020B0604020202020204" pitchFamily="34" charset="0"/>
                <a:ea typeface="Avenir Book" charset="0"/>
              </a:rPr>
              <a:t> </a:t>
            </a:r>
            <a:r>
              <a:rPr lang="en-US" sz="800" dirty="0" err="1">
                <a:solidFill>
                  <a:schemeClr val="bg1"/>
                </a:solidFill>
                <a:latin typeface="Arial" panose="020B0604020202020204" pitchFamily="34" charset="0"/>
                <a:ea typeface="Avenir Book" charset="0"/>
              </a:rPr>
              <a:t>Kamanamoon</a:t>
            </a:r>
            <a:r>
              <a:rPr lang="en-US" sz="800" dirty="0">
                <a:solidFill>
                  <a:schemeClr val="bg1"/>
                </a:solidFill>
                <a:latin typeface="Arial" panose="020B0604020202020204" pitchFamily="34" charset="0"/>
                <a:ea typeface="Avenir Book" charset="0"/>
              </a:rPr>
              <a:t> Earthquake Observations Division Thai Meteorological Department, email nuengseismtmd@gmail.com</a:t>
            </a:r>
            <a:endParaRPr lang="en-US" sz="800" dirty="0">
              <a:solidFill>
                <a:schemeClr val="bg1"/>
              </a:solidFill>
              <a:latin typeface="Avenir Book" charset="0"/>
              <a:ea typeface="Avenir Book" charset="0"/>
              <a:cs typeface="Avenir Book" charset="0"/>
            </a:endParaRPr>
          </a:p>
        </p:txBody>
      </p:sp>
    </p:spTree>
    <p:extLst>
      <p:ext uri="{BB962C8B-B14F-4D97-AF65-F5344CB8AC3E}">
        <p14:creationId xmlns:p14="http://schemas.microsoft.com/office/powerpoint/2010/main" val="1968836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08A0E1-9153-1C4C-BD91-C76D2ABA3F66}"/>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P4.5-204 </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METHODS</a:t>
            </a:r>
          </a:p>
        </p:txBody>
      </p:sp>
      <p:sp>
        <p:nvSpPr>
          <p:cNvPr id="6" name="TextBox 5">
            <a:extLst>
              <a:ext uri="{FF2B5EF4-FFF2-40B4-BE49-F238E27FC236}">
                <a16:creationId xmlns:a16="http://schemas.microsoft.com/office/drawing/2014/main" id="{59EC2462-8700-4477-B71E-729DD7CC15DA}"/>
              </a:ext>
            </a:extLst>
          </p:cNvPr>
          <p:cNvSpPr txBox="1"/>
          <p:nvPr/>
        </p:nvSpPr>
        <p:spPr>
          <a:xfrm>
            <a:off x="632008" y="895734"/>
            <a:ext cx="3132828" cy="1815882"/>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The </a:t>
            </a:r>
            <a:r>
              <a:rPr lang="en-US" sz="1600" dirty="0">
                <a:solidFill>
                  <a:srgbClr val="FF0000"/>
                </a:solidFill>
                <a:latin typeface="Arial" panose="020B0604020202020204" pitchFamily="34" charset="0"/>
                <a:cs typeface="Arial" panose="020B0604020202020204" pitchFamily="34" charset="0"/>
              </a:rPr>
              <a:t>PSDPDF</a:t>
            </a:r>
            <a:r>
              <a:rPr lang="en-US" sz="1600" dirty="0">
                <a:latin typeface="Arial" panose="020B0604020202020204" pitchFamily="34" charset="0"/>
                <a:cs typeface="Arial" panose="020B0604020202020204" pitchFamily="34" charset="0"/>
              </a:rPr>
              <a:t> method will be able to describe incoming noise signals from different sources. Most will come from Machines, water waves, and atmospheric changes</a:t>
            </a:r>
            <a:endParaRPr lang="th-TH"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7" name="Rectangle 1">
            <a:extLst>
              <a:ext uri="{FF2B5EF4-FFF2-40B4-BE49-F238E27FC236}">
                <a16:creationId xmlns:a16="http://schemas.microsoft.com/office/drawing/2014/main" id="{FDF62563-28A8-4766-A039-DBC5EFAD00A5}"/>
              </a:ext>
            </a:extLst>
          </p:cNvPr>
          <p:cNvSpPr>
            <a:spLocks noChangeArrowheads="1"/>
          </p:cNvSpPr>
          <p:nvPr/>
        </p:nvSpPr>
        <p:spPr bwMode="auto">
          <a:xfrm flipH="1">
            <a:off x="3992632" y="920227"/>
            <a:ext cx="5222806" cy="392031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522" rIns="0"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1600" dirty="0">
                <a:solidFill>
                  <a:srgbClr val="000000"/>
                </a:solidFill>
                <a:latin typeface="Arial" panose="020B0604020202020204" pitchFamily="34" charset="0"/>
              </a:rPr>
              <a:t> Ambient Seismic Noise</a:t>
            </a:r>
            <a:r>
              <a:rPr kumimoji="0" lang="en-US" altLang="en-US" sz="1600" b="0" i="0" u="none" strike="noStrike" cap="none" normalizeH="0" baseline="0" dirty="0">
                <a:ln>
                  <a:noFill/>
                </a:ln>
                <a:solidFill>
                  <a:srgbClr val="202124"/>
                </a:solidFill>
                <a:effectLst/>
                <a:latin typeface="Arial" panose="020B0604020202020204" pitchFamily="34" charset="0"/>
                <a:cs typeface="Arial" panose="020B0604020202020204" pitchFamily="34" charset="0"/>
              </a:rPr>
              <a:t> can be divided into three phases: </a:t>
            </a:r>
            <a:r>
              <a:rPr lang="th-TH" altLang="en-US" sz="1600" dirty="0">
                <a:solidFill>
                  <a:srgbClr val="202124"/>
                </a:solidFill>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th-TH" altLang="en-US" sz="1600" b="0" i="0" u="none" strike="noStrike" cap="none" normalizeH="0" baseline="0" dirty="0">
                <a:ln>
                  <a:noFill/>
                </a:ln>
                <a:solidFill>
                  <a:srgbClr val="202124"/>
                </a:solidFill>
                <a:effectLst/>
                <a:latin typeface="Arial" panose="020B0604020202020204" pitchFamily="34" charset="0"/>
                <a:cs typeface="Arial" panose="020B0604020202020204" pitchFamily="34" charset="0"/>
              </a:rPr>
              <a:t>         </a:t>
            </a:r>
            <a:r>
              <a:rPr kumimoji="0" lang="en-US" altLang="en-US" sz="16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Short periods (0.1–1 s) </a:t>
            </a:r>
            <a:r>
              <a:rPr kumimoji="0" lang="en-US" altLang="en-US" sz="1600" b="0" i="0" u="none" strike="noStrike" cap="none" normalizeH="0" baseline="0" dirty="0">
                <a:ln>
                  <a:noFill/>
                </a:ln>
                <a:solidFill>
                  <a:srgbClr val="202124"/>
                </a:solidFill>
                <a:effectLst/>
                <a:latin typeface="Arial" panose="020B0604020202020204" pitchFamily="34" charset="0"/>
                <a:cs typeface="Arial" panose="020B0604020202020204" pitchFamily="34" charset="0"/>
              </a:rPr>
              <a:t>are caused by man-made activities such as cultivation, radiation emissions from generators, communications, traffic of cars, trains and machinery. Within the area around the measurement station, only a few kilometers away</a:t>
            </a:r>
            <a:r>
              <a:rPr lang="en-US" altLang="en-US" sz="1600" dirty="0">
                <a:solidFill>
                  <a:srgbClr val="202124"/>
                </a:solidFill>
                <a:latin typeface="Arial" panose="020B0604020202020204" pitchFamily="34" charset="0"/>
                <a:cs typeface="Arial" panose="020B0604020202020204" pitchFamily="34" charset="0"/>
              </a:rPr>
              <a:t>.</a:t>
            </a: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endParaRPr kumimoji="0" lang="th-TH"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th-TH" altLang="en-US" sz="1600" dirty="0">
                <a:latin typeface="Arial" panose="020B0604020202020204" pitchFamily="34" charset="0"/>
                <a:cs typeface="Arial" panose="020B0604020202020204" pitchFamily="34" charset="0"/>
              </a:rPr>
              <a:t>        </a:t>
            </a:r>
            <a:r>
              <a:rPr kumimoji="0" lang="en-US" altLang="en-US" sz="16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Intermediate periods (1–30 s) </a:t>
            </a: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are caused by the vibration of the Earth as a natural phenomenon. Microseisms can be categorized as seismic magnitudes based on the nature of the tremors that are greater than the portions of the oscillating spectrum.</a:t>
            </a:r>
            <a:endParaRPr kumimoji="0" lang="th-TH"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h-TH"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16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Long-period (30–500 seconds) </a:t>
            </a: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These signals are normally generated from strong winds in the ocean and from the force of rainstorms, waves wash against the shore, commonly referred to as the hum.</a:t>
            </a:r>
            <a:endParaRPr kumimoji="0" lang="th-TH"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533B5E48-51E8-4988-8A39-D42AEC364B2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57288" y="2513151"/>
            <a:ext cx="2607548" cy="1815882"/>
          </a:xfrm>
          <a:prstGeom prst="rect">
            <a:avLst/>
          </a:prstGeom>
          <a:noFill/>
        </p:spPr>
      </p:pic>
      <p:sp>
        <p:nvSpPr>
          <p:cNvPr id="12" name="TextBox 11">
            <a:extLst>
              <a:ext uri="{FF2B5EF4-FFF2-40B4-BE49-F238E27FC236}">
                <a16:creationId xmlns:a16="http://schemas.microsoft.com/office/drawing/2014/main" id="{EC042BC5-00CA-4C4B-90DF-7749E7F136A2}"/>
              </a:ext>
            </a:extLst>
          </p:cNvPr>
          <p:cNvSpPr txBox="1"/>
          <p:nvPr/>
        </p:nvSpPr>
        <p:spPr>
          <a:xfrm>
            <a:off x="-75008" y="4282156"/>
            <a:ext cx="4822030" cy="461665"/>
          </a:xfrm>
          <a:prstGeom prst="rect">
            <a:avLst/>
          </a:prstGeom>
          <a:noFill/>
        </p:spPr>
        <p:txBody>
          <a:bodyPr wrap="square">
            <a:spAutoFit/>
          </a:bodyPr>
          <a:lstStyle/>
          <a:p>
            <a:r>
              <a:rPr lang="en-US" sz="800" dirty="0">
                <a:solidFill>
                  <a:srgbClr val="000000"/>
                </a:solidFill>
                <a:latin typeface="Arial" panose="020B0604020202020204" pitchFamily="34" charset="0"/>
              </a:rPr>
              <a:t>McNamara, D.E. &amp; </a:t>
            </a:r>
            <a:r>
              <a:rPr lang="en-US" sz="800" dirty="0" err="1">
                <a:solidFill>
                  <a:srgbClr val="000000"/>
                </a:solidFill>
                <a:latin typeface="Arial" panose="020B0604020202020204" pitchFamily="34" charset="0"/>
              </a:rPr>
              <a:t>Buland</a:t>
            </a:r>
            <a:r>
              <a:rPr lang="en-US" sz="800" dirty="0">
                <a:solidFill>
                  <a:srgbClr val="000000"/>
                </a:solidFill>
                <a:latin typeface="Arial" panose="020B0604020202020204" pitchFamily="34" charset="0"/>
              </a:rPr>
              <a:t>, R.P., 2018. Visualization of the Ambient Seismic Noise</a:t>
            </a:r>
          </a:p>
          <a:p>
            <a:r>
              <a:rPr lang="en-US" sz="800" dirty="0" err="1">
                <a:solidFill>
                  <a:srgbClr val="000000"/>
                </a:solidFill>
                <a:latin typeface="Arial" panose="020B0604020202020204" pitchFamily="34" charset="0"/>
              </a:rPr>
              <a:t>Spectrum.Pages</a:t>
            </a:r>
            <a:r>
              <a:rPr lang="en-US" sz="800" dirty="0">
                <a:solidFill>
                  <a:srgbClr val="000000"/>
                </a:solidFill>
                <a:latin typeface="Arial" panose="020B0604020202020204" pitchFamily="34" charset="0"/>
              </a:rPr>
              <a:t> – of: Nakata, N., Gualtieri, L., and </a:t>
            </a:r>
            <a:r>
              <a:rPr lang="en-US" sz="800" dirty="0" err="1">
                <a:solidFill>
                  <a:srgbClr val="000000"/>
                </a:solidFill>
                <a:latin typeface="Arial" panose="020B0604020202020204" pitchFamily="34" charset="0"/>
              </a:rPr>
              <a:t>Fichtner</a:t>
            </a:r>
            <a:r>
              <a:rPr lang="en-US" sz="800" dirty="0">
                <a:solidFill>
                  <a:srgbClr val="000000"/>
                </a:solidFill>
                <a:latin typeface="Arial" panose="020B0604020202020204" pitchFamily="34" charset="0"/>
              </a:rPr>
              <a:t>, A. (eds.), </a:t>
            </a:r>
            <a:r>
              <a:rPr lang="en-US" sz="800" i="1" dirty="0">
                <a:solidFill>
                  <a:srgbClr val="000000"/>
                </a:solidFill>
                <a:latin typeface="Arial" panose="020B0604020202020204" pitchFamily="34" charset="0"/>
              </a:rPr>
              <a:t>Seismic Ambient  </a:t>
            </a:r>
          </a:p>
          <a:p>
            <a:r>
              <a:rPr lang="en-US" sz="800" i="1" dirty="0" err="1">
                <a:solidFill>
                  <a:srgbClr val="000000"/>
                </a:solidFill>
                <a:latin typeface="Arial" panose="020B0604020202020204" pitchFamily="34" charset="0"/>
              </a:rPr>
              <a:t>Noise.Cambridge</a:t>
            </a:r>
            <a:r>
              <a:rPr lang="en-US" sz="800" i="1" dirty="0">
                <a:solidFill>
                  <a:srgbClr val="000000"/>
                </a:solidFill>
                <a:latin typeface="Arial" panose="020B0604020202020204" pitchFamily="34" charset="0"/>
              </a:rPr>
              <a:t> University Press, Cambridge, UK.</a:t>
            </a:r>
          </a:p>
        </p:txBody>
      </p:sp>
      <p:sp>
        <p:nvSpPr>
          <p:cNvPr id="9" name="Rectangle 17">
            <a:extLst>
              <a:ext uri="{FF2B5EF4-FFF2-40B4-BE49-F238E27FC236}">
                <a16:creationId xmlns:a16="http://schemas.microsoft.com/office/drawing/2014/main" id="{A01EBCD1-AF71-4BF2-944F-0BF47404185F}"/>
              </a:ext>
            </a:extLst>
          </p:cNvPr>
          <p:cNvSpPr>
            <a:spLocks noChangeArrowheads="1"/>
          </p:cNvSpPr>
          <p:nvPr/>
        </p:nvSpPr>
        <p:spPr bwMode="auto">
          <a:xfrm>
            <a:off x="1704428" y="193826"/>
            <a:ext cx="6727128" cy="608820"/>
          </a:xfrm>
          <a:prstGeom prst="rect">
            <a:avLst/>
          </a:prstGeom>
          <a:noFill/>
          <a:ln w="9525">
            <a:noFill/>
            <a:miter lim="800000"/>
            <a:headEnd/>
            <a:tailEnd/>
          </a:ln>
        </p:spPr>
        <p:txBody>
          <a:bodyPr wrap="square" lIns="18666" tIns="9334" rIns="18666" bIns="9334">
            <a:spAutoFit/>
          </a:bodyPr>
          <a:lstStyle/>
          <a:p>
            <a:pPr eaLnBrk="0" hangingPunct="0">
              <a:lnSpc>
                <a:spcPts val="1586"/>
              </a:lnSpc>
            </a:pPr>
            <a:r>
              <a:rPr lang="en-US" sz="1200" b="1" dirty="0">
                <a:solidFill>
                  <a:schemeClr val="bg1"/>
                </a:solidFill>
                <a:latin typeface="Arial" panose="020B0604020202020204" pitchFamily="34" charset="0"/>
              </a:rPr>
              <a:t>Changes in seismic levels in Thailand COVID-19 Epidemic Period: </a:t>
            </a:r>
          </a:p>
          <a:p>
            <a:pPr eaLnBrk="0" hangingPunct="0">
              <a:lnSpc>
                <a:spcPts val="1586"/>
              </a:lnSpc>
            </a:pPr>
            <a:r>
              <a:rPr lang="en-US" sz="1200" b="1" dirty="0">
                <a:solidFill>
                  <a:schemeClr val="bg1"/>
                </a:solidFill>
                <a:latin typeface="Arial" panose="020B0604020202020204" pitchFamily="34" charset="0"/>
              </a:rPr>
              <a:t>Case Study of BKSI Earthquake Monitoring Station.</a:t>
            </a:r>
          </a:p>
          <a:p>
            <a:pPr eaLnBrk="0" hangingPunct="0">
              <a:lnSpc>
                <a:spcPts val="1586"/>
              </a:lnSpc>
            </a:pPr>
            <a:r>
              <a:rPr lang="en-US" sz="800" dirty="0" err="1">
                <a:solidFill>
                  <a:schemeClr val="bg1"/>
                </a:solidFill>
                <a:latin typeface="Arial" panose="020B0604020202020204" pitchFamily="34" charset="0"/>
                <a:ea typeface="Avenir Book" charset="0"/>
              </a:rPr>
              <a:t>Chartchai</a:t>
            </a:r>
            <a:r>
              <a:rPr lang="en-US" sz="800" dirty="0">
                <a:solidFill>
                  <a:schemeClr val="bg1"/>
                </a:solidFill>
                <a:latin typeface="Arial" panose="020B0604020202020204" pitchFamily="34" charset="0"/>
                <a:ea typeface="Avenir Book" charset="0"/>
              </a:rPr>
              <a:t> </a:t>
            </a:r>
            <a:r>
              <a:rPr lang="en-US" sz="800" dirty="0" err="1">
                <a:solidFill>
                  <a:schemeClr val="bg1"/>
                </a:solidFill>
                <a:latin typeface="Arial" panose="020B0604020202020204" pitchFamily="34" charset="0"/>
                <a:ea typeface="Avenir Book" charset="0"/>
              </a:rPr>
              <a:t>Kamanamoon</a:t>
            </a:r>
            <a:r>
              <a:rPr lang="en-US" sz="800" dirty="0">
                <a:solidFill>
                  <a:schemeClr val="bg1"/>
                </a:solidFill>
                <a:latin typeface="Arial" panose="020B0604020202020204" pitchFamily="34" charset="0"/>
                <a:ea typeface="Avenir Book" charset="0"/>
              </a:rPr>
              <a:t> Earthquake Observations Division Thai Meteorological Department, email nuengseismtmd@gmail.com</a:t>
            </a:r>
            <a:endParaRPr lang="en-US" sz="800" dirty="0">
              <a:solidFill>
                <a:schemeClr val="bg1"/>
              </a:solidFill>
              <a:latin typeface="Avenir Book" charset="0"/>
              <a:ea typeface="Avenir Book" charset="0"/>
              <a:cs typeface="Avenir Book" charset="0"/>
            </a:endParaRPr>
          </a:p>
        </p:txBody>
      </p:sp>
    </p:spTree>
    <p:extLst>
      <p:ext uri="{BB962C8B-B14F-4D97-AF65-F5344CB8AC3E}">
        <p14:creationId xmlns:p14="http://schemas.microsoft.com/office/powerpoint/2010/main" val="83330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P4.5-204 </a:t>
            </a:r>
            <a:endParaRPr lang="en-AT"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RESULTS</a:t>
            </a:r>
          </a:p>
        </p:txBody>
      </p:sp>
      <p:pic>
        <p:nvPicPr>
          <p:cNvPr id="7" name="Picture 6">
            <a:extLst>
              <a:ext uri="{FF2B5EF4-FFF2-40B4-BE49-F238E27FC236}">
                <a16:creationId xmlns:a16="http://schemas.microsoft.com/office/drawing/2014/main" id="{83D3955D-E83F-4CCC-B059-D88B74F3B66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42950" y="966289"/>
            <a:ext cx="2621756" cy="1891212"/>
          </a:xfrm>
          <a:prstGeom prst="rect">
            <a:avLst/>
          </a:prstGeom>
          <a:noFill/>
          <a:ln>
            <a:noFill/>
          </a:ln>
        </p:spPr>
      </p:pic>
      <p:pic>
        <p:nvPicPr>
          <p:cNvPr id="8" name="Picture 7">
            <a:extLst>
              <a:ext uri="{FF2B5EF4-FFF2-40B4-BE49-F238E27FC236}">
                <a16:creationId xmlns:a16="http://schemas.microsoft.com/office/drawing/2014/main" id="{56ACC83E-6FF1-40C7-8B03-E4BDBEA078B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42950" y="2882501"/>
            <a:ext cx="2621756" cy="1646039"/>
          </a:xfrm>
          <a:prstGeom prst="rect">
            <a:avLst/>
          </a:prstGeom>
          <a:noFill/>
          <a:ln>
            <a:noFill/>
          </a:ln>
        </p:spPr>
      </p:pic>
      <p:pic>
        <p:nvPicPr>
          <p:cNvPr id="9" name="Picture 8">
            <a:extLst>
              <a:ext uri="{FF2B5EF4-FFF2-40B4-BE49-F238E27FC236}">
                <a16:creationId xmlns:a16="http://schemas.microsoft.com/office/drawing/2014/main" id="{5FB5A29A-7C72-46F6-B98F-628F9FCBDB3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521869" y="966289"/>
            <a:ext cx="2621757" cy="1766199"/>
          </a:xfrm>
          <a:prstGeom prst="rect">
            <a:avLst/>
          </a:prstGeom>
          <a:noFill/>
          <a:ln>
            <a:noFill/>
          </a:ln>
        </p:spPr>
      </p:pic>
      <p:pic>
        <p:nvPicPr>
          <p:cNvPr id="10" name="Picture 9">
            <a:extLst>
              <a:ext uri="{FF2B5EF4-FFF2-40B4-BE49-F238E27FC236}">
                <a16:creationId xmlns:a16="http://schemas.microsoft.com/office/drawing/2014/main" id="{E3A6AEF0-DD5E-4D96-8FCA-AAE2A98FB9B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549768" y="2822981"/>
            <a:ext cx="2565957" cy="1702593"/>
          </a:xfrm>
          <a:prstGeom prst="rect">
            <a:avLst/>
          </a:prstGeom>
          <a:noFill/>
          <a:ln>
            <a:noFill/>
          </a:ln>
        </p:spPr>
      </p:pic>
      <p:pic>
        <p:nvPicPr>
          <p:cNvPr id="11" name="Picture 10">
            <a:extLst>
              <a:ext uri="{FF2B5EF4-FFF2-40B4-BE49-F238E27FC236}">
                <a16:creationId xmlns:a16="http://schemas.microsoft.com/office/drawing/2014/main" id="{BEF7638C-68DB-4DC1-B25F-21AD7A75D80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300787" y="966289"/>
            <a:ext cx="2736057" cy="1766199"/>
          </a:xfrm>
          <a:prstGeom prst="rect">
            <a:avLst/>
          </a:prstGeom>
          <a:noFill/>
          <a:ln>
            <a:noFill/>
          </a:ln>
        </p:spPr>
      </p:pic>
      <p:pic>
        <p:nvPicPr>
          <p:cNvPr id="12" name="Picture 11">
            <a:extLst>
              <a:ext uri="{FF2B5EF4-FFF2-40B4-BE49-F238E27FC236}">
                <a16:creationId xmlns:a16="http://schemas.microsoft.com/office/drawing/2014/main" id="{93B76353-46CB-4986-9849-0DD0DCF697A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300787" y="2825947"/>
            <a:ext cx="2736057" cy="1702593"/>
          </a:xfrm>
          <a:prstGeom prst="rect">
            <a:avLst/>
          </a:prstGeom>
          <a:noFill/>
          <a:ln>
            <a:noFill/>
          </a:ln>
        </p:spPr>
      </p:pic>
      <p:sp>
        <p:nvSpPr>
          <p:cNvPr id="2" name="TextBox 1">
            <a:extLst>
              <a:ext uri="{FF2B5EF4-FFF2-40B4-BE49-F238E27FC236}">
                <a16:creationId xmlns:a16="http://schemas.microsoft.com/office/drawing/2014/main" id="{3B4AE316-408D-445F-8DE0-13614A14554A}"/>
              </a:ext>
            </a:extLst>
          </p:cNvPr>
          <p:cNvSpPr txBox="1"/>
          <p:nvPr/>
        </p:nvSpPr>
        <p:spPr>
          <a:xfrm>
            <a:off x="1496694" y="4417852"/>
            <a:ext cx="1194886" cy="400110"/>
          </a:xfrm>
          <a:prstGeom prst="rect">
            <a:avLst/>
          </a:prstGeom>
          <a:noFill/>
        </p:spPr>
        <p:txBody>
          <a:bodyPr wrap="square" rtlCol="0">
            <a:spAutoFit/>
          </a:bodyPr>
          <a:lstStyle/>
          <a:p>
            <a:r>
              <a:rPr lang="en-US" sz="2000" dirty="0">
                <a:solidFill>
                  <a:schemeClr val="accent5">
                    <a:lumMod val="75000"/>
                  </a:schemeClr>
                </a:solidFill>
                <a:latin typeface="Arial" panose="020B0604020202020204" pitchFamily="34" charset="0"/>
                <a:cs typeface="Arial" panose="020B0604020202020204" pitchFamily="34" charset="0"/>
              </a:rPr>
              <a:t>Prepare </a:t>
            </a:r>
          </a:p>
        </p:txBody>
      </p:sp>
      <p:sp>
        <p:nvSpPr>
          <p:cNvPr id="13" name="TextBox 12">
            <a:extLst>
              <a:ext uri="{FF2B5EF4-FFF2-40B4-BE49-F238E27FC236}">
                <a16:creationId xmlns:a16="http://schemas.microsoft.com/office/drawing/2014/main" id="{8475877C-010E-4E71-A788-471EBB02A8CF}"/>
              </a:ext>
            </a:extLst>
          </p:cNvPr>
          <p:cNvSpPr txBox="1"/>
          <p:nvPr/>
        </p:nvSpPr>
        <p:spPr>
          <a:xfrm>
            <a:off x="3920642" y="4442332"/>
            <a:ext cx="1767044" cy="400110"/>
          </a:xfrm>
          <a:prstGeom prst="rect">
            <a:avLst/>
          </a:prstGeom>
          <a:noFill/>
        </p:spPr>
        <p:txBody>
          <a:bodyPr wrap="square" rtlCol="0">
            <a:spAutoFit/>
          </a:bodyPr>
          <a:lstStyle/>
          <a:p>
            <a:r>
              <a:rPr lang="en-US" sz="2000" dirty="0">
                <a:solidFill>
                  <a:srgbClr val="FF0000"/>
                </a:solidFill>
                <a:latin typeface="Arial" panose="020B0604020202020204" pitchFamily="34" charset="0"/>
                <a:cs typeface="Arial" panose="020B0604020202020204" pitchFamily="34" charset="0"/>
              </a:rPr>
              <a:t>LOCKDOWN</a:t>
            </a:r>
          </a:p>
        </p:txBody>
      </p:sp>
      <p:sp>
        <p:nvSpPr>
          <p:cNvPr id="14" name="TextBox 13">
            <a:extLst>
              <a:ext uri="{FF2B5EF4-FFF2-40B4-BE49-F238E27FC236}">
                <a16:creationId xmlns:a16="http://schemas.microsoft.com/office/drawing/2014/main" id="{8A126DF5-C0B5-4F7C-8036-F7A0E72FC956}"/>
              </a:ext>
            </a:extLst>
          </p:cNvPr>
          <p:cNvSpPr txBox="1"/>
          <p:nvPr/>
        </p:nvSpPr>
        <p:spPr>
          <a:xfrm>
            <a:off x="7337541" y="4430295"/>
            <a:ext cx="806911" cy="400110"/>
          </a:xfrm>
          <a:prstGeom prst="rect">
            <a:avLst/>
          </a:prstGeom>
          <a:noFill/>
        </p:spPr>
        <p:txBody>
          <a:bodyPr wrap="square" rtlCol="0">
            <a:spAutoFit/>
          </a:bodyPr>
          <a:lstStyle/>
          <a:p>
            <a:r>
              <a:rPr lang="en-US" sz="2000" dirty="0">
                <a:solidFill>
                  <a:schemeClr val="accent5">
                    <a:lumMod val="75000"/>
                  </a:schemeClr>
                </a:solidFill>
                <a:latin typeface="Arial" panose="020B0604020202020204" pitchFamily="34" charset="0"/>
                <a:cs typeface="Arial" panose="020B0604020202020204" pitchFamily="34" charset="0"/>
              </a:rPr>
              <a:t>After </a:t>
            </a:r>
          </a:p>
        </p:txBody>
      </p:sp>
      <p:sp>
        <p:nvSpPr>
          <p:cNvPr id="16" name="Rectangle 17">
            <a:extLst>
              <a:ext uri="{FF2B5EF4-FFF2-40B4-BE49-F238E27FC236}">
                <a16:creationId xmlns:a16="http://schemas.microsoft.com/office/drawing/2014/main" id="{F53D00A9-75DC-4613-9D53-65E397A51CB6}"/>
              </a:ext>
            </a:extLst>
          </p:cNvPr>
          <p:cNvSpPr>
            <a:spLocks noChangeArrowheads="1"/>
          </p:cNvSpPr>
          <p:nvPr/>
        </p:nvSpPr>
        <p:spPr bwMode="auto">
          <a:xfrm>
            <a:off x="1704428" y="193826"/>
            <a:ext cx="6727128" cy="608820"/>
          </a:xfrm>
          <a:prstGeom prst="rect">
            <a:avLst/>
          </a:prstGeom>
          <a:noFill/>
          <a:ln w="9525">
            <a:noFill/>
            <a:miter lim="800000"/>
            <a:headEnd/>
            <a:tailEnd/>
          </a:ln>
        </p:spPr>
        <p:txBody>
          <a:bodyPr wrap="square" lIns="18666" tIns="9334" rIns="18666" bIns="9334">
            <a:spAutoFit/>
          </a:bodyPr>
          <a:lstStyle/>
          <a:p>
            <a:pPr eaLnBrk="0" hangingPunct="0">
              <a:lnSpc>
                <a:spcPts val="1586"/>
              </a:lnSpc>
            </a:pPr>
            <a:r>
              <a:rPr lang="en-US" sz="1200" b="1" dirty="0">
                <a:solidFill>
                  <a:schemeClr val="bg1"/>
                </a:solidFill>
                <a:latin typeface="Arial" panose="020B0604020202020204" pitchFamily="34" charset="0"/>
              </a:rPr>
              <a:t>Changes in seismic levels in Thailand COVID-19 Epidemic Period: </a:t>
            </a:r>
          </a:p>
          <a:p>
            <a:pPr eaLnBrk="0" hangingPunct="0">
              <a:lnSpc>
                <a:spcPts val="1586"/>
              </a:lnSpc>
            </a:pPr>
            <a:r>
              <a:rPr lang="en-US" sz="1200" b="1" dirty="0">
                <a:solidFill>
                  <a:schemeClr val="bg1"/>
                </a:solidFill>
                <a:latin typeface="Arial" panose="020B0604020202020204" pitchFamily="34" charset="0"/>
              </a:rPr>
              <a:t>Case Study of BKSI Earthquake Monitoring Station.</a:t>
            </a:r>
          </a:p>
          <a:p>
            <a:pPr eaLnBrk="0" hangingPunct="0">
              <a:lnSpc>
                <a:spcPts val="1586"/>
              </a:lnSpc>
            </a:pPr>
            <a:r>
              <a:rPr lang="en-US" sz="800" dirty="0" err="1">
                <a:solidFill>
                  <a:schemeClr val="bg1"/>
                </a:solidFill>
                <a:latin typeface="Arial" panose="020B0604020202020204" pitchFamily="34" charset="0"/>
                <a:ea typeface="Avenir Book" charset="0"/>
              </a:rPr>
              <a:t>Chartchai</a:t>
            </a:r>
            <a:r>
              <a:rPr lang="en-US" sz="800" dirty="0">
                <a:solidFill>
                  <a:schemeClr val="bg1"/>
                </a:solidFill>
                <a:latin typeface="Arial" panose="020B0604020202020204" pitchFamily="34" charset="0"/>
                <a:ea typeface="Avenir Book" charset="0"/>
              </a:rPr>
              <a:t> </a:t>
            </a:r>
            <a:r>
              <a:rPr lang="en-US" sz="800" dirty="0" err="1">
                <a:solidFill>
                  <a:schemeClr val="bg1"/>
                </a:solidFill>
                <a:latin typeface="Arial" panose="020B0604020202020204" pitchFamily="34" charset="0"/>
                <a:ea typeface="Avenir Book" charset="0"/>
              </a:rPr>
              <a:t>Kamanamoon</a:t>
            </a:r>
            <a:r>
              <a:rPr lang="en-US" sz="800" dirty="0">
                <a:solidFill>
                  <a:schemeClr val="bg1"/>
                </a:solidFill>
                <a:latin typeface="Arial" panose="020B0604020202020204" pitchFamily="34" charset="0"/>
                <a:ea typeface="Avenir Book" charset="0"/>
              </a:rPr>
              <a:t> Earthquake Observations Division Thai Meteorological Department, email nuengseismtmd@gmail.com</a:t>
            </a:r>
            <a:endParaRPr lang="en-US" sz="800" dirty="0">
              <a:solidFill>
                <a:schemeClr val="bg1"/>
              </a:solidFill>
              <a:latin typeface="Avenir Book" charset="0"/>
              <a:ea typeface="Avenir Book" charset="0"/>
              <a:cs typeface="Avenir Book" charset="0"/>
            </a:endParaRPr>
          </a:p>
        </p:txBody>
      </p:sp>
    </p:spTree>
    <p:extLst>
      <p:ext uri="{BB962C8B-B14F-4D97-AF65-F5344CB8AC3E}">
        <p14:creationId xmlns:p14="http://schemas.microsoft.com/office/powerpoint/2010/main" val="3996349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925867-9103-6844-803C-F06ADDBAB5B5}"/>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P4.5-204 </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224C6D9-8EEE-364D-BA25-2B01E2110CC1}"/>
              </a:ext>
            </a:extLst>
          </p:cNvPr>
          <p:cNvSpPr txBox="1"/>
          <p:nvPr/>
        </p:nvSpPr>
        <p:spPr>
          <a:xfrm rot="16200000">
            <a:off x="-1775302" y="2499817"/>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CONCLUSIONS</a:t>
            </a:r>
          </a:p>
        </p:txBody>
      </p:sp>
      <p:sp>
        <p:nvSpPr>
          <p:cNvPr id="6" name="Rectangle 2">
            <a:extLst>
              <a:ext uri="{FF2B5EF4-FFF2-40B4-BE49-F238E27FC236}">
                <a16:creationId xmlns:a16="http://schemas.microsoft.com/office/drawing/2014/main" id="{23400332-48DA-4387-8163-35CA55846B9C}"/>
              </a:ext>
            </a:extLst>
          </p:cNvPr>
          <p:cNvSpPr>
            <a:spLocks noChangeArrowheads="1"/>
          </p:cNvSpPr>
          <p:nvPr/>
        </p:nvSpPr>
        <p:spPr bwMode="auto">
          <a:xfrm>
            <a:off x="489103" y="1039365"/>
            <a:ext cx="4141086" cy="195054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522" rIns="0" bIns="-952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h-TH" altLang="en-US" sz="1600" b="0" i="0" u="none" strike="noStrike" cap="none" normalizeH="0" baseline="0" dirty="0">
                <a:ln>
                  <a:noFill/>
                </a:ln>
                <a:solidFill>
                  <a:srgbClr val="202124"/>
                </a:solidFill>
                <a:effectLst/>
                <a:latin typeface="Arial" panose="020B0604020202020204" pitchFamily="34" charset="0"/>
                <a:cs typeface="Arial" panose="020B0604020202020204" pitchFamily="34" charset="0"/>
              </a:rPr>
              <a:t>      </a:t>
            </a: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This caused a significant reduction in ground seismic noise across different frequencies. especially high frequency which is related to the seismic interference of man-made activities. in Bangkok After the announcement of a state of emergency, lockdown (26 March-30 April 2020) and an extension of time in May 2020</a:t>
            </a:r>
            <a:r>
              <a:rPr lang="en-US" altLang="en-US" sz="1600" dirty="0">
                <a:latin typeface="Arial" panose="020B0604020202020204" pitchFamily="34" charset="0"/>
                <a:cs typeface="Arial" panose="020B0604020202020204" pitchFamily="34" charset="0"/>
              </a:rPr>
              <a:t>.</a:t>
            </a: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 name="Rectangle 4">
            <a:extLst>
              <a:ext uri="{FF2B5EF4-FFF2-40B4-BE49-F238E27FC236}">
                <a16:creationId xmlns:a16="http://schemas.microsoft.com/office/drawing/2014/main" id="{02FBC1EA-CBEB-47C5-A0CF-FA69A7CF3C4F}"/>
              </a:ext>
            </a:extLst>
          </p:cNvPr>
          <p:cNvSpPr>
            <a:spLocks noChangeArrowheads="1"/>
          </p:cNvSpPr>
          <p:nvPr/>
        </p:nvSpPr>
        <p:spPr bwMode="auto">
          <a:xfrm flipH="1">
            <a:off x="489103" y="3076521"/>
            <a:ext cx="4141086" cy="170431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522" rIns="0" bIns="-9522" numCol="1" anchor="ctr" anchorCtr="0" compatLnSpc="1">
            <a:prstTxWarp prst="textNoShape">
              <a:avLst/>
            </a:prstTxWarp>
            <a:spAutoFit/>
          </a:bodyPr>
          <a:lstStyle/>
          <a:p>
            <a:pPr marL="0" marR="0" lvl="0" indent="0" algn="thaiDist" defTabSz="914400" rtl="0" eaLnBrk="0" fontAlgn="base" latinLnBrk="0" hangingPunct="0">
              <a:lnSpc>
                <a:spcPct val="100000"/>
              </a:lnSpc>
              <a:spcBef>
                <a:spcPct val="0"/>
              </a:spcBef>
              <a:spcAft>
                <a:spcPct val="0"/>
              </a:spcAft>
              <a:buClrTx/>
              <a:buSzTx/>
              <a:buFontTx/>
              <a:buNone/>
              <a:tabLst/>
            </a:pPr>
            <a:r>
              <a:rPr kumimoji="0" lang="th-TH" altLang="en-US" sz="1600" b="0" i="0" u="none" strike="noStrike" cap="none" normalizeH="0" baseline="0" dirty="0">
                <a:ln>
                  <a:noFill/>
                </a:ln>
                <a:solidFill>
                  <a:srgbClr val="202124"/>
                </a:solidFill>
                <a:effectLst/>
                <a:latin typeface="Arial" panose="020B0604020202020204" pitchFamily="34" charset="0"/>
                <a:cs typeface="Arial" panose="020B0604020202020204" pitchFamily="34" charset="0"/>
              </a:rPr>
              <a:t>      </a:t>
            </a:r>
            <a:r>
              <a:rPr kumimoji="0" lang="en-US" altLang="en-US" sz="1600" b="0" i="0" u="none" strike="noStrike" cap="none" normalizeH="0" baseline="0" dirty="0">
                <a:ln>
                  <a:noFill/>
                </a:ln>
                <a:solidFill>
                  <a:srgbClr val="202124"/>
                </a:solidFill>
                <a:effectLst/>
                <a:latin typeface="Arial" panose="020B0604020202020204" pitchFamily="34" charset="0"/>
                <a:cs typeface="Arial" panose="020B0604020202020204" pitchFamily="34" charset="0"/>
              </a:rPr>
              <a:t>which can be observed that The power will drop approximately ~10 dB at 0.1s or 10 Hz, which in June 2020 can be observed. Power will start to increase ~5 dB at 0.1s and in July and the following month. The level of man-made seismic noise has started to rise again.</a:t>
            </a: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p:txBody>
      </p:sp>
      <p:sp>
        <p:nvSpPr>
          <p:cNvPr id="9" name="TextBox 8">
            <a:extLst>
              <a:ext uri="{FF2B5EF4-FFF2-40B4-BE49-F238E27FC236}">
                <a16:creationId xmlns:a16="http://schemas.microsoft.com/office/drawing/2014/main" id="{E54B6D83-E57F-4874-BDAA-07C77B68BABF}"/>
              </a:ext>
            </a:extLst>
          </p:cNvPr>
          <p:cNvSpPr txBox="1"/>
          <p:nvPr/>
        </p:nvSpPr>
        <p:spPr>
          <a:xfrm>
            <a:off x="4964014" y="1152022"/>
            <a:ext cx="3983355" cy="1077218"/>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This is in line with the unlocking of normal human-made activities and consistent with the results of studies in countries such as Belgium, New Zealand, India, etc</a:t>
            </a:r>
            <a:r>
              <a:rPr lang="en-US" dirty="0"/>
              <a:t>.</a:t>
            </a:r>
          </a:p>
        </p:txBody>
      </p:sp>
      <p:pic>
        <p:nvPicPr>
          <p:cNvPr id="10" name="Picture 9">
            <a:extLst>
              <a:ext uri="{FF2B5EF4-FFF2-40B4-BE49-F238E27FC236}">
                <a16:creationId xmlns:a16="http://schemas.microsoft.com/office/drawing/2014/main" id="{0B6CC85F-7084-4FE8-907B-2D4C95C3C353}"/>
              </a:ext>
            </a:extLst>
          </p:cNvPr>
          <p:cNvPicPr/>
          <p:nvPr/>
        </p:nvPicPr>
        <p:blipFill rotWithShape="1">
          <a:blip r:embed="rId2"/>
          <a:srcRect t="9984" b="7944"/>
          <a:stretch/>
        </p:blipFill>
        <p:spPr>
          <a:xfrm>
            <a:off x="5077016" y="2436310"/>
            <a:ext cx="3757353" cy="2085979"/>
          </a:xfrm>
          <a:prstGeom prst="rect">
            <a:avLst/>
          </a:prstGeom>
        </p:spPr>
      </p:pic>
      <p:sp>
        <p:nvSpPr>
          <p:cNvPr id="12" name="TextBox 11">
            <a:extLst>
              <a:ext uri="{FF2B5EF4-FFF2-40B4-BE49-F238E27FC236}">
                <a16:creationId xmlns:a16="http://schemas.microsoft.com/office/drawing/2014/main" id="{DC51B345-CEFD-4C06-88A5-D4E9F4DF597A}"/>
              </a:ext>
            </a:extLst>
          </p:cNvPr>
          <p:cNvSpPr txBox="1"/>
          <p:nvPr/>
        </p:nvSpPr>
        <p:spPr>
          <a:xfrm>
            <a:off x="4251961" y="4567880"/>
            <a:ext cx="5814752" cy="300531"/>
          </a:xfrm>
          <a:prstGeom prst="rect">
            <a:avLst/>
          </a:prstGeom>
          <a:noFill/>
        </p:spPr>
        <p:txBody>
          <a:bodyPr wrap="square">
            <a:spAutoFit/>
          </a:bodyPr>
          <a:lstStyle/>
          <a:p>
            <a:br>
              <a:rPr lang="en-US" dirty="0"/>
            </a:br>
            <a:r>
              <a:rPr lang="en-US" sz="1000" b="0" i="0" dirty="0">
                <a:solidFill>
                  <a:srgbClr val="202124"/>
                </a:solidFill>
                <a:effectLst/>
                <a:latin typeface="Arial" panose="020B0604020202020204" pitchFamily="34" charset="0"/>
                <a:cs typeface="Arial" panose="020B0604020202020204" pitchFamily="34" charset="0"/>
              </a:rPr>
              <a:t>Picture shows a satellite image of the position at the red pin of BKSI Bangkok Station</a:t>
            </a:r>
            <a:r>
              <a:rPr lang="en-US" b="0" i="0" dirty="0">
                <a:solidFill>
                  <a:srgbClr val="202124"/>
                </a:solidFill>
                <a:effectLst/>
                <a:latin typeface="arial" panose="020B0604020202020204" pitchFamily="34" charset="0"/>
              </a:rPr>
              <a:t>.</a:t>
            </a:r>
            <a:endParaRPr lang="en-US" dirty="0"/>
          </a:p>
        </p:txBody>
      </p:sp>
      <p:sp>
        <p:nvSpPr>
          <p:cNvPr id="11" name="Rectangle 17">
            <a:extLst>
              <a:ext uri="{FF2B5EF4-FFF2-40B4-BE49-F238E27FC236}">
                <a16:creationId xmlns:a16="http://schemas.microsoft.com/office/drawing/2014/main" id="{B7C3D0F8-9951-4B61-8DC5-AAE539AAF378}"/>
              </a:ext>
            </a:extLst>
          </p:cNvPr>
          <p:cNvSpPr>
            <a:spLocks noChangeArrowheads="1"/>
          </p:cNvSpPr>
          <p:nvPr/>
        </p:nvSpPr>
        <p:spPr bwMode="auto">
          <a:xfrm>
            <a:off x="1704428" y="193826"/>
            <a:ext cx="6727128" cy="608820"/>
          </a:xfrm>
          <a:prstGeom prst="rect">
            <a:avLst/>
          </a:prstGeom>
          <a:noFill/>
          <a:ln w="9525">
            <a:noFill/>
            <a:miter lim="800000"/>
            <a:headEnd/>
            <a:tailEnd/>
          </a:ln>
        </p:spPr>
        <p:txBody>
          <a:bodyPr wrap="square" lIns="18666" tIns="9334" rIns="18666" bIns="9334">
            <a:spAutoFit/>
          </a:bodyPr>
          <a:lstStyle/>
          <a:p>
            <a:pPr eaLnBrk="0" hangingPunct="0">
              <a:lnSpc>
                <a:spcPts val="1586"/>
              </a:lnSpc>
            </a:pPr>
            <a:r>
              <a:rPr lang="en-US" sz="1200" b="1" dirty="0">
                <a:solidFill>
                  <a:schemeClr val="bg1"/>
                </a:solidFill>
                <a:latin typeface="Arial" panose="020B0604020202020204" pitchFamily="34" charset="0"/>
              </a:rPr>
              <a:t>Changes in seismic levels in Thailand COVID-19 Epidemic Period: </a:t>
            </a:r>
          </a:p>
          <a:p>
            <a:pPr eaLnBrk="0" hangingPunct="0">
              <a:lnSpc>
                <a:spcPts val="1586"/>
              </a:lnSpc>
            </a:pPr>
            <a:r>
              <a:rPr lang="en-US" sz="1200" b="1" dirty="0">
                <a:solidFill>
                  <a:schemeClr val="bg1"/>
                </a:solidFill>
                <a:latin typeface="Arial" panose="020B0604020202020204" pitchFamily="34" charset="0"/>
              </a:rPr>
              <a:t>Case Study of BKSI Earthquake Monitoring Station.</a:t>
            </a:r>
          </a:p>
          <a:p>
            <a:pPr eaLnBrk="0" hangingPunct="0">
              <a:lnSpc>
                <a:spcPts val="1586"/>
              </a:lnSpc>
            </a:pPr>
            <a:r>
              <a:rPr lang="en-US" sz="800" dirty="0" err="1">
                <a:solidFill>
                  <a:schemeClr val="bg1"/>
                </a:solidFill>
                <a:latin typeface="Arial" panose="020B0604020202020204" pitchFamily="34" charset="0"/>
                <a:ea typeface="Avenir Book" charset="0"/>
              </a:rPr>
              <a:t>Chartchai</a:t>
            </a:r>
            <a:r>
              <a:rPr lang="en-US" sz="800" dirty="0">
                <a:solidFill>
                  <a:schemeClr val="bg1"/>
                </a:solidFill>
                <a:latin typeface="Arial" panose="020B0604020202020204" pitchFamily="34" charset="0"/>
                <a:ea typeface="Avenir Book" charset="0"/>
              </a:rPr>
              <a:t> </a:t>
            </a:r>
            <a:r>
              <a:rPr lang="en-US" sz="800" dirty="0" err="1">
                <a:solidFill>
                  <a:schemeClr val="bg1"/>
                </a:solidFill>
                <a:latin typeface="Arial" panose="020B0604020202020204" pitchFamily="34" charset="0"/>
                <a:ea typeface="Avenir Book" charset="0"/>
              </a:rPr>
              <a:t>Kamanamoon</a:t>
            </a:r>
            <a:r>
              <a:rPr lang="en-US" sz="800" dirty="0">
                <a:solidFill>
                  <a:schemeClr val="bg1"/>
                </a:solidFill>
                <a:latin typeface="Arial" panose="020B0604020202020204" pitchFamily="34" charset="0"/>
                <a:ea typeface="Avenir Book" charset="0"/>
              </a:rPr>
              <a:t> Earthquake Observations Division Thai Meteorological Department, email nuengseismtmd@gmail.com</a:t>
            </a:r>
            <a:endParaRPr lang="en-US" sz="800" dirty="0">
              <a:solidFill>
                <a:schemeClr val="bg1"/>
              </a:solidFill>
              <a:latin typeface="Avenir Book" charset="0"/>
              <a:ea typeface="Avenir Book" charset="0"/>
              <a:cs typeface="Avenir Book" charset="0"/>
            </a:endParaRPr>
          </a:p>
        </p:txBody>
      </p:sp>
    </p:spTree>
    <p:extLst>
      <p:ext uri="{BB962C8B-B14F-4D97-AF65-F5344CB8AC3E}">
        <p14:creationId xmlns:p14="http://schemas.microsoft.com/office/powerpoint/2010/main" val="341059226"/>
      </p:ext>
    </p:extLst>
  </p:cSld>
  <p:clrMapOvr>
    <a:masterClrMapping/>
  </p:clrMapOvr>
</p:sld>
</file>

<file path=ppt/theme/theme1.xml><?xml version="1.0" encoding="utf-8"?>
<a:theme xmlns:a="http://schemas.openxmlformats.org/drawingml/2006/main" name="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2.xml><?xml version="1.0" encoding="utf-8"?>
<a:theme xmlns:a="http://schemas.openxmlformats.org/drawingml/2006/main" name="Inner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3.xml><?xml version="1.0" encoding="utf-8"?>
<a:theme xmlns:a="http://schemas.openxmlformats.org/drawingml/2006/main" name="abstrac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4.xml><?xml version="1.0" encoding="utf-8"?>
<a:theme xmlns:a="http://schemas.openxmlformats.org/drawingml/2006/main" name="INTRODUC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5.xml><?xml version="1.0" encoding="utf-8"?>
<a:theme xmlns:a="http://schemas.openxmlformats.org/drawingml/2006/main" name="METHOD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6.xml><?xml version="1.0" encoding="utf-8"?>
<a:theme xmlns:a="http://schemas.openxmlformats.org/drawingml/2006/main" name="RESULT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7.xml><?xml version="1.0" encoding="utf-8"?>
<a:theme xmlns:a="http://schemas.openxmlformats.org/drawingml/2006/main" name="CONCLUSION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1064</TotalTime>
  <Words>982</Words>
  <Application>Microsoft Office PowerPoint</Application>
  <PresentationFormat>On-screen Show (16:9)</PresentationFormat>
  <Paragraphs>50</Paragraphs>
  <Slides>6</Slides>
  <Notes>0</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6</vt:i4>
      </vt:variant>
    </vt:vector>
  </HeadingPairs>
  <TitlesOfParts>
    <vt:vector size="21" baseType="lpstr">
      <vt:lpstr>Arial</vt:lpstr>
      <vt:lpstr>Arial</vt:lpstr>
      <vt:lpstr>Avenir Book</vt:lpstr>
      <vt:lpstr>Avenir Heavy</vt:lpstr>
      <vt:lpstr>Avenir Medium</vt:lpstr>
      <vt:lpstr>Calibri</vt:lpstr>
      <vt:lpstr>DIN-Light</vt:lpstr>
      <vt:lpstr>DIN-Medium</vt:lpstr>
      <vt:lpstr>Title Slide</vt:lpstr>
      <vt:lpstr>Inner Slide</vt:lpstr>
      <vt:lpstr>abstract</vt:lpstr>
      <vt:lpstr>INTRODUCTION</vt:lpstr>
      <vt:lpstr>METHODS</vt:lpstr>
      <vt:lpstr>RESULTS</vt:lpstr>
      <vt:lpstr>CONCLUSIONS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CHARTCHAI KOMNAMOON</cp:lastModifiedBy>
  <cp:revision>71</cp:revision>
  <cp:lastPrinted>2019-03-26T13:54:24Z</cp:lastPrinted>
  <dcterms:created xsi:type="dcterms:W3CDTF">2019-04-24T06:32:04Z</dcterms:created>
  <dcterms:modified xsi:type="dcterms:W3CDTF">2021-06-15T10:00:03Z</dcterms:modified>
</cp:coreProperties>
</file>