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</p:sldMasterIdLst>
  <p:notesMasterIdLst>
    <p:notesMasterId r:id="rId18"/>
  </p:notesMasterIdLst>
  <p:sldIdLst>
    <p:sldId id="256" r:id="rId8"/>
    <p:sldId id="257" r:id="rId9"/>
    <p:sldId id="265" r:id="rId10"/>
    <p:sldId id="261" r:id="rId11"/>
    <p:sldId id="273" r:id="rId12"/>
    <p:sldId id="274" r:id="rId13"/>
    <p:sldId id="263" r:id="rId14"/>
    <p:sldId id="270" r:id="rId15"/>
    <p:sldId id="269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1pPr>
    <a:lvl2pPr marL="89714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2pPr>
    <a:lvl3pPr marL="17943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3pPr>
    <a:lvl4pPr marL="26914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4pPr>
    <a:lvl5pPr marL="35886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5pPr>
    <a:lvl6pPr marL="44857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6pPr>
    <a:lvl7pPr marL="53829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7pPr>
    <a:lvl8pPr marL="628007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8pPr>
    <a:lvl9pPr marL="71772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FC5DF"/>
    <a:srgbClr val="E1E1E1"/>
    <a:srgbClr val="00A1BC"/>
    <a:srgbClr val="00B4D2"/>
    <a:srgbClr val="00A0D2"/>
    <a:srgbClr val="0095BB"/>
    <a:srgbClr val="00B0DC"/>
    <a:srgbClr val="00B0BE"/>
    <a:srgbClr val="008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23"/>
  </p:normalViewPr>
  <p:slideViewPr>
    <p:cSldViewPr snapToGrid="0" snapToObjects="1">
      <p:cViewPr varScale="1">
        <p:scale>
          <a:sx n="88" d="100"/>
          <a:sy n="88" d="100"/>
        </p:scale>
        <p:origin x="4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5ACC-7566-4D45-A985-3729A2E6516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4824E-09F4-6D40-98EA-9D82F5F58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1pPr>
    <a:lvl2pPr marL="342632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2pPr>
    <a:lvl3pPr marL="68526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3pPr>
    <a:lvl4pPr marL="102789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4pPr>
    <a:lvl5pPr marL="1370525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5pPr>
    <a:lvl6pPr marL="1713156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6pPr>
    <a:lvl7pPr marL="205578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7pPr>
    <a:lvl8pPr marL="239841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8pPr>
    <a:lvl9pPr marL="2741049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96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3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85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24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18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1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10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ght, night sky&#10;&#10;Description automatically generated">
            <a:extLst>
              <a:ext uri="{FF2B5EF4-FFF2-40B4-BE49-F238E27FC236}">
                <a16:creationId xmlns:a16="http://schemas.microsoft.com/office/drawing/2014/main" id="{8EE887FA-C0FC-E342-ABF2-9814A05C2E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0"/>
            <a:ext cx="9144000" cy="5142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505C7F-A6CF-D248-952C-36F2040C641E}"/>
              </a:ext>
            </a:extLst>
          </p:cNvPr>
          <p:cNvSpPr/>
          <p:nvPr userDrawn="1"/>
        </p:nvSpPr>
        <p:spPr>
          <a:xfrm>
            <a:off x="1" y="4876244"/>
            <a:ext cx="9144000" cy="256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CC5158-FDC6-F940-91AB-3B9665AAF961}"/>
              </a:ext>
            </a:extLst>
          </p:cNvPr>
          <p:cNvSpPr txBox="1"/>
          <p:nvPr userDrawn="1"/>
        </p:nvSpPr>
        <p:spPr>
          <a:xfrm>
            <a:off x="7920635" y="4895301"/>
            <a:ext cx="1075157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BF5C8F-818D-D540-B729-29710F7029AD}"/>
              </a:ext>
            </a:extLst>
          </p:cNvPr>
          <p:cNvSpPr/>
          <p:nvPr userDrawn="1"/>
        </p:nvSpPr>
        <p:spPr>
          <a:xfrm>
            <a:off x="123276" y="4875274"/>
            <a:ext cx="3772372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E79601-E553-A349-BA44-52D590EC0A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1778" y="283003"/>
            <a:ext cx="1879332" cy="498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77CE3A-71B4-EA4B-9350-586F5C9571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288" y="287283"/>
            <a:ext cx="1967734" cy="4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8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2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7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2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3903" y="1898347"/>
            <a:ext cx="10691813" cy="109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>Structure of Technology Testing Program </a:t>
            </a:r>
          </a:p>
          <a:p>
            <a:pPr algn="ctr" eaLnBrk="0" hangingPunct="0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>for On-Site Inspections Equipment</a:t>
            </a:r>
            <a:endParaRPr lang="en-US" sz="2197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16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Rémi</a:t>
            </a:r>
            <a:r>
              <a:rPr lang="en-US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Colbalchini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 eaLnBrk="0" hangingPunct="0">
              <a:spcBef>
                <a:spcPts val="91"/>
              </a:spcBef>
            </a:pPr>
            <a:endParaRPr lang="en-US" sz="952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ts val="91"/>
              </a:spcBef>
            </a:pPr>
            <a:endParaRPr lang="en-US" sz="952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44B02F-EACB-954E-B8D8-4DA1E922AB24}"/>
              </a:ext>
            </a:extLst>
          </p:cNvPr>
          <p:cNvSpPr txBox="1"/>
          <p:nvPr/>
        </p:nvSpPr>
        <p:spPr>
          <a:xfrm>
            <a:off x="2774978" y="3867150"/>
            <a:ext cx="3594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Vienna Institute for CTBT Science and Technology </a:t>
            </a:r>
            <a:endParaRPr lang="en-A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79A673-1808-1544-8A21-B775AE6A4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00" y="3867150"/>
            <a:ext cx="571500" cy="863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501917-BF0A-C54B-AB4E-B0C62C356E93}"/>
              </a:ext>
            </a:extLst>
          </p:cNvPr>
          <p:cNvSpPr txBox="1"/>
          <p:nvPr/>
        </p:nvSpPr>
        <p:spPr>
          <a:xfrm>
            <a:off x="3153581" y="2800991"/>
            <a:ext cx="2836838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No. P4.4-257 </a:t>
            </a:r>
            <a:endParaRPr lang="en-AT" sz="140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63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>
            <a:extLst>
              <a:ext uri="{FF2B5EF4-FFF2-40B4-BE49-F238E27FC236}">
                <a16:creationId xmlns:a16="http://schemas.microsoft.com/office/drawing/2014/main" id="{14DC9415-16E3-45E1-8A0B-3BDD9D679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77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Structure of Technology Testing Program </a:t>
            </a:r>
          </a:p>
          <a:p>
            <a:pPr algn="ctr" eaLnBrk="0" hangingPunct="0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for On-Site Inspections equipment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Rémi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Colbalchini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Equipment &amp; Implementation Section, OSI, CTBTO</a:t>
            </a:r>
          </a:p>
          <a:p>
            <a:pPr algn="ctr" eaLnBrk="0" hangingPunct="0">
              <a:lnSpc>
                <a:spcPts val="1586"/>
              </a:lnSpc>
            </a:pP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D1A51-218D-469F-AF07-2E2A3870845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P4.4-257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E422584-0833-4619-B597-299EF314FDEC}"/>
              </a:ext>
            </a:extLst>
          </p:cNvPr>
          <p:cNvSpPr txBox="1">
            <a:spLocks/>
          </p:cNvSpPr>
          <p:nvPr/>
        </p:nvSpPr>
        <p:spPr>
          <a:xfrm>
            <a:off x="251520" y="1086700"/>
            <a:ext cx="8569325" cy="2970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+mj-lt"/>
              </a:rPr>
              <a:t>Thank you!</a:t>
            </a:r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801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C5AAA59-41F3-0D40-B5E2-567F04B6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77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Structure of Technology Testing Program </a:t>
            </a:r>
          </a:p>
          <a:p>
            <a:pPr algn="ctr" eaLnBrk="0" hangingPunct="0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for On-Site Inspections Equipment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Rémi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Colbalchini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Equipment &amp; Implementation Section, OSI, CTBTO</a:t>
            </a:r>
          </a:p>
          <a:p>
            <a:pPr algn="ctr" eaLnBrk="0" hangingPunct="0">
              <a:lnSpc>
                <a:spcPts val="1586"/>
              </a:lnSpc>
            </a:pP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P4.4-257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1516CD-349A-48C2-AF53-8CF8AC1CA88A}"/>
              </a:ext>
            </a:extLst>
          </p:cNvPr>
          <p:cNvSpPr txBox="1"/>
          <p:nvPr/>
        </p:nvSpPr>
        <p:spPr>
          <a:xfrm>
            <a:off x="283726" y="1108528"/>
            <a:ext cx="50573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u="sng" dirty="0"/>
              <a:t>OSI:</a:t>
            </a:r>
          </a:p>
          <a:p>
            <a:pPr algn="just"/>
            <a:r>
              <a:rPr lang="en-GB" sz="1600" dirty="0"/>
              <a:t>The sole purpose of an on-site inspection (OSI) shall be to </a:t>
            </a:r>
            <a:r>
              <a:rPr lang="en-GB" sz="1600" dirty="0">
                <a:solidFill>
                  <a:srgbClr val="FF0000"/>
                </a:solidFill>
              </a:rPr>
              <a:t>clarify</a:t>
            </a:r>
            <a:r>
              <a:rPr lang="en-GB" sz="1600" dirty="0"/>
              <a:t> whether a nuclear weapon test explosion or any other nuclear explosion has been carried out in violation of Article I and, to the extent possible, to </a:t>
            </a:r>
            <a:r>
              <a:rPr lang="en-GB" sz="1600" dirty="0">
                <a:solidFill>
                  <a:srgbClr val="FF0000"/>
                </a:solidFill>
              </a:rPr>
              <a:t>gather any facts </a:t>
            </a:r>
            <a:r>
              <a:rPr lang="en-GB" sz="1600" dirty="0"/>
              <a:t>which might assist in identifying any possible violator.</a:t>
            </a:r>
          </a:p>
          <a:p>
            <a:pPr algn="just"/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u="sng" dirty="0"/>
              <a:t>OSI/EP:</a:t>
            </a:r>
          </a:p>
          <a:p>
            <a:pPr algn="just"/>
            <a:r>
              <a:rPr lang="en-GB" sz="1600" dirty="0"/>
              <a:t>The objective of the OSI Equipment and Implementation Section (OSI/EP) is to provide the organization with the </a:t>
            </a:r>
            <a:r>
              <a:rPr lang="en-GB" sz="1600" dirty="0">
                <a:solidFill>
                  <a:srgbClr val="FF0000"/>
                </a:solidFill>
              </a:rPr>
              <a:t>capability to undertake </a:t>
            </a:r>
            <a:r>
              <a:rPr lang="en-GB" sz="1600" dirty="0"/>
              <a:t>and </a:t>
            </a:r>
            <a:r>
              <a:rPr lang="en-GB" sz="1600" dirty="0">
                <a:solidFill>
                  <a:srgbClr val="FF0000"/>
                </a:solidFill>
              </a:rPr>
              <a:t>apply</a:t>
            </a:r>
            <a:r>
              <a:rPr lang="en-GB" sz="1600" dirty="0"/>
              <a:t> on-site inspection </a:t>
            </a:r>
            <a:r>
              <a:rPr lang="en-GB" sz="1600" dirty="0">
                <a:solidFill>
                  <a:srgbClr val="FF0000"/>
                </a:solidFill>
              </a:rPr>
              <a:t>activities and techniques </a:t>
            </a:r>
            <a:r>
              <a:rPr lang="en-GB" sz="1600" dirty="0"/>
              <a:t>as per </a:t>
            </a:r>
            <a:r>
              <a:rPr lang="en-GB" sz="1600" dirty="0">
                <a:solidFill>
                  <a:srgbClr val="FF0000"/>
                </a:solidFill>
              </a:rPr>
              <a:t>para 69, Part II </a:t>
            </a:r>
            <a:r>
              <a:rPr lang="en-GB" sz="1600" dirty="0"/>
              <a:t>of the Protocol to the CTBT.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CBF6A4DE-22C5-434A-97E6-884FF47C0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8662" y="2902757"/>
            <a:ext cx="2626702" cy="179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several&#10;&#10;Description automatically generated">
            <a:extLst>
              <a:ext uri="{FF2B5EF4-FFF2-40B4-BE49-F238E27FC236}">
                <a16:creationId xmlns:a16="http://schemas.microsoft.com/office/drawing/2014/main" id="{175942AC-4C2C-49C4-B2FA-2278202283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662" y="1078802"/>
            <a:ext cx="2620405" cy="174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3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P4.4-257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C39FD0-9A05-4CAB-ADA9-73B17973087A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4308" y="1537965"/>
            <a:ext cx="3893243" cy="28442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D0EA63-08DE-4F9A-9C6D-D7B6A5DB9266}"/>
              </a:ext>
            </a:extLst>
          </p:cNvPr>
          <p:cNvSpPr txBox="1"/>
          <p:nvPr/>
        </p:nvSpPr>
        <p:spPr>
          <a:xfrm>
            <a:off x="544285" y="1512819"/>
            <a:ext cx="39882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Technology Testing Program TTP: Why and How?</a:t>
            </a:r>
          </a:p>
          <a:p>
            <a:r>
              <a:rPr lang="en-US" sz="1400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 bring transparency and confidence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 foster </a:t>
            </a:r>
            <a:r>
              <a:rPr lang="en-GB" sz="1400" dirty="0"/>
              <a:t>acceptance of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to meet a constant need of QM improvement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by defining a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by following a conceptual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by formalizing different interrelated technology development processes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83543-11F7-41AF-92F2-FC53BBF44ECF}"/>
              </a:ext>
            </a:extLst>
          </p:cNvPr>
          <p:cNvSpPr txBox="1"/>
          <p:nvPr/>
        </p:nvSpPr>
        <p:spPr>
          <a:xfrm>
            <a:off x="544285" y="1107889"/>
            <a:ext cx="4585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OSI Division = the guardian of the OSI verification pillar</a:t>
            </a:r>
            <a:r>
              <a:rPr lang="en-US" sz="1400" dirty="0"/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18A15E-FB0F-444A-BAF1-1B4EBF8E5CBA}"/>
              </a:ext>
            </a:extLst>
          </p:cNvPr>
          <p:cNvGrpSpPr/>
          <p:nvPr/>
        </p:nvGrpSpPr>
        <p:grpSpPr>
          <a:xfrm>
            <a:off x="1575522" y="3967994"/>
            <a:ext cx="1231235" cy="700824"/>
            <a:chOff x="0" y="0"/>
            <a:chExt cx="5854082" cy="3294063"/>
          </a:xfrm>
        </p:grpSpPr>
        <p:sp>
          <p:nvSpPr>
            <p:cNvPr id="10" name="Circular Arrow 27655">
              <a:extLst>
                <a:ext uri="{FF2B5EF4-FFF2-40B4-BE49-F238E27FC236}">
                  <a16:creationId xmlns:a16="http://schemas.microsoft.com/office/drawing/2014/main" id="{E3BB2066-C57C-447F-83B0-141A65B38947}"/>
                </a:ext>
              </a:extLst>
            </p:cNvPr>
            <p:cNvSpPr/>
            <p:nvPr/>
          </p:nvSpPr>
          <p:spPr bwMode="auto">
            <a:xfrm>
              <a:off x="1295400" y="228600"/>
              <a:ext cx="3173412" cy="3065463"/>
            </a:xfrm>
            <a:prstGeom prst="circularArrow">
              <a:avLst>
                <a:gd name="adj1" fmla="val 7356"/>
                <a:gd name="adj2" fmla="val 843638"/>
                <a:gd name="adj3" fmla="val 10261154"/>
                <a:gd name="adj4" fmla="val 12164336"/>
                <a:gd name="adj5" fmla="val 3864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noAutofit/>
            </a:bodyPr>
            <a:lstStyle/>
            <a:p>
              <a:endParaRPr lang="en-GB" dirty="0"/>
            </a:p>
          </p:txBody>
        </p:sp>
        <p:sp>
          <p:nvSpPr>
            <p:cNvPr id="11" name="Circular Arrow 27648">
              <a:extLst>
                <a:ext uri="{FF2B5EF4-FFF2-40B4-BE49-F238E27FC236}">
                  <a16:creationId xmlns:a16="http://schemas.microsoft.com/office/drawing/2014/main" id="{D6DEE459-9377-4D7E-B51A-AE41F0F94EA1}"/>
                </a:ext>
              </a:extLst>
            </p:cNvPr>
            <p:cNvSpPr/>
            <p:nvPr/>
          </p:nvSpPr>
          <p:spPr bwMode="auto">
            <a:xfrm flipV="1">
              <a:off x="68580" y="0"/>
              <a:ext cx="1652270" cy="1717675"/>
            </a:xfrm>
            <a:prstGeom prst="circularArrow">
              <a:avLst>
                <a:gd name="adj1" fmla="val 21886"/>
                <a:gd name="adj2" fmla="val 1141820"/>
                <a:gd name="adj3" fmla="val 20288982"/>
                <a:gd name="adj4" fmla="val 12241114"/>
                <a:gd name="adj5" fmla="val 6738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noAutofit/>
            </a:bodyPr>
            <a:lstStyle/>
            <a:p>
              <a:endParaRPr lang="en-GB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3CE5912F-BB5F-433D-9EF5-E06E1AB6E8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863516">
              <a:off x="0" y="899160"/>
              <a:ext cx="481378" cy="54292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Circular Arrow 29">
              <a:extLst>
                <a:ext uri="{FF2B5EF4-FFF2-40B4-BE49-F238E27FC236}">
                  <a16:creationId xmlns:a16="http://schemas.microsoft.com/office/drawing/2014/main" id="{C2D75F4A-0E23-49E0-83E0-67678752B443}"/>
                </a:ext>
              </a:extLst>
            </p:cNvPr>
            <p:cNvSpPr/>
            <p:nvPr/>
          </p:nvSpPr>
          <p:spPr bwMode="auto">
            <a:xfrm rot="21118437" flipH="1">
              <a:off x="4160520" y="1455420"/>
              <a:ext cx="1693562" cy="1715770"/>
            </a:xfrm>
            <a:prstGeom prst="circularArrow">
              <a:avLst>
                <a:gd name="adj1" fmla="val 21886"/>
                <a:gd name="adj2" fmla="val 1141820"/>
                <a:gd name="adj3" fmla="val 20288982"/>
                <a:gd name="adj4" fmla="val 11872358"/>
                <a:gd name="adj5" fmla="val 6738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0E890B9-9E95-4301-8D3E-ACE95607234D}"/>
                </a:ext>
              </a:extLst>
            </p:cNvPr>
            <p:cNvSpPr/>
            <p:nvPr/>
          </p:nvSpPr>
          <p:spPr bwMode="auto">
            <a:xfrm rot="19741349">
              <a:off x="5509260" y="1805940"/>
              <a:ext cx="216001" cy="223344"/>
            </a:xfrm>
            <a:prstGeom prst="triangle">
              <a:avLst>
                <a:gd name="adj" fmla="val 54227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noAutofit/>
            </a:bodyPr>
            <a:lstStyle/>
            <a:p>
              <a:endParaRPr lang="en-GB"/>
            </a:p>
          </p:txBody>
        </p:sp>
      </p:grpSp>
      <p:sp>
        <p:nvSpPr>
          <p:cNvPr id="16" name="Rectangle 17">
            <a:extLst>
              <a:ext uri="{FF2B5EF4-FFF2-40B4-BE49-F238E27FC236}">
                <a16:creationId xmlns:a16="http://schemas.microsoft.com/office/drawing/2014/main" id="{6B7B136B-7AA9-4B69-B95F-411180E23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77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Structure of Technology Testing Program </a:t>
            </a:r>
          </a:p>
          <a:p>
            <a:pPr algn="ctr" eaLnBrk="0" hangingPunct="0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for On-Site Inspections Equipment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Rémi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Colbalchini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Equipment &amp; Implementation Section, OSI, CTBTO</a:t>
            </a:r>
          </a:p>
          <a:p>
            <a:pPr algn="ctr" eaLnBrk="0" hangingPunct="0">
              <a:lnSpc>
                <a:spcPts val="1586"/>
              </a:lnSpc>
            </a:pP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68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0B0A63B-3984-4AC7-8ACF-AAAF4243DE5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P4.4-257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78041BA-EA95-4DFF-8352-7B0C1E5F5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50" y="1374466"/>
            <a:ext cx="24669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Observables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Identification of observables associated with preparing and conducting an underground nuclear test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039E9F23-1D9E-4BB5-8604-1F716655A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558" y="3446167"/>
            <a:ext cx="18029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Capacity Building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Establishing baseline capabilities for ongoing testing, training and exercising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9150AFAC-9230-4094-9A5E-F62168A1A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649663"/>
            <a:ext cx="3140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Technique Application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Testing of equipment and drafting of guidance for the integrated application of inspection techniques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(incl procedures and training materials)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97C0F1D9-A248-4248-AE16-B88F4063A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357" y="951942"/>
            <a:ext cx="2111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Survey / Analysis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Study of existing techniques/ methods and development needs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60DB2619-60A3-44DF-8F52-AE15FEE23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4" y="4192772"/>
            <a:ext cx="26892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Draft OSI Equipment List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Validation and proposal of specifications for inclusion in the draft OSI Equipment List to be considered by policy making organs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8DC652D4-37E9-4996-B83E-9D975CA3B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957" y="2635989"/>
            <a:ext cx="21574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Establishing Technical and Operational Inspection Capabilities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Box 28">
            <a:extLst>
              <a:ext uri="{FF2B5EF4-FFF2-40B4-BE49-F238E27FC236}">
                <a16:creationId xmlns:a16="http://schemas.microsoft.com/office/drawing/2014/main" id="{5146B810-3777-4199-8837-406BA6346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49" y="1872899"/>
            <a:ext cx="27209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Development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Planning, preparing and implementing a program for developing capabilities to apply inspection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techniques in an OSI context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(TTP)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6D65A706-D345-47E2-BD6D-D2ADF0F33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131" y="2562163"/>
            <a:ext cx="23399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Review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Assessment and evaluation of capabilities in light of lessons learned and technological advances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36">
            <a:extLst>
              <a:ext uri="{FF2B5EF4-FFF2-40B4-BE49-F238E27FC236}">
                <a16:creationId xmlns:a16="http://schemas.microsoft.com/office/drawing/2014/main" id="{5D7A49EA-A1EF-4C9C-9069-CA144A219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332" y="2931495"/>
            <a:ext cx="15240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Acquisition for Testing and Training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6731DF9A-CAE4-4A0E-9124-93E8AD419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1493" y="886489"/>
            <a:ext cx="22828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Requirements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Definition of requirements for the detection of observables by use of permitted inspection techniques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7EF57C-B7CD-4690-A7CC-C37E4BF9A221}"/>
              </a:ext>
            </a:extLst>
          </p:cNvPr>
          <p:cNvGrpSpPr/>
          <p:nvPr/>
        </p:nvGrpSpPr>
        <p:grpSpPr>
          <a:xfrm>
            <a:off x="2287191" y="1485665"/>
            <a:ext cx="4531297" cy="2691224"/>
            <a:chOff x="0" y="0"/>
            <a:chExt cx="5854082" cy="3294063"/>
          </a:xfrm>
        </p:grpSpPr>
        <p:sp>
          <p:nvSpPr>
            <p:cNvPr id="27" name="Circular Arrow 27655">
              <a:extLst>
                <a:ext uri="{FF2B5EF4-FFF2-40B4-BE49-F238E27FC236}">
                  <a16:creationId xmlns:a16="http://schemas.microsoft.com/office/drawing/2014/main" id="{D107B198-88A6-4A84-94C1-27C05EFAED68}"/>
                </a:ext>
              </a:extLst>
            </p:cNvPr>
            <p:cNvSpPr/>
            <p:nvPr/>
          </p:nvSpPr>
          <p:spPr bwMode="auto">
            <a:xfrm>
              <a:off x="1295400" y="228600"/>
              <a:ext cx="3173412" cy="3065463"/>
            </a:xfrm>
            <a:prstGeom prst="circularArrow">
              <a:avLst>
                <a:gd name="adj1" fmla="val 7356"/>
                <a:gd name="adj2" fmla="val 843638"/>
                <a:gd name="adj3" fmla="val 10261154"/>
                <a:gd name="adj4" fmla="val 12164336"/>
                <a:gd name="adj5" fmla="val 3864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noAutofit/>
            </a:bodyPr>
            <a:lstStyle/>
            <a:p>
              <a:endParaRPr lang="en-GB"/>
            </a:p>
          </p:txBody>
        </p:sp>
        <p:sp>
          <p:nvSpPr>
            <p:cNvPr id="28" name="Circular Arrow 27648">
              <a:extLst>
                <a:ext uri="{FF2B5EF4-FFF2-40B4-BE49-F238E27FC236}">
                  <a16:creationId xmlns:a16="http://schemas.microsoft.com/office/drawing/2014/main" id="{094B4939-941A-4328-AB1E-D996CFF57A2E}"/>
                </a:ext>
              </a:extLst>
            </p:cNvPr>
            <p:cNvSpPr/>
            <p:nvPr/>
          </p:nvSpPr>
          <p:spPr bwMode="auto">
            <a:xfrm flipV="1">
              <a:off x="68580" y="0"/>
              <a:ext cx="1652270" cy="1717675"/>
            </a:xfrm>
            <a:prstGeom prst="circularArrow">
              <a:avLst>
                <a:gd name="adj1" fmla="val 21886"/>
                <a:gd name="adj2" fmla="val 1141820"/>
                <a:gd name="adj3" fmla="val 20288982"/>
                <a:gd name="adj4" fmla="val 12241114"/>
                <a:gd name="adj5" fmla="val 6738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noAutofit/>
            </a:bodyPr>
            <a:lstStyle/>
            <a:p>
              <a:endParaRPr lang="en-GB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E96D5E41-8E05-4F1C-B8FF-72226DFAB0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863516">
              <a:off x="0" y="899160"/>
              <a:ext cx="481378" cy="54292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Circular Arrow 29">
              <a:extLst>
                <a:ext uri="{FF2B5EF4-FFF2-40B4-BE49-F238E27FC236}">
                  <a16:creationId xmlns:a16="http://schemas.microsoft.com/office/drawing/2014/main" id="{6DC0CD78-48A8-4A08-8234-19941151B924}"/>
                </a:ext>
              </a:extLst>
            </p:cNvPr>
            <p:cNvSpPr/>
            <p:nvPr/>
          </p:nvSpPr>
          <p:spPr bwMode="auto">
            <a:xfrm rot="21118437" flipH="1">
              <a:off x="4160520" y="1455420"/>
              <a:ext cx="1693562" cy="1715770"/>
            </a:xfrm>
            <a:prstGeom prst="circularArrow">
              <a:avLst>
                <a:gd name="adj1" fmla="val 21886"/>
                <a:gd name="adj2" fmla="val 1141820"/>
                <a:gd name="adj3" fmla="val 20288982"/>
                <a:gd name="adj4" fmla="val 11872358"/>
                <a:gd name="adj5" fmla="val 6738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B1B14DDA-27D6-4F9E-8180-00457EF601F8}"/>
                </a:ext>
              </a:extLst>
            </p:cNvPr>
            <p:cNvSpPr/>
            <p:nvPr/>
          </p:nvSpPr>
          <p:spPr bwMode="auto">
            <a:xfrm rot="19741349">
              <a:off x="5509260" y="1805940"/>
              <a:ext cx="216001" cy="223344"/>
            </a:xfrm>
            <a:prstGeom prst="triangle">
              <a:avLst>
                <a:gd name="adj" fmla="val 54227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noAutofit/>
            </a:bodyPr>
            <a:lstStyle/>
            <a:p>
              <a:endParaRPr lang="en-GB"/>
            </a:p>
          </p:txBody>
        </p:sp>
      </p:grpSp>
      <p:sp>
        <p:nvSpPr>
          <p:cNvPr id="40" name="Rectangle 25">
            <a:extLst>
              <a:ext uri="{FF2B5EF4-FFF2-40B4-BE49-F238E27FC236}">
                <a16:creationId xmlns:a16="http://schemas.microsoft.com/office/drawing/2014/main" id="{669DB69C-D365-4300-97C2-61C429342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3BD12871-FE97-4577-955F-BCF818E2B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77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Structure of Technology Testing Program </a:t>
            </a:r>
          </a:p>
          <a:p>
            <a:pPr algn="ctr" eaLnBrk="0" hangingPunct="0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for On-Site Inspections Equipment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Rémi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Colbalchini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Equipment &amp; Implementation Section, OSI, CTBTO</a:t>
            </a:r>
          </a:p>
          <a:p>
            <a:pPr algn="ctr" eaLnBrk="0" hangingPunct="0">
              <a:lnSpc>
                <a:spcPts val="1586"/>
              </a:lnSpc>
            </a:pP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0B0A63B-3984-4AC7-8ACF-AAAF4243DE5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P4.4-257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25">
            <a:extLst>
              <a:ext uri="{FF2B5EF4-FFF2-40B4-BE49-F238E27FC236}">
                <a16:creationId xmlns:a16="http://schemas.microsoft.com/office/drawing/2014/main" id="{669DB69C-D365-4300-97C2-61C429342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F6175B-6E90-4E7A-A1D8-2AD17E938A7A}"/>
              </a:ext>
            </a:extLst>
          </p:cNvPr>
          <p:cNvGrpSpPr/>
          <p:nvPr/>
        </p:nvGrpSpPr>
        <p:grpSpPr>
          <a:xfrm>
            <a:off x="79829" y="1710919"/>
            <a:ext cx="9006114" cy="1020183"/>
            <a:chOff x="250546" y="1101383"/>
            <a:chExt cx="8772431" cy="119053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E396D8B-6017-4175-B92E-2C1574E3B853}"/>
                </a:ext>
              </a:extLst>
            </p:cNvPr>
            <p:cNvSpPr/>
            <p:nvPr/>
          </p:nvSpPr>
          <p:spPr bwMode="auto">
            <a:xfrm>
              <a:off x="250546" y="1101383"/>
              <a:ext cx="8772431" cy="11905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E1B9D17D-3D0D-4D2D-BBDC-7A8AD1A756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553" y="1557834"/>
              <a:ext cx="1497495" cy="68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algn="ctr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Consultations / Consultancies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TextBox 22">
              <a:extLst>
                <a:ext uri="{FF2B5EF4-FFF2-40B4-BE49-F238E27FC236}">
                  <a16:creationId xmlns:a16="http://schemas.microsoft.com/office/drawing/2014/main" id="{7347D643-2A42-4C5C-984C-B87454507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548" y="1557834"/>
              <a:ext cx="1497495" cy="68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algn="ctr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Laboratory / Field Tests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TextBox 23">
              <a:extLst>
                <a:ext uri="{FF2B5EF4-FFF2-40B4-BE49-F238E27FC236}">
                  <a16:creationId xmlns:a16="http://schemas.microsoft.com/office/drawing/2014/main" id="{A7C9C7AB-0620-4228-BB39-7A00EA375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5544" y="1557834"/>
              <a:ext cx="1497495" cy="68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algn="ctr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Development Projects 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TextBox 24">
              <a:extLst>
                <a:ext uri="{FF2B5EF4-FFF2-40B4-BE49-F238E27FC236}">
                  <a16:creationId xmlns:a16="http://schemas.microsoft.com/office/drawing/2014/main" id="{0D164C87-D743-44EC-9215-733A030B7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0539" y="1557834"/>
              <a:ext cx="15169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algn="ctr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Exercises / Training Activities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" name="TextBox 26">
              <a:extLst>
                <a:ext uri="{FF2B5EF4-FFF2-40B4-BE49-F238E27FC236}">
                  <a16:creationId xmlns:a16="http://schemas.microsoft.com/office/drawing/2014/main" id="{FC9FD203-F15D-41B4-8155-9997039ED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558" y="1557834"/>
              <a:ext cx="1497495" cy="68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algn="ctr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Expert Meetings / Workshops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2" name="TextBox 22">
              <a:extLst>
                <a:ext uri="{FF2B5EF4-FFF2-40B4-BE49-F238E27FC236}">
                  <a16:creationId xmlns:a16="http://schemas.microsoft.com/office/drawing/2014/main" id="{33AE790F-BF30-4BF6-8C9D-12E6B5A61C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1343" y="1101383"/>
              <a:ext cx="5830836" cy="400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algn="ctr" eaLnBrk="0" fontAlgn="base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Possible Mechanisms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63D3159-689B-4D83-8B9D-BF947F5190A2}"/>
              </a:ext>
            </a:extLst>
          </p:cNvPr>
          <p:cNvSpPr txBox="1"/>
          <p:nvPr/>
        </p:nvSpPr>
        <p:spPr>
          <a:xfrm>
            <a:off x="208541" y="952653"/>
            <a:ext cx="7102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Purpose of the TTP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 describe processes and provide protocols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 formalize and improve existing mechanisms in line with QM system</a:t>
            </a:r>
            <a:endParaRPr lang="en-GB" sz="16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BBC1649-24B6-41E9-A4C0-7ACF289F4B17}"/>
              </a:ext>
            </a:extLst>
          </p:cNvPr>
          <p:cNvGrpSpPr/>
          <p:nvPr/>
        </p:nvGrpSpPr>
        <p:grpSpPr>
          <a:xfrm>
            <a:off x="1027300" y="3990724"/>
            <a:ext cx="1231235" cy="700824"/>
            <a:chOff x="0" y="0"/>
            <a:chExt cx="5854082" cy="3294063"/>
          </a:xfrm>
        </p:grpSpPr>
        <p:sp>
          <p:nvSpPr>
            <p:cNvPr id="45" name="Circular Arrow 27655">
              <a:extLst>
                <a:ext uri="{FF2B5EF4-FFF2-40B4-BE49-F238E27FC236}">
                  <a16:creationId xmlns:a16="http://schemas.microsoft.com/office/drawing/2014/main" id="{9A19AE53-6A07-4779-A742-FF28F5C00078}"/>
                </a:ext>
              </a:extLst>
            </p:cNvPr>
            <p:cNvSpPr/>
            <p:nvPr/>
          </p:nvSpPr>
          <p:spPr bwMode="auto">
            <a:xfrm>
              <a:off x="1295400" y="228600"/>
              <a:ext cx="3173412" cy="3065463"/>
            </a:xfrm>
            <a:prstGeom prst="circularArrow">
              <a:avLst>
                <a:gd name="adj1" fmla="val 7356"/>
                <a:gd name="adj2" fmla="val 843638"/>
                <a:gd name="adj3" fmla="val 10261154"/>
                <a:gd name="adj4" fmla="val 12164336"/>
                <a:gd name="adj5" fmla="val 3864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noAutofit/>
            </a:bodyPr>
            <a:lstStyle/>
            <a:p>
              <a:endParaRPr lang="en-GB" dirty="0"/>
            </a:p>
          </p:txBody>
        </p:sp>
        <p:sp>
          <p:nvSpPr>
            <p:cNvPr id="46" name="Circular Arrow 27648">
              <a:extLst>
                <a:ext uri="{FF2B5EF4-FFF2-40B4-BE49-F238E27FC236}">
                  <a16:creationId xmlns:a16="http://schemas.microsoft.com/office/drawing/2014/main" id="{94E0F1EF-4649-40BF-9DB1-537E52EBD2E8}"/>
                </a:ext>
              </a:extLst>
            </p:cNvPr>
            <p:cNvSpPr/>
            <p:nvPr/>
          </p:nvSpPr>
          <p:spPr bwMode="auto">
            <a:xfrm flipV="1">
              <a:off x="68580" y="0"/>
              <a:ext cx="1652270" cy="1717675"/>
            </a:xfrm>
            <a:prstGeom prst="circularArrow">
              <a:avLst>
                <a:gd name="adj1" fmla="val 21886"/>
                <a:gd name="adj2" fmla="val 1141820"/>
                <a:gd name="adj3" fmla="val 20288982"/>
                <a:gd name="adj4" fmla="val 12241114"/>
                <a:gd name="adj5" fmla="val 6738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noAutofit/>
            </a:bodyPr>
            <a:lstStyle/>
            <a:p>
              <a:endParaRPr lang="en-GB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E6145EA1-8779-4525-B9E3-1BB25EAF19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863516">
              <a:off x="0" y="899160"/>
              <a:ext cx="481378" cy="54292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Circular Arrow 29">
              <a:extLst>
                <a:ext uri="{FF2B5EF4-FFF2-40B4-BE49-F238E27FC236}">
                  <a16:creationId xmlns:a16="http://schemas.microsoft.com/office/drawing/2014/main" id="{00972AF5-4873-4E25-9D67-A50DF2437458}"/>
                </a:ext>
              </a:extLst>
            </p:cNvPr>
            <p:cNvSpPr/>
            <p:nvPr/>
          </p:nvSpPr>
          <p:spPr bwMode="auto">
            <a:xfrm rot="21118437" flipH="1">
              <a:off x="4160520" y="1455420"/>
              <a:ext cx="1693562" cy="1715770"/>
            </a:xfrm>
            <a:prstGeom prst="circularArrow">
              <a:avLst>
                <a:gd name="adj1" fmla="val 21886"/>
                <a:gd name="adj2" fmla="val 1141820"/>
                <a:gd name="adj3" fmla="val 20288982"/>
                <a:gd name="adj4" fmla="val 11872358"/>
                <a:gd name="adj5" fmla="val 6738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2FEAF171-E7A4-45E6-8020-C31FD02D8585}"/>
                </a:ext>
              </a:extLst>
            </p:cNvPr>
            <p:cNvSpPr/>
            <p:nvPr/>
          </p:nvSpPr>
          <p:spPr bwMode="auto">
            <a:xfrm rot="19741349">
              <a:off x="5509260" y="1805940"/>
              <a:ext cx="216001" cy="223344"/>
            </a:xfrm>
            <a:prstGeom prst="triangle">
              <a:avLst>
                <a:gd name="adj" fmla="val 54227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noAutofit/>
            </a:bodyPr>
            <a:lstStyle/>
            <a:p>
              <a:endParaRPr lang="en-GB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C4E57F9E-279B-4379-92F3-5F417CD2D1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202" y="2811983"/>
            <a:ext cx="1524212" cy="1143159"/>
          </a:xfrm>
          <a:prstGeom prst="rect">
            <a:avLst/>
          </a:prstGeom>
        </p:spPr>
      </p:pic>
      <p:pic>
        <p:nvPicPr>
          <p:cNvPr id="51" name="Picture 50" descr="A picture containing several&#10;&#10;Description automatically generated">
            <a:extLst>
              <a:ext uri="{FF2B5EF4-FFF2-40B4-BE49-F238E27FC236}">
                <a16:creationId xmlns:a16="http://schemas.microsoft.com/office/drawing/2014/main" id="{175E22E1-A80F-4E7F-8AEB-3FF55E6A25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43"/>
          <a:stretch/>
        </p:blipFill>
        <p:spPr>
          <a:xfrm>
            <a:off x="7415611" y="2808662"/>
            <a:ext cx="1670332" cy="113122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E555BC0-CD87-4175-9833-C4169284C90B}"/>
              </a:ext>
            </a:extLst>
          </p:cNvPr>
          <p:cNvSpPr txBox="1"/>
          <p:nvPr/>
        </p:nvSpPr>
        <p:spPr>
          <a:xfrm>
            <a:off x="2436043" y="4163916"/>
            <a:ext cx="4597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Systematic development in iterative cycle approach </a:t>
            </a:r>
          </a:p>
          <a:p>
            <a:pPr algn="ctr"/>
            <a:r>
              <a:rPr lang="en-US" sz="1600" dirty="0"/>
              <a:t>   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13D89-5786-4B8A-B9FC-05FCD64C0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9" y="2805206"/>
            <a:ext cx="1709104" cy="1140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9A11C1-3896-4A0E-8B82-58C6F3698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604" y="2805205"/>
            <a:ext cx="1723827" cy="1149937"/>
          </a:xfrm>
          <a:prstGeom prst="rect">
            <a:avLst/>
          </a:prstGeom>
        </p:spPr>
      </p:pic>
      <p:pic>
        <p:nvPicPr>
          <p:cNvPr id="8" name="Picture 7" descr="A picture containing tree, outdoor, sky, grass&#10;&#10;Description automatically generated">
            <a:extLst>
              <a:ext uri="{FF2B5EF4-FFF2-40B4-BE49-F238E27FC236}">
                <a16:creationId xmlns:a16="http://schemas.microsoft.com/office/drawing/2014/main" id="{85A02D7F-5F4C-497B-8335-370CBB4CA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0614" y="2815607"/>
            <a:ext cx="2025403" cy="1139289"/>
          </a:xfrm>
          <a:prstGeom prst="rect">
            <a:avLst/>
          </a:prstGeom>
        </p:spPr>
      </p:pic>
      <p:sp>
        <p:nvSpPr>
          <p:cNvPr id="26" name="Rectangle 17">
            <a:extLst>
              <a:ext uri="{FF2B5EF4-FFF2-40B4-BE49-F238E27FC236}">
                <a16:creationId xmlns:a16="http://schemas.microsoft.com/office/drawing/2014/main" id="{B076A329-8081-4F71-BB21-6E3D97833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77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Structure of Technology Testing Program </a:t>
            </a:r>
          </a:p>
          <a:p>
            <a:pPr algn="ctr" eaLnBrk="0" hangingPunct="0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for On-Site Inspections Equipment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Rémi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Colbalchini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Equipment &amp; Implementation Section, OSI, CTBTO</a:t>
            </a:r>
          </a:p>
          <a:p>
            <a:pPr algn="ctr" eaLnBrk="0" hangingPunct="0">
              <a:lnSpc>
                <a:spcPts val="1586"/>
              </a:lnSpc>
            </a:pP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4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0B0A63B-3984-4AC7-8ACF-AAAF4243DE5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P4.4-257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25">
            <a:extLst>
              <a:ext uri="{FF2B5EF4-FFF2-40B4-BE49-F238E27FC236}">
                <a16:creationId xmlns:a16="http://schemas.microsoft.com/office/drawing/2014/main" id="{669DB69C-D365-4300-97C2-61C429342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55FADD0-6618-4F9E-BB2E-869B1B2BBAC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3" t="40875" b="34245"/>
          <a:stretch/>
        </p:blipFill>
        <p:spPr bwMode="auto">
          <a:xfrm>
            <a:off x="5721451" y="2929992"/>
            <a:ext cx="2298168" cy="164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6AA90E-7D1A-4BD9-BA03-5D926D091DB2}"/>
              </a:ext>
            </a:extLst>
          </p:cNvPr>
          <p:cNvSpPr txBox="1"/>
          <p:nvPr/>
        </p:nvSpPr>
        <p:spPr>
          <a:xfrm>
            <a:off x="362857" y="1028005"/>
            <a:ext cx="4585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Succession of incremental and iterative cycles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55243D-002F-4CAA-82B8-EC5F46A47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23750"/>
              </p:ext>
            </p:extLst>
          </p:nvPr>
        </p:nvGraphicFramePr>
        <p:xfrm>
          <a:off x="4455828" y="1203665"/>
          <a:ext cx="4585768" cy="164258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292884">
                  <a:extLst>
                    <a:ext uri="{9D8B030D-6E8A-4147-A177-3AD203B41FA5}">
                      <a16:colId xmlns:a16="http://schemas.microsoft.com/office/drawing/2014/main" val="2912909585"/>
                    </a:ext>
                  </a:extLst>
                </a:gridCol>
                <a:gridCol w="2292884">
                  <a:extLst>
                    <a:ext uri="{9D8B030D-6E8A-4147-A177-3AD203B41FA5}">
                      <a16:colId xmlns:a16="http://schemas.microsoft.com/office/drawing/2014/main" val="3005389450"/>
                    </a:ext>
                  </a:extLst>
                </a:gridCol>
              </a:tblGrid>
              <a:tr h="175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u="sng" dirty="0">
                          <a:effectLst/>
                        </a:rPr>
                        <a:t>Inputs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7" marR="610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u="sng" dirty="0">
                          <a:solidFill>
                            <a:schemeClr val="tx1"/>
                          </a:solidFill>
                          <a:effectLst/>
                        </a:rPr>
                        <a:t>Outputs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7" marR="61067" marT="0" marB="0"/>
                </a:tc>
                <a:extLst>
                  <a:ext uri="{0D108BD9-81ED-4DB2-BD59-A6C34878D82A}">
                    <a16:rowId xmlns:a16="http://schemas.microsoft.com/office/drawing/2014/main" val="117268347"/>
                  </a:ext>
                </a:extLst>
              </a:tr>
              <a:tr h="146661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PMO discussions and papers</a:t>
                      </a:r>
                    </a:p>
                    <a:p>
                      <a:pPr marL="342900" marR="0" lvl="0" indent="-342900" algn="l" defTabSz="100811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Draft OSI Operational Manual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Expert meeting and test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reports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Identified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  <a:effectLst/>
                        </a:rPr>
                        <a:t> lessons (e.g. 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DILI)</a:t>
                      </a:r>
                    </a:p>
                    <a:p>
                      <a:pPr marL="342900" marR="0" lvl="0" indent="-342900" algn="l" defTabSz="100811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Proposed/revised equipment specs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100" b="0" dirty="0" err="1">
                          <a:solidFill>
                            <a:schemeClr val="tx1"/>
                          </a:solidFill>
                          <a:effectLst/>
                        </a:rPr>
                        <a:t>Equipment+Software+Manuals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7" marR="61067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100811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Identified</a:t>
                      </a:r>
                      <a:r>
                        <a:rPr lang="en-GB" sz="1100" b="0" baseline="0" dirty="0">
                          <a:solidFill>
                            <a:schemeClr val="tx1"/>
                          </a:solidFill>
                          <a:effectLst/>
                        </a:rPr>
                        <a:t> lessons (e.g. 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DILI)</a:t>
                      </a:r>
                    </a:p>
                    <a:p>
                      <a:pPr marL="342900" marR="0" lvl="0" indent="-342900" algn="l" defTabSz="100811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Technical reports</a:t>
                      </a:r>
                    </a:p>
                    <a:p>
                      <a:pPr marL="342900" marR="0" lvl="0" indent="-342900" algn="l" defTabSz="100811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</a:rPr>
                        <a:t>Proposed/revised equipment specs</a:t>
                      </a:r>
                    </a:p>
                    <a:p>
                      <a:pPr marL="342900" marR="0" lvl="0" indent="-342900" algn="l" defTabSz="100811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QMS documents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  <a:effectLst/>
                        </a:rPr>
                        <a:t> (e.g. 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SOP</a:t>
                      </a:r>
                      <a:r>
                        <a:rPr lang="en-GB" sz="1100" strike="noStrike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GB" sz="1100" strike="noStrike" dirty="0">
                          <a:solidFill>
                            <a:schemeClr val="tx1"/>
                          </a:solidFill>
                          <a:effectLst/>
                        </a:rPr>
                        <a:t>WINs)</a:t>
                      </a:r>
                    </a:p>
                    <a:p>
                      <a:pPr marL="342900" marR="0" lvl="0" indent="-342900" algn="l" defTabSz="1008111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lang="en-US" sz="1100" strike="noStrike" dirty="0">
                          <a:solidFill>
                            <a:schemeClr val="tx1"/>
                          </a:solidFill>
                          <a:effectLst/>
                        </a:rPr>
                        <a:t>Training material</a:t>
                      </a:r>
                      <a:endParaRPr lang="en-GB" sz="1100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067" marR="61067" marT="0" marB="0"/>
                </a:tc>
                <a:extLst>
                  <a:ext uri="{0D108BD9-81ED-4DB2-BD59-A6C34878D82A}">
                    <a16:rowId xmlns:a16="http://schemas.microsoft.com/office/drawing/2014/main" val="1687035165"/>
                  </a:ext>
                </a:extLst>
              </a:tr>
            </a:tbl>
          </a:graphicData>
        </a:graphic>
      </p:graphicFrame>
      <p:sp>
        <p:nvSpPr>
          <p:cNvPr id="11" name="Rectangle 17">
            <a:extLst>
              <a:ext uri="{FF2B5EF4-FFF2-40B4-BE49-F238E27FC236}">
                <a16:creationId xmlns:a16="http://schemas.microsoft.com/office/drawing/2014/main" id="{B01A94EF-437B-4A23-B9A3-9725A32C8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77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Structure of Technology Testing Program </a:t>
            </a:r>
          </a:p>
          <a:p>
            <a:pPr algn="ctr" eaLnBrk="0" hangingPunct="0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for On-Site Inspections Equipment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Rémi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Colbalchini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Equipment &amp; Implementation Section, OSI, CTBTO</a:t>
            </a:r>
          </a:p>
          <a:p>
            <a:pPr algn="ctr" eaLnBrk="0" hangingPunct="0">
              <a:lnSpc>
                <a:spcPts val="1586"/>
              </a:lnSpc>
            </a:pP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57F3969-D5FE-4A63-9276-6A58A7D1F2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656" y="3218271"/>
            <a:ext cx="3730172" cy="1443127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EE16479-C124-4E3B-9CE3-CDB4C2F2DC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66" y="1426291"/>
            <a:ext cx="2469073" cy="1514980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C87D2BD5-BDD4-490C-9AAB-2D2B118AC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4" y="1281582"/>
            <a:ext cx="13496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Observables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5922F9-25D1-49F3-90A9-4B3086DB9230}"/>
              </a:ext>
            </a:extLst>
          </p:cNvPr>
          <p:cNvSpPr txBox="1"/>
          <p:nvPr/>
        </p:nvSpPr>
        <p:spPr>
          <a:xfrm>
            <a:off x="3293895" y="2048557"/>
            <a:ext cx="87964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1 Cycle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42670F-F301-4964-B69B-74E0ABE2EB63}"/>
              </a:ext>
            </a:extLst>
          </p:cNvPr>
          <p:cNvSpPr txBox="1"/>
          <p:nvPr/>
        </p:nvSpPr>
        <p:spPr>
          <a:xfrm>
            <a:off x="3293895" y="3064382"/>
            <a:ext cx="139427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Multiple Cycles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936B38-DD2C-4B14-8B56-AAE77A83D748}"/>
              </a:ext>
            </a:extLst>
          </p:cNvPr>
          <p:cNvSpPr txBox="1"/>
          <p:nvPr/>
        </p:nvSpPr>
        <p:spPr>
          <a:xfrm>
            <a:off x="7715709" y="3098255"/>
            <a:ext cx="132588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Inputs/Outputs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1696474C-C0A1-4E52-8B11-5CEF837D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55" y="2201189"/>
            <a:ext cx="6986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Testing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B8B84F9D-BC59-4AB2-AF89-82DE24B23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998" y="1474282"/>
            <a:ext cx="11097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Development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57A7943E-E87A-433E-AD9E-3C902A078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082" y="2381371"/>
            <a:ext cx="11097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Planning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54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>
            <a:extLst>
              <a:ext uri="{FF2B5EF4-FFF2-40B4-BE49-F238E27FC236}">
                <a16:creationId xmlns:a16="http://schemas.microsoft.com/office/drawing/2014/main" id="{14DC9415-16E3-45E1-8A0B-3BDD9D679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77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Structure of Technology Testing Program </a:t>
            </a:r>
          </a:p>
          <a:p>
            <a:pPr algn="ctr" eaLnBrk="0" hangingPunct="0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for On-Site Inspections equipment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Rémi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Colbalchini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Equipment &amp; Implementation Section, OSI, CTBTO</a:t>
            </a:r>
          </a:p>
          <a:p>
            <a:pPr algn="ctr" eaLnBrk="0" hangingPunct="0">
              <a:lnSpc>
                <a:spcPts val="1586"/>
              </a:lnSpc>
            </a:pP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D1A51-218D-469F-AF07-2E2A3870845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P4.4-257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78E7FD-7420-4226-BE56-23DE2BAEF2AF}"/>
              </a:ext>
            </a:extLst>
          </p:cNvPr>
          <p:cNvGrpSpPr/>
          <p:nvPr/>
        </p:nvGrpSpPr>
        <p:grpSpPr>
          <a:xfrm>
            <a:off x="282493" y="1112447"/>
            <a:ext cx="2108057" cy="1265230"/>
            <a:chOff x="1992923" y="2897405"/>
            <a:chExt cx="2825820" cy="1565344"/>
          </a:xfrm>
        </p:grpSpPr>
        <p:sp>
          <p:nvSpPr>
            <p:cNvPr id="12" name="Circular Arrow 27655">
              <a:extLst>
                <a:ext uri="{FF2B5EF4-FFF2-40B4-BE49-F238E27FC236}">
                  <a16:creationId xmlns:a16="http://schemas.microsoft.com/office/drawing/2014/main" id="{09889737-F4BB-49A7-8F99-1CEAEBE3EC8A}"/>
                </a:ext>
              </a:extLst>
            </p:cNvPr>
            <p:cNvSpPr/>
            <p:nvPr/>
          </p:nvSpPr>
          <p:spPr bwMode="auto">
            <a:xfrm>
              <a:off x="2621721" y="2976538"/>
              <a:ext cx="1531836" cy="1461860"/>
            </a:xfrm>
            <a:prstGeom prst="circularArrow">
              <a:avLst>
                <a:gd name="adj1" fmla="val 7356"/>
                <a:gd name="adj2" fmla="val 764570"/>
                <a:gd name="adj3" fmla="val 10261154"/>
                <a:gd name="adj4" fmla="val 971948"/>
                <a:gd name="adj5" fmla="val 3864"/>
              </a:avLst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6BB06A2-D699-486F-AFB0-8F8CAC835E97}"/>
                </a:ext>
              </a:extLst>
            </p:cNvPr>
            <p:cNvGrpSpPr/>
            <p:nvPr/>
          </p:nvGrpSpPr>
          <p:grpSpPr>
            <a:xfrm>
              <a:off x="1992923" y="2897405"/>
              <a:ext cx="2825820" cy="1565344"/>
              <a:chOff x="1992923" y="2888342"/>
              <a:chExt cx="2825820" cy="1565344"/>
            </a:xfrm>
          </p:grpSpPr>
          <p:sp>
            <p:nvSpPr>
              <p:cNvPr id="14" name="Circular Arrow 27648">
                <a:extLst>
                  <a:ext uri="{FF2B5EF4-FFF2-40B4-BE49-F238E27FC236}">
                    <a16:creationId xmlns:a16="http://schemas.microsoft.com/office/drawing/2014/main" id="{302ECB87-AA67-48CC-A4F2-00F405C99E37}"/>
                  </a:ext>
                </a:extLst>
              </p:cNvPr>
              <p:cNvSpPr/>
              <p:nvPr/>
            </p:nvSpPr>
            <p:spPr bwMode="auto">
              <a:xfrm flipV="1">
                <a:off x="2026027" y="2888342"/>
                <a:ext cx="797566" cy="819126"/>
              </a:xfrm>
              <a:prstGeom prst="circularArrow">
                <a:avLst>
                  <a:gd name="adj1" fmla="val 21886"/>
                  <a:gd name="adj2" fmla="val 1141820"/>
                  <a:gd name="adj3" fmla="val 20288982"/>
                  <a:gd name="adj4" fmla="val 12241114"/>
                  <a:gd name="adj5" fmla="val 6738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B463684C-FD81-4126-86C3-778C26F5E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863516">
                <a:off x="1992923" y="3317134"/>
                <a:ext cx="232366" cy="25891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Circular Arrow 29">
                <a:extLst>
                  <a:ext uri="{FF2B5EF4-FFF2-40B4-BE49-F238E27FC236}">
                    <a16:creationId xmlns:a16="http://schemas.microsoft.com/office/drawing/2014/main" id="{3BC58471-42F0-4A9F-BE9A-88721F52C2CE}"/>
                  </a:ext>
                </a:extLst>
              </p:cNvPr>
              <p:cNvSpPr/>
              <p:nvPr/>
            </p:nvSpPr>
            <p:spPr bwMode="auto">
              <a:xfrm rot="21118437" flipH="1">
                <a:off x="4001245" y="3582404"/>
                <a:ext cx="817498" cy="818217"/>
              </a:xfrm>
              <a:prstGeom prst="circularArrow">
                <a:avLst>
                  <a:gd name="adj1" fmla="val 21886"/>
                  <a:gd name="adj2" fmla="val 1141820"/>
                  <a:gd name="adj3" fmla="val 20288982"/>
                  <a:gd name="adj4" fmla="val 11872358"/>
                  <a:gd name="adj5" fmla="val 6738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Circular Arrow 27655">
                <a:extLst>
                  <a:ext uri="{FF2B5EF4-FFF2-40B4-BE49-F238E27FC236}">
                    <a16:creationId xmlns:a16="http://schemas.microsoft.com/office/drawing/2014/main" id="{A2950D61-75F6-4735-BB7D-FA401FE600AD}"/>
                  </a:ext>
                </a:extLst>
              </p:cNvPr>
              <p:cNvSpPr/>
              <p:nvPr/>
            </p:nvSpPr>
            <p:spPr bwMode="auto">
              <a:xfrm>
                <a:off x="2628650" y="2991826"/>
                <a:ext cx="1531836" cy="1461860"/>
              </a:xfrm>
              <a:prstGeom prst="circularArrow">
                <a:avLst>
                  <a:gd name="adj1" fmla="val 7728"/>
                  <a:gd name="adj2" fmla="val 764570"/>
                  <a:gd name="adj3" fmla="val 1347996"/>
                  <a:gd name="adj4" fmla="val 12417108"/>
                  <a:gd name="adj5" fmla="val 3864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69DE59A3-8CDE-4017-9A24-84136A7DB3C1}"/>
                  </a:ext>
                </a:extLst>
              </p:cNvPr>
              <p:cNvSpPr/>
              <p:nvPr/>
            </p:nvSpPr>
            <p:spPr bwMode="auto">
              <a:xfrm rot="19741349">
                <a:off x="4652294" y="3749560"/>
                <a:ext cx="104266" cy="106508"/>
              </a:xfrm>
              <a:prstGeom prst="triangle">
                <a:avLst>
                  <a:gd name="adj" fmla="val 54227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>
                <a:noAutofit/>
              </a:bodyPr>
              <a:lstStyle/>
              <a:p>
                <a:endParaRPr lang="en-GB"/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15502EF-9B8A-48D4-AE8C-B72F82DAD1F9}"/>
              </a:ext>
            </a:extLst>
          </p:cNvPr>
          <p:cNvSpPr/>
          <p:nvPr/>
        </p:nvSpPr>
        <p:spPr>
          <a:xfrm>
            <a:off x="118415" y="1046709"/>
            <a:ext cx="2449285" cy="167954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B3A0A5-D8A0-4F6C-B91A-89DC6A6B71E7}"/>
              </a:ext>
            </a:extLst>
          </p:cNvPr>
          <p:cNvSpPr/>
          <p:nvPr/>
        </p:nvSpPr>
        <p:spPr>
          <a:xfrm>
            <a:off x="84397" y="2332227"/>
            <a:ext cx="2517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TESTING</a:t>
            </a:r>
            <a:endParaRPr lang="en-US" sz="800" b="1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951764D5-D5FE-4005-9C45-178CB440C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368" y="1007131"/>
            <a:ext cx="28276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Acceptance/ Laboratory Test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D60A8429-2340-48F6-BC10-79F0A8C93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093" y="1326478"/>
            <a:ext cx="3599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Field Test</a:t>
            </a:r>
          </a:p>
          <a:p>
            <a:pPr algn="just" eaLnBrk="0" fontAlgn="base" hangingPunct="0">
              <a:spcAft>
                <a:spcPts val="0"/>
              </a:spcAft>
            </a:pPr>
            <a:r>
              <a:rPr lang="en-GB" sz="1200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Technique-specific testing of equipment and methods for the application of inspection techniques</a:t>
            </a:r>
            <a:endParaRPr lang="en-US" sz="1200" dirty="0">
              <a:latin typeface="Calibri" panose="020F050202020403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D65AB02-4934-449F-B20A-E36BFC0EBE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74384" y="1190010"/>
            <a:ext cx="1762659" cy="1321995"/>
          </a:xfrm>
          <a:prstGeom prst="rect">
            <a:avLst/>
          </a:prstGeom>
        </p:spPr>
      </p:pic>
      <p:sp>
        <p:nvSpPr>
          <p:cNvPr id="25" name="TextBox 17">
            <a:extLst>
              <a:ext uri="{FF2B5EF4-FFF2-40B4-BE49-F238E27FC236}">
                <a16:creationId xmlns:a16="http://schemas.microsoft.com/office/drawing/2014/main" id="{18814A16-3F31-4327-AC49-D086EC2A9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8435" y="2023734"/>
            <a:ext cx="36839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Regular Operational/Functional Testing</a:t>
            </a:r>
          </a:p>
          <a:p>
            <a:pPr algn="just" eaLnBrk="0" fontAlgn="base" hangingPunct="0">
              <a:spcAft>
                <a:spcPts val="0"/>
              </a:spcAft>
            </a:pPr>
            <a:r>
              <a:rPr lang="en-GB" sz="1200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Assessment of performance and usability of equipment. No need of integration into OSI workflow.  </a:t>
            </a:r>
            <a:endParaRPr lang="en-US" sz="1200" dirty="0">
              <a:latin typeface="Calibri" panose="020F050202020403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EAD49C-5499-43B8-BEC3-5E69B8B3B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955" y="3098408"/>
            <a:ext cx="3407476" cy="15008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83081C-BDD4-4334-889F-4971642BBF7D}"/>
              </a:ext>
            </a:extLst>
          </p:cNvPr>
          <p:cNvSpPr/>
          <p:nvPr/>
        </p:nvSpPr>
        <p:spPr>
          <a:xfrm>
            <a:off x="2941314" y="3143246"/>
            <a:ext cx="22112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fontAlgn="base" hangingPunct="0"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GB" sz="1200" b="1" dirty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14-18 June 2021</a:t>
            </a:r>
          </a:p>
          <a:p>
            <a:pPr marL="171450" indent="-171450" eaLnBrk="0" fontAlgn="base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Functional Test of new GIMO setup </a:t>
            </a:r>
          </a:p>
          <a:p>
            <a:pPr marL="171450" indent="-171450" eaLnBrk="0" fontAlgn="base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Testing protocol drawn up with collaborative approach</a:t>
            </a:r>
          </a:p>
          <a:p>
            <a:pPr marL="171450" indent="-171450" algn="just" eaLnBrk="0" fontAlgn="base" hangingPunct="0">
              <a:spcAft>
                <a:spcPts val="0"/>
              </a:spcAft>
              <a:buFont typeface="Symbol" panose="05050102010706020507" pitchFamily="18" charset="2"/>
              <a:buChar char="Þ"/>
            </a:pPr>
            <a:endParaRPr lang="en-US" sz="800" b="1" dirty="0">
              <a:solidFill>
                <a:srgbClr val="FF0000"/>
              </a:solidFill>
              <a:latin typeface="Calibri" panose="020F050202020403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indoor, worktable&#10;&#10;Description automatically generated">
            <a:extLst>
              <a:ext uri="{FF2B5EF4-FFF2-40B4-BE49-F238E27FC236}">
                <a16:creationId xmlns:a16="http://schemas.microsoft.com/office/drawing/2014/main" id="{00591AF5-C3C6-4CCF-BD69-E014356E1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42" y="2877957"/>
            <a:ext cx="2261810" cy="16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9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>
            <a:extLst>
              <a:ext uri="{FF2B5EF4-FFF2-40B4-BE49-F238E27FC236}">
                <a16:creationId xmlns:a16="http://schemas.microsoft.com/office/drawing/2014/main" id="{14DC9415-16E3-45E1-8A0B-3BDD9D679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77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Structure of Technology Testing Program </a:t>
            </a:r>
          </a:p>
          <a:p>
            <a:pPr algn="ctr" eaLnBrk="0" hangingPunct="0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for On-Site Inspections equipment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Rémi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Colbalchini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Equipment &amp; Implementation Section, OSI, CTBTO</a:t>
            </a:r>
          </a:p>
          <a:p>
            <a:pPr algn="ctr" eaLnBrk="0" hangingPunct="0">
              <a:lnSpc>
                <a:spcPts val="1586"/>
              </a:lnSpc>
            </a:pP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D1A51-218D-469F-AF07-2E2A3870845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P4.4-257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6" descr="Figure 19 Tech report MSFE12 2 maps borehole charge and depth and detonation sequence.jpg">
            <a:extLst>
              <a:ext uri="{FF2B5EF4-FFF2-40B4-BE49-F238E27FC236}">
                <a16:creationId xmlns:a16="http://schemas.microsoft.com/office/drawing/2014/main" id="{978888D3-87C7-4090-ABD3-95ED0423C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906" y="1099317"/>
            <a:ext cx="1597122" cy="186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20120524_MSIR02_day05_045.JPG">
            <a:extLst>
              <a:ext uri="{FF2B5EF4-FFF2-40B4-BE49-F238E27FC236}">
                <a16:creationId xmlns:a16="http://schemas.microsoft.com/office/drawing/2014/main" id="{7AD83A7D-6333-402E-A438-633676CD4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9805" y="1024184"/>
            <a:ext cx="1476617" cy="197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17">
            <a:extLst>
              <a:ext uri="{FF2B5EF4-FFF2-40B4-BE49-F238E27FC236}">
                <a16:creationId xmlns:a16="http://schemas.microsoft.com/office/drawing/2014/main" id="{1B3A7451-0089-457C-A20D-625519A21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510" y="1046740"/>
            <a:ext cx="302681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Field Exercise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sz="1200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Operational small- to large scale exercises based on tactical exercise scenarios to test one or more inspection activity or the operational readiness of the OSI verification element =&gt; </a:t>
            </a:r>
            <a:r>
              <a:rPr lang="en-GB" sz="1200" dirty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e.g.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sz="1400" b="1" dirty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Integrated Field Exercise IFE14 –</a:t>
            </a:r>
          </a:p>
          <a:p>
            <a:pPr algn="just" eaLnBrk="0" fontAlgn="base" hangingPunct="0">
              <a:spcAft>
                <a:spcPts val="0"/>
              </a:spcAft>
            </a:pPr>
            <a:r>
              <a:rPr lang="en-GB" sz="1400" b="1" dirty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HIGH LEVEL OF EVALUATION</a:t>
            </a:r>
            <a:endParaRPr lang="en-US" sz="1200" b="1" dirty="0">
              <a:solidFill>
                <a:srgbClr val="FF0000"/>
              </a:solidFill>
              <a:latin typeface="Calibri" panose="020F050202020403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3E2027-FAD3-4365-8A3A-BA20FB9697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422" y="3291883"/>
            <a:ext cx="1597122" cy="1065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0AD115-D12D-499F-ABD6-A7D4D88699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452" y="3291883"/>
            <a:ext cx="1597122" cy="1065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C13B00-A570-4E0C-B172-3920E539CE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198" y="3290037"/>
            <a:ext cx="2236557" cy="1068285"/>
          </a:xfrm>
          <a:prstGeom prst="rect">
            <a:avLst/>
          </a:prstGeom>
        </p:spPr>
      </p:pic>
      <p:pic>
        <p:nvPicPr>
          <p:cNvPr id="30" name="Picture 29" descr="A picture containing several&#10;&#10;Description automatically generated">
            <a:extLst>
              <a:ext uri="{FF2B5EF4-FFF2-40B4-BE49-F238E27FC236}">
                <a16:creationId xmlns:a16="http://schemas.microsoft.com/office/drawing/2014/main" id="{2CE13D08-A646-4A36-91C9-9C9C099217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604" y="3291883"/>
            <a:ext cx="1894000" cy="10653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85FF141-9749-4AC4-8B89-33269D433DD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70" y="3291882"/>
            <a:ext cx="1045754" cy="106643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BE22A6B-F5C4-477F-A668-7C7E192F73D8}"/>
              </a:ext>
            </a:extLst>
          </p:cNvPr>
          <p:cNvGrpSpPr/>
          <p:nvPr/>
        </p:nvGrpSpPr>
        <p:grpSpPr>
          <a:xfrm>
            <a:off x="282493" y="1112447"/>
            <a:ext cx="2108057" cy="1265230"/>
            <a:chOff x="1992923" y="2897405"/>
            <a:chExt cx="2825820" cy="1565344"/>
          </a:xfrm>
        </p:grpSpPr>
        <p:sp>
          <p:nvSpPr>
            <p:cNvPr id="26" name="Circular Arrow 27655">
              <a:extLst>
                <a:ext uri="{FF2B5EF4-FFF2-40B4-BE49-F238E27FC236}">
                  <a16:creationId xmlns:a16="http://schemas.microsoft.com/office/drawing/2014/main" id="{66CDACA9-4E8C-443D-AE67-01376337E588}"/>
                </a:ext>
              </a:extLst>
            </p:cNvPr>
            <p:cNvSpPr/>
            <p:nvPr/>
          </p:nvSpPr>
          <p:spPr bwMode="auto">
            <a:xfrm>
              <a:off x="2621721" y="2976538"/>
              <a:ext cx="1531836" cy="1461860"/>
            </a:xfrm>
            <a:prstGeom prst="circularArrow">
              <a:avLst>
                <a:gd name="adj1" fmla="val 7356"/>
                <a:gd name="adj2" fmla="val 764570"/>
                <a:gd name="adj3" fmla="val 10261154"/>
                <a:gd name="adj4" fmla="val 971948"/>
                <a:gd name="adj5" fmla="val 3864"/>
              </a:avLst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D2499D9-4972-496E-ACE3-BB001D022BA0}"/>
                </a:ext>
              </a:extLst>
            </p:cNvPr>
            <p:cNvGrpSpPr/>
            <p:nvPr/>
          </p:nvGrpSpPr>
          <p:grpSpPr>
            <a:xfrm>
              <a:off x="1992923" y="2897405"/>
              <a:ext cx="2825820" cy="1565344"/>
              <a:chOff x="1992923" y="2888342"/>
              <a:chExt cx="2825820" cy="1565344"/>
            </a:xfrm>
          </p:grpSpPr>
          <p:sp>
            <p:nvSpPr>
              <p:cNvPr id="32" name="Circular Arrow 27648">
                <a:extLst>
                  <a:ext uri="{FF2B5EF4-FFF2-40B4-BE49-F238E27FC236}">
                    <a16:creationId xmlns:a16="http://schemas.microsoft.com/office/drawing/2014/main" id="{435F00AA-B28C-4486-8E76-4655DC7CF116}"/>
                  </a:ext>
                </a:extLst>
              </p:cNvPr>
              <p:cNvSpPr/>
              <p:nvPr/>
            </p:nvSpPr>
            <p:spPr bwMode="auto">
              <a:xfrm flipV="1">
                <a:off x="2026027" y="2888342"/>
                <a:ext cx="797566" cy="819126"/>
              </a:xfrm>
              <a:prstGeom prst="circularArrow">
                <a:avLst>
                  <a:gd name="adj1" fmla="val 21886"/>
                  <a:gd name="adj2" fmla="val 1141820"/>
                  <a:gd name="adj3" fmla="val 20288982"/>
                  <a:gd name="adj4" fmla="val 12241114"/>
                  <a:gd name="adj5" fmla="val 6738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45374107-498E-4388-939F-FC4BC66B4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863516">
                <a:off x="1992923" y="3317134"/>
                <a:ext cx="232366" cy="25891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Circular Arrow 29">
                <a:extLst>
                  <a:ext uri="{FF2B5EF4-FFF2-40B4-BE49-F238E27FC236}">
                    <a16:creationId xmlns:a16="http://schemas.microsoft.com/office/drawing/2014/main" id="{F7CC29BA-D540-419A-B47F-4FDA5FF5E1B5}"/>
                  </a:ext>
                </a:extLst>
              </p:cNvPr>
              <p:cNvSpPr/>
              <p:nvPr/>
            </p:nvSpPr>
            <p:spPr bwMode="auto">
              <a:xfrm rot="21118437" flipH="1">
                <a:off x="4001245" y="3582404"/>
                <a:ext cx="817498" cy="818217"/>
              </a:xfrm>
              <a:prstGeom prst="circularArrow">
                <a:avLst>
                  <a:gd name="adj1" fmla="val 21886"/>
                  <a:gd name="adj2" fmla="val 1141820"/>
                  <a:gd name="adj3" fmla="val 20288982"/>
                  <a:gd name="adj4" fmla="val 11872358"/>
                  <a:gd name="adj5" fmla="val 6738"/>
                </a:avLst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Circular Arrow 27655">
                <a:extLst>
                  <a:ext uri="{FF2B5EF4-FFF2-40B4-BE49-F238E27FC236}">
                    <a16:creationId xmlns:a16="http://schemas.microsoft.com/office/drawing/2014/main" id="{8ADF0A05-5497-4BCA-BD91-C71BCEBE156A}"/>
                  </a:ext>
                </a:extLst>
              </p:cNvPr>
              <p:cNvSpPr/>
              <p:nvPr/>
            </p:nvSpPr>
            <p:spPr bwMode="auto">
              <a:xfrm>
                <a:off x="2628650" y="2991826"/>
                <a:ext cx="1531836" cy="1461860"/>
              </a:xfrm>
              <a:prstGeom prst="circularArrow">
                <a:avLst>
                  <a:gd name="adj1" fmla="val 7728"/>
                  <a:gd name="adj2" fmla="val 764570"/>
                  <a:gd name="adj3" fmla="val 1347996"/>
                  <a:gd name="adj4" fmla="val 12417108"/>
                  <a:gd name="adj5" fmla="val 3864"/>
                </a:avLst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GB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365C3B81-1165-4DF2-834D-D20BCA74C8D6}"/>
                  </a:ext>
                </a:extLst>
              </p:cNvPr>
              <p:cNvSpPr/>
              <p:nvPr/>
            </p:nvSpPr>
            <p:spPr bwMode="auto">
              <a:xfrm rot="19741349">
                <a:off x="4652294" y="3749560"/>
                <a:ext cx="104266" cy="106508"/>
              </a:xfrm>
              <a:prstGeom prst="triangle">
                <a:avLst>
                  <a:gd name="adj" fmla="val 54227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>
                <a:noAutofit/>
              </a:bodyPr>
              <a:lstStyle/>
              <a:p>
                <a:endParaRPr lang="en-GB"/>
              </a:p>
            </p:txBody>
          </p: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05F3757-14F3-4561-9550-F8D1053B35A1}"/>
              </a:ext>
            </a:extLst>
          </p:cNvPr>
          <p:cNvSpPr/>
          <p:nvPr/>
        </p:nvSpPr>
        <p:spPr>
          <a:xfrm>
            <a:off x="118415" y="1046709"/>
            <a:ext cx="2449285" cy="167954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5DDF15-89AB-4D97-BDF5-694124D90E06}"/>
              </a:ext>
            </a:extLst>
          </p:cNvPr>
          <p:cNvSpPr/>
          <p:nvPr/>
        </p:nvSpPr>
        <p:spPr>
          <a:xfrm>
            <a:off x="84397" y="2332227"/>
            <a:ext cx="2517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TESTING</a:t>
            </a:r>
            <a:endParaRPr lang="en-US" sz="800" b="1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4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>
            <a:extLst>
              <a:ext uri="{FF2B5EF4-FFF2-40B4-BE49-F238E27FC236}">
                <a16:creationId xmlns:a16="http://schemas.microsoft.com/office/drawing/2014/main" id="{A2F1D25F-F570-403B-89D8-8B6A24A7D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77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Structure of Technology Testing Program </a:t>
            </a:r>
          </a:p>
          <a:p>
            <a:pPr algn="ctr" eaLnBrk="0" hangingPunct="0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</a:rPr>
              <a:t>for On-Site Inspections equipment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Rémi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Colbalchini</a:t>
            </a:r>
            <a:r>
              <a:rPr lang="en-US" sz="8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, Equipment &amp; Implementation Section, OSI, CTBTO</a:t>
            </a:r>
          </a:p>
          <a:p>
            <a:pPr algn="ctr" eaLnBrk="0" hangingPunct="0">
              <a:lnSpc>
                <a:spcPts val="1586"/>
              </a:lnSpc>
            </a:pP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B0A63B-3984-4AC7-8ACF-AAAF4243DE5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P4.4-257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5407E4-9F80-49D0-A9FE-E80E6BA6DFC9}"/>
              </a:ext>
            </a:extLst>
          </p:cNvPr>
          <p:cNvSpPr/>
          <p:nvPr/>
        </p:nvSpPr>
        <p:spPr>
          <a:xfrm>
            <a:off x="97972" y="1764419"/>
            <a:ext cx="2449285" cy="167954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633E8C-DDB5-43B9-A7ED-D6C0375C76B4}"/>
              </a:ext>
            </a:extLst>
          </p:cNvPr>
          <p:cNvSpPr/>
          <p:nvPr/>
        </p:nvSpPr>
        <p:spPr>
          <a:xfrm>
            <a:off x="85065" y="3042600"/>
            <a:ext cx="251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Outcome</a:t>
            </a:r>
            <a:endParaRPr lang="en-US" sz="800" b="1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59C8B7-6FC3-4092-8082-FC129AEAD9D1}"/>
              </a:ext>
            </a:extLst>
          </p:cNvPr>
          <p:cNvGrpSpPr/>
          <p:nvPr/>
        </p:nvGrpSpPr>
        <p:grpSpPr>
          <a:xfrm>
            <a:off x="273957" y="1817212"/>
            <a:ext cx="2171700" cy="1260316"/>
            <a:chOff x="0" y="0"/>
            <a:chExt cx="5854082" cy="3294063"/>
          </a:xfrm>
        </p:grpSpPr>
        <p:sp>
          <p:nvSpPr>
            <p:cNvPr id="18" name="Circular Arrow 27655">
              <a:extLst>
                <a:ext uri="{FF2B5EF4-FFF2-40B4-BE49-F238E27FC236}">
                  <a16:creationId xmlns:a16="http://schemas.microsoft.com/office/drawing/2014/main" id="{CA4C87DF-3018-4F57-93B0-FFD9400D39FE}"/>
                </a:ext>
              </a:extLst>
            </p:cNvPr>
            <p:cNvSpPr/>
            <p:nvPr/>
          </p:nvSpPr>
          <p:spPr bwMode="auto">
            <a:xfrm>
              <a:off x="1295400" y="228600"/>
              <a:ext cx="3173412" cy="3065463"/>
            </a:xfrm>
            <a:prstGeom prst="circularArrow">
              <a:avLst>
                <a:gd name="adj1" fmla="val 7356"/>
                <a:gd name="adj2" fmla="val 764570"/>
                <a:gd name="adj3" fmla="val 10261154"/>
                <a:gd name="adj4" fmla="val 12164336"/>
                <a:gd name="adj5" fmla="val 3864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Circular Arrow 27648">
              <a:extLst>
                <a:ext uri="{FF2B5EF4-FFF2-40B4-BE49-F238E27FC236}">
                  <a16:creationId xmlns:a16="http://schemas.microsoft.com/office/drawing/2014/main" id="{64AF7E0D-3607-45A1-91B7-26C9C7DFD6D2}"/>
                </a:ext>
              </a:extLst>
            </p:cNvPr>
            <p:cNvSpPr/>
            <p:nvPr/>
          </p:nvSpPr>
          <p:spPr bwMode="auto">
            <a:xfrm flipV="1">
              <a:off x="68580" y="0"/>
              <a:ext cx="1652270" cy="1717675"/>
            </a:xfrm>
            <a:prstGeom prst="circularArrow">
              <a:avLst>
                <a:gd name="adj1" fmla="val 21886"/>
                <a:gd name="adj2" fmla="val 1141820"/>
                <a:gd name="adj3" fmla="val 20288982"/>
                <a:gd name="adj4" fmla="val 12241114"/>
                <a:gd name="adj5" fmla="val 673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1D542A4-448F-4646-BE82-9C27481449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863516">
              <a:off x="0" y="899160"/>
              <a:ext cx="481378" cy="54292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Circular Arrow 29">
              <a:extLst>
                <a:ext uri="{FF2B5EF4-FFF2-40B4-BE49-F238E27FC236}">
                  <a16:creationId xmlns:a16="http://schemas.microsoft.com/office/drawing/2014/main" id="{6FB42C78-9602-4592-B17A-05C71CEF4A21}"/>
                </a:ext>
              </a:extLst>
            </p:cNvPr>
            <p:cNvSpPr/>
            <p:nvPr/>
          </p:nvSpPr>
          <p:spPr bwMode="auto">
            <a:xfrm rot="21118437" flipH="1">
              <a:off x="4160520" y="1455420"/>
              <a:ext cx="1693562" cy="1715770"/>
            </a:xfrm>
            <a:prstGeom prst="circularArrow">
              <a:avLst>
                <a:gd name="adj1" fmla="val 21886"/>
                <a:gd name="adj2" fmla="val 1141820"/>
                <a:gd name="adj3" fmla="val 20288982"/>
                <a:gd name="adj4" fmla="val 11872358"/>
                <a:gd name="adj5" fmla="val 6738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DC8179A-7103-476D-9F5E-01EE38B8AA0C}"/>
                </a:ext>
              </a:extLst>
            </p:cNvPr>
            <p:cNvSpPr/>
            <p:nvPr/>
          </p:nvSpPr>
          <p:spPr bwMode="auto">
            <a:xfrm rot="19741349">
              <a:off x="5509260" y="1805940"/>
              <a:ext cx="216001" cy="223344"/>
            </a:xfrm>
            <a:prstGeom prst="triangle">
              <a:avLst>
                <a:gd name="adj" fmla="val 54227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noAutofit/>
            </a:bodyPr>
            <a:lstStyle/>
            <a:p>
              <a:endParaRPr lang="en-GB"/>
            </a:p>
          </p:txBody>
        </p:sp>
      </p:grpSp>
      <p:sp>
        <p:nvSpPr>
          <p:cNvPr id="12" name="Circular Arrow 29">
            <a:extLst>
              <a:ext uri="{FF2B5EF4-FFF2-40B4-BE49-F238E27FC236}">
                <a16:creationId xmlns:a16="http://schemas.microsoft.com/office/drawing/2014/main" id="{283AA9F7-1DEF-484F-AA01-02286426C099}"/>
              </a:ext>
            </a:extLst>
          </p:cNvPr>
          <p:cNvSpPr/>
          <p:nvPr/>
        </p:nvSpPr>
        <p:spPr bwMode="auto">
          <a:xfrm rot="21118437" flipH="1">
            <a:off x="310224" y="2538351"/>
            <a:ext cx="628264" cy="656458"/>
          </a:xfrm>
          <a:prstGeom prst="circularArrow">
            <a:avLst>
              <a:gd name="adj1" fmla="val 21886"/>
              <a:gd name="adj2" fmla="val 1141820"/>
              <a:gd name="adj3" fmla="val 20288982"/>
              <a:gd name="adj4" fmla="val 11872358"/>
              <a:gd name="adj5" fmla="val 6738"/>
            </a:avLst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1D6AF171-8EC6-4041-887F-E64048894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635" y="1420487"/>
            <a:ext cx="3390646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US" sz="16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Draft OSI Equipment List</a:t>
            </a:r>
            <a:endParaRPr lang="en-GB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Validation and proposal of specifications for inclusion in the draft OSI Equipment List to be considered by policy making organs </a:t>
            </a:r>
            <a:br>
              <a:rPr lang="en-US" sz="1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lang="en-US" sz="14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(oral presentation </a:t>
            </a: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Is5-239 1 Jul 2021)</a:t>
            </a:r>
            <a:endParaRPr lang="en-US" sz="1400" i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Aft>
                <a:spcPts val="0"/>
              </a:spcAft>
            </a:pPr>
            <a:endParaRPr lang="en-US" sz="18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Capacity Building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Establishing baseline </a:t>
            </a:r>
            <a:r>
              <a:rPr lang="en-GB" sz="1400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capacity for 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ongoing testing, training and exercising =&gt; </a:t>
            </a:r>
          </a:p>
          <a:p>
            <a:pPr eaLnBrk="0" fontAlgn="base" hangingPunct="0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OSI Equipment Pool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eaLnBrk="0" fontAlgn="base" hangingPunct="0"/>
            <a:r>
              <a:rPr lang="en-US" sz="1600" b="1" kern="0" dirty="0">
                <a:solidFill>
                  <a:srgbClr val="FF0000"/>
                </a:solidFill>
              </a:rPr>
              <a:t>QMS Documentation and Training Material</a:t>
            </a:r>
          </a:p>
          <a:p>
            <a:pPr eaLnBrk="0" fontAlgn="base" hangingPunct="0">
              <a:spcAft>
                <a:spcPts val="0"/>
              </a:spcAft>
            </a:pPr>
            <a:endParaRPr lang="en-GB" sz="1100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1B4308-E5CD-462A-990F-638C7ACBD0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841" y="1227372"/>
            <a:ext cx="2208436" cy="32784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80267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2.xml><?xml version="1.0" encoding="utf-8"?>
<a:theme xmlns:a="http://schemas.openxmlformats.org/drawingml/2006/main" name="Inner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3.xml><?xml version="1.0" encoding="utf-8"?>
<a:theme xmlns:a="http://schemas.openxmlformats.org/drawingml/2006/main" name="abstrac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4.xml><?xml version="1.0" encoding="utf-8"?>
<a:theme xmlns:a="http://schemas.openxmlformats.org/drawingml/2006/main" name="INTRODUC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5.xml><?xml version="1.0" encoding="utf-8"?>
<a:theme xmlns:a="http://schemas.openxmlformats.org/drawingml/2006/main" name="METHOD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6.xml><?xml version="1.0" encoding="utf-8"?>
<a:theme xmlns:a="http://schemas.openxmlformats.org/drawingml/2006/main" name="RESULT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7.xml><?xml version="1.0" encoding="utf-8"?>
<a:theme xmlns:a="http://schemas.openxmlformats.org/drawingml/2006/main" name="CONCLUSION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2565</TotalTime>
  <Words>802</Words>
  <Application>Microsoft Office PowerPoint</Application>
  <PresentationFormat>On-screen Show (16:9)</PresentationFormat>
  <Paragraphs>130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Arial</vt:lpstr>
      <vt:lpstr>Avenir Book</vt:lpstr>
      <vt:lpstr>Avenir Heavy</vt:lpstr>
      <vt:lpstr>Avenir Medium</vt:lpstr>
      <vt:lpstr>Calibri</vt:lpstr>
      <vt:lpstr>Calibri Light</vt:lpstr>
      <vt:lpstr>DIN-Light</vt:lpstr>
      <vt:lpstr>DIN-Medium</vt:lpstr>
      <vt:lpstr>Symbol</vt:lpstr>
      <vt:lpstr>Times New Roman</vt:lpstr>
      <vt:lpstr>Title Slide</vt:lpstr>
      <vt:lpstr>Inner Slide</vt:lpstr>
      <vt:lpstr>abstract</vt:lpstr>
      <vt:lpstr>INTRODUCTION</vt:lpstr>
      <vt:lpstr>METHODS</vt:lpstr>
      <vt:lpstr>RESULTS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COLBALCHINI Remi Jean Yves</cp:lastModifiedBy>
  <cp:revision>104</cp:revision>
  <cp:lastPrinted>2019-03-26T13:54:24Z</cp:lastPrinted>
  <dcterms:created xsi:type="dcterms:W3CDTF">2019-04-24T06:32:04Z</dcterms:created>
  <dcterms:modified xsi:type="dcterms:W3CDTF">2021-06-15T16:24:32Z</dcterms:modified>
</cp:coreProperties>
</file>