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2" r:id="rId5"/>
    <p:sldMasterId id="2147483664" r:id="rId6"/>
    <p:sldMasterId id="2147483666" r:id="rId7"/>
    <p:sldMasterId id="2147483668" r:id="rId8"/>
    <p:sldMasterId id="2147483670" r:id="rId9"/>
    <p:sldMasterId id="2147483672" r:id="rId10"/>
  </p:sldMasterIdLst>
  <p:notesMasterIdLst>
    <p:notesMasterId r:id="rId19"/>
  </p:notesMasterIdLst>
  <p:sldIdLst>
    <p:sldId id="256" r:id="rId11"/>
    <p:sldId id="257" r:id="rId12"/>
    <p:sldId id="258" r:id="rId13"/>
    <p:sldId id="260" r:id="rId14"/>
    <p:sldId id="261" r:id="rId15"/>
    <p:sldId id="262" r:id="rId16"/>
    <p:sldId id="265" r:id="rId17"/>
    <p:sldId id="264" r:id="rId18"/>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racuse, Ellen (CONTR)" initials="SE(" lastIdx="4" clrIdx="0">
    <p:extLst>
      <p:ext uri="{19B8F6BF-5375-455C-9EA6-DF929625EA0E}">
        <p15:presenceInfo xmlns:p15="http://schemas.microsoft.com/office/powerpoint/2012/main" userId="S::Ellen.Syracuse@nnsa.doe.gov::dadb8dd0-e8dd-4c21-b645-ba0e45955b48" providerId="AD"/>
      </p:ext>
    </p:extLst>
  </p:cmAuthor>
  <p:cmAuthor id="2" name="Pollington, Anthony (CONTR)" initials="PA(" lastIdx="5" clrIdx="1">
    <p:extLst>
      <p:ext uri="{19B8F6BF-5375-455C-9EA6-DF929625EA0E}">
        <p15:presenceInfo xmlns:p15="http://schemas.microsoft.com/office/powerpoint/2012/main" userId="S::anthony.pollington@nnsa.doe.gov::48592d63-193c-4213-b097-b938c55bb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4D4"/>
    <a:srgbClr val="E1E1E1"/>
    <a:srgbClr val="DFC5DF"/>
    <a:srgbClr val="00A1BC"/>
    <a:srgbClr val="00B4D2"/>
    <a:srgbClr val="00A0D2"/>
    <a:srgbClr val="0095BB"/>
    <a:srgbClr val="00B0DC"/>
    <a:srgbClr val="00B0BE"/>
    <a:srgbClr val="008D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EF045C-F324-4308-8AFF-F29D872AB223}" v="140" dt="2021-06-11T20:44:16.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160" d="100"/>
          <a:sy n="160" d="100"/>
        </p:scale>
        <p:origin x="32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endParaRPr lang="en-US" sz="498" dirty="0">
              <a:solidFill>
                <a:schemeClr val="tx1"/>
              </a:solidFill>
              <a:latin typeface="Avenir Medium"/>
              <a:cs typeface="Avenir Medium"/>
            </a:endParaRP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endParaRPr lang="en-US" sz="498" dirty="0">
              <a:solidFill>
                <a:schemeClr val="tx1"/>
              </a:solidFill>
              <a:latin typeface="Avenir Medium"/>
              <a:cs typeface="Avenir Medium"/>
            </a:endParaRP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endParaRPr lang="en-US" sz="498" dirty="0">
              <a:solidFill>
                <a:schemeClr val="tx1"/>
              </a:solidFill>
              <a:latin typeface="Avenir Medium"/>
              <a:cs typeface="Avenir Medium"/>
            </a:endParaRP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endParaRPr lang="en-US" sz="498" dirty="0">
              <a:solidFill>
                <a:schemeClr val="tx1"/>
              </a:solidFill>
              <a:latin typeface="Avenir Medium"/>
              <a:cs typeface="Avenir Medium"/>
            </a:endParaRP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endParaRPr lang="en-US" sz="498" dirty="0">
              <a:solidFill>
                <a:schemeClr val="tx1"/>
              </a:solidFill>
              <a:latin typeface="Avenir Medium"/>
              <a:cs typeface="Avenir Medium"/>
            </a:endParaRP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endParaRPr lang="en-US" sz="498" dirty="0">
              <a:solidFill>
                <a:schemeClr val="tx1"/>
              </a:solidFill>
              <a:latin typeface="Avenir Medium"/>
              <a:cs typeface="Avenir Medium"/>
            </a:endParaRP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905379" y="1898347"/>
            <a:ext cx="7588250" cy="2035108"/>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Using data science for predictive maintenance of noble gas systems within the International Monitoring System (IMS)</a:t>
            </a:r>
          </a:p>
          <a:p>
            <a:pPr algn="ctr" eaLnBrk="0" hangingPunct="0"/>
            <a:endParaRPr lang="en-US" sz="800" b="1" dirty="0">
              <a:solidFill>
                <a:schemeClr val="bg1"/>
              </a:solidFill>
              <a:latin typeface="Arial" panose="020B0604020202020204" pitchFamily="34" charset="0"/>
            </a:endParaRPr>
          </a:p>
          <a:p>
            <a:pPr algn="ctr" eaLnBrk="0" hangingPunct="0"/>
            <a:endParaRPr lang="en-US" sz="1000"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ea typeface="Avenir Book" charset="0"/>
              </a:rPr>
              <a:t>Rey Suarez, Malachi Schram, </a:t>
            </a:r>
            <a:r>
              <a:rPr lang="en-US" sz="1600" dirty="0" err="1">
                <a:solidFill>
                  <a:schemeClr val="bg1"/>
                </a:solidFill>
                <a:latin typeface="Arial" panose="020B0604020202020204" pitchFamily="34" charset="0"/>
                <a:ea typeface="Avenir Book" charset="0"/>
              </a:rPr>
              <a:t>Subhrajit</a:t>
            </a:r>
            <a:r>
              <a:rPr lang="en-US" sz="1600" dirty="0">
                <a:solidFill>
                  <a:schemeClr val="bg1"/>
                </a:solidFill>
                <a:latin typeface="Arial" panose="020B0604020202020204" pitchFamily="34" charset="0"/>
                <a:ea typeface="Avenir Book" charset="0"/>
              </a:rPr>
              <a:t> Sinha, Jan </a:t>
            </a:r>
            <a:r>
              <a:rPr lang="en-US" sz="1600" dirty="0" err="1">
                <a:solidFill>
                  <a:schemeClr val="bg1"/>
                </a:solidFill>
                <a:latin typeface="Arial" panose="020B0604020202020204" pitchFamily="34" charset="0"/>
                <a:ea typeface="Avenir Book" charset="0"/>
              </a:rPr>
              <a:t>Strube</a:t>
            </a:r>
            <a:r>
              <a:rPr lang="en-US" sz="1600" dirty="0">
                <a:solidFill>
                  <a:schemeClr val="bg1"/>
                </a:solidFill>
                <a:latin typeface="Arial" panose="020B0604020202020204" pitchFamily="34" charset="0"/>
                <a:ea typeface="Avenir Book" charset="0"/>
              </a:rPr>
              <a:t>, Mathew Thomas​</a:t>
            </a:r>
          </a:p>
          <a:p>
            <a:pPr algn="ctr" eaLnBrk="0" hangingPunct="0">
              <a:lnSpc>
                <a:spcPts val="1586"/>
              </a:lnSpc>
            </a:pPr>
            <a:r>
              <a:rPr lang="en-US" sz="1600" dirty="0">
                <a:solidFill>
                  <a:schemeClr val="bg1"/>
                </a:solidFill>
                <a:latin typeface="Arial" panose="020B0604020202020204" pitchFamily="34" charset="0"/>
                <a:ea typeface="Avenir Book" charset="0"/>
              </a:rPr>
              <a:t>Pacific Northwest National Laboratory</a:t>
            </a:r>
          </a:p>
          <a:p>
            <a:pPr algn="ctr" eaLnBrk="0" hangingPunct="0">
              <a:lnSpc>
                <a:spcPts val="1586"/>
              </a:lnSpc>
            </a:pPr>
            <a:endParaRPr lang="en-US" sz="800" dirty="0">
              <a:solidFill>
                <a:schemeClr val="bg1"/>
              </a:solidFill>
              <a:latin typeface="Arial" panose="020B0604020202020204" pitchFamily="34" charset="0"/>
            </a:endParaRPr>
          </a:p>
          <a:p>
            <a:pPr algn="ctr" eaLnBrk="0" hangingPunct="0">
              <a:lnSpc>
                <a:spcPts val="1586"/>
              </a:lnSpc>
            </a:pPr>
            <a:endParaRPr lang="en-US" sz="1600"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rPr>
              <a:t>P4.4-139</a:t>
            </a: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1254491" y="4758255"/>
            <a:ext cx="6635750" cy="169277"/>
          </a:xfrm>
          <a:prstGeom prst="rect">
            <a:avLst/>
          </a:prstGeom>
          <a:noFill/>
        </p:spPr>
        <p:txBody>
          <a:bodyPr wrap="square" rtlCol="0">
            <a:spAutoFit/>
          </a:bodyPr>
          <a:lstStyle/>
          <a:p>
            <a:r>
              <a:rPr lang="en-US" sz="500" dirty="0">
                <a:solidFill>
                  <a:schemeClr val="bg1"/>
                </a:solidFill>
                <a:latin typeface="Arial" panose="020B0604020202020204" pitchFamily="34" charset="0"/>
                <a:cs typeface="Arial" panose="020B0604020202020204" pitchFamily="34" charset="0"/>
              </a:rPr>
              <a:t>The views expressed here do not necessarily reflect the opinion of the United States Government, the United States Department of Energy, the United States Department of Defense, or the Pacific Northwest National Laboratory</a:t>
            </a:r>
            <a:endParaRPr lang="en-AT" sz="5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9CBFA6D-5F57-4429-A850-AEB71C5D8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304" y="372958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03C9B30-1AA5-4AAE-9463-68DC16E35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425" y="4215081"/>
            <a:ext cx="1097280" cy="3657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4363E41C-AE4E-40A4-BDBC-B22DC0CCE685}"/>
              </a:ext>
            </a:extLst>
          </p:cNvPr>
          <p:cNvPicPr>
            <a:picLocks noChangeAspect="1"/>
          </p:cNvPicPr>
          <p:nvPr/>
        </p:nvPicPr>
        <p:blipFill>
          <a:blip r:embed="rId5"/>
          <a:stretch>
            <a:fillRect/>
          </a:stretch>
        </p:blipFill>
        <p:spPr>
          <a:xfrm>
            <a:off x="5990419" y="4289634"/>
            <a:ext cx="651509" cy="182880"/>
          </a:xfrm>
          <a:prstGeom prst="rect">
            <a:avLst/>
          </a:prstGeom>
        </p:spPr>
      </p:pic>
      <p:sp>
        <p:nvSpPr>
          <p:cNvPr id="2" name="TextBox 1">
            <a:extLst>
              <a:ext uri="{FF2B5EF4-FFF2-40B4-BE49-F238E27FC236}">
                <a16:creationId xmlns:a16="http://schemas.microsoft.com/office/drawing/2014/main" id="{75C7DFFE-05C6-44F8-8B9E-2DC4F64445D3}"/>
              </a:ext>
            </a:extLst>
          </p:cNvPr>
          <p:cNvSpPr txBox="1"/>
          <p:nvPr/>
        </p:nvSpPr>
        <p:spPr>
          <a:xfrm>
            <a:off x="8331164" y="4730750"/>
            <a:ext cx="802545"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dirty="0">
                <a:solidFill>
                  <a:schemeClr val="bg1"/>
                </a:solidFill>
                <a:cs typeface="Calibri"/>
              </a:rPr>
              <a:t>PNNL-SA-162462</a:t>
            </a:r>
          </a:p>
        </p:txBody>
      </p:sp>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2090615" y="337197"/>
            <a:ext cx="4962770" cy="23057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800" b="1" dirty="0">
                <a:solidFill>
                  <a:schemeClr val="bg1"/>
                </a:solidFill>
                <a:latin typeface="Arial" panose="020B0604020202020204" pitchFamily="34" charset="0"/>
              </a:rPr>
              <a:t>Introduction</a:t>
            </a:r>
            <a:endParaRPr lang="en-US" sz="1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P4.4-139</a:t>
            </a:r>
            <a:endParaRPr lang="en-AT" sz="7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EFE75CB5-DEAB-423E-974D-6F0E8483F0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691" y="1027334"/>
            <a:ext cx="921377" cy="9163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3BE2ECB-62C1-4CB9-A858-2B075811D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1695450"/>
            <a:ext cx="11906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9924E40-0819-4D9D-B166-49B6B3B7C9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401" y="2353554"/>
            <a:ext cx="830776" cy="9163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7B177AA-54FD-48CB-8C1F-935E3F8B47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413" y="3592044"/>
            <a:ext cx="2277993" cy="9286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DCCB59A-DD74-4A5D-9386-2B97C4FBEBBD}"/>
              </a:ext>
            </a:extLst>
          </p:cNvPr>
          <p:cNvSpPr/>
          <p:nvPr/>
        </p:nvSpPr>
        <p:spPr>
          <a:xfrm>
            <a:off x="5553013" y="4524399"/>
            <a:ext cx="3360791" cy="200055"/>
          </a:xfrm>
          <a:prstGeom prst="rect">
            <a:avLst/>
          </a:prstGeom>
        </p:spPr>
        <p:txBody>
          <a:bodyPr wrap="square">
            <a:spAutoFit/>
          </a:bodyPr>
          <a:lstStyle/>
          <a:p>
            <a:r>
              <a:rPr lang="en-US" sz="700" dirty="0">
                <a:solidFill>
                  <a:srgbClr val="000000"/>
                </a:solidFill>
                <a:latin typeface="Arial" panose="020B0604020202020204" pitchFamily="34" charset="0"/>
              </a:rPr>
              <a:t>*Taxonomy of maintenance philosophies. (</a:t>
            </a:r>
            <a:r>
              <a:rPr lang="en-US" sz="700" dirty="0" err="1">
                <a:solidFill>
                  <a:srgbClr val="000000"/>
                </a:solidFill>
                <a:latin typeface="Arial" panose="020B0604020202020204" pitchFamily="34" charset="0"/>
              </a:rPr>
              <a:t>Kothamasu</a:t>
            </a:r>
            <a:r>
              <a:rPr lang="en-US" sz="700" dirty="0">
                <a:solidFill>
                  <a:srgbClr val="000000"/>
                </a:solidFill>
                <a:latin typeface="Arial" panose="020B0604020202020204" pitchFamily="34" charset="0"/>
              </a:rPr>
              <a:t>, Huang, &amp; </a:t>
            </a:r>
            <a:r>
              <a:rPr lang="en-US" sz="700" dirty="0" err="1">
                <a:solidFill>
                  <a:srgbClr val="000000"/>
                </a:solidFill>
                <a:latin typeface="Arial" panose="020B0604020202020204" pitchFamily="34" charset="0"/>
              </a:rPr>
              <a:t>VerDuin</a:t>
            </a:r>
            <a:r>
              <a:rPr lang="en-US" sz="700" dirty="0">
                <a:solidFill>
                  <a:srgbClr val="000000"/>
                </a:solidFill>
                <a:latin typeface="Arial" panose="020B0604020202020204" pitchFamily="34" charset="0"/>
              </a:rPr>
              <a:t>, 2006)</a:t>
            </a:r>
            <a:endParaRPr lang="en-US" sz="700" dirty="0"/>
          </a:p>
        </p:txBody>
      </p:sp>
      <p:sp>
        <p:nvSpPr>
          <p:cNvPr id="9" name="Rectangle 8">
            <a:extLst>
              <a:ext uri="{FF2B5EF4-FFF2-40B4-BE49-F238E27FC236}">
                <a16:creationId xmlns:a16="http://schemas.microsoft.com/office/drawing/2014/main" id="{F274706A-49B9-470B-85CF-F95334CB64D4}"/>
              </a:ext>
            </a:extLst>
          </p:cNvPr>
          <p:cNvSpPr/>
          <p:nvPr/>
        </p:nvSpPr>
        <p:spPr>
          <a:xfrm>
            <a:off x="6410377" y="3241280"/>
            <a:ext cx="1287532" cy="246221"/>
          </a:xfrm>
          <a:prstGeom prst="rect">
            <a:avLst/>
          </a:prstGeom>
        </p:spPr>
        <p:txBody>
          <a:bodyPr wrap="none">
            <a:spAutoFit/>
          </a:bodyPr>
          <a:lstStyle/>
          <a:p>
            <a:r>
              <a:rPr lang="en-US" sz="1000" dirty="0">
                <a:solidFill>
                  <a:srgbClr val="000000"/>
                </a:solidFill>
                <a:latin typeface="Arial-BoldMT"/>
              </a:rPr>
              <a:t>Xenon International</a:t>
            </a:r>
            <a:endParaRPr lang="en-US" sz="1000" dirty="0"/>
          </a:p>
        </p:txBody>
      </p:sp>
      <p:sp>
        <p:nvSpPr>
          <p:cNvPr id="10" name="Rectangle 9">
            <a:extLst>
              <a:ext uri="{FF2B5EF4-FFF2-40B4-BE49-F238E27FC236}">
                <a16:creationId xmlns:a16="http://schemas.microsoft.com/office/drawing/2014/main" id="{97E4D634-998B-4F17-84D6-AD95A2C200C3}"/>
              </a:ext>
            </a:extLst>
          </p:cNvPr>
          <p:cNvSpPr/>
          <p:nvPr/>
        </p:nvSpPr>
        <p:spPr>
          <a:xfrm>
            <a:off x="6367093" y="1918213"/>
            <a:ext cx="774571" cy="246221"/>
          </a:xfrm>
          <a:prstGeom prst="rect">
            <a:avLst/>
          </a:prstGeom>
        </p:spPr>
        <p:txBody>
          <a:bodyPr wrap="none">
            <a:spAutoFit/>
          </a:bodyPr>
          <a:lstStyle/>
          <a:p>
            <a:r>
              <a:rPr lang="en-US" sz="1000" dirty="0">
                <a:solidFill>
                  <a:srgbClr val="000000"/>
                </a:solidFill>
                <a:latin typeface="Arial-BoldMT"/>
              </a:rPr>
              <a:t>SAUNA-III</a:t>
            </a:r>
            <a:endParaRPr lang="en-US" sz="1000" dirty="0"/>
          </a:p>
        </p:txBody>
      </p:sp>
      <p:sp>
        <p:nvSpPr>
          <p:cNvPr id="11" name="Rectangle 10">
            <a:extLst>
              <a:ext uri="{FF2B5EF4-FFF2-40B4-BE49-F238E27FC236}">
                <a16:creationId xmlns:a16="http://schemas.microsoft.com/office/drawing/2014/main" id="{B5BBE784-20E0-4792-92B4-DA56E2129FAE}"/>
              </a:ext>
            </a:extLst>
          </p:cNvPr>
          <p:cNvSpPr/>
          <p:nvPr/>
        </p:nvSpPr>
        <p:spPr>
          <a:xfrm>
            <a:off x="7697909" y="2428076"/>
            <a:ext cx="915635" cy="246221"/>
          </a:xfrm>
          <a:prstGeom prst="rect">
            <a:avLst/>
          </a:prstGeom>
        </p:spPr>
        <p:txBody>
          <a:bodyPr wrap="none">
            <a:spAutoFit/>
          </a:bodyPr>
          <a:lstStyle/>
          <a:p>
            <a:r>
              <a:rPr lang="en-US" sz="1000" dirty="0">
                <a:solidFill>
                  <a:srgbClr val="000000"/>
                </a:solidFill>
                <a:latin typeface="Arial-BoldMT"/>
              </a:rPr>
              <a:t>SPALAX-NG​</a:t>
            </a:r>
            <a:endParaRPr lang="en-US" sz="1000" dirty="0"/>
          </a:p>
        </p:txBody>
      </p:sp>
      <p:sp>
        <p:nvSpPr>
          <p:cNvPr id="12" name="Rectangle 11">
            <a:extLst>
              <a:ext uri="{FF2B5EF4-FFF2-40B4-BE49-F238E27FC236}">
                <a16:creationId xmlns:a16="http://schemas.microsoft.com/office/drawing/2014/main" id="{65E9CBFE-254D-4A70-B54F-B27FE46C28F3}"/>
              </a:ext>
            </a:extLst>
          </p:cNvPr>
          <p:cNvSpPr/>
          <p:nvPr/>
        </p:nvSpPr>
        <p:spPr>
          <a:xfrm>
            <a:off x="230195" y="972982"/>
            <a:ext cx="6063496" cy="3754874"/>
          </a:xfrm>
          <a:prstGeom prst="rect">
            <a:avLst/>
          </a:prstGeom>
        </p:spPr>
        <p:txBody>
          <a:bodyPr wrap="square">
            <a:spAutoFit/>
          </a:bodyPr>
          <a:lstStyle/>
          <a:p>
            <a:pPr fontAlgn="base"/>
            <a:r>
              <a:rPr lang="en-US" sz="1400" b="1" dirty="0">
                <a:solidFill>
                  <a:srgbClr val="303133"/>
                </a:solidFill>
                <a:latin typeface="Arial" panose="020B0604020202020204" pitchFamily="34" charset="0"/>
              </a:rPr>
              <a:t>Background</a:t>
            </a:r>
            <a:r>
              <a:rPr lang="en-US" sz="1400" dirty="0">
                <a:solidFill>
                  <a:srgbClr val="000000"/>
                </a:solidFill>
                <a:latin typeface="Arial" panose="020B0604020202020204" pitchFamily="34" charset="0"/>
              </a:rPr>
              <a:t>​</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Noble gas systems are typically complex and consist of hundreds </a:t>
            </a:r>
          </a:p>
          <a:p>
            <a:pPr fontAlgn="base"/>
            <a:r>
              <a:rPr lang="en-US" sz="1400" dirty="0">
                <a:solidFill>
                  <a:srgbClr val="000000"/>
                </a:solidFill>
                <a:latin typeface="Arial" panose="020B0604020202020204" pitchFamily="34" charset="0"/>
              </a:rPr>
              <a:t>			of sensors​</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Extensive diagnostic research together with on-going preventive maintenance helps provide more consistent network health​</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The next phase in the maintenance design is developing predictive maintenance techniques to predict failures before they occur​</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This will reduce the potential for catastrophic failures that bring  systems down​</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This will also provide the ability to be more strategic about scheduling maintenance trips and possibly extend the life of certain components​</a:t>
            </a:r>
          </a:p>
          <a:p>
            <a:pPr fontAlgn="base"/>
            <a:endParaRPr lang="en-US" sz="1400" dirty="0">
              <a:solidFill>
                <a:srgbClr val="000000"/>
              </a:solidFill>
              <a:latin typeface="Arial" panose="020B0604020202020204" pitchFamily="34" charset="0"/>
            </a:endParaRPr>
          </a:p>
          <a:p>
            <a:pPr fontAlgn="base"/>
            <a:r>
              <a:rPr lang="en-US" sz="1400" b="1" dirty="0">
                <a:solidFill>
                  <a:srgbClr val="303133"/>
                </a:solidFill>
                <a:latin typeface="Arial" panose="020B0604020202020204" pitchFamily="34" charset="0"/>
              </a:rPr>
              <a:t>Goals and Objectives</a:t>
            </a:r>
            <a:r>
              <a:rPr lang="en-US" sz="1400" dirty="0">
                <a:solidFill>
                  <a:srgbClr val="000000"/>
                </a:solidFill>
                <a:latin typeface="Arial" panose="020B0604020202020204" pitchFamily="34" charset="0"/>
              </a:rPr>
              <a:t>​</a:t>
            </a:r>
          </a:p>
          <a:p>
            <a:pPr marL="285750" indent="-285750" fontAlgn="base">
              <a:buFont typeface="Arial" panose="020B0604020202020204" pitchFamily="34" charset="0"/>
              <a:buChar char="•"/>
            </a:pPr>
            <a:r>
              <a:rPr lang="en-US" sz="1400" dirty="0">
                <a:solidFill>
                  <a:srgbClr val="303133"/>
                </a:solidFill>
                <a:latin typeface="Arial" panose="020B0604020202020204" pitchFamily="34" charset="0"/>
              </a:rPr>
              <a:t>Leverage advancements in data science to investigate algorithms capable of detecting failures in systems early</a:t>
            </a:r>
            <a:r>
              <a:rPr lang="en-US" sz="1400" dirty="0">
                <a:solidFill>
                  <a:srgbClr val="000000"/>
                </a:solidFill>
                <a:latin typeface="Arial" panose="020B0604020202020204" pitchFamily="34" charset="0"/>
              </a:rPr>
              <a:t>​</a:t>
            </a:r>
          </a:p>
          <a:p>
            <a:pPr marL="285750" indent="-285750" fontAlgn="base">
              <a:buFont typeface="Arial" panose="020B0604020202020204" pitchFamily="34" charset="0"/>
              <a:buChar char="•"/>
            </a:pPr>
            <a:r>
              <a:rPr lang="en-US" sz="1400" dirty="0">
                <a:solidFill>
                  <a:srgbClr val="303133"/>
                </a:solidFill>
                <a:latin typeface="Arial" panose="020B0604020202020204" pitchFamily="34" charset="0"/>
              </a:rPr>
              <a:t>Explore techniques to predict failures</a:t>
            </a:r>
            <a:r>
              <a:rPr lang="en-US" sz="1400" dirty="0">
                <a:solidFill>
                  <a:srgbClr val="000000"/>
                </a:solidFill>
                <a:latin typeface="Arial" panose="020B0604020202020204" pitchFamily="34" charset="0"/>
              </a:rPr>
              <a:t>​</a:t>
            </a:r>
          </a:p>
          <a:p>
            <a:pPr marL="285750" indent="-285750" fontAlgn="base">
              <a:buFont typeface="Arial" panose="020B0604020202020204" pitchFamily="34" charset="0"/>
              <a:buChar char="•"/>
            </a:pPr>
            <a:r>
              <a:rPr lang="en-US" sz="1400" dirty="0">
                <a:solidFill>
                  <a:srgbClr val="303133"/>
                </a:solidFill>
                <a:latin typeface="Arial" panose="020B0604020202020204" pitchFamily="34" charset="0"/>
              </a:rPr>
              <a:t>Implement and test algorithms against real-world data</a:t>
            </a:r>
            <a:r>
              <a:rPr lang="en-US" dirty="0">
                <a:solidFill>
                  <a:srgbClr val="000000"/>
                </a:solidFill>
                <a:latin typeface="Arial" panose="020B0604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73993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P4.4-139</a:t>
            </a: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2090615" y="337197"/>
            <a:ext cx="4962770" cy="23057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800" b="1" dirty="0">
                <a:solidFill>
                  <a:schemeClr val="bg1"/>
                </a:solidFill>
                <a:latin typeface="Arial" panose="020B0604020202020204" pitchFamily="34" charset="0"/>
              </a:rPr>
              <a:t>Proactive Maintenance</a:t>
            </a:r>
            <a:endParaRPr lang="en-US" sz="1800" dirty="0">
              <a:solidFill>
                <a:schemeClr val="bg1"/>
              </a:solidFill>
              <a:latin typeface="Avenir Book" charset="0"/>
              <a:ea typeface="Avenir Book" charset="0"/>
              <a:cs typeface="Avenir Book" charset="0"/>
            </a:endParaRPr>
          </a:p>
        </p:txBody>
      </p:sp>
      <p:sp>
        <p:nvSpPr>
          <p:cNvPr id="2" name="Rectangle 1">
            <a:extLst>
              <a:ext uri="{FF2B5EF4-FFF2-40B4-BE49-F238E27FC236}">
                <a16:creationId xmlns:a16="http://schemas.microsoft.com/office/drawing/2014/main" id="{81FFC017-4DAD-4DCE-91B6-AB5B59512FAF}"/>
              </a:ext>
            </a:extLst>
          </p:cNvPr>
          <p:cNvSpPr/>
          <p:nvPr/>
        </p:nvSpPr>
        <p:spPr>
          <a:xfrm>
            <a:off x="184150" y="941540"/>
            <a:ext cx="8775700" cy="3970318"/>
          </a:xfrm>
          <a:prstGeom prst="rect">
            <a:avLst/>
          </a:prstGeom>
        </p:spPr>
        <p:txBody>
          <a:bodyPr wrap="square">
            <a:spAutoFit/>
          </a:bodyPr>
          <a:lstStyle/>
          <a:p>
            <a:pPr fontAlgn="base"/>
            <a:r>
              <a:rPr lang="en-US" sz="1400" b="1" dirty="0">
                <a:solidFill>
                  <a:srgbClr val="000000"/>
                </a:solidFill>
                <a:latin typeface="Arial" panose="020B0604020202020204" pitchFamily="34" charset="0"/>
              </a:rPr>
              <a:t>Preventive Maintenance</a:t>
            </a:r>
            <a:r>
              <a:rPr lang="en-US" sz="1400" dirty="0">
                <a:solidFill>
                  <a:srgbClr val="000000"/>
                </a:solidFill>
                <a:latin typeface="Arial" panose="020B0604020202020204" pitchFamily="34" charset="0"/>
              </a:rPr>
              <a:t>​</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Routine inspection of equipment regardless of condition​</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Planned servicing of equipment regardless of condition​</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This includes: testing parts, measurements, parts replacement, and cleaning, among other services, in an effort to prevent major problems with equipment​</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On Xenon International, this might include, compressor tubing inspection, turbo pump oil change, computer cleaning, cryo-cooler cleaning/inspection/ nitrogen generator filter replacement and fan cleaning, </a:t>
            </a:r>
            <a:r>
              <a:rPr lang="en-US" sz="1400" dirty="0" err="1">
                <a:solidFill>
                  <a:srgbClr val="000000"/>
                </a:solidFill>
                <a:latin typeface="Arial" panose="020B0604020202020204" pitchFamily="34" charset="0"/>
              </a:rPr>
              <a:t>etc</a:t>
            </a:r>
            <a:r>
              <a:rPr lang="en-US" sz="1400" dirty="0">
                <a:solidFill>
                  <a:srgbClr val="000000"/>
                </a:solidFill>
                <a:latin typeface="Arial" panose="020B0604020202020204" pitchFamily="34" charset="0"/>
              </a:rPr>
              <a:t>…​</a:t>
            </a:r>
          </a:p>
          <a:p>
            <a:pPr fontAlgn="base">
              <a:buFont typeface="Arial" panose="020B0604020202020204" pitchFamily="34" charset="0"/>
              <a:buChar char="•"/>
            </a:pPr>
            <a:endParaRPr lang="en-US" sz="800" dirty="0">
              <a:solidFill>
                <a:srgbClr val="000000"/>
              </a:solidFill>
              <a:latin typeface="Arial" panose="020B0604020202020204" pitchFamily="34" charset="0"/>
            </a:endParaRPr>
          </a:p>
          <a:p>
            <a:pPr fontAlgn="base"/>
            <a:r>
              <a:rPr lang="en-US" sz="1400" b="1" dirty="0">
                <a:solidFill>
                  <a:srgbClr val="000000"/>
                </a:solidFill>
                <a:latin typeface="Arial" panose="020B0604020202020204" pitchFamily="34" charset="0"/>
              </a:rPr>
              <a:t>Predictive Maintenance</a:t>
            </a:r>
            <a:r>
              <a:rPr lang="en-US" sz="1400" dirty="0">
                <a:solidFill>
                  <a:srgbClr val="000000"/>
                </a:solidFill>
                <a:latin typeface="Arial" panose="020B0604020202020204" pitchFamily="34" charset="0"/>
              </a:rPr>
              <a:t>​</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Monitor key sensors / sub-systems of the system using the data to identify as early as possible sensor degradation​</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Use trends identification to provide time-to-failure estimations and Remaining Useful Life (RUL) of a sensor, component, or subsystem​</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Maximize equipment lifespan​</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Minimize planned downtime​</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Predict actionable maintenance​</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Takes into account degradation characteristics (stress, weather, </a:t>
            </a:r>
            <a:r>
              <a:rPr lang="en-US" sz="1400" dirty="0" err="1">
                <a:solidFill>
                  <a:srgbClr val="000000"/>
                </a:solidFill>
                <a:latin typeface="Arial" panose="020B0604020202020204" pitchFamily="34" charset="0"/>
              </a:rPr>
              <a:t>etc</a:t>
            </a:r>
            <a:r>
              <a:rPr lang="en-US" sz="1400" dirty="0">
                <a:solidFill>
                  <a:srgbClr val="000000"/>
                </a:solidFill>
                <a:latin typeface="Arial" panose="020B0604020202020204" pitchFamily="34" charset="0"/>
              </a:rPr>
              <a:t>…)​</a:t>
            </a:r>
          </a:p>
        </p:txBody>
      </p:sp>
    </p:spTree>
    <p:extLst>
      <p:ext uri="{BB962C8B-B14F-4D97-AF65-F5344CB8AC3E}">
        <p14:creationId xmlns:p14="http://schemas.microsoft.com/office/powerpoint/2010/main" val="120751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3AFAC5F-A371-4AA4-A964-64DD39335ADB}"/>
              </a:ext>
            </a:extLst>
          </p:cNvPr>
          <p:cNvSpPr txBox="1"/>
          <p:nvPr/>
        </p:nvSpPr>
        <p:spPr>
          <a:xfrm>
            <a:off x="957857" y="2395016"/>
            <a:ext cx="2263953" cy="230832"/>
          </a:xfrm>
          <a:prstGeom prst="rect">
            <a:avLst/>
          </a:prstGeom>
          <a:solidFill>
            <a:schemeClr val="bg1"/>
          </a:solidFill>
        </p:spPr>
        <p:txBody>
          <a:bodyPr wrap="square" rtlCol="0">
            <a:spAutoFit/>
          </a:bodyPr>
          <a:lstStyle/>
          <a:p>
            <a:r>
              <a:rPr lang="en-US" sz="900" b="1" dirty="0">
                <a:solidFill>
                  <a:srgbClr val="000000"/>
                </a:solidFill>
                <a:latin typeface="Arial" panose="020B0604020202020204" pitchFamily="34" charset="0"/>
              </a:rPr>
              <a:t>International Monitoring System (IMS)</a:t>
            </a:r>
          </a:p>
        </p:txBody>
      </p:sp>
      <p:sp>
        <p:nvSpPr>
          <p:cNvPr id="27" name="TextBox 26">
            <a:extLst>
              <a:ext uri="{FF2B5EF4-FFF2-40B4-BE49-F238E27FC236}">
                <a16:creationId xmlns:a16="http://schemas.microsoft.com/office/drawing/2014/main" id="{DD181176-0323-4022-A5FD-F2310B6251F6}"/>
              </a:ext>
            </a:extLst>
          </p:cNvPr>
          <p:cNvSpPr txBox="1"/>
          <p:nvPr/>
        </p:nvSpPr>
        <p:spPr>
          <a:xfrm>
            <a:off x="3862248" y="3382041"/>
            <a:ext cx="1901085" cy="230832"/>
          </a:xfrm>
          <a:prstGeom prst="rect">
            <a:avLst/>
          </a:prstGeom>
          <a:solidFill>
            <a:schemeClr val="bg1"/>
          </a:solidFill>
        </p:spPr>
        <p:txBody>
          <a:bodyPr wrap="square" rtlCol="0">
            <a:spAutoFit/>
          </a:bodyPr>
          <a:lstStyle>
            <a:defPPr>
              <a:defRPr lang="en-US"/>
            </a:defPPr>
            <a:lvl1pPr>
              <a:defRPr sz="900" b="1">
                <a:solidFill>
                  <a:srgbClr val="000000"/>
                </a:solidFill>
                <a:latin typeface="Arial" panose="020B0604020202020204" pitchFamily="34" charset="0"/>
              </a:defRPr>
            </a:lvl1pPr>
          </a:lstStyle>
          <a:p>
            <a:r>
              <a:rPr lang="en-US" dirty="0"/>
              <a:t>International Data Center (IDC)</a:t>
            </a:r>
          </a:p>
        </p:txBody>
      </p:sp>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P4.4-139</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2090615" y="399599"/>
            <a:ext cx="4962770" cy="23057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800" b="1" dirty="0">
                <a:solidFill>
                  <a:schemeClr val="bg1"/>
                </a:solidFill>
                <a:latin typeface="Arial" panose="020B0604020202020204" pitchFamily="34" charset="0"/>
              </a:rPr>
              <a:t>State of Health (SOH) Data</a:t>
            </a:r>
            <a:endParaRPr lang="en-US" sz="1800" dirty="0">
              <a:solidFill>
                <a:schemeClr val="bg1"/>
              </a:solidFill>
              <a:latin typeface="Avenir Book" charset="0"/>
              <a:ea typeface="Avenir Book" charset="0"/>
              <a:cs typeface="Avenir Book" charset="0"/>
            </a:endParaRPr>
          </a:p>
        </p:txBody>
      </p:sp>
      <p:sp>
        <p:nvSpPr>
          <p:cNvPr id="2" name="Rectangle 1">
            <a:extLst>
              <a:ext uri="{FF2B5EF4-FFF2-40B4-BE49-F238E27FC236}">
                <a16:creationId xmlns:a16="http://schemas.microsoft.com/office/drawing/2014/main" id="{4F5E66CF-3ACD-42D5-ABA0-92DDA4EDFB51}"/>
              </a:ext>
            </a:extLst>
          </p:cNvPr>
          <p:cNvSpPr/>
          <p:nvPr/>
        </p:nvSpPr>
        <p:spPr>
          <a:xfrm>
            <a:off x="314325" y="977900"/>
            <a:ext cx="5524500" cy="1384995"/>
          </a:xfrm>
          <a:prstGeom prst="rect">
            <a:avLst/>
          </a:prstGeom>
        </p:spPr>
        <p:txBody>
          <a:bodyPr wrap="square">
            <a:spAutoFit/>
          </a:bodyPr>
          <a:lstStyle/>
          <a:p>
            <a:pPr fontAlgn="base"/>
            <a:r>
              <a:rPr lang="en-US" sz="1400" b="1" dirty="0">
                <a:solidFill>
                  <a:srgbClr val="303133"/>
                </a:solidFill>
                <a:latin typeface="Arial" panose="020B0604020202020204" pitchFamily="34" charset="0"/>
              </a:rPr>
              <a:t>State of Health (SOH) Data</a:t>
            </a:r>
            <a:r>
              <a:rPr lang="en-US" sz="1400" dirty="0">
                <a:solidFill>
                  <a:srgbClr val="000000"/>
                </a:solidFill>
                <a:latin typeface="Arial" panose="020B0604020202020204" pitchFamily="34" charset="0"/>
              </a:rPr>
              <a:t>​</a:t>
            </a:r>
            <a:endParaRPr lang="en-US" sz="1400" dirty="0">
              <a:solidFill>
                <a:srgbClr val="000000"/>
              </a:solidFill>
              <a:latin typeface="Segoe UI" panose="020B0502040204020203" pitchFamily="34" charset="0"/>
            </a:endParaRP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IMS SOH data is sent in 10-minute averages in files with 2-hour blocks​</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Some previous work with high resolution data highlighted that 10-minute sampling was adequate for some of the analysis as many processes change on a lower time-scale</a:t>
            </a:r>
          </a:p>
        </p:txBody>
      </p:sp>
      <p:pic>
        <p:nvPicPr>
          <p:cNvPr id="6" name="Picture 5">
            <a:extLst>
              <a:ext uri="{FF2B5EF4-FFF2-40B4-BE49-F238E27FC236}">
                <a16:creationId xmlns:a16="http://schemas.microsoft.com/office/drawing/2014/main" id="{3195EAE4-902B-4DA5-8149-C940D8241279}"/>
              </a:ext>
            </a:extLst>
          </p:cNvPr>
          <p:cNvPicPr/>
          <p:nvPr/>
        </p:nvPicPr>
        <p:blipFill rotWithShape="1">
          <a:blip r:embed="rId2">
            <a:extLst>
              <a:ext uri="{28A0092B-C50C-407E-A947-70E740481C1C}">
                <a14:useLocalDpi xmlns:a14="http://schemas.microsoft.com/office/drawing/2010/main" val="0"/>
              </a:ext>
            </a:extLst>
          </a:blip>
          <a:srcRect l="-369" r="43000"/>
          <a:stretch/>
        </p:blipFill>
        <p:spPr>
          <a:xfrm>
            <a:off x="5745296" y="1101247"/>
            <a:ext cx="3299552" cy="3426686"/>
          </a:xfrm>
          <a:prstGeom prst="rect">
            <a:avLst/>
          </a:prstGeom>
        </p:spPr>
      </p:pic>
      <p:sp>
        <p:nvSpPr>
          <p:cNvPr id="4" name="TextBox 3">
            <a:extLst>
              <a:ext uri="{FF2B5EF4-FFF2-40B4-BE49-F238E27FC236}">
                <a16:creationId xmlns:a16="http://schemas.microsoft.com/office/drawing/2014/main" id="{F04A0DBB-5D62-418E-A156-3280209A5616}"/>
              </a:ext>
            </a:extLst>
          </p:cNvPr>
          <p:cNvSpPr txBox="1"/>
          <p:nvPr/>
        </p:nvSpPr>
        <p:spPr>
          <a:xfrm>
            <a:off x="5972053" y="4466614"/>
            <a:ext cx="2846037" cy="369332"/>
          </a:xfrm>
          <a:prstGeom prst="rect">
            <a:avLst/>
          </a:prstGeom>
          <a:noFill/>
        </p:spPr>
        <p:txBody>
          <a:bodyPr wrap="square" rtlCol="0">
            <a:spAutoFit/>
          </a:bodyPr>
          <a:lstStyle/>
          <a:p>
            <a:r>
              <a:rPr lang="en-US" sz="900" dirty="0"/>
              <a:t>Spectrogram of some SAUNA sensors highlighting operation at low frequencies</a:t>
            </a:r>
          </a:p>
        </p:txBody>
      </p:sp>
      <p:pic>
        <p:nvPicPr>
          <p:cNvPr id="9" name="Picture 5">
            <a:extLst>
              <a:ext uri="{FF2B5EF4-FFF2-40B4-BE49-F238E27FC236}">
                <a16:creationId xmlns:a16="http://schemas.microsoft.com/office/drawing/2014/main" id="{54CF90F5-6353-40AD-BB01-746F81EAFD69}"/>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83357" y="2571750"/>
            <a:ext cx="2438453" cy="1425028"/>
          </a:xfrm>
          <a:prstGeom prst="rect">
            <a:avLst/>
          </a:prstGeom>
          <a:noFill/>
          <a:ln w="9525">
            <a:noFill/>
            <a:miter lim="800000"/>
            <a:headEnd/>
            <a:tailEnd/>
          </a:ln>
        </p:spPr>
      </p:pic>
      <p:pic>
        <p:nvPicPr>
          <p:cNvPr id="11" name="Picture 10">
            <a:extLst>
              <a:ext uri="{FF2B5EF4-FFF2-40B4-BE49-F238E27FC236}">
                <a16:creationId xmlns:a16="http://schemas.microsoft.com/office/drawing/2014/main" id="{4D34375F-97BF-4822-8C11-187C9001E13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08" t="6324" r="2400" b="5146"/>
          <a:stretch/>
        </p:blipFill>
        <p:spPr bwMode="auto">
          <a:xfrm>
            <a:off x="262609" y="4129213"/>
            <a:ext cx="1030614" cy="60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B6AD95C2-7B2E-4EC2-A7FE-31A5D4AFE597}"/>
              </a:ext>
            </a:extLst>
          </p:cNvPr>
          <p:cNvCxnSpPr>
            <a:cxnSpLocks/>
            <a:stCxn id="11" idx="0"/>
          </p:cNvCxnSpPr>
          <p:nvPr/>
        </p:nvCxnSpPr>
        <p:spPr>
          <a:xfrm flipV="1">
            <a:off x="777916" y="3145317"/>
            <a:ext cx="319364" cy="98389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7AF3D979-FD77-4720-870F-C52392CE8A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0766" y="2362895"/>
            <a:ext cx="757130" cy="757130"/>
          </a:xfrm>
          <a:prstGeom prst="rect">
            <a:avLst/>
          </a:prstGeom>
        </p:spPr>
      </p:pic>
      <p:sp>
        <p:nvSpPr>
          <p:cNvPr id="20" name="TextBox 19">
            <a:extLst>
              <a:ext uri="{FF2B5EF4-FFF2-40B4-BE49-F238E27FC236}">
                <a16:creationId xmlns:a16="http://schemas.microsoft.com/office/drawing/2014/main" id="{10D59C4A-EB53-4BCC-AD18-2E23EBC9681A}"/>
              </a:ext>
            </a:extLst>
          </p:cNvPr>
          <p:cNvSpPr txBox="1"/>
          <p:nvPr/>
        </p:nvSpPr>
        <p:spPr>
          <a:xfrm>
            <a:off x="4143715" y="2476036"/>
            <a:ext cx="1338152" cy="338554"/>
          </a:xfrm>
          <a:prstGeom prst="rect">
            <a:avLst/>
          </a:prstGeom>
          <a:noFill/>
        </p:spPr>
        <p:txBody>
          <a:bodyPr wrap="square" rtlCol="0">
            <a:spAutoFit/>
          </a:bodyPr>
          <a:lstStyle/>
          <a:p>
            <a:pPr defTabSz="1097280"/>
            <a:r>
              <a:rPr lang="en-US" sz="800" dirty="0">
                <a:solidFill>
                  <a:srgbClr val="191C1F"/>
                </a:solidFill>
                <a:latin typeface="Arial"/>
              </a:rPr>
              <a:t>SOH Data transmitted back to base station</a:t>
            </a:r>
          </a:p>
        </p:txBody>
      </p:sp>
      <p:pic>
        <p:nvPicPr>
          <p:cNvPr id="21" name="Picture 2" descr="Image result for ctbto">
            <a:extLst>
              <a:ext uri="{FF2B5EF4-FFF2-40B4-BE49-F238E27FC236}">
                <a16:creationId xmlns:a16="http://schemas.microsoft.com/office/drawing/2014/main" id="{95E47376-2105-42B0-8FAD-E28CA1C7AE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6709" y="3562733"/>
            <a:ext cx="1912596" cy="127606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17C2482A-2F0F-46A1-A2A9-65F7A19EFF08}"/>
              </a:ext>
            </a:extLst>
          </p:cNvPr>
          <p:cNvCxnSpPr>
            <a:cxnSpLocks/>
          </p:cNvCxnSpPr>
          <p:nvPr/>
        </p:nvCxnSpPr>
        <p:spPr>
          <a:xfrm flipV="1">
            <a:off x="3106297" y="2710620"/>
            <a:ext cx="414329" cy="117498"/>
          </a:xfrm>
          <a:prstGeom prst="straightConnector1">
            <a:avLst/>
          </a:prstGeom>
          <a:ln w="3175">
            <a:prstDash val="dash"/>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DD9AB0F2-1CA8-4F58-9358-1BBD923FEA54}"/>
              </a:ext>
            </a:extLst>
          </p:cNvPr>
          <p:cNvCxnSpPr>
            <a:cxnSpLocks/>
          </p:cNvCxnSpPr>
          <p:nvPr/>
        </p:nvCxnSpPr>
        <p:spPr>
          <a:xfrm>
            <a:off x="4399458" y="3135427"/>
            <a:ext cx="172542" cy="238683"/>
          </a:xfrm>
          <a:prstGeom prst="straightConnector1">
            <a:avLst/>
          </a:prstGeom>
          <a:ln w="3175">
            <a:prstDash val="dash"/>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FCDE86A5-4EDA-4FFA-8EE9-A46DCD2A9BA9}"/>
              </a:ext>
            </a:extLst>
          </p:cNvPr>
          <p:cNvSpPr txBox="1"/>
          <p:nvPr/>
        </p:nvSpPr>
        <p:spPr>
          <a:xfrm>
            <a:off x="1289538" y="4309648"/>
            <a:ext cx="673582" cy="261610"/>
          </a:xfrm>
          <a:prstGeom prst="rect">
            <a:avLst/>
          </a:prstGeom>
          <a:solidFill>
            <a:srgbClr val="FFFFFF"/>
          </a:solidFill>
        </p:spPr>
        <p:txBody>
          <a:bodyPr wrap="none"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191C1F"/>
                </a:solidFill>
                <a:effectLst/>
                <a:uLnTx/>
                <a:uFillTx/>
                <a:latin typeface="Arial"/>
              </a:rPr>
              <a:t>SAUNA</a:t>
            </a:r>
          </a:p>
        </p:txBody>
      </p:sp>
    </p:spTree>
    <p:extLst>
      <p:ext uri="{BB962C8B-B14F-4D97-AF65-F5344CB8AC3E}">
        <p14:creationId xmlns:p14="http://schemas.microsoft.com/office/powerpoint/2010/main" val="196883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P4.4-139</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2090615" y="342334"/>
            <a:ext cx="4962770" cy="23057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800" b="1" dirty="0">
                <a:solidFill>
                  <a:schemeClr val="bg1"/>
                </a:solidFill>
                <a:latin typeface="Arial" panose="020B0604020202020204" pitchFamily="34" charset="0"/>
              </a:rPr>
              <a:t>Prognostics Approaches</a:t>
            </a:r>
            <a:endParaRPr lang="en-US" sz="1800" dirty="0">
              <a:solidFill>
                <a:schemeClr val="bg1"/>
              </a:solidFill>
              <a:latin typeface="Avenir Book" charset="0"/>
              <a:ea typeface="Avenir Book" charset="0"/>
              <a:cs typeface="Avenir Book" charset="0"/>
            </a:endParaRPr>
          </a:p>
        </p:txBody>
      </p:sp>
      <p:sp>
        <p:nvSpPr>
          <p:cNvPr id="2" name="Rectangle 1">
            <a:extLst>
              <a:ext uri="{FF2B5EF4-FFF2-40B4-BE49-F238E27FC236}">
                <a16:creationId xmlns:a16="http://schemas.microsoft.com/office/drawing/2014/main" id="{EEC81F93-6EC0-4153-840E-5C8FF38714C1}"/>
              </a:ext>
            </a:extLst>
          </p:cNvPr>
          <p:cNvSpPr/>
          <p:nvPr/>
        </p:nvSpPr>
        <p:spPr>
          <a:xfrm>
            <a:off x="168275" y="924719"/>
            <a:ext cx="8807450" cy="3924151"/>
          </a:xfrm>
          <a:prstGeom prst="rect">
            <a:avLst/>
          </a:prstGeom>
        </p:spPr>
        <p:txBody>
          <a:bodyPr wrap="square">
            <a:spAutoFit/>
          </a:bodyPr>
          <a:lstStyle/>
          <a:p>
            <a:pPr fontAlgn="base"/>
            <a:r>
              <a:rPr lang="en-US" sz="1500" b="1" dirty="0">
                <a:solidFill>
                  <a:srgbClr val="000000"/>
                </a:solidFill>
                <a:latin typeface="Arial" panose="020B0604020202020204" pitchFamily="34" charset="0"/>
              </a:rPr>
              <a:t>Reliability-based approach</a:t>
            </a:r>
            <a:r>
              <a:rPr lang="en-US" sz="1500" dirty="0">
                <a:solidFill>
                  <a:srgbClr val="000000"/>
                </a:solidFill>
                <a:latin typeface="Arial" panose="020B0604020202020204" pitchFamily="34" charset="0"/>
              </a:rPr>
              <a:t>​</a:t>
            </a:r>
          </a:p>
          <a:p>
            <a:pPr marL="285750" indent="-285750" fontAlgn="base">
              <a:buFont typeface="Arial" panose="020B0604020202020204" pitchFamily="34" charset="0"/>
              <a:buChar char="•"/>
            </a:pPr>
            <a:r>
              <a:rPr lang="en-US" sz="1500" dirty="0">
                <a:solidFill>
                  <a:srgbClr val="000000"/>
                </a:solidFill>
                <a:latin typeface="Arial" panose="020B0604020202020204" pitchFamily="34" charset="0"/>
              </a:rPr>
              <a:t>Depends heavily on component vendor historical data and average rate of failure (e.g., Mean Time Between Failure)​</a:t>
            </a:r>
          </a:p>
          <a:p>
            <a:pPr marL="285750" indent="-285750" fontAlgn="base">
              <a:buFont typeface="Arial" panose="020B0604020202020204" pitchFamily="34" charset="0"/>
              <a:buChar char="•"/>
            </a:pPr>
            <a:r>
              <a:rPr lang="en-US" sz="1500" dirty="0">
                <a:solidFill>
                  <a:srgbClr val="000000"/>
                </a:solidFill>
                <a:latin typeface="Arial" panose="020B0604020202020204" pitchFamily="34" charset="0"/>
              </a:rPr>
              <a:t>Mainly used for uncritical, unmonitored components that do not have a physical model​</a:t>
            </a:r>
          </a:p>
          <a:p>
            <a:pPr marL="285750" indent="-285750" fontAlgn="base">
              <a:buFont typeface="Arial" panose="020B0604020202020204" pitchFamily="34" charset="0"/>
              <a:buChar char="•"/>
            </a:pPr>
            <a:r>
              <a:rPr lang="en-US" sz="1500" dirty="0">
                <a:solidFill>
                  <a:srgbClr val="000000"/>
                </a:solidFill>
                <a:latin typeface="Arial" panose="020B0604020202020204" pitchFamily="34" charset="0"/>
              </a:rPr>
              <a:t>Usually not monitored in real-time ​</a:t>
            </a:r>
          </a:p>
          <a:p>
            <a:pPr fontAlgn="base"/>
            <a:r>
              <a:rPr lang="en-US" sz="800" dirty="0">
                <a:solidFill>
                  <a:srgbClr val="000000"/>
                </a:solidFill>
                <a:latin typeface="Arial" panose="020B0604020202020204" pitchFamily="34" charset="0"/>
              </a:rPr>
              <a:t>​</a:t>
            </a:r>
          </a:p>
          <a:p>
            <a:pPr fontAlgn="base"/>
            <a:r>
              <a:rPr lang="en-US" sz="1500" b="1" dirty="0">
                <a:solidFill>
                  <a:srgbClr val="000000"/>
                </a:solidFill>
                <a:latin typeface="Arial" panose="020B0604020202020204" pitchFamily="34" charset="0"/>
              </a:rPr>
              <a:t>Data-driven approach</a:t>
            </a:r>
            <a:r>
              <a:rPr lang="en-US" sz="1500" dirty="0">
                <a:solidFill>
                  <a:srgbClr val="000000"/>
                </a:solidFill>
                <a:latin typeface="Arial" panose="020B0604020202020204" pitchFamily="34" charset="0"/>
              </a:rPr>
              <a:t>​</a:t>
            </a:r>
          </a:p>
          <a:p>
            <a:pPr marL="285750" indent="-285750" fontAlgn="base">
              <a:buFont typeface="Arial" panose="020B0604020202020204" pitchFamily="34" charset="0"/>
              <a:buChar char="•"/>
            </a:pPr>
            <a:r>
              <a:rPr lang="en-US" sz="1500" dirty="0">
                <a:solidFill>
                  <a:srgbClr val="000000"/>
                </a:solidFill>
                <a:latin typeface="Arial" panose="020B0604020202020204" pitchFamily="34" charset="0"/>
              </a:rPr>
              <a:t>Used with multiple sensors that monitor measurable parameters (e.g., temperature, pressure, flowrate, etc.)​</a:t>
            </a:r>
          </a:p>
          <a:p>
            <a:pPr marL="285750" indent="-285750" fontAlgn="base">
              <a:buFont typeface="Arial" panose="020B0604020202020204" pitchFamily="34" charset="0"/>
              <a:buChar char="•"/>
            </a:pPr>
            <a:r>
              <a:rPr lang="en-US" sz="1500" dirty="0">
                <a:solidFill>
                  <a:srgbClr val="000000"/>
                </a:solidFill>
                <a:latin typeface="Arial" panose="020B0604020202020204" pitchFamily="34" charset="0"/>
              </a:rPr>
              <a:t>Categorized into conventional numerical methods and machine learning methods​</a:t>
            </a:r>
          </a:p>
          <a:p>
            <a:pPr marL="285750" indent="-285750" fontAlgn="base">
              <a:buFont typeface="Arial" panose="020B0604020202020204" pitchFamily="34" charset="0"/>
              <a:buChar char="•"/>
            </a:pPr>
            <a:r>
              <a:rPr lang="en-US" sz="1500" dirty="0">
                <a:solidFill>
                  <a:srgbClr val="000000"/>
                </a:solidFill>
                <a:latin typeface="Arial" panose="020B0604020202020204" pitchFamily="34" charset="0"/>
              </a:rPr>
              <a:t>Elucidates gradual degradation of performance​</a:t>
            </a:r>
          </a:p>
          <a:p>
            <a:pPr fontAlgn="base"/>
            <a:r>
              <a:rPr lang="en-US" sz="800" dirty="0">
                <a:solidFill>
                  <a:srgbClr val="000000"/>
                </a:solidFill>
                <a:latin typeface="Arial" panose="020B0604020202020204" pitchFamily="34" charset="0"/>
              </a:rPr>
              <a:t>​</a:t>
            </a:r>
          </a:p>
          <a:p>
            <a:pPr fontAlgn="base"/>
            <a:r>
              <a:rPr lang="en-US" sz="1500" b="1" dirty="0">
                <a:solidFill>
                  <a:srgbClr val="000000"/>
                </a:solidFill>
                <a:latin typeface="Arial" panose="020B0604020202020204" pitchFamily="34" charset="0"/>
              </a:rPr>
              <a:t>Physics-based approach</a:t>
            </a:r>
            <a:r>
              <a:rPr lang="en-US" sz="1500" dirty="0">
                <a:solidFill>
                  <a:srgbClr val="000000"/>
                </a:solidFill>
                <a:latin typeface="Arial" panose="020B0604020202020204" pitchFamily="34" charset="0"/>
              </a:rPr>
              <a:t>​</a:t>
            </a:r>
          </a:p>
          <a:p>
            <a:pPr marL="285750" indent="-285750" fontAlgn="base">
              <a:buFont typeface="Arial" panose="020B0604020202020204" pitchFamily="34" charset="0"/>
              <a:buChar char="•"/>
            </a:pPr>
            <a:r>
              <a:rPr lang="en-US" sz="1500" dirty="0">
                <a:solidFill>
                  <a:srgbClr val="000000"/>
                </a:solidFill>
                <a:latin typeface="Arial" panose="020B0604020202020204" pitchFamily="34" charset="0"/>
              </a:rPr>
              <a:t>Requires development of a physical model for components​</a:t>
            </a:r>
          </a:p>
          <a:p>
            <a:pPr marL="285750" indent="-285750" fontAlgn="base">
              <a:buFont typeface="Arial" panose="020B0604020202020204" pitchFamily="34" charset="0"/>
              <a:buChar char="•"/>
            </a:pPr>
            <a:r>
              <a:rPr lang="en-US" sz="1500" dirty="0">
                <a:solidFill>
                  <a:srgbClr val="000000"/>
                </a:solidFill>
                <a:latin typeface="Arial" panose="020B0604020202020204" pitchFamily="34" charset="0"/>
              </a:rPr>
              <a:t>Requires mathematical representation of degradation​</a:t>
            </a:r>
          </a:p>
          <a:p>
            <a:pPr fontAlgn="base"/>
            <a:r>
              <a:rPr lang="en-US" sz="800" dirty="0">
                <a:solidFill>
                  <a:srgbClr val="000000"/>
                </a:solidFill>
                <a:latin typeface="Arial" panose="020B0604020202020204" pitchFamily="34" charset="0"/>
              </a:rPr>
              <a:t>​</a:t>
            </a:r>
          </a:p>
          <a:p>
            <a:pPr fontAlgn="base"/>
            <a:r>
              <a:rPr lang="en-US" sz="1500" b="1" dirty="0">
                <a:solidFill>
                  <a:srgbClr val="000000"/>
                </a:solidFill>
                <a:latin typeface="Arial" panose="020B0604020202020204" pitchFamily="34" charset="0"/>
              </a:rPr>
              <a:t>Hybrid approach</a:t>
            </a:r>
            <a:r>
              <a:rPr lang="en-US" sz="1500" dirty="0">
                <a:solidFill>
                  <a:srgbClr val="000000"/>
                </a:solidFill>
                <a:latin typeface="Arial" panose="020B0604020202020204" pitchFamily="34" charset="0"/>
              </a:rPr>
              <a:t>​</a:t>
            </a:r>
          </a:p>
          <a:p>
            <a:pPr marL="285750" indent="-285750" fontAlgn="base">
              <a:buFont typeface="Arial" panose="020B0604020202020204" pitchFamily="34" charset="0"/>
              <a:buChar char="•"/>
            </a:pPr>
            <a:r>
              <a:rPr lang="en-US" sz="1500" dirty="0">
                <a:solidFill>
                  <a:srgbClr val="000000"/>
                </a:solidFill>
                <a:latin typeface="Arial" panose="020B0604020202020204" pitchFamily="34" charset="0"/>
              </a:rPr>
              <a:t>Combines physics-based and data-driven approaches​</a:t>
            </a:r>
          </a:p>
        </p:txBody>
      </p:sp>
    </p:spTree>
    <p:extLst>
      <p:ext uri="{BB962C8B-B14F-4D97-AF65-F5344CB8AC3E}">
        <p14:creationId xmlns:p14="http://schemas.microsoft.com/office/powerpoint/2010/main" val="8333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P4.4-139</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2090615" y="361384"/>
            <a:ext cx="4962770" cy="23057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800" b="1" dirty="0">
                <a:solidFill>
                  <a:schemeClr val="bg1"/>
                </a:solidFill>
                <a:latin typeface="Arial" panose="020B0604020202020204" pitchFamily="34" charset="0"/>
              </a:rPr>
              <a:t>Data-driven Analysis Methods Investigated</a:t>
            </a:r>
            <a:endParaRPr lang="en-US" sz="1800" dirty="0">
              <a:solidFill>
                <a:schemeClr val="bg1"/>
              </a:solidFill>
              <a:latin typeface="Avenir Book" charset="0"/>
              <a:ea typeface="Avenir Book" charset="0"/>
              <a:cs typeface="Avenir Book" charset="0"/>
            </a:endParaRPr>
          </a:p>
        </p:txBody>
      </p:sp>
      <p:pic>
        <p:nvPicPr>
          <p:cNvPr id="3074" name="Picture 2">
            <a:extLst>
              <a:ext uri="{FF2B5EF4-FFF2-40B4-BE49-F238E27FC236}">
                <a16:creationId xmlns:a16="http://schemas.microsoft.com/office/drawing/2014/main" id="{77344506-4733-4981-8475-31D14BF12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125" y="1570850"/>
            <a:ext cx="3294144" cy="2328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19AA8A8-022C-47D6-B2D1-B23CAA4C9BEB}"/>
              </a:ext>
            </a:extLst>
          </p:cNvPr>
          <p:cNvSpPr/>
          <p:nvPr/>
        </p:nvSpPr>
        <p:spPr>
          <a:xfrm>
            <a:off x="209549" y="1012050"/>
            <a:ext cx="5461001" cy="3754874"/>
          </a:xfrm>
          <a:prstGeom prst="rect">
            <a:avLst/>
          </a:prstGeom>
        </p:spPr>
        <p:txBody>
          <a:bodyPr wrap="square">
            <a:spAutoFit/>
          </a:bodyPr>
          <a:lstStyle/>
          <a:p>
            <a:pPr fontAlgn="base"/>
            <a:r>
              <a:rPr lang="en-US" sz="1400" b="1" dirty="0">
                <a:solidFill>
                  <a:srgbClr val="000000"/>
                </a:solidFill>
                <a:latin typeface="Arial" panose="020B0604020202020204" pitchFamily="34" charset="0"/>
              </a:rPr>
              <a:t>Long short-term memory (LSTM)</a:t>
            </a:r>
            <a:r>
              <a:rPr lang="en-US" sz="1400" dirty="0">
                <a:solidFill>
                  <a:srgbClr val="000000"/>
                </a:solidFill>
                <a:latin typeface="Arial" panose="020B0604020202020204" pitchFamily="34" charset="0"/>
              </a:rPr>
              <a:t>​</a:t>
            </a:r>
            <a:endParaRPr lang="en-US" sz="1400" dirty="0">
              <a:solidFill>
                <a:srgbClr val="000000"/>
              </a:solidFill>
              <a:latin typeface="Segoe UI" panose="020B0502040204020203" pitchFamily="34" charset="0"/>
            </a:endParaRP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An artificial neural network (RNN)​</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Includes gates that optionally allow information to pass through​</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Optimal for classification, processing, and making predictions with time series data​</a:t>
            </a:r>
          </a:p>
          <a:p>
            <a:pPr fontAlgn="base"/>
            <a:r>
              <a:rPr lang="en-US" sz="1400" b="1" dirty="0">
                <a:solidFill>
                  <a:srgbClr val="000000"/>
                </a:solidFill>
                <a:latin typeface="Arial" panose="020B0604020202020204" pitchFamily="34" charset="0"/>
              </a:rPr>
              <a:t>Cluster Analysis</a:t>
            </a:r>
            <a:r>
              <a:rPr lang="en-US" sz="1400" dirty="0">
                <a:solidFill>
                  <a:srgbClr val="000000"/>
                </a:solidFill>
                <a:latin typeface="Arial" panose="020B0604020202020204" pitchFamily="34" charset="0"/>
              </a:rPr>
              <a:t>​</a:t>
            </a:r>
            <a:endParaRPr lang="en-US" sz="1400" dirty="0">
              <a:solidFill>
                <a:srgbClr val="000000"/>
              </a:solidFill>
              <a:latin typeface="Segoe UI" panose="020B0502040204020203" pitchFamily="34" charset="0"/>
            </a:endParaRP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Classify anomaly types​</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Principle Component Analysis​</a:t>
            </a:r>
          </a:p>
          <a:p>
            <a:pPr fontAlgn="base"/>
            <a:r>
              <a:rPr lang="en-US" sz="1400" b="1" dirty="0">
                <a:solidFill>
                  <a:srgbClr val="000000"/>
                </a:solidFill>
                <a:latin typeface="Arial" panose="020B0604020202020204" pitchFamily="34" charset="0"/>
              </a:rPr>
              <a:t>Structural Time Series modeling</a:t>
            </a:r>
            <a:r>
              <a:rPr lang="en-US" sz="1400" dirty="0">
                <a:solidFill>
                  <a:srgbClr val="000000"/>
                </a:solidFill>
                <a:latin typeface="Arial" panose="020B0604020202020204" pitchFamily="34" charset="0"/>
              </a:rPr>
              <a:t>​</a:t>
            </a:r>
            <a:endParaRPr lang="en-US" sz="1400" dirty="0">
              <a:solidFill>
                <a:srgbClr val="000000"/>
              </a:solidFill>
              <a:latin typeface="Segoe UI" panose="020B0502040204020203" pitchFamily="34" charset="0"/>
            </a:endParaRP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Expresses an observed time series as the sum of simpler components such as autoregressive processes, moving averages, </a:t>
            </a:r>
            <a:r>
              <a:rPr lang="en-US" sz="1400" dirty="0" err="1">
                <a:solidFill>
                  <a:srgbClr val="000000"/>
                </a:solidFill>
                <a:latin typeface="Arial" panose="020B0604020202020204" pitchFamily="34" charset="0"/>
              </a:rPr>
              <a:t>etc</a:t>
            </a:r>
            <a:r>
              <a:rPr lang="en-US" sz="1400" dirty="0">
                <a:solidFill>
                  <a:srgbClr val="000000"/>
                </a:solidFill>
                <a:latin typeface="Arial" panose="020B0604020202020204" pitchFamily="34" charset="0"/>
              </a:rPr>
              <a:t>…​</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Can build in seasonal effects​</a:t>
            </a:r>
          </a:p>
          <a:p>
            <a:pPr fontAlgn="base"/>
            <a:r>
              <a:rPr lang="en-US" sz="1400" b="1" dirty="0">
                <a:solidFill>
                  <a:srgbClr val="000000"/>
                </a:solidFill>
                <a:latin typeface="Arial" panose="020B0604020202020204" pitchFamily="34" charset="0"/>
              </a:rPr>
              <a:t>Gaussian Process Regressor (GPR)</a:t>
            </a:r>
            <a:r>
              <a:rPr lang="en-US" sz="1400" dirty="0">
                <a:solidFill>
                  <a:srgbClr val="000000"/>
                </a:solidFill>
                <a:latin typeface="Arial" panose="020B0604020202020204" pitchFamily="34" charset="0"/>
              </a:rPr>
              <a:t>​</a:t>
            </a:r>
            <a:endParaRPr lang="en-US" sz="1400" dirty="0">
              <a:solidFill>
                <a:srgbClr val="000000"/>
              </a:solidFill>
              <a:latin typeface="Segoe UI" panose="020B0502040204020203" pitchFamily="34" charset="0"/>
            </a:endParaRP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Non-parametric Bayesian approach toward regression problems​</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Uncertainty quantification</a:t>
            </a:r>
          </a:p>
        </p:txBody>
      </p:sp>
      <p:sp>
        <p:nvSpPr>
          <p:cNvPr id="7" name="Rectangle 6">
            <a:extLst>
              <a:ext uri="{FF2B5EF4-FFF2-40B4-BE49-F238E27FC236}">
                <a16:creationId xmlns:a16="http://schemas.microsoft.com/office/drawing/2014/main" id="{F7E88F15-52FB-401B-AB49-45780D46C629}"/>
              </a:ext>
            </a:extLst>
          </p:cNvPr>
          <p:cNvSpPr/>
          <p:nvPr/>
        </p:nvSpPr>
        <p:spPr>
          <a:xfrm>
            <a:off x="5760203" y="3864034"/>
            <a:ext cx="3201988" cy="430887"/>
          </a:xfrm>
          <a:prstGeom prst="rect">
            <a:avLst/>
          </a:prstGeom>
        </p:spPr>
        <p:txBody>
          <a:bodyPr wrap="square">
            <a:spAutoFit/>
          </a:bodyPr>
          <a:lstStyle/>
          <a:p>
            <a:pPr algn="ctr"/>
            <a:r>
              <a:rPr lang="en-US" sz="1100" dirty="0">
                <a:solidFill>
                  <a:srgbClr val="000000"/>
                </a:solidFill>
                <a:latin typeface="Arial" panose="020B0604020202020204" pitchFamily="34" charset="0"/>
              </a:rPr>
              <a:t>Stacked LSTM model with layers to </a:t>
            </a:r>
          </a:p>
          <a:p>
            <a:pPr algn="ctr"/>
            <a:r>
              <a:rPr lang="en-US" sz="1100" dirty="0">
                <a:solidFill>
                  <a:srgbClr val="000000"/>
                </a:solidFill>
                <a:latin typeface="Arial" panose="020B0604020202020204" pitchFamily="34" charset="0"/>
              </a:rPr>
              <a:t>model the temporal data</a:t>
            </a:r>
            <a:r>
              <a:rPr lang="en-US" dirty="0">
                <a:solidFill>
                  <a:srgbClr val="000000"/>
                </a:solidFill>
                <a:latin typeface="Arial" panose="020B0604020202020204" pitchFamily="34" charset="0"/>
              </a:rPr>
              <a:t>​</a:t>
            </a:r>
            <a:endParaRPr lang="en-US" dirty="0"/>
          </a:p>
        </p:txBody>
      </p:sp>
    </p:spTree>
    <p:extLst>
      <p:ext uri="{BB962C8B-B14F-4D97-AF65-F5344CB8AC3E}">
        <p14:creationId xmlns:p14="http://schemas.microsoft.com/office/powerpoint/2010/main" val="399634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P4.4-139</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2090615" y="348684"/>
            <a:ext cx="4962770" cy="23057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800" b="1" dirty="0">
                <a:solidFill>
                  <a:schemeClr val="bg1"/>
                </a:solidFill>
                <a:latin typeface="Arial" panose="020B0604020202020204" pitchFamily="34" charset="0"/>
              </a:rPr>
              <a:t>Current Results</a:t>
            </a:r>
            <a:endParaRPr lang="en-US" sz="1800" dirty="0">
              <a:solidFill>
                <a:schemeClr val="bg1"/>
              </a:solidFill>
              <a:latin typeface="Avenir Book" charset="0"/>
              <a:ea typeface="Avenir Book" charset="0"/>
              <a:cs typeface="Avenir Book" charset="0"/>
            </a:endParaRPr>
          </a:p>
        </p:txBody>
      </p:sp>
      <p:sp>
        <p:nvSpPr>
          <p:cNvPr id="6" name="Rectangle 5">
            <a:extLst>
              <a:ext uri="{FF2B5EF4-FFF2-40B4-BE49-F238E27FC236}">
                <a16:creationId xmlns:a16="http://schemas.microsoft.com/office/drawing/2014/main" id="{CAACEC59-70DC-452A-ABFD-143052A93C30}"/>
              </a:ext>
            </a:extLst>
          </p:cNvPr>
          <p:cNvSpPr/>
          <p:nvPr/>
        </p:nvSpPr>
        <p:spPr>
          <a:xfrm>
            <a:off x="400050" y="917791"/>
            <a:ext cx="5041900" cy="3939540"/>
          </a:xfrm>
          <a:prstGeom prst="rect">
            <a:avLst/>
          </a:prstGeom>
        </p:spPr>
        <p:txBody>
          <a:bodyPr wrap="square">
            <a:spAutoFit/>
          </a:bodyPr>
          <a:lstStyle/>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Analyzed a pump failure from the SAUNA at RN77</a:t>
            </a:r>
          </a:p>
          <a:p>
            <a:pPr marL="285750" indent="-285750" fontAlgn="base">
              <a:buFont typeface="Arial" panose="020B0604020202020204" pitchFamily="34" charset="0"/>
              <a:buChar char="•"/>
            </a:pPr>
            <a:endParaRPr lang="en-US" sz="800" dirty="0">
              <a:solidFill>
                <a:srgbClr val="000000"/>
              </a:solidFill>
              <a:latin typeface="Arial" panose="020B0604020202020204" pitchFamily="34" charset="0"/>
            </a:endParaRP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Trained univariate Conv1d-LSTM models for 5 different sensors to pre-filter the data​</a:t>
            </a:r>
          </a:p>
          <a:p>
            <a:pPr fontAlgn="base"/>
            <a:endParaRPr lang="en-US" sz="800" dirty="0">
              <a:solidFill>
                <a:srgbClr val="000000"/>
              </a:solidFill>
              <a:latin typeface="Arial" panose="020B0604020202020204" pitchFamily="34" charset="0"/>
            </a:endParaRP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The figures on the right show the performance of the trained model on data with failure over a 2-month window (for sensor PT14)​</a:t>
            </a:r>
          </a:p>
          <a:p>
            <a:pPr fontAlgn="base"/>
            <a:endParaRPr lang="en-US" sz="800" dirty="0">
              <a:solidFill>
                <a:srgbClr val="000000"/>
              </a:solidFill>
              <a:latin typeface="Arial" panose="020B0604020202020204" pitchFamily="34" charset="0"/>
            </a:endParaRP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Top plot shows the ground truth data with visible fault (decay)​</a:t>
            </a:r>
          </a:p>
          <a:p>
            <a:pPr fontAlgn="base"/>
            <a:endParaRPr lang="en-US" sz="800" dirty="0">
              <a:solidFill>
                <a:srgbClr val="000000"/>
              </a:solidFill>
              <a:latin typeface="Arial" panose="020B0604020202020204" pitchFamily="34" charset="0"/>
            </a:endParaRP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Middle plot shows the predictions from the trained model (look back – 60, look forward – 1)​</a:t>
            </a:r>
          </a:p>
          <a:p>
            <a:pPr fontAlgn="base"/>
            <a:endParaRPr lang="en-US" sz="800" dirty="0">
              <a:solidFill>
                <a:srgbClr val="000000"/>
              </a:solidFill>
              <a:latin typeface="Arial" panose="020B0604020202020204" pitchFamily="34" charset="0"/>
            </a:endParaRP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Bottom plot shows the reconstruction error, which would start alerting based on threshold selection​</a:t>
            </a:r>
          </a:p>
          <a:p>
            <a:pPr fontAlgn="base"/>
            <a:endParaRPr lang="en-US" sz="800" dirty="0">
              <a:solidFill>
                <a:srgbClr val="000000"/>
              </a:solidFill>
              <a:latin typeface="Arial" panose="020B0604020202020204" pitchFamily="34" charset="0"/>
            </a:endParaRP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Looked at multivariate models encompassing the different sensors, yet to find a correlation​</a:t>
            </a:r>
          </a:p>
        </p:txBody>
      </p:sp>
      <p:pic>
        <p:nvPicPr>
          <p:cNvPr id="8" name="Picture 22">
            <a:extLst>
              <a:ext uri="{FF2B5EF4-FFF2-40B4-BE49-F238E27FC236}">
                <a16:creationId xmlns:a16="http://schemas.microsoft.com/office/drawing/2014/main" id="{F97AF173-1D86-41F7-ACB4-D359FC5E87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682"/>
          <a:stretch/>
        </p:blipFill>
        <p:spPr bwMode="auto">
          <a:xfrm>
            <a:off x="6909275" y="2107949"/>
            <a:ext cx="1734163" cy="12798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a:extLst>
              <a:ext uri="{FF2B5EF4-FFF2-40B4-BE49-F238E27FC236}">
                <a16:creationId xmlns:a16="http://schemas.microsoft.com/office/drawing/2014/main" id="{2C0935C4-79B7-481F-A5AC-14F063DC5F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077"/>
          <a:stretch/>
        </p:blipFill>
        <p:spPr bwMode="auto">
          <a:xfrm>
            <a:off x="6926906" y="3393553"/>
            <a:ext cx="1735113" cy="11947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EF3DC709-2154-4EFB-BC1E-BEBAF154AF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425"/>
          <a:stretch/>
        </p:blipFill>
        <p:spPr bwMode="auto">
          <a:xfrm>
            <a:off x="6909275" y="913392"/>
            <a:ext cx="1708467" cy="11744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FAB86785-3F66-4EBF-A93E-8D8471AE42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956"/>
          <a:stretch/>
        </p:blipFill>
        <p:spPr bwMode="auto">
          <a:xfrm>
            <a:off x="6926906" y="4609289"/>
            <a:ext cx="1735114" cy="24037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EEBA2619-1B90-46DF-B357-EBFCFC65885A}"/>
              </a:ext>
            </a:extLst>
          </p:cNvPr>
          <p:cNvCxnSpPr>
            <a:cxnSpLocks/>
            <a:endCxn id="13" idx="0"/>
          </p:cNvCxnSpPr>
          <p:nvPr/>
        </p:nvCxnSpPr>
        <p:spPr>
          <a:xfrm>
            <a:off x="7824117" y="860052"/>
            <a:ext cx="0" cy="3896964"/>
          </a:xfrm>
          <a:prstGeom prst="line">
            <a:avLst/>
          </a:prstGeom>
          <a:ln w="101600">
            <a:solidFill>
              <a:srgbClr val="C00000">
                <a:alpha val="35000"/>
              </a:srgbClr>
            </a:solidFill>
          </a:ln>
        </p:spPr>
        <p:style>
          <a:lnRef idx="1">
            <a:schemeClr val="accent2"/>
          </a:lnRef>
          <a:fillRef idx="0">
            <a:schemeClr val="accent2"/>
          </a:fillRef>
          <a:effectRef idx="0">
            <a:schemeClr val="accent2"/>
          </a:effectRef>
          <a:fontRef idx="minor">
            <a:schemeClr val="tx1"/>
          </a:fontRef>
        </p:style>
      </p:cxnSp>
      <p:pic>
        <p:nvPicPr>
          <p:cNvPr id="13" name="Graphic 12" descr="Warning with solid fill">
            <a:extLst>
              <a:ext uri="{FF2B5EF4-FFF2-40B4-BE49-F238E27FC236}">
                <a16:creationId xmlns:a16="http://schemas.microsoft.com/office/drawing/2014/main" id="{6B03519A-4D4A-49CD-8FFE-66A7304FC5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50053" y="4757016"/>
            <a:ext cx="148128" cy="148128"/>
          </a:xfrm>
          <a:prstGeom prst="rect">
            <a:avLst/>
          </a:prstGeom>
        </p:spPr>
      </p:pic>
      <p:sp>
        <p:nvSpPr>
          <p:cNvPr id="18" name="Oval 17">
            <a:extLst>
              <a:ext uri="{FF2B5EF4-FFF2-40B4-BE49-F238E27FC236}">
                <a16:creationId xmlns:a16="http://schemas.microsoft.com/office/drawing/2014/main" id="{5E87FE5D-72A3-4407-A67C-F90CB9038F9B}"/>
              </a:ext>
            </a:extLst>
          </p:cNvPr>
          <p:cNvSpPr/>
          <p:nvPr/>
        </p:nvSpPr>
        <p:spPr>
          <a:xfrm>
            <a:off x="7091594" y="3108947"/>
            <a:ext cx="658455" cy="306578"/>
          </a:xfrm>
          <a:prstGeom prst="ellipse">
            <a:avLst/>
          </a:prstGeom>
          <a:solidFill>
            <a:srgbClr val="FF0000">
              <a:alpha val="30000"/>
            </a:srgbClr>
          </a:solidFill>
          <a:ln w="101600">
            <a:no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B052F991-C2EA-4D12-9676-5F24A4A27251}"/>
              </a:ext>
            </a:extLst>
          </p:cNvPr>
          <p:cNvCxnSpPr>
            <a:cxnSpLocks/>
          </p:cNvCxnSpPr>
          <p:nvPr/>
        </p:nvCxnSpPr>
        <p:spPr>
          <a:xfrm flipV="1">
            <a:off x="6766126" y="3338078"/>
            <a:ext cx="381866" cy="2179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ED603B-D171-41BA-BE8F-4EBE504291F4}"/>
              </a:ext>
            </a:extLst>
          </p:cNvPr>
          <p:cNvSpPr txBox="1"/>
          <p:nvPr/>
        </p:nvSpPr>
        <p:spPr>
          <a:xfrm>
            <a:off x="5624198" y="3482480"/>
            <a:ext cx="1241238"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Features currently being investigated</a:t>
            </a:r>
          </a:p>
        </p:txBody>
      </p:sp>
    </p:spTree>
    <p:extLst>
      <p:ext uri="{BB962C8B-B14F-4D97-AF65-F5344CB8AC3E}">
        <p14:creationId xmlns:p14="http://schemas.microsoft.com/office/powerpoint/2010/main" val="3095215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B67573-E15C-4F35-AFA4-934DAEEBBD66}"/>
              </a:ext>
            </a:extLst>
          </p:cNvPr>
          <p:cNvSpPr/>
          <p:nvPr/>
        </p:nvSpPr>
        <p:spPr>
          <a:xfrm>
            <a:off x="324687" y="1160749"/>
            <a:ext cx="4572000" cy="2677656"/>
          </a:xfrm>
          <a:prstGeom prst="rect">
            <a:avLst/>
          </a:prstGeom>
        </p:spPr>
        <p:txBody>
          <a:bodyPr>
            <a:spAutoFit/>
          </a:bodyPr>
          <a:lstStyle/>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Develop a figure-of-merit for predictive maintenance algorithms​</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Increase the LSTM model future prediction window​</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Incorporate </a:t>
            </a:r>
            <a:r>
              <a:rPr lang="en-US" sz="1400" dirty="0" err="1">
                <a:solidFill>
                  <a:srgbClr val="000000"/>
                </a:solidFill>
                <a:latin typeface="Arial" panose="020B0604020202020204" pitchFamily="34" charset="0"/>
              </a:rPr>
              <a:t>Keras</a:t>
            </a:r>
            <a:r>
              <a:rPr lang="en-US" sz="1400" dirty="0">
                <a:solidFill>
                  <a:srgbClr val="000000"/>
                </a:solidFill>
                <a:latin typeface="Arial" panose="020B0604020202020204" pitchFamily="34" charset="0"/>
              </a:rPr>
              <a:t> Tuner to help identify optimal hyperparameters that are used to control the learning process in machine learning​</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Implement algorithms into current SOH monitoring tools​</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Perform failure classification analysis​</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Identify data gaps ​</a:t>
            </a:r>
          </a:p>
          <a:p>
            <a:pPr marL="285750" indent="-285750" fontAlgn="base">
              <a:buFont typeface="Arial" panose="020B0604020202020204" pitchFamily="34" charset="0"/>
              <a:buChar char="•"/>
            </a:pPr>
            <a:r>
              <a:rPr lang="en-US" sz="1400" dirty="0">
                <a:solidFill>
                  <a:srgbClr val="000000"/>
                </a:solidFill>
                <a:latin typeface="Arial" panose="020B0604020202020204" pitchFamily="34" charset="0"/>
              </a:rPr>
              <a:t>Strategically choose sensors to monitor components specifically for predictive maintenance</a:t>
            </a:r>
            <a:r>
              <a:rPr lang="en-US" dirty="0">
                <a:solidFill>
                  <a:srgbClr val="000000"/>
                </a:solidFill>
                <a:latin typeface="Arial" panose="020B0604020202020204" pitchFamily="34" charset="0"/>
              </a:rPr>
              <a:t>​</a:t>
            </a:r>
          </a:p>
        </p:txBody>
      </p:sp>
      <p:pic>
        <p:nvPicPr>
          <p:cNvPr id="4098" name="Picture 2">
            <a:extLst>
              <a:ext uri="{FF2B5EF4-FFF2-40B4-BE49-F238E27FC236}">
                <a16:creationId xmlns:a16="http://schemas.microsoft.com/office/drawing/2014/main" id="{47F87FDE-6947-4BF0-BDF2-ACAF0A181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513" y="1962120"/>
            <a:ext cx="3606800" cy="8850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46FA814-F2A5-46CC-9E8B-45AB79E15D1A}"/>
              </a:ext>
            </a:extLst>
          </p:cNvPr>
          <p:cNvSpPr/>
          <p:nvPr/>
        </p:nvSpPr>
        <p:spPr>
          <a:xfrm>
            <a:off x="5401390" y="2837301"/>
            <a:ext cx="3417923" cy="461665"/>
          </a:xfrm>
          <a:prstGeom prst="rect">
            <a:avLst/>
          </a:prstGeom>
        </p:spPr>
        <p:txBody>
          <a:bodyPr wrap="none">
            <a:spAutoFit/>
          </a:bodyPr>
          <a:lstStyle/>
          <a:p>
            <a:r>
              <a:rPr lang="en-US" sz="1200" dirty="0">
                <a:solidFill>
                  <a:srgbClr val="000000"/>
                </a:solidFill>
                <a:latin typeface="Arial" panose="020B0604020202020204" pitchFamily="34" charset="0"/>
              </a:rPr>
              <a:t>New strategically chosen sensors may be a key</a:t>
            </a:r>
          </a:p>
          <a:p>
            <a:r>
              <a:rPr lang="en-US" sz="1200" dirty="0">
                <a:solidFill>
                  <a:srgbClr val="000000"/>
                </a:solidFill>
                <a:latin typeface="Arial" panose="020B0604020202020204" pitchFamily="34" charset="0"/>
              </a:rPr>
              <a:t> to help with predictive analytics algorithms​</a:t>
            </a:r>
            <a:endParaRPr lang="en-US" sz="1200" dirty="0"/>
          </a:p>
        </p:txBody>
      </p:sp>
      <p:sp>
        <p:nvSpPr>
          <p:cNvPr id="4" name="Rectangle 3">
            <a:extLst>
              <a:ext uri="{FF2B5EF4-FFF2-40B4-BE49-F238E27FC236}">
                <a16:creationId xmlns:a16="http://schemas.microsoft.com/office/drawing/2014/main" id="{3262C6C0-9D48-4B93-9F89-8402C929BC91}"/>
              </a:ext>
            </a:extLst>
          </p:cNvPr>
          <p:cNvSpPr/>
          <p:nvPr/>
        </p:nvSpPr>
        <p:spPr>
          <a:xfrm>
            <a:off x="910100" y="4405809"/>
            <a:ext cx="7323800" cy="307777"/>
          </a:xfrm>
          <a:prstGeom prst="rect">
            <a:avLst/>
          </a:prstGeom>
        </p:spPr>
        <p:txBody>
          <a:bodyPr wrap="none">
            <a:spAutoFit/>
          </a:bodyPr>
          <a:lstStyle/>
          <a:p>
            <a:r>
              <a:rPr lang="en-US" sz="1400" b="1" dirty="0">
                <a:solidFill>
                  <a:srgbClr val="000000"/>
                </a:solidFill>
                <a:latin typeface="Arial" panose="020B0604020202020204" pitchFamily="34" charset="0"/>
              </a:rPr>
              <a:t>Acknowledgements</a:t>
            </a:r>
            <a:r>
              <a:rPr lang="en-US" sz="1400" dirty="0">
                <a:solidFill>
                  <a:srgbClr val="000000"/>
                </a:solidFill>
                <a:latin typeface="Arial" panose="020B0604020202020204" pitchFamily="34" charset="0"/>
              </a:rPr>
              <a:t>: This work was supported by the NNSA Office of Nuclear Verification</a:t>
            </a:r>
            <a:endParaRPr lang="en-US" sz="1400" dirty="0"/>
          </a:p>
        </p:txBody>
      </p:sp>
      <p:sp>
        <p:nvSpPr>
          <p:cNvPr id="5" name="Rectangle 4">
            <a:extLst>
              <a:ext uri="{FF2B5EF4-FFF2-40B4-BE49-F238E27FC236}">
                <a16:creationId xmlns:a16="http://schemas.microsoft.com/office/drawing/2014/main" id="{E87D40D4-0C6B-4BD5-9598-75D394C49522}"/>
              </a:ext>
            </a:extLst>
          </p:cNvPr>
          <p:cNvSpPr/>
          <p:nvPr/>
        </p:nvSpPr>
        <p:spPr>
          <a:xfrm>
            <a:off x="3694740" y="245248"/>
            <a:ext cx="1754519" cy="369332"/>
          </a:xfrm>
          <a:prstGeom prst="rect">
            <a:avLst/>
          </a:prstGeom>
        </p:spPr>
        <p:txBody>
          <a:bodyPr wrap="none">
            <a:spAutoFit/>
          </a:bodyPr>
          <a:lstStyle/>
          <a:p>
            <a:r>
              <a:rPr lang="en-US" sz="1800" b="1" dirty="0">
                <a:solidFill>
                  <a:schemeClr val="bg1"/>
                </a:solidFill>
              </a:rPr>
              <a:t>Moving Forward</a:t>
            </a:r>
          </a:p>
        </p:txBody>
      </p:sp>
      <p:sp>
        <p:nvSpPr>
          <p:cNvPr id="6" name="Rectangle 5">
            <a:extLst>
              <a:ext uri="{FF2B5EF4-FFF2-40B4-BE49-F238E27FC236}">
                <a16:creationId xmlns:a16="http://schemas.microsoft.com/office/drawing/2014/main" id="{C7B3D292-5074-4E7F-BAD2-4CAFD3AB63AB}"/>
              </a:ext>
            </a:extLst>
          </p:cNvPr>
          <p:cNvSpPr/>
          <p:nvPr/>
        </p:nvSpPr>
        <p:spPr>
          <a:xfrm>
            <a:off x="1026865" y="575595"/>
            <a:ext cx="548548" cy="200055"/>
          </a:xfrm>
          <a:prstGeom prst="rect">
            <a:avLst/>
          </a:prstGeom>
        </p:spPr>
        <p:txBody>
          <a:bodyPr wrap="none">
            <a:spAutoFit/>
          </a:bodyPr>
          <a:lstStyle/>
          <a:p>
            <a:r>
              <a:rPr lang="en-US" sz="700" dirty="0">
                <a:latin typeface="Arial" panose="020B0604020202020204" pitchFamily="34" charset="0"/>
                <a:cs typeface="Arial" panose="020B0604020202020204" pitchFamily="34" charset="0"/>
              </a:rPr>
              <a:t>P4.4-139</a:t>
            </a:r>
          </a:p>
        </p:txBody>
      </p:sp>
    </p:spTree>
    <p:extLst>
      <p:ext uri="{BB962C8B-B14F-4D97-AF65-F5344CB8AC3E}">
        <p14:creationId xmlns:p14="http://schemas.microsoft.com/office/powerpoint/2010/main" val="68596190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A29E3105768E48BDDC120EE65B2BBA" ma:contentTypeVersion="32" ma:contentTypeDescription="Create a new document." ma:contentTypeScope="" ma:versionID="44b1fd0705757b9dd5e2e261b2ab543d">
  <xsd:schema xmlns:xsd="http://www.w3.org/2001/XMLSchema" xmlns:xs="http://www.w3.org/2001/XMLSchema" xmlns:p="http://schemas.microsoft.com/office/2006/metadata/properties" xmlns:ns2="e56013d9-4ac4-45f7-8b41-1651ab034f04" xmlns:ns3="f1b10a2b-6746-465a-acde-7a316eb3be7b" targetNamespace="http://schemas.microsoft.com/office/2006/metadata/properties" ma:root="true" ma:fieldsID="a1fe1ee39474a938b1835eb1372c8bfa" ns2:_="" ns3:_="">
    <xsd:import namespace="e56013d9-4ac4-45f7-8b41-1651ab034f04"/>
    <xsd:import namespace="f1b10a2b-6746-465a-acde-7a316eb3be7b"/>
    <xsd:element name="properties">
      <xsd:complexType>
        <xsd:sequence>
          <xsd:element name="documentManagement">
            <xsd:complexType>
              <xsd:all>
                <xsd:element ref="ns2:Presenter" minOccurs="0"/>
                <xsd:element ref="ns2:Status" minOccurs="0"/>
                <xsd:element ref="ns2:Program_x0020_Office" minOccurs="0"/>
                <xsd:element ref="ns2:ADC" minOccurs="0"/>
                <xsd:element ref="ns2:ADC_x0020_WP_x0023_" minOccurs="0"/>
                <xsd:element ref="ns2:ERICA_x0020_Release_x0020__x0023_" minOccurs="0"/>
                <xsd:element ref="ns2:Funding_x0020_Source" minOccurs="0"/>
                <xsd:element ref="ns3:ADC_x0020_Complete" minOccurs="0"/>
                <xsd:element ref="ns2:Doc_x0020_Type" minOccurs="0"/>
                <xsd:element ref="ns2:Log_x0020_Number" minOccurs="0"/>
                <xsd:element ref="ns2:MediaServiceMetadata" minOccurs="0"/>
                <xsd:element ref="ns2:MediaServiceFastMetadata" minOccurs="0"/>
                <xsd:element ref="ns3:SharedWithUsers" minOccurs="0"/>
                <xsd:element ref="ns3:SharedWithDetails" minOccurs="0"/>
                <xsd:element ref="ns2:DC_x0020_Reviewe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6013d9-4ac4-45f7-8b41-1651ab034f04" elementFormDefault="qualified">
    <xsd:import namespace="http://schemas.microsoft.com/office/2006/documentManagement/types"/>
    <xsd:import namespace="http://schemas.microsoft.com/office/infopath/2007/PartnerControls"/>
    <xsd:element name="Presenter" ma:index="2" nillable="true" ma:displayName="Presenter" ma:internalName="Presenter" ma:readOnly="false">
      <xsd:simpleType>
        <xsd:restriction base="dms:Text">
          <xsd:maxLength value="20"/>
        </xsd:restriction>
      </xsd:simpleType>
    </xsd:element>
    <xsd:element name="Status" ma:index="3" nillable="true" ma:displayName="Status" ma:format="Dropdown" ma:internalName="Status" ma:readOnly="false">
      <xsd:simpleType>
        <xsd:union memberTypes="dms:Text">
          <xsd:simpleType>
            <xsd:restriction base="dms:Choice">
              <xsd:enumeration value="Ready for Input"/>
              <xsd:enumeration value="Ready for ADC Review"/>
              <xsd:enumeration value="ADC Review Complete"/>
              <xsd:enumeration value="Ready for NEMP Review"/>
              <xsd:enumeration value="Ready for ERICA"/>
              <xsd:enumeration value="Submitted to IR (ERICA)"/>
              <xsd:enumeration value="Sent to HQ"/>
              <xsd:enumeration value="Ready for Interagency"/>
              <xsd:enumeration value="Complete"/>
            </xsd:restriction>
          </xsd:simpleType>
        </xsd:union>
      </xsd:simpleType>
    </xsd:element>
    <xsd:element name="Program_x0020_Office" ma:index="4" nillable="true" ma:displayName="Program Office" ma:format="Dropdown" ma:internalName="Program_x0020_Office" ma:readOnly="false">
      <xsd:simpleType>
        <xsd:union memberTypes="dms:Text">
          <xsd:simpleType>
            <xsd:restriction base="dms:Choice">
              <xsd:enumeration value="Needs Edits"/>
              <xsd:enumeration value="OK by T Bowyer"/>
              <xsd:enumeration value="OK by A Carman"/>
              <xsd:enumeration value="OK by J Hayes"/>
              <xsd:enumeration value="Ok by L Metz"/>
              <xsd:enumeration value="OK by B Milbrath"/>
            </xsd:restriction>
          </xsd:simpleType>
        </xsd:union>
      </xsd:simpleType>
    </xsd:element>
    <xsd:element name="ADC" ma:index="5" nillable="true" ma:displayName="ADC" ma:internalName="ADC" ma:readOnly="false">
      <xsd:simpleType>
        <xsd:restriction base="dms:Text">
          <xsd:maxLength value="20"/>
        </xsd:restriction>
      </xsd:simpleType>
    </xsd:element>
    <xsd:element name="ADC_x0020_WP_x0023_" ma:index="6" nillable="true" ma:displayName="ADC WP#" ma:internalName="ADC_x0020_WP_x0023_" ma:readOnly="false">
      <xsd:simpleType>
        <xsd:restriction base="dms:Text">
          <xsd:maxLength value="8"/>
        </xsd:restriction>
      </xsd:simpleType>
    </xsd:element>
    <xsd:element name="ERICA_x0020_Release_x0020__x0023_" ma:index="7" nillable="true" ma:displayName="ERICA Release #" ma:internalName="ERICA_x0020_Release_x0020__x0023_" ma:readOnly="false">
      <xsd:simpleType>
        <xsd:restriction base="dms:Text">
          <xsd:maxLength value="20"/>
        </xsd:restriction>
      </xsd:simpleType>
    </xsd:element>
    <xsd:element name="Funding_x0020_Source" ma:index="8" nillable="true" ma:displayName="Funding Source" ma:format="Dropdown" ma:internalName="Funding_x0020_Source" ma:readOnly="false">
      <xsd:simpleType>
        <xsd:union memberTypes="dms:Text">
          <xsd:simpleType>
            <xsd:restriction base="dms:Choice">
              <xsd:enumeration value="NA-22"/>
              <xsd:enumeration value="NA-24"/>
              <xsd:enumeration value="DTRA"/>
              <xsd:enumeration value="Internal"/>
              <xsd:enumeration value="NDF"/>
              <xsd:enumeration value="NCNS"/>
              <xsd:enumeration value="UT Austin"/>
            </xsd:restriction>
          </xsd:simpleType>
        </xsd:union>
      </xsd:simpleType>
    </xsd:element>
    <xsd:element name="Doc_x0020_Type" ma:index="10" nillable="true" ma:displayName="Doc Type" ma:format="Dropdown" ma:internalName="Doc_x0020_Type" ma:readOnly="false">
      <xsd:simpleType>
        <xsd:restriction base="dms:Choice">
          <xsd:enumeration value="Presentation"/>
          <xsd:enumeration value="Poster"/>
          <xsd:enumeration value="Summary Slide"/>
        </xsd:restriction>
      </xsd:simpleType>
    </xsd:element>
    <xsd:element name="Log_x0020_Number" ma:index="18" nillable="true" ma:displayName="Log Number" ma:hidden="true" ma:internalName="Log_x0020_Number" ma:readOnly="false">
      <xsd:simpleType>
        <xsd:restriction base="dms:Text">
          <xsd:maxLength value="15"/>
        </xsd:restriction>
      </xsd:simpleType>
    </xsd:element>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DC_x0020_Reviewer" ma:index="23" nillable="true" ma:displayName="DC Reviewer" ma:internalName="DC_x0020_Reviewer">
      <xsd:simpleType>
        <xsd:restriction base="dms:Text">
          <xsd:maxLength value="255"/>
        </xsd:restriction>
      </xsd:simpleType>
    </xsd:element>
    <xsd:element name="MediaServiceDateTaken" ma:index="24" nillable="true" ma:displayName="MediaServiceDateTaken" ma:hidden="true" ma:internalName="MediaServiceDateTake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b10a2b-6746-465a-acde-7a316eb3be7b" elementFormDefault="qualified">
    <xsd:import namespace="http://schemas.microsoft.com/office/2006/documentManagement/types"/>
    <xsd:import namespace="http://schemas.microsoft.com/office/infopath/2007/PartnerControls"/>
    <xsd:element name="ADC_x0020_Complete" ma:index="9" nillable="true" ma:displayName="ADC Complete" ma:default="0" ma:internalName="ADC_x0020_Complete" ma:readOnly="fals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ma:index="11" ma:displayName="Reviewer 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esenter xmlns="e56013d9-4ac4-45f7-8b41-1651ab034f04" xsi:nil="true"/>
    <ADC xmlns="e56013d9-4ac4-45f7-8b41-1651ab034f04" xsi:nil="true"/>
    <ADC_x0020_Complete xmlns="f1b10a2b-6746-465a-acde-7a316eb3be7b">false</ADC_x0020_Complete>
    <Status xmlns="e56013d9-4ac4-45f7-8b41-1651ab034f04" xsi:nil="true"/>
    <ADC_x0020_WP_x0023_ xmlns="e56013d9-4ac4-45f7-8b41-1651ab034f04" xsi:nil="true"/>
    <ERICA_x0020_Release_x0020__x0023_ xmlns="e56013d9-4ac4-45f7-8b41-1651ab034f04" xsi:nil="true"/>
    <Funding_x0020_Source xmlns="e56013d9-4ac4-45f7-8b41-1651ab034f04" xsi:nil="true"/>
    <Doc_x0020_Type xmlns="e56013d9-4ac4-45f7-8b41-1651ab034f04" xsi:nil="true"/>
    <Log_x0020_Number xmlns="e56013d9-4ac4-45f7-8b41-1651ab034f04" xsi:nil="true"/>
    <Program_x0020_Office xmlns="e56013d9-4ac4-45f7-8b41-1651ab034f04" xsi:nil="true"/>
    <DC_x0020_Reviewer xmlns="e56013d9-4ac4-45f7-8b41-1651ab034f0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D043F3-9F09-477C-8962-FB1F05441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6013d9-4ac4-45f7-8b41-1651ab034f04"/>
    <ds:schemaRef ds:uri="f1b10a2b-6746-465a-acde-7a316eb3b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7EC379-2660-4488-8726-F2091C518949}">
  <ds:schemaRefs>
    <ds:schemaRef ds:uri="http://schemas.microsoft.com/office/2006/metadata/properties"/>
    <ds:schemaRef ds:uri="http://schemas.openxmlformats.org/package/2006/metadata/core-properties"/>
    <ds:schemaRef ds:uri="e56013d9-4ac4-45f7-8b41-1651ab034f04"/>
    <ds:schemaRef ds:uri="http://purl.org/dc/elements/1.1/"/>
    <ds:schemaRef ds:uri="http://purl.org/dc/terms/"/>
    <ds:schemaRef ds:uri="f1b10a2b-6746-465a-acde-7a316eb3be7b"/>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B9811D6-5B1B-457F-815A-9807B0A3E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679</TotalTime>
  <Words>916</Words>
  <Application>Microsoft Office PowerPoint</Application>
  <PresentationFormat>On-screen Show (16:9)</PresentationFormat>
  <Paragraphs>116</Paragraphs>
  <Slides>8</Slides>
  <Notes>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8</vt:i4>
      </vt:variant>
    </vt:vector>
  </HeadingPairs>
  <TitlesOfParts>
    <vt:vector size="24" baseType="lpstr">
      <vt:lpstr>Arial</vt:lpstr>
      <vt:lpstr>Arial-BoldMT</vt:lpstr>
      <vt:lpstr>Avenir Book</vt:lpstr>
      <vt:lpstr>Avenir Heavy</vt:lpstr>
      <vt:lpstr>Avenir Medium</vt:lpstr>
      <vt:lpstr>Calibri</vt:lpstr>
      <vt:lpstr>DIN-Light</vt:lpstr>
      <vt:lpstr>DIN-Medium</vt:lpstr>
      <vt:lpstr>Segoe UI</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Suarez, Reynold</cp:lastModifiedBy>
  <cp:revision>55</cp:revision>
  <cp:lastPrinted>2019-03-26T13:54:24Z</cp:lastPrinted>
  <dcterms:created xsi:type="dcterms:W3CDTF">2019-04-24T06:32:04Z</dcterms:created>
  <dcterms:modified xsi:type="dcterms:W3CDTF">2021-06-14T23:41:08Z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0x0101009FA29E3105768E48BDDC120EE65B2BBA</vt:lpwstr>
  </property>
  <property fmtid="{D5CDD505-2E9C-101B-9397-08002B2CF9AE}" pid="3" name="_dlc_DocIdItemGuid">
    <vt:lpwstr>5f59ef60-43da-4986-a4ed-b4e3cfedd99b</vt:lpwstr>
  </property>
</Properties>
</file>