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5"/>
  </p:notesMasterIdLst>
  <p:sldIdLst>
    <p:sldId id="256" r:id="rId8"/>
    <p:sldId id="258" r:id="rId9"/>
    <p:sldId id="260" r:id="rId10"/>
    <p:sldId id="257" r:id="rId11"/>
    <p:sldId id="262" r:id="rId12"/>
    <p:sldId id="261" r:id="rId13"/>
    <p:sldId id="263" r:id="rId14"/>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41" d="100"/>
          <a:sy n="14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02489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The Expert Communications System</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Roberta Nettuno, Lucas Ferreira</a:t>
            </a:r>
            <a:r>
              <a:rPr lang="en-US" sz="1600"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4"/>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769289"/>
            <a:ext cx="2836838" cy="307905"/>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P4.3-414</a:t>
            </a:r>
            <a:endParaRPr lang="en-AT" sz="1401" dirty="0">
              <a:solidFill>
                <a:schemeClr val="bg1"/>
              </a:solidFill>
              <a:latin typeface="Arial" panose="020B0604020202020204" pitchFamily="34" charset="0"/>
              <a:cs typeface="Arial" panose="020B0604020202020204" pitchFamily="34" charset="0"/>
            </a:endParaRPr>
          </a:p>
        </p:txBody>
      </p:sp>
      <p:pic>
        <p:nvPicPr>
          <p:cNvPr id="27" name="Audio 26">
            <a:hlinkClick r:id="" action="ppaction://media"/>
            <a:extLst>
              <a:ext uri="{FF2B5EF4-FFF2-40B4-BE49-F238E27FC236}">
                <a16:creationId xmlns:a16="http://schemas.microsoft.com/office/drawing/2014/main" id="{629EEE84-8E9B-4D3B-812E-64A5233423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4000463610"/>
      </p:ext>
    </p:extLst>
  </p:cSld>
  <p:clrMapOvr>
    <a:masterClrMapping/>
  </p:clrMapOvr>
  <mc:AlternateContent xmlns:mc="http://schemas.openxmlformats.org/markup-compatibility/2006">
    <mc:Choice xmlns:p14="http://schemas.microsoft.com/office/powerpoint/2010/main" Requires="p14">
      <p:transition spd="slow" p14:dur="2000" advTm="899"/>
    </mc:Choice>
    <mc:Fallback>
      <p:transition spd="slow" advTm="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47936" y="571383"/>
            <a:ext cx="672123" cy="323165"/>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P4.3-414</a:t>
            </a:r>
            <a:endParaRPr lang="en-AT" sz="8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41458"/>
            <a:ext cx="4962770" cy="59150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sp>
        <p:nvSpPr>
          <p:cNvPr id="2" name="Rectangle 1">
            <a:extLst>
              <a:ext uri="{FF2B5EF4-FFF2-40B4-BE49-F238E27FC236}">
                <a16:creationId xmlns:a16="http://schemas.microsoft.com/office/drawing/2014/main" id="{BAD5EB95-B511-4C81-A5BC-91BAD9D0AA06}"/>
              </a:ext>
            </a:extLst>
          </p:cNvPr>
          <p:cNvSpPr/>
          <p:nvPr/>
        </p:nvSpPr>
        <p:spPr>
          <a:xfrm>
            <a:off x="1054100" y="1060450"/>
            <a:ext cx="7353300" cy="3156826"/>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 Expert Communications System (ECS) is a secure internet-accessible application, sharing and strengthening the intersessional work of the Commission and its subsidiary bodies, that enables registered users from States Signatories, the Provisional Technical Secretariat (PTS) and a restricted observers’ number to the Preparatory Commission (PC) to access to official documents. </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Users can launch or participate in discussions related to the ongoing and forthcoming meetings of the Commission and its subsidiary bodies or access documents’ drafts. Live streaming and on-demand videos of meetings and as well as related information are also available on ECS. </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Recently work has begun to redesign ECS by adding a new user interface and to adhere to the corporate identity standards, referenced in the CTBTO Style Manual, and to re-organize all available information in a more user-friendly way to support needs, comments and feedback collected from registered members and observers. </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Moreover, ECS is undergoing a process to refactor its source code in a more robust way, removing old legacy dependencies, and introducing the principles of CD/CI as well as moving deployment to a Docker environment.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Audio 25">
            <a:hlinkClick r:id="" action="ppaction://media"/>
            <a:extLst>
              <a:ext uri="{FF2B5EF4-FFF2-40B4-BE49-F238E27FC236}">
                <a16:creationId xmlns:a16="http://schemas.microsoft.com/office/drawing/2014/main" id="{FE9351E1-C51A-4FA7-BC29-CF4EAE1D0D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207511384"/>
      </p:ext>
    </p:extLst>
  </p:cSld>
  <p:clrMapOvr>
    <a:masterClrMapping/>
  </p:clrMapOvr>
  <mc:AlternateContent xmlns:mc="http://schemas.openxmlformats.org/markup-compatibility/2006">
    <mc:Choice xmlns:p14="http://schemas.microsoft.com/office/powerpoint/2010/main" Requires="p14">
      <p:transition spd="slow" p14:dur="2000" advTm="20652"/>
    </mc:Choice>
    <mc:Fallback>
      <p:transition spd="slow" advTm="20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P4.3-414</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sp>
        <p:nvSpPr>
          <p:cNvPr id="2" name="Rectangle 1">
            <a:extLst>
              <a:ext uri="{FF2B5EF4-FFF2-40B4-BE49-F238E27FC236}">
                <a16:creationId xmlns:a16="http://schemas.microsoft.com/office/drawing/2014/main" id="{1A2B9AA3-1050-4196-AAC8-2B747B904D47}"/>
              </a:ext>
            </a:extLst>
          </p:cNvPr>
          <p:cNvSpPr/>
          <p:nvPr/>
        </p:nvSpPr>
        <p:spPr>
          <a:xfrm>
            <a:off x="953477" y="1105013"/>
            <a:ext cx="7405575" cy="3055132"/>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approach followed was to divide the releases in phases, starting with the layout adjustments and bugs fixing.</a:t>
            </a:r>
          </a:p>
          <a:p>
            <a:r>
              <a:rPr lang="en-GB" sz="1200" dirty="0">
                <a:latin typeface="Arial" panose="020B0604020202020204" pitchFamily="34" charset="0"/>
                <a:cs typeface="Arial" panose="020B0604020202020204" pitchFamily="34" charset="0"/>
              </a:rPr>
              <a:t>Some functionalities have been adapted and/or simplified to offer a better user experience as well.</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Recently ECS has been updated in terms of style and usability to adhere to the corporate identity standards referenced in the CTBTO Style Manual.</a:t>
            </a:r>
          </a:p>
          <a:p>
            <a:r>
              <a:rPr lang="en-GB" sz="1200" dirty="0">
                <a:latin typeface="Arial" panose="020B0604020202020204" pitchFamily="34" charset="0"/>
                <a:cs typeface="Arial" panose="020B0604020202020204" pitchFamily="34" charset="0"/>
              </a:rPr>
              <a:t>The landing page has been completely redesigned to show </a:t>
            </a:r>
            <a:r>
              <a:rPr lang="en-GB" sz="1200">
                <a:latin typeface="Arial" panose="020B0604020202020204" pitchFamily="34" charset="0"/>
                <a:cs typeface="Arial" panose="020B0604020202020204" pitchFamily="34" charset="0"/>
              </a:rPr>
              <a:t>at a </a:t>
            </a:r>
            <a:r>
              <a:rPr lang="en-GB" sz="1200" dirty="0">
                <a:latin typeface="Arial" panose="020B0604020202020204" pitchFamily="34" charset="0"/>
                <a:cs typeface="Arial" panose="020B0604020202020204" pitchFamily="34" charset="0"/>
              </a:rPr>
              <a:t>glance all the main information:</a:t>
            </a:r>
          </a:p>
          <a:p>
            <a:pPr marL="171450" indent="-171450">
              <a:buFontTx/>
              <a:buChar char="-"/>
            </a:pPr>
            <a:r>
              <a:rPr lang="en-GB" sz="1200" dirty="0">
                <a:latin typeface="Arial" panose="020B0604020202020204" pitchFamily="34" charset="0"/>
                <a:cs typeface="Arial" panose="020B0604020202020204" pitchFamily="34" charset="0"/>
              </a:rPr>
              <a:t>4 boxes displaying the most recent items of: documents, meetings, presentations and discussions</a:t>
            </a:r>
          </a:p>
          <a:p>
            <a:pPr marL="171450" indent="-171450">
              <a:buFontTx/>
              <a:buChar char="-"/>
            </a:pPr>
            <a:r>
              <a:rPr lang="en-GB" sz="1200" dirty="0">
                <a:latin typeface="Arial" panose="020B0604020202020204" pitchFamily="34" charset="0"/>
                <a:cs typeface="Arial" panose="020B0604020202020204" pitchFamily="34" charset="0"/>
              </a:rPr>
              <a:t>An announcement banner at the top, displaying the latest announcements</a:t>
            </a:r>
          </a:p>
          <a:p>
            <a:pPr marL="171450" indent="-171450">
              <a:buFontTx/>
              <a:buChar char="-"/>
            </a:pPr>
            <a:r>
              <a:rPr lang="en-GB" sz="1200" dirty="0">
                <a:latin typeface="Arial" panose="020B0604020202020204" pitchFamily="34" charset="0"/>
                <a:cs typeface="Arial" panose="020B0604020202020204" pitchFamily="34" charset="0"/>
              </a:rPr>
              <a:t>Live stream box appearing whenever there’s a ongoing streaming</a:t>
            </a:r>
          </a:p>
          <a:p>
            <a:pPr marL="171450" indent="-171450">
              <a:buFontTx/>
              <a:buChar char="-"/>
            </a:pPr>
            <a:r>
              <a:rPr lang="en-GB" sz="1200" dirty="0">
                <a:latin typeface="Arial" panose="020B0604020202020204" pitchFamily="34" charset="0"/>
                <a:cs typeface="Arial" panose="020B0604020202020204" pitchFamily="34" charset="0"/>
              </a:rPr>
              <a:t>A left menu to navigate quickly to the most visited Policy Making Organ Sessions of the CTBTO</a:t>
            </a:r>
          </a:p>
          <a:p>
            <a:pPr marL="171450" indent="-171450">
              <a:buFontTx/>
              <a:buChar char="-"/>
            </a:pPr>
            <a:r>
              <a:rPr lang="en-GB" sz="1200" dirty="0">
                <a:latin typeface="Arial" panose="020B0604020202020204" pitchFamily="34" charset="0"/>
                <a:cs typeface="Arial" panose="020B0604020202020204" pitchFamily="34" charset="0"/>
              </a:rPr>
              <a:t>A category select box to speed up the research through different working areas of the PTS</a:t>
            </a:r>
          </a:p>
          <a:p>
            <a:pPr marL="171450" indent="-171450">
              <a:buFontTx/>
              <a:buChar cha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Moreover the ECS is now fully responsive, available to many different devices</a:t>
            </a:r>
            <a:r>
              <a:rPr lang="en-GB" sz="900" dirty="0">
                <a:latin typeface="Arial" panose="020B0604020202020204" pitchFamily="34" charset="0"/>
                <a:cs typeface="Arial" panose="020B0604020202020204" pitchFamily="34" charset="0"/>
              </a:rPr>
              <a:t>.</a:t>
            </a:r>
          </a:p>
          <a:p>
            <a:pPr marL="171450" indent="-171450">
              <a:buFontTx/>
              <a:buChar char="-"/>
            </a:pPr>
            <a:endParaRPr lang="en-GB" sz="900" dirty="0">
              <a:latin typeface="Arial" panose="020B0604020202020204" pitchFamily="34" charset="0"/>
              <a:cs typeface="Arial" panose="020B0604020202020204" pitchFamily="34" charset="0"/>
            </a:endParaRPr>
          </a:p>
          <a:p>
            <a:endParaRPr lang="en-GB" dirty="0"/>
          </a:p>
        </p:txBody>
      </p:sp>
      <p:pic>
        <p:nvPicPr>
          <p:cNvPr id="19" name="Audio 18">
            <a:hlinkClick r:id="" action="ppaction://media"/>
            <a:extLst>
              <a:ext uri="{FF2B5EF4-FFF2-40B4-BE49-F238E27FC236}">
                <a16:creationId xmlns:a16="http://schemas.microsoft.com/office/drawing/2014/main" id="{DA04C994-2C29-4FFE-B8C8-B3F4E55BDD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1968836668"/>
      </p:ext>
    </p:extLst>
  </p:cSld>
  <p:clrMapOvr>
    <a:masterClrMapping/>
  </p:clrMapOvr>
  <mc:AlternateContent xmlns:mc="http://schemas.openxmlformats.org/markup-compatibility/2006">
    <mc:Choice xmlns:p14="http://schemas.microsoft.com/office/powerpoint/2010/main" Requires="p14">
      <p:transition spd="slow" p14:dur="2000" advTm="28268"/>
    </mc:Choice>
    <mc:Fallback>
      <p:transition spd="slow" advTm="28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992923" y="163887"/>
            <a:ext cx="4962770" cy="597920"/>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9827" y="554865"/>
            <a:ext cx="672123" cy="338554"/>
          </a:xfrm>
          <a:prstGeom prst="rect">
            <a:avLst/>
          </a:prstGeom>
          <a:noFill/>
        </p:spPr>
        <p:txBody>
          <a:bodyPr wrap="square" rtlCol="0">
            <a:spAutoFit/>
          </a:bodyPr>
          <a:lstStyle/>
          <a:p>
            <a:pPr algn="ctr"/>
            <a:r>
              <a:rPr lang="en-GB" sz="900" dirty="0">
                <a:latin typeface="Arial" panose="020B0604020202020204" pitchFamily="34" charset="0"/>
                <a:cs typeface="Arial" panose="020B0604020202020204" pitchFamily="34" charset="0"/>
              </a:rPr>
              <a:t>P4.3-414</a:t>
            </a:r>
            <a:endParaRPr lang="en-AT" sz="9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3EEEC6B-F89D-4CAE-8B25-B5632C970677}"/>
              </a:ext>
            </a:extLst>
          </p:cNvPr>
          <p:cNvPicPr>
            <a:picLocks noChangeAspect="1"/>
          </p:cNvPicPr>
          <p:nvPr/>
        </p:nvPicPr>
        <p:blipFill>
          <a:blip r:embed="rId4"/>
          <a:stretch>
            <a:fillRect/>
          </a:stretch>
        </p:blipFill>
        <p:spPr>
          <a:xfrm>
            <a:off x="7836206" y="1397650"/>
            <a:ext cx="1166304" cy="2348199"/>
          </a:xfrm>
          <a:prstGeom prst="rect">
            <a:avLst/>
          </a:prstGeom>
        </p:spPr>
      </p:pic>
      <p:pic>
        <p:nvPicPr>
          <p:cNvPr id="7" name="Picture 6">
            <a:extLst>
              <a:ext uri="{FF2B5EF4-FFF2-40B4-BE49-F238E27FC236}">
                <a16:creationId xmlns:a16="http://schemas.microsoft.com/office/drawing/2014/main" id="{361ABF51-0739-48D4-A341-F24932861675}"/>
              </a:ext>
            </a:extLst>
          </p:cNvPr>
          <p:cNvPicPr>
            <a:picLocks noChangeAspect="1"/>
          </p:cNvPicPr>
          <p:nvPr/>
        </p:nvPicPr>
        <p:blipFill>
          <a:blip r:embed="rId5"/>
          <a:stretch>
            <a:fillRect/>
          </a:stretch>
        </p:blipFill>
        <p:spPr>
          <a:xfrm>
            <a:off x="6707983" y="1397650"/>
            <a:ext cx="1086914" cy="2348199"/>
          </a:xfrm>
          <a:prstGeom prst="rect">
            <a:avLst/>
          </a:prstGeom>
        </p:spPr>
      </p:pic>
      <p:pic>
        <p:nvPicPr>
          <p:cNvPr id="8" name="Picture 2">
            <a:extLst>
              <a:ext uri="{FF2B5EF4-FFF2-40B4-BE49-F238E27FC236}">
                <a16:creationId xmlns:a16="http://schemas.microsoft.com/office/drawing/2014/main" id="{712789E7-D289-4CCB-A3EE-40E81F715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265" y="1397650"/>
            <a:ext cx="1092064" cy="23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583D99C-D3E8-4B88-A9B8-F30715E0544C}"/>
              </a:ext>
            </a:extLst>
          </p:cNvPr>
          <p:cNvPicPr>
            <a:picLocks noChangeAspect="1"/>
          </p:cNvPicPr>
          <p:nvPr/>
        </p:nvPicPr>
        <p:blipFill>
          <a:blip r:embed="rId7"/>
          <a:stretch>
            <a:fillRect/>
          </a:stretch>
        </p:blipFill>
        <p:spPr>
          <a:xfrm>
            <a:off x="141490" y="985705"/>
            <a:ext cx="5305097" cy="2960069"/>
          </a:xfrm>
          <a:prstGeom prst="rect">
            <a:avLst/>
          </a:prstGeom>
        </p:spPr>
      </p:pic>
      <p:pic>
        <p:nvPicPr>
          <p:cNvPr id="21" name="Audio 20">
            <a:hlinkClick r:id="" action="ppaction://media"/>
            <a:extLst>
              <a:ext uri="{FF2B5EF4-FFF2-40B4-BE49-F238E27FC236}">
                <a16:creationId xmlns:a16="http://schemas.microsoft.com/office/drawing/2014/main" id="{72790094-F005-4B60-BCB0-6CF2112CE37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739932548"/>
      </p:ext>
    </p:extLst>
  </p:cSld>
  <p:clrMapOvr>
    <a:masterClrMapping/>
  </p:clrMapOvr>
  <mc:AlternateContent xmlns:mc="http://schemas.openxmlformats.org/markup-compatibility/2006">
    <mc:Choice xmlns:p14="http://schemas.microsoft.com/office/powerpoint/2010/main" Requires="p14">
      <p:transition spd="slow" p14:dur="2000" advTm="3632"/>
    </mc:Choice>
    <mc:Fallback>
      <p:transition spd="slow" advTm="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P4.3-414</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pic>
        <p:nvPicPr>
          <p:cNvPr id="7" name="Picture 6">
            <a:extLst>
              <a:ext uri="{FF2B5EF4-FFF2-40B4-BE49-F238E27FC236}">
                <a16:creationId xmlns:a16="http://schemas.microsoft.com/office/drawing/2014/main" id="{99F586B1-022C-4CE5-AC8F-0CFFD390BDF9}"/>
              </a:ext>
            </a:extLst>
          </p:cNvPr>
          <p:cNvPicPr>
            <a:picLocks noChangeAspect="1"/>
          </p:cNvPicPr>
          <p:nvPr/>
        </p:nvPicPr>
        <p:blipFill>
          <a:blip r:embed="rId4"/>
          <a:stretch>
            <a:fillRect/>
          </a:stretch>
        </p:blipFill>
        <p:spPr>
          <a:xfrm>
            <a:off x="360218" y="960587"/>
            <a:ext cx="1715256" cy="2139782"/>
          </a:xfrm>
          <a:prstGeom prst="rect">
            <a:avLst/>
          </a:prstGeom>
        </p:spPr>
      </p:pic>
      <p:pic>
        <p:nvPicPr>
          <p:cNvPr id="8" name="Picture 7">
            <a:extLst>
              <a:ext uri="{FF2B5EF4-FFF2-40B4-BE49-F238E27FC236}">
                <a16:creationId xmlns:a16="http://schemas.microsoft.com/office/drawing/2014/main" id="{96FDE2DE-4767-4E9D-8749-702B09E7E44C}"/>
              </a:ext>
            </a:extLst>
          </p:cNvPr>
          <p:cNvPicPr>
            <a:picLocks noChangeAspect="1"/>
          </p:cNvPicPr>
          <p:nvPr/>
        </p:nvPicPr>
        <p:blipFill>
          <a:blip r:embed="rId5"/>
          <a:stretch>
            <a:fillRect/>
          </a:stretch>
        </p:blipFill>
        <p:spPr>
          <a:xfrm>
            <a:off x="5829118" y="1044340"/>
            <a:ext cx="3033736" cy="1025422"/>
          </a:xfrm>
          <a:prstGeom prst="rect">
            <a:avLst/>
          </a:prstGeom>
        </p:spPr>
      </p:pic>
      <p:pic>
        <p:nvPicPr>
          <p:cNvPr id="9" name="Picture 8">
            <a:extLst>
              <a:ext uri="{FF2B5EF4-FFF2-40B4-BE49-F238E27FC236}">
                <a16:creationId xmlns:a16="http://schemas.microsoft.com/office/drawing/2014/main" id="{AAF36642-8DCD-49D5-A8EB-179534E13F2A}"/>
              </a:ext>
            </a:extLst>
          </p:cNvPr>
          <p:cNvPicPr>
            <a:picLocks noChangeAspect="1"/>
          </p:cNvPicPr>
          <p:nvPr/>
        </p:nvPicPr>
        <p:blipFill>
          <a:blip r:embed="rId6"/>
          <a:stretch>
            <a:fillRect/>
          </a:stretch>
        </p:blipFill>
        <p:spPr>
          <a:xfrm>
            <a:off x="2177874" y="1044340"/>
            <a:ext cx="3506073" cy="812169"/>
          </a:xfrm>
          <a:prstGeom prst="rect">
            <a:avLst/>
          </a:prstGeom>
        </p:spPr>
      </p:pic>
      <p:pic>
        <p:nvPicPr>
          <p:cNvPr id="10" name="Picture 9">
            <a:extLst>
              <a:ext uri="{FF2B5EF4-FFF2-40B4-BE49-F238E27FC236}">
                <a16:creationId xmlns:a16="http://schemas.microsoft.com/office/drawing/2014/main" id="{DE8687BC-E1B7-43A9-BFE2-3DFF7E10D182}"/>
              </a:ext>
            </a:extLst>
          </p:cNvPr>
          <p:cNvPicPr>
            <a:picLocks noChangeAspect="1"/>
          </p:cNvPicPr>
          <p:nvPr/>
        </p:nvPicPr>
        <p:blipFill>
          <a:blip r:embed="rId7"/>
          <a:stretch>
            <a:fillRect/>
          </a:stretch>
        </p:blipFill>
        <p:spPr>
          <a:xfrm>
            <a:off x="1462798" y="2446702"/>
            <a:ext cx="3187740" cy="2061002"/>
          </a:xfrm>
          <a:prstGeom prst="rect">
            <a:avLst/>
          </a:prstGeom>
        </p:spPr>
      </p:pic>
      <p:pic>
        <p:nvPicPr>
          <p:cNvPr id="11" name="Picture 10">
            <a:extLst>
              <a:ext uri="{FF2B5EF4-FFF2-40B4-BE49-F238E27FC236}">
                <a16:creationId xmlns:a16="http://schemas.microsoft.com/office/drawing/2014/main" id="{DE4693A7-7DEE-46F4-808E-4939FE8D060D}"/>
              </a:ext>
            </a:extLst>
          </p:cNvPr>
          <p:cNvPicPr>
            <a:picLocks noChangeAspect="1"/>
          </p:cNvPicPr>
          <p:nvPr/>
        </p:nvPicPr>
        <p:blipFill>
          <a:blip r:embed="rId8"/>
          <a:stretch>
            <a:fillRect/>
          </a:stretch>
        </p:blipFill>
        <p:spPr>
          <a:xfrm>
            <a:off x="4769389" y="2441007"/>
            <a:ext cx="914558" cy="2066697"/>
          </a:xfrm>
          <a:prstGeom prst="rect">
            <a:avLst/>
          </a:prstGeom>
        </p:spPr>
      </p:pic>
      <p:pic>
        <p:nvPicPr>
          <p:cNvPr id="12" name="Picture 11">
            <a:extLst>
              <a:ext uri="{FF2B5EF4-FFF2-40B4-BE49-F238E27FC236}">
                <a16:creationId xmlns:a16="http://schemas.microsoft.com/office/drawing/2014/main" id="{1AEF2D34-34DD-4DA2-ADFB-E1120CFC98D7}"/>
              </a:ext>
            </a:extLst>
          </p:cNvPr>
          <p:cNvPicPr>
            <a:picLocks noChangeAspect="1"/>
          </p:cNvPicPr>
          <p:nvPr/>
        </p:nvPicPr>
        <p:blipFill>
          <a:blip r:embed="rId9"/>
          <a:stretch>
            <a:fillRect/>
          </a:stretch>
        </p:blipFill>
        <p:spPr>
          <a:xfrm>
            <a:off x="5697982" y="2441160"/>
            <a:ext cx="3164872" cy="2027359"/>
          </a:xfrm>
          <a:prstGeom prst="rect">
            <a:avLst/>
          </a:prstGeom>
        </p:spPr>
      </p:pic>
      <p:sp>
        <p:nvSpPr>
          <p:cNvPr id="13" name="Arrow: Right 12">
            <a:extLst>
              <a:ext uri="{FF2B5EF4-FFF2-40B4-BE49-F238E27FC236}">
                <a16:creationId xmlns:a16="http://schemas.microsoft.com/office/drawing/2014/main" id="{FA6039EF-80BF-4B93-98B4-BAAE76A720E9}"/>
              </a:ext>
            </a:extLst>
          </p:cNvPr>
          <p:cNvSpPr/>
          <p:nvPr/>
        </p:nvSpPr>
        <p:spPr>
          <a:xfrm>
            <a:off x="4813930" y="3688679"/>
            <a:ext cx="15902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Audio 19">
            <a:hlinkClick r:id="" action="ppaction://media"/>
            <a:extLst>
              <a:ext uri="{FF2B5EF4-FFF2-40B4-BE49-F238E27FC236}">
                <a16:creationId xmlns:a16="http://schemas.microsoft.com/office/drawing/2014/main" id="{F7076022-8204-4C21-B3E0-CD44D1DC646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996349163"/>
      </p:ext>
    </p:extLst>
  </p:cSld>
  <p:clrMapOvr>
    <a:masterClrMapping/>
  </p:clrMapOvr>
  <mc:AlternateContent xmlns:mc="http://schemas.openxmlformats.org/markup-compatibility/2006">
    <mc:Choice xmlns:p14="http://schemas.microsoft.com/office/powerpoint/2010/main" Requires="p14">
      <p:transition spd="slow" p14:dur="2000" advTm="961"/>
    </mc:Choice>
    <mc:Fallback>
      <p:transition spd="slow" advTm="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P4.3-414</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11705"/>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sp>
        <p:nvSpPr>
          <p:cNvPr id="2" name="Rectangle 1">
            <a:extLst>
              <a:ext uri="{FF2B5EF4-FFF2-40B4-BE49-F238E27FC236}">
                <a16:creationId xmlns:a16="http://schemas.microsoft.com/office/drawing/2014/main" id="{781BEC2A-7D15-4670-9943-1B977E76AD96}"/>
              </a:ext>
            </a:extLst>
          </p:cNvPr>
          <p:cNvSpPr/>
          <p:nvPr/>
        </p:nvSpPr>
        <p:spPr>
          <a:xfrm>
            <a:off x="1355650" y="1525309"/>
            <a:ext cx="6237316" cy="2462213"/>
          </a:xfrm>
          <a:prstGeom prst="rect">
            <a:avLst/>
          </a:prstGeom>
        </p:spPr>
        <p:txBody>
          <a:bodyPr wrap="square">
            <a:spAutoFit/>
          </a:bodyPr>
          <a:lstStyle/>
          <a:p>
            <a:endParaRPr lang="en-GB" sz="10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the current second phase, the application has gone through several technical improvements like:</a:t>
            </a:r>
          </a:p>
          <a:p>
            <a:pPr marL="171450" indent="-171450">
              <a:buFontTx/>
              <a:buChar char="-"/>
            </a:pPr>
            <a:r>
              <a:rPr lang="en-GB" sz="1200" dirty="0">
                <a:latin typeface="Arial" panose="020B0604020202020204" pitchFamily="34" charset="0"/>
                <a:cs typeface="Arial" panose="020B0604020202020204" pitchFamily="34" charset="0"/>
              </a:rPr>
              <a:t>Removing partially the outdated AngularJS, replaced by the React framework</a:t>
            </a:r>
          </a:p>
          <a:p>
            <a:pPr marL="171450" indent="-171450">
              <a:buFontTx/>
              <a:buChar char="-"/>
            </a:pPr>
            <a:r>
              <a:rPr lang="en-GB" sz="1200" dirty="0">
                <a:latin typeface="Arial" panose="020B0604020202020204" pitchFamily="34" charset="0"/>
                <a:cs typeface="Arial" panose="020B0604020202020204" pitchFamily="34" charset="0"/>
              </a:rPr>
              <a:t>Using of the GraphQL, a descriptive query language, for more robust APIs</a:t>
            </a:r>
          </a:p>
          <a:p>
            <a:pPr marL="171450" indent="-171450">
              <a:buFontTx/>
              <a:buChar char="-"/>
            </a:pPr>
            <a:r>
              <a:rPr lang="en-GB" sz="1200" dirty="0">
                <a:latin typeface="Arial" panose="020B0604020202020204" pitchFamily="34" charset="0"/>
                <a:cs typeface="Arial" panose="020B0604020202020204" pitchFamily="34" charset="0"/>
              </a:rPr>
              <a:t>Implementation of the Continuous Development and Integration (CI/CD) best practices, moving the environment to docker containers, deploying them using GitLab CI pipelines, including unit, regression and code coverage testing.</a:t>
            </a:r>
          </a:p>
          <a:p>
            <a:pPr marL="171450" indent="-171450">
              <a:buFontTx/>
              <a:buChar char="-"/>
            </a:pPr>
            <a:r>
              <a:rPr lang="en-GB" sz="1200" dirty="0">
                <a:latin typeface="Arial" panose="020B0604020202020204" pitchFamily="34" charset="0"/>
                <a:cs typeface="Arial" panose="020B0604020202020204" pitchFamily="34" charset="0"/>
              </a:rPr>
              <a:t>Security fixes as suggested by the UNICC Security Scorecard Report</a:t>
            </a:r>
          </a:p>
          <a:p>
            <a:pPr marL="171450" indent="-171450">
              <a:buFontTx/>
              <a:buChar char="-"/>
            </a:pPr>
            <a:r>
              <a:rPr lang="en-GB" sz="1200" dirty="0">
                <a:latin typeface="Arial" panose="020B0604020202020204" pitchFamily="34" charset="0"/>
                <a:cs typeface="Arial" panose="020B0604020202020204" pitchFamily="34" charset="0"/>
              </a:rPr>
              <a:t>Removing outdated and useless dependencies, using the Dependency track tool.</a:t>
            </a:r>
          </a:p>
          <a:p>
            <a:pPr marL="171450" indent="-171450">
              <a:buFontTx/>
              <a:buChar cha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Additionally the video player (one coming from a yearly subscription) was replaced by a native HTML5 player</a:t>
            </a:r>
          </a:p>
        </p:txBody>
      </p:sp>
      <p:pic>
        <p:nvPicPr>
          <p:cNvPr id="14" name="Audio 13">
            <a:hlinkClick r:id="" action="ppaction://media"/>
            <a:extLst>
              <a:ext uri="{FF2B5EF4-FFF2-40B4-BE49-F238E27FC236}">
                <a16:creationId xmlns:a16="http://schemas.microsoft.com/office/drawing/2014/main" id="{913F5257-454C-441E-B14E-5A8F68195A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83330961"/>
      </p:ext>
    </p:extLst>
  </p:cSld>
  <p:clrMapOvr>
    <a:masterClrMapping/>
  </p:clrMapOvr>
  <mc:AlternateContent xmlns:mc="http://schemas.openxmlformats.org/markup-compatibility/2006">
    <mc:Choice xmlns:p14="http://schemas.microsoft.com/office/powerpoint/2010/main" Requires="p14">
      <p:transition spd="slow" p14:dur="2000" advTm="26318"/>
    </mc:Choice>
    <mc:Fallback>
      <p:transition spd="slow" advTm="26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GB" sz="700" dirty="0">
                <a:latin typeface="Arial" panose="020B0604020202020204" pitchFamily="34" charset="0"/>
                <a:cs typeface="Arial" panose="020B0604020202020204" pitchFamily="34" charset="0"/>
              </a:rPr>
              <a:t>P4.3-414</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591508"/>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The Expert Communications System</a:t>
            </a:r>
          </a:p>
          <a:p>
            <a:pPr algn="ctr" eaLnBrk="0" hangingPunct="0">
              <a:lnSpc>
                <a:spcPts val="1586"/>
              </a:lnSpc>
            </a:pPr>
            <a:endParaRPr lang="en-US" sz="1600" b="1" dirty="0">
              <a:solidFill>
                <a:schemeClr val="bg1"/>
              </a:solidFill>
              <a:latin typeface="Arial" panose="020B0604020202020204" pitchFamily="34" charset="0"/>
            </a:endParaRPr>
          </a:p>
          <a:p>
            <a:pPr algn="ctr" eaLnBrk="0" hangingPunct="0">
              <a:lnSpc>
                <a:spcPts val="1586"/>
              </a:lnSpc>
            </a:pPr>
            <a:r>
              <a:rPr lang="en-US" sz="900" dirty="0">
                <a:solidFill>
                  <a:schemeClr val="bg1"/>
                </a:solidFill>
                <a:latin typeface="Arial" panose="020B0604020202020204" pitchFamily="34" charset="0"/>
                <a:ea typeface="Avenir Book" charset="0"/>
              </a:rPr>
              <a:t>Roberta Nettuno, Lucas Ferreira</a:t>
            </a:r>
            <a:r>
              <a:rPr lang="en-US" sz="900" dirty="0">
                <a:solidFill>
                  <a:schemeClr val="bg1"/>
                </a:solidFill>
                <a:latin typeface="Avenir Book" charset="0"/>
                <a:ea typeface="Avenir Book" charset="0"/>
                <a:cs typeface="Avenir Book" charset="0"/>
              </a:rPr>
              <a:t> </a:t>
            </a:r>
          </a:p>
        </p:txBody>
      </p:sp>
      <p:sp>
        <p:nvSpPr>
          <p:cNvPr id="6" name="Rectangle 5">
            <a:extLst>
              <a:ext uri="{FF2B5EF4-FFF2-40B4-BE49-F238E27FC236}">
                <a16:creationId xmlns:a16="http://schemas.microsoft.com/office/drawing/2014/main" id="{2C383254-4C58-4ED3-B0D4-1EED4DA78B85}"/>
              </a:ext>
            </a:extLst>
          </p:cNvPr>
          <p:cNvSpPr/>
          <p:nvPr/>
        </p:nvSpPr>
        <p:spPr>
          <a:xfrm>
            <a:off x="1514265" y="1450286"/>
            <a:ext cx="5823101" cy="175432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Future Plans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second phase will be completed by integrating ECS with the new Video Platform, fully migrating all the internal pages to the React framework, adding some more small enhancements and functionalities.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possible third phase will see a re-designing of the search functionality and some additional new features that will personalize the experience of the users navigating through ECS pages.</a:t>
            </a:r>
          </a:p>
        </p:txBody>
      </p:sp>
      <p:pic>
        <p:nvPicPr>
          <p:cNvPr id="13" name="Audio 12">
            <a:hlinkClick r:id="" action="ppaction://media"/>
            <a:extLst>
              <a:ext uri="{FF2B5EF4-FFF2-40B4-BE49-F238E27FC236}">
                <a16:creationId xmlns:a16="http://schemas.microsoft.com/office/drawing/2014/main" id="{E3AF9FAE-A72A-47A5-8FE0-55C8FF5E51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341059226"/>
      </p:ext>
    </p:extLst>
  </p:cSld>
  <p:clrMapOvr>
    <a:masterClrMapping/>
  </p:clrMapOvr>
  <mc:AlternateContent xmlns:mc="http://schemas.openxmlformats.org/markup-compatibility/2006">
    <mc:Choice xmlns:p14="http://schemas.microsoft.com/office/powerpoint/2010/main" Requires="p14">
      <p:transition spd="slow" p14:dur="2000" advTm="21116"/>
    </mc:Choice>
    <mc:Fallback>
      <p:transition spd="slow" advTm="21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626</Words>
  <Application>Microsoft Office PowerPoint</Application>
  <PresentationFormat>On-screen Show (16:9)</PresentationFormat>
  <Paragraphs>64</Paragraphs>
  <Slides>7</Slides>
  <Notes>0</Notes>
  <HiddenSlides>0</HiddenSlides>
  <MMClips>7</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vt:i4>
      </vt:variant>
    </vt:vector>
  </HeadingPairs>
  <TitlesOfParts>
    <vt:vector size="21"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NETTUNO Roberta</cp:lastModifiedBy>
  <cp:revision>58</cp:revision>
  <cp:lastPrinted>2019-03-26T13:54:24Z</cp:lastPrinted>
  <dcterms:created xsi:type="dcterms:W3CDTF">2019-04-24T06:32:04Z</dcterms:created>
  <dcterms:modified xsi:type="dcterms:W3CDTF">2021-06-17T16:09:12Z</dcterms:modified>
</cp:coreProperties>
</file>