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</p:sldMasterIdLst>
  <p:notesMasterIdLst>
    <p:notesMasterId r:id="rId17"/>
  </p:notesMasterIdLst>
  <p:sldIdLst>
    <p:sldId id="256" r:id="rId8"/>
    <p:sldId id="257" r:id="rId9"/>
    <p:sldId id="258" r:id="rId10"/>
    <p:sldId id="265" r:id="rId11"/>
    <p:sldId id="268" r:id="rId12"/>
    <p:sldId id="267" r:id="rId13"/>
    <p:sldId id="262" r:id="rId14"/>
    <p:sldId id="263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1pPr>
    <a:lvl2pPr marL="89535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2pPr>
    <a:lvl3pPr marL="179705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3pPr>
    <a:lvl4pPr marL="269240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4pPr>
    <a:lvl5pPr marL="358775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5pPr>
    <a:lvl6pPr marL="448310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6pPr>
    <a:lvl7pPr marL="538480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7pPr>
    <a:lvl8pPr marL="628015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8pPr>
    <a:lvl9pPr marL="717550" algn="l" defTabSz="89535" rtl="0" eaLnBrk="1" latinLnBrk="0" hangingPunct="1">
      <a:defRPr sz="3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5DF"/>
    <a:srgbClr val="E1E1E1"/>
    <a:srgbClr val="00A1BC"/>
    <a:srgbClr val="00B4D2"/>
    <a:srgbClr val="00A0D2"/>
    <a:srgbClr val="0095BB"/>
    <a:srgbClr val="00B0DC"/>
    <a:srgbClr val="00B0BE"/>
    <a:srgbClr val="008DB0"/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3"/>
    <p:restoredTop sz="89708" autoAdjust="0"/>
  </p:normalViewPr>
  <p:slideViewPr>
    <p:cSldViewPr snapToGrid="0" snapToObjects="1">
      <p:cViewPr varScale="1">
        <p:scale>
          <a:sx n="131" d="100"/>
          <a:sy n="131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0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2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3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2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of important = category 3 and above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4824E-09F4-6D40-98EA-9D82F5F584E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/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0604" tIns="10301" rIns="20604" bIns="10301">
            <a:spAutoFit/>
          </a:bodyPr>
          <a:lstStyle/>
          <a:p>
            <a:pPr defTabSz="207645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500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/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0604" tIns="10301" rIns="20604" bIns="10301">
            <a:spAutoFit/>
          </a:bodyPr>
          <a:lstStyle/>
          <a:p>
            <a:pPr defTabSz="207645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500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/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0604" tIns="10301" rIns="20604" bIns="10301">
            <a:spAutoFit/>
          </a:bodyPr>
          <a:lstStyle/>
          <a:p>
            <a:pPr defTabSz="207645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500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/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0604" tIns="10301" rIns="20604" bIns="10301">
            <a:spAutoFit/>
          </a:bodyPr>
          <a:lstStyle/>
          <a:p>
            <a:pPr defTabSz="207645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500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/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0604" tIns="10301" rIns="20604" bIns="10301">
            <a:spAutoFit/>
          </a:bodyPr>
          <a:lstStyle/>
          <a:p>
            <a:pPr defTabSz="207645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500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/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0604" tIns="10301" rIns="20604" bIns="10301">
            <a:spAutoFit/>
          </a:bodyPr>
          <a:lstStyle/>
          <a:p>
            <a:pPr defTabSz="207645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500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US" sz="11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380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83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41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00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345" indent="-252095" algn="l" defTabSz="100838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8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0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95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838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225600" y="1898347"/>
            <a:ext cx="8709394" cy="2050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</a:p>
          <a:p>
            <a:pPr algn="ctr" eaLnBrk="0" hangingPunct="0"/>
            <a:endParaRPr lang="en-US" sz="2195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Haris,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Ismail, Mohd Dzul Aiman Aslan, Muhammad Rawi Mohamed Zin, Faisal Izwan Abdul Rashid, Muhammed Zulfakar Zolkaffly, Norita Md. Norwawi</a:t>
            </a:r>
            <a:endParaRPr lang="en-MY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  <a:p>
            <a:pPr algn="ctr" eaLnBrk="0" hangingPunct="0">
              <a:spcBef>
                <a:spcPts val="90"/>
              </a:spcBef>
            </a:pPr>
            <a:endParaRPr lang="en-US" sz="95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0"/>
              </a:spcBef>
            </a:pPr>
            <a:endParaRPr lang="en-US" sz="95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462" y="3218025"/>
            <a:ext cx="2836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202" y="3654243"/>
            <a:ext cx="2075357" cy="11362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Faisal Izwan Abd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Izwan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Abdul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482" y="1016961"/>
            <a:ext cx="7893961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Managing the National Data Centre (NDC) including the task of monitoring the result is part of the routine task</a:t>
            </a:r>
            <a:r>
              <a:rPr lang="en-MY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Consequently, chance to miss the important events that happened at the stations that require immediate response is high. As a result, immediate action could not be taken efficiently. 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This paper aims at discussing the development of a simple alert system for 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the health of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RN42 station. The selection of the parameters and their threshold is based on our observation and can be customized in the programming script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 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existence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natural radionuclides such as Beryllium-7 (Be-7) and Sodium-24 (Na-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as 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alert system developed using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Python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integrated with existing client email software. Simple tweaks and configurations to integrate with an application such as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Outlook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Mozilla Thunderbird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also be discussed. Alert will be sent to the 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authorized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recipient to their smartphone using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Telegram Bot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MY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Izwan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Abdul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631" y="891099"/>
            <a:ext cx="84705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Malaysia through the Malaysian Nuclear Agency (Nuklear Malaysia) as the CTBT National Authority operates:</a:t>
            </a:r>
          </a:p>
          <a:p>
            <a:pPr marL="530225" lvl="4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radionuclide monitoring station (RN42); and,</a:t>
            </a:r>
          </a:p>
          <a:p>
            <a:pPr marL="530225" lvl="4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CTBT National Data Centre (MY-NDC)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Although MY-NDC operates 24/7, its personnel are currently tasked to be physically present at the data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during normal working hours (9am to 6pm) throughout the year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Furthermore, they are also engaged with responsibilities other than MY-NDC activities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 such, they could overlook important events at RN42 that may require immediate response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develop an alert monitoring system that could assist MY-NDC personnel in monitoring important events at RN42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Expected Outcome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Increased MY-NDC’s efficiency as technical advisor in supporting the CTBT National Authority</a:t>
            </a:r>
            <a:endParaRPr lang="en-M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7A1D2-6997-4799-AFF8-E93DC9690E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9119" y="1082834"/>
            <a:ext cx="5114685" cy="3534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244D7-C2DD-41B2-BB55-C2C5FE3BC0F9}"/>
              </a:ext>
            </a:extLst>
          </p:cNvPr>
          <p:cNvSpPr txBox="1"/>
          <p:nvPr/>
        </p:nvSpPr>
        <p:spPr>
          <a:xfrm>
            <a:off x="5537062" y="2062374"/>
            <a:ext cx="184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Authorized user’s email</a:t>
            </a:r>
            <a:endParaRPr lang="en-MY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5E58E-7513-4C0B-8CCC-61BC30DEE7D3}"/>
              </a:ext>
            </a:extLst>
          </p:cNvPr>
          <p:cNvSpPr txBox="1"/>
          <p:nvPr/>
        </p:nvSpPr>
        <p:spPr>
          <a:xfrm rot="20332022">
            <a:off x="6512688" y="3796387"/>
            <a:ext cx="121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Future works</a:t>
            </a:r>
            <a:endParaRPr lang="en-MY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F29FA-CEC5-4310-A009-4D90A3AC0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72" y="3858076"/>
            <a:ext cx="723671" cy="723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BD705-053B-4E6A-8AAF-7C2DC8B60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7" t="4863" r="66837" b="75663"/>
          <a:stretch/>
        </p:blipFill>
        <p:spPr>
          <a:xfrm>
            <a:off x="4161617" y="1221472"/>
            <a:ext cx="312691" cy="292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D616AD-BA1B-496F-AC2F-F5C3D8B80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4634" r="40509" b="75922"/>
          <a:stretch/>
        </p:blipFill>
        <p:spPr>
          <a:xfrm>
            <a:off x="6389147" y="961421"/>
            <a:ext cx="249201" cy="2600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69B2B4-878E-4E14-8FCE-F854104A5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32" t="4589" r="11031" b="75707"/>
          <a:stretch/>
        </p:blipFill>
        <p:spPr>
          <a:xfrm>
            <a:off x="7511024" y="1011136"/>
            <a:ext cx="285051" cy="27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3F38BE-6015-4137-8C3E-F445EF78A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31" t="26257" r="67022" b="54673"/>
          <a:stretch/>
        </p:blipFill>
        <p:spPr>
          <a:xfrm>
            <a:off x="8634101" y="2221869"/>
            <a:ext cx="251147" cy="2350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CACF9F-A531-4E84-A802-47B6FA522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80" t="25435" r="39662" b="54672"/>
          <a:stretch/>
        </p:blipFill>
        <p:spPr>
          <a:xfrm>
            <a:off x="7704586" y="3072661"/>
            <a:ext cx="298897" cy="292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59702-9345-4FFB-89B4-072DD3E7415C}"/>
              </a:ext>
            </a:extLst>
          </p:cNvPr>
          <p:cNvSpPr txBox="1"/>
          <p:nvPr/>
        </p:nvSpPr>
        <p:spPr>
          <a:xfrm>
            <a:off x="462301" y="1207228"/>
            <a:ext cx="355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Make subscription to ARR via </a:t>
            </a:r>
            <a:r>
              <a:rPr lang="en-US" sz="1400" dirty="0" err="1"/>
              <a:t>AutoDRM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Setup email client, either using Linux or Windows Operating System. </a:t>
            </a:r>
          </a:p>
          <a:p>
            <a:pPr marL="342900" indent="-342900">
              <a:buAutoNum type="arabicPeriod"/>
            </a:pPr>
            <a:r>
              <a:rPr lang="en-US" sz="1400" dirty="0"/>
              <a:t>Filter email and move/copy to specified folder.</a:t>
            </a:r>
          </a:p>
          <a:p>
            <a:pPr marL="342900" indent="-342900">
              <a:buAutoNum type="arabicPeriod"/>
            </a:pPr>
            <a:r>
              <a:rPr lang="en-US" sz="1400" dirty="0"/>
              <a:t>Run customized Python script to read and parse email message in the folder, based on interested parameters or keywords</a:t>
            </a:r>
          </a:p>
          <a:p>
            <a:pPr marL="342900" indent="-342900">
              <a:buAutoNum type="arabicPeriod"/>
            </a:pPr>
            <a:r>
              <a:rPr lang="en-US" sz="1400" dirty="0"/>
              <a:t>Same Python script will send the alert to Telegram using Bot. </a:t>
            </a:r>
          </a:p>
          <a:p>
            <a:pPr marL="342900" indent="-342900">
              <a:buAutoNum type="arabicPeriod"/>
            </a:pPr>
            <a:r>
              <a:rPr lang="en-US" sz="1400" dirty="0"/>
              <a:t>Alert received through Telegram Apps</a:t>
            </a:r>
          </a:p>
          <a:p>
            <a:pPr marL="342900" indent="-342900">
              <a:buAutoNum type="arabicPeriod"/>
            </a:pPr>
            <a:endParaRPr lang="en-MY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34B11F-D896-49FD-A85C-96BE52D7AB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13" t="25983" r="11031" b="54307"/>
          <a:stretch/>
        </p:blipFill>
        <p:spPr>
          <a:xfrm>
            <a:off x="5135833" y="2751338"/>
            <a:ext cx="319320" cy="328126"/>
          </a:xfrm>
          <a:prstGeom prst="rect">
            <a:avLst/>
          </a:prstGeom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E9EBB92D-6AE9-4357-8C20-BA159B3A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Mohamed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Faisal Izwan Abd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Izwan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Abdul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324" y="1125137"/>
            <a:ext cx="70957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Scripting in Operating System Environment</a:t>
            </a:r>
          </a:p>
          <a:p>
            <a:pPr marL="342900" indent="-342900">
              <a:buAutoNum type="arabicPeriod"/>
            </a:pPr>
            <a:r>
              <a:rPr lang="en-US" sz="1400" dirty="0"/>
              <a:t>Shell script runs in Linux environment only. </a:t>
            </a:r>
          </a:p>
          <a:p>
            <a:pPr marL="342900" indent="-342900">
              <a:buAutoNum type="arabicPeriod"/>
            </a:pPr>
            <a:r>
              <a:rPr lang="en-US" sz="1400" dirty="0"/>
              <a:t>Python script is more robust and can be deployed in both environments (Linux and Windows)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Optimizing Microsoft Outlook is still in progress. Power Shell ISE will be used for that purpose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Make sure the machines that run the scripts is connected to the Internet</a:t>
            </a:r>
          </a:p>
          <a:p>
            <a:endParaRPr lang="en-US" sz="1400" dirty="0"/>
          </a:p>
          <a:p>
            <a:r>
              <a:rPr lang="en-US" sz="1600" b="1" dirty="0"/>
              <a:t>Email Client Software</a:t>
            </a:r>
          </a:p>
          <a:p>
            <a:pPr marL="342900" indent="-342900">
              <a:buAutoNum type="arabicPeriod"/>
            </a:pPr>
            <a:r>
              <a:rPr lang="en-US" sz="1400" dirty="0"/>
              <a:t>Thunderbird need to be installed with </a:t>
            </a:r>
            <a:r>
              <a:rPr lang="en-US" sz="1400" dirty="0" err="1"/>
              <a:t>FiltaQuilla</a:t>
            </a:r>
            <a:r>
              <a:rPr lang="en-US" sz="1400" dirty="0"/>
              <a:t> Add-on for smoother process, both for Linux and Windows </a:t>
            </a:r>
          </a:p>
          <a:p>
            <a:endParaRPr lang="en-US" sz="1400" dirty="0"/>
          </a:p>
          <a:p>
            <a:r>
              <a:rPr lang="en-US" sz="1600" b="1" dirty="0"/>
              <a:t>Telegram </a:t>
            </a:r>
          </a:p>
          <a:p>
            <a:pPr marL="342900" indent="-342900">
              <a:buAutoNum type="arabicPeriod"/>
            </a:pPr>
            <a:r>
              <a:rPr lang="en-US" sz="1400" dirty="0"/>
              <a:t>Telegram messages can be viewed either on smartphone or web browser</a:t>
            </a:r>
          </a:p>
          <a:p>
            <a:pPr marL="342900" indent="-342900">
              <a:buAutoNum type="arabicPeriod"/>
            </a:pPr>
            <a:r>
              <a:rPr lang="en-US" sz="1400" dirty="0"/>
              <a:t>Pin your Alert group chat to avoid missing or unnoticed the important alert.</a:t>
            </a:r>
          </a:p>
          <a:p>
            <a:pPr marL="342900" indent="-342900">
              <a:buAutoNum type="arabicPeriod"/>
            </a:pPr>
            <a:endParaRPr lang="en-MY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09" y="876166"/>
            <a:ext cx="980438" cy="58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778" y="1464429"/>
            <a:ext cx="579382" cy="6139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849" y="2281542"/>
            <a:ext cx="580416" cy="580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782" y="3351122"/>
            <a:ext cx="655899" cy="6558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897" y="2250035"/>
            <a:ext cx="588263" cy="5882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Izwan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Abdul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2" y="1102937"/>
            <a:ext cx="7821116" cy="2896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9362" y="2852928"/>
            <a:ext cx="1410175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Spectrum Category</a:t>
            </a:r>
            <a:endParaRPr lang="en-MY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43166" y="4149448"/>
            <a:ext cx="14101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Arrived subscribed email subject</a:t>
            </a:r>
            <a:endParaRPr lang="en-MY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82" y="3924878"/>
            <a:ext cx="14101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Timestamp of email arrival</a:t>
            </a:r>
            <a:endParaRPr lang="en-MY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1442" y="1857330"/>
            <a:ext cx="20787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Chat Name with #of members</a:t>
            </a:r>
            <a:endParaRPr lang="en-MY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50822" y="1550822"/>
            <a:ext cx="0" cy="306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6275028" y="3708807"/>
            <a:ext cx="797354" cy="446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9" idx="2"/>
          </p:cNvCxnSpPr>
          <p:nvPr/>
        </p:nvCxnSpPr>
        <p:spPr>
          <a:xfrm flipV="1">
            <a:off x="4248254" y="3708807"/>
            <a:ext cx="14273" cy="440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663440" y="2788384"/>
            <a:ext cx="585922" cy="203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2392072" y="2550889"/>
            <a:ext cx="4264760" cy="666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2955113" y="3458483"/>
            <a:ext cx="2614827" cy="250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Izwan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Abdul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789" y="1210959"/>
            <a:ext cx="807712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1- Monitoring and alert system has successfully developed to assist MY-NDC personnel in delivering important event at RN42 instantaneously. </a:t>
            </a:r>
          </a:p>
          <a:p>
            <a:endParaRPr lang="en-US" sz="1800" dirty="0"/>
          </a:p>
          <a:p>
            <a:r>
              <a:rPr lang="en-US" sz="1800" dirty="0"/>
              <a:t>2- The system developed will help to increase efficiency of MY-NDC as a technical advisor </a:t>
            </a:r>
            <a:r>
              <a:rPr lang="en-US" sz="1800" dirty="0">
                <a:solidFill>
                  <a:schemeClr val="tx2"/>
                </a:solidFill>
              </a:rPr>
              <a:t>in delivering information </a:t>
            </a:r>
            <a:r>
              <a:rPr lang="en-US" sz="1800" dirty="0"/>
              <a:t>to </a:t>
            </a:r>
            <a:r>
              <a:rPr lang="en-US" sz="1800" dirty="0">
                <a:solidFill>
                  <a:schemeClr val="tx2"/>
                </a:solidFill>
              </a:rPr>
              <a:t>the</a:t>
            </a:r>
            <a:r>
              <a:rPr lang="en-US" sz="1800" dirty="0"/>
              <a:t> CTBT National Authority.</a:t>
            </a:r>
          </a:p>
          <a:p>
            <a:endParaRPr lang="en-US" sz="1800" dirty="0"/>
          </a:p>
          <a:p>
            <a:r>
              <a:rPr lang="en-US" sz="1800" dirty="0"/>
              <a:t>3- All authorized users in national authority could obtain alert information simultaneously. </a:t>
            </a:r>
            <a:endParaRPr lang="en-MY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P4.3-418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992923" y="72451"/>
            <a:ext cx="4962770" cy="814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5"/>
              </a:lnSpc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Alert Monitoring System for the Malaysian Radionuclide Monitoring Station (RN42)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5"/>
              </a:lnSpc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Mohd Fauzi Haris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Saaidi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Ismail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Mohd Dzul Aiman Aslan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Muhammad Rawi Md Zin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 </a:t>
            </a:r>
            <a:r>
              <a:rPr lang="en-US" sz="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Izwan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Abdul Rashid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Muhammed Zulfakar Zolkaffly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Norita Md. Norwawi</a:t>
            </a:r>
            <a:r>
              <a:rPr lang="en-US" sz="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41" y="1285102"/>
            <a:ext cx="84977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1- Using PREL data to determine level of alert event based on National </a:t>
            </a:r>
          </a:p>
          <a:p>
            <a:r>
              <a:rPr lang="en-US" sz="1800" dirty="0"/>
              <a:t>Authority requirements</a:t>
            </a:r>
          </a:p>
          <a:p>
            <a:endParaRPr lang="en-US" sz="1800" dirty="0"/>
          </a:p>
          <a:p>
            <a:r>
              <a:rPr lang="en-US" sz="1800" dirty="0"/>
              <a:t>2- Next level of information such as type of detected radionuclide could also be accessed</a:t>
            </a:r>
          </a:p>
          <a:p>
            <a:r>
              <a:rPr lang="en-US" sz="1800" dirty="0"/>
              <a:t>through Telegram chat</a:t>
            </a:r>
          </a:p>
          <a:p>
            <a:endParaRPr lang="en-US" sz="1800" dirty="0"/>
          </a:p>
          <a:p>
            <a:r>
              <a:rPr lang="en-MY" sz="1800" dirty="0"/>
              <a:t>3- Integration with Machine Learning algorithm for forecasting of certain interested </a:t>
            </a:r>
          </a:p>
          <a:p>
            <a:r>
              <a:rPr lang="en-MY" sz="1800" dirty="0"/>
              <a:t>radionuclide or event</a:t>
            </a:r>
          </a:p>
          <a:p>
            <a:endParaRPr lang="en-MY" sz="1800" dirty="0"/>
          </a:p>
          <a:p>
            <a:r>
              <a:rPr lang="en-MY" sz="1800" dirty="0"/>
              <a:t>4- Category of detections published in web accessible for authorized user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1026</Words>
  <Application>Microsoft Office PowerPoint</Application>
  <PresentationFormat>On-screen Show (16:9)</PresentationFormat>
  <Paragraphs>96</Paragraphs>
  <Slides>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Avenir Book</vt:lpstr>
      <vt:lpstr>Avenir Heavy</vt:lpstr>
      <vt:lpstr>Avenir Medium</vt:lpstr>
      <vt:lpstr>Calibri</vt:lpstr>
      <vt:lpstr>DIN-Light</vt:lpstr>
      <vt:lpstr>DIN-Medium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FauziHaris</cp:lastModifiedBy>
  <cp:revision>78</cp:revision>
  <cp:lastPrinted>2019-03-26T13:54:00Z</cp:lastPrinted>
  <dcterms:created xsi:type="dcterms:W3CDTF">2019-04-24T06:32:00Z</dcterms:created>
  <dcterms:modified xsi:type="dcterms:W3CDTF">2021-06-15T13:39:30Z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