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5"/>
  </p:notesMasterIdLst>
  <p:sldIdLst>
    <p:sldId id="256" r:id="rId8"/>
    <p:sldId id="257" r:id="rId9"/>
    <p:sldId id="258" r:id="rId10"/>
    <p:sldId id="260" r:id="rId11"/>
    <p:sldId id="261" r:id="rId12"/>
    <p:sldId id="262" r:id="rId13"/>
    <p:sldId id="263" r:id="rId14"/>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33"/>
    <p:restoredTop sz="94623"/>
  </p:normalViewPr>
  <p:slideViewPr>
    <p:cSldViewPr snapToGrid="0" snapToObjects="1">
      <p:cViewPr varScale="1">
        <p:scale>
          <a:sx n="150" d="100"/>
          <a:sy n="150" d="100"/>
        </p:scale>
        <p:origin x="9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‹N›</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fit-iot.com/web/products/fitlet2/"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773903" y="1898347"/>
            <a:ext cx="10691813" cy="1024895"/>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a:solidFill>
                  <a:schemeClr val="bg1"/>
                </a:solidFill>
                <a:latin typeface="Arial" panose="020B0604020202020204" pitchFamily="34" charset="0"/>
              </a:rPr>
              <a:t>The Italian CTBTO CNF: readiness status</a:t>
            </a:r>
          </a:p>
          <a:p>
            <a:pPr algn="ctr" eaLnBrk="0" hangingPunct="0">
              <a:lnSpc>
                <a:spcPts val="1586"/>
              </a:lnSpc>
            </a:pPr>
            <a:endParaRPr lang="en-US" sz="2197" b="1" dirty="0">
              <a:solidFill>
                <a:schemeClr val="bg1"/>
              </a:solidFill>
              <a:latin typeface="Arial" panose="020B0604020202020204" pitchFamily="34" charset="0"/>
            </a:endParaRPr>
          </a:p>
          <a:p>
            <a:pPr algn="ctr" eaLnBrk="0" hangingPunct="0">
              <a:lnSpc>
                <a:spcPts val="1586"/>
              </a:lnSpc>
            </a:pPr>
            <a:r>
              <a:rPr lang="it-IT" sz="1600" dirty="0">
                <a:solidFill>
                  <a:schemeClr val="bg1"/>
                </a:solidFill>
                <a:latin typeface="Arial" panose="020B0604020202020204" pitchFamily="34" charset="0"/>
                <a:ea typeface="Avenir Book" charset="0"/>
              </a:rPr>
              <a:t>D. Pesaresi, M. Bertoni, E. Del Negro, P. Comelli, S. Parolai and N. Casagli</a:t>
            </a:r>
            <a:endParaRPr lang="en-US" sz="1600" dirty="0">
              <a:solidFill>
                <a:schemeClr val="bg1"/>
              </a:solidFill>
              <a:latin typeface="Avenir Book" charset="0"/>
              <a:ea typeface="Avenir Book" charset="0"/>
              <a:cs typeface="Avenir Book" charset="0"/>
            </a:endParaRP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2800991"/>
            <a:ext cx="2836838" cy="307905"/>
          </a:xfrm>
          <a:prstGeom prst="rect">
            <a:avLst/>
          </a:prstGeom>
          <a:noFill/>
        </p:spPr>
        <p:txBody>
          <a:bodyPr wrap="square" rtlCol="0">
            <a:spAutoFit/>
          </a:bodyPr>
          <a:lstStyle/>
          <a:p>
            <a:pPr algn="ctr"/>
            <a:r>
              <a:rPr lang="it-IT" sz="1401" dirty="0">
                <a:solidFill>
                  <a:schemeClr val="bg1"/>
                </a:solidFill>
                <a:latin typeface="Arial" panose="020B0604020202020204" pitchFamily="34" charset="0"/>
                <a:cs typeface="Arial" panose="020B0604020202020204" pitchFamily="34" charset="0"/>
              </a:rPr>
              <a:t>P4.1-248</a:t>
            </a:r>
            <a:endParaRPr lang="en-AT" sz="1401" dirty="0">
              <a:solidFill>
                <a:schemeClr val="bg1"/>
              </a:solidFill>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8CC3B110-5D59-47BB-A91E-7559468F5BAD}"/>
              </a:ext>
            </a:extLst>
          </p:cNvPr>
          <p:cNvPicPr>
            <a:picLocks noChangeAspect="1"/>
          </p:cNvPicPr>
          <p:nvPr/>
        </p:nvPicPr>
        <p:blipFill>
          <a:blip r:embed="rId3"/>
          <a:stretch>
            <a:fillRect/>
          </a:stretch>
        </p:blipFill>
        <p:spPr>
          <a:xfrm>
            <a:off x="2957174" y="3920497"/>
            <a:ext cx="3151415" cy="687331"/>
          </a:xfrm>
          <a:prstGeom prst="rect">
            <a:avLst/>
          </a:prstGeom>
        </p:spPr>
      </p:pic>
    </p:spTree>
    <p:extLst>
      <p:ext uri="{BB962C8B-B14F-4D97-AF65-F5344CB8AC3E}">
        <p14:creationId xmlns:p14="http://schemas.microsoft.com/office/powerpoint/2010/main" val="400046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403636"/>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The Italian CTBTO CNF: readiness status</a:t>
            </a:r>
          </a:p>
          <a:p>
            <a:pPr algn="ctr" eaLnBrk="0" hangingPunct="0">
              <a:lnSpc>
                <a:spcPts val="1586"/>
              </a:lnSpc>
            </a:pPr>
            <a:r>
              <a:rPr lang="it-IT" sz="800" dirty="0">
                <a:solidFill>
                  <a:schemeClr val="bg1"/>
                </a:solidFill>
                <a:latin typeface="Arial" panose="020B0604020202020204" pitchFamily="34" charset="0"/>
                <a:ea typeface="Avenir Book" charset="0"/>
              </a:rPr>
              <a:t>D. Pesaresi, M. Bertoni, E. Del Negro, P. Comelli, S. Parolai and N. Casagli,</a:t>
            </a:r>
            <a:r>
              <a:rPr lang="en-US" sz="800" dirty="0">
                <a:solidFill>
                  <a:schemeClr val="bg1"/>
                </a:solidFill>
                <a:latin typeface="Arial" panose="020B0604020202020204" pitchFamily="34" charset="0"/>
                <a:ea typeface="Avenir Book" charset="0"/>
              </a:rPr>
              <a:t> CRS, dpesaresi@inogs.it, OGS</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P4.1-248</a:t>
            </a:r>
            <a:endParaRPr lang="en-AT" sz="700" dirty="0">
              <a:latin typeface="Arial" panose="020B0604020202020204" pitchFamily="34" charset="0"/>
              <a:cs typeface="Arial" panose="020B0604020202020204" pitchFamily="34" charset="0"/>
            </a:endParaRPr>
          </a:p>
        </p:txBody>
      </p:sp>
      <p:pic>
        <p:nvPicPr>
          <p:cNvPr id="5" name="Immagine 4" descr="Immagine che contiene testo, tavolo, interni, parete&#10;&#10;Descrizione generata automaticamente">
            <a:extLst>
              <a:ext uri="{FF2B5EF4-FFF2-40B4-BE49-F238E27FC236}">
                <a16:creationId xmlns:a16="http://schemas.microsoft.com/office/drawing/2014/main" id="{6A8A86EE-7FA1-4414-B92C-AEA91D257A51}"/>
              </a:ext>
            </a:extLst>
          </p:cNvPr>
          <p:cNvPicPr>
            <a:picLocks noChangeAspect="1"/>
          </p:cNvPicPr>
          <p:nvPr/>
        </p:nvPicPr>
        <p:blipFill>
          <a:blip r:embed="rId2"/>
          <a:stretch>
            <a:fillRect/>
          </a:stretch>
        </p:blipFill>
        <p:spPr>
          <a:xfrm>
            <a:off x="285750" y="964406"/>
            <a:ext cx="4286250" cy="3214688"/>
          </a:xfrm>
          <a:prstGeom prst="rect">
            <a:avLst/>
          </a:prstGeom>
        </p:spPr>
      </p:pic>
      <p:sp>
        <p:nvSpPr>
          <p:cNvPr id="6" name="CasellaDiTesto 5">
            <a:extLst>
              <a:ext uri="{FF2B5EF4-FFF2-40B4-BE49-F238E27FC236}">
                <a16:creationId xmlns:a16="http://schemas.microsoft.com/office/drawing/2014/main" id="{7216D689-2517-4555-9A3F-3F76084C7829}"/>
              </a:ext>
            </a:extLst>
          </p:cNvPr>
          <p:cNvSpPr txBox="1"/>
          <p:nvPr/>
        </p:nvSpPr>
        <p:spPr>
          <a:xfrm>
            <a:off x="5391150" y="1473200"/>
            <a:ext cx="2584450" cy="2169825"/>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The Italian CNF under test in the OGS LAB.</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The big green arrow indicates the digitizer, a Quanterra Q330HR.</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The small green arrow indicates the Standard Station Interface (SSI), running on a Fitlet2 downgraded with CentOS6, with the authentication token (USB pen).</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Routers are added to fully simulate the station LAN in the field.</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The Italian CNF is currently sending authenticated CD1 data in real time to the PTS.</a:t>
            </a:r>
          </a:p>
        </p:txBody>
      </p:sp>
    </p:spTree>
    <p:extLst>
      <p:ext uri="{BB962C8B-B14F-4D97-AF65-F5344CB8AC3E}">
        <p14:creationId xmlns:p14="http://schemas.microsoft.com/office/powerpoint/2010/main" val="373993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P4.1-248</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ABSTRACT</a:t>
            </a:r>
          </a:p>
        </p:txBody>
      </p:sp>
      <p:sp>
        <p:nvSpPr>
          <p:cNvPr id="5" name="Rectangle 17">
            <a:extLst>
              <a:ext uri="{FF2B5EF4-FFF2-40B4-BE49-F238E27FC236}">
                <a16:creationId xmlns:a16="http://schemas.microsoft.com/office/drawing/2014/main" id="{4039C0CC-243D-CE46-B51C-D0D8D7417568}"/>
              </a:ext>
            </a:extLst>
          </p:cNvPr>
          <p:cNvSpPr>
            <a:spLocks noChangeArrowheads="1"/>
          </p:cNvSpPr>
          <p:nvPr/>
        </p:nvSpPr>
        <p:spPr bwMode="auto">
          <a:xfrm>
            <a:off x="1992923" y="163887"/>
            <a:ext cx="4962770" cy="403636"/>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The Italian CTBTO CNF: readiness status</a:t>
            </a:r>
          </a:p>
          <a:p>
            <a:pPr algn="ctr" eaLnBrk="0" hangingPunct="0">
              <a:lnSpc>
                <a:spcPts val="1586"/>
              </a:lnSpc>
            </a:pPr>
            <a:r>
              <a:rPr lang="it-IT" sz="800" dirty="0">
                <a:solidFill>
                  <a:schemeClr val="bg1"/>
                </a:solidFill>
                <a:latin typeface="Arial" panose="020B0604020202020204" pitchFamily="34" charset="0"/>
                <a:ea typeface="Avenir Book" charset="0"/>
              </a:rPr>
              <a:t>D. Pesaresi, M. Bertoni, E. Del Negro, P. Comelli, S. Parolai and N. Casagli, CRS, dpesaresi@inogs.it, OGS</a:t>
            </a:r>
            <a:endParaRPr lang="en-US" sz="800" dirty="0">
              <a:solidFill>
                <a:schemeClr val="bg1"/>
              </a:solidFill>
              <a:latin typeface="Avenir Book" charset="0"/>
              <a:ea typeface="Avenir Book" charset="0"/>
              <a:cs typeface="Avenir Book" charset="0"/>
            </a:endParaRPr>
          </a:p>
        </p:txBody>
      </p:sp>
      <p:sp>
        <p:nvSpPr>
          <p:cNvPr id="6" name="Rettangolo 5">
            <a:extLst>
              <a:ext uri="{FF2B5EF4-FFF2-40B4-BE49-F238E27FC236}">
                <a16:creationId xmlns:a16="http://schemas.microsoft.com/office/drawing/2014/main" id="{82A1E32B-502B-41AD-B99B-A1336E6C8F6D}"/>
              </a:ext>
            </a:extLst>
          </p:cNvPr>
          <p:cNvSpPr/>
          <p:nvPr/>
        </p:nvSpPr>
        <p:spPr>
          <a:xfrm>
            <a:off x="1625600" y="1434337"/>
            <a:ext cx="5613400" cy="2413994"/>
          </a:xfrm>
          <a:prstGeom prst="rect">
            <a:avLst/>
          </a:prstGeom>
        </p:spPr>
        <p:txBody>
          <a:bodyPr wrap="square">
            <a:spAutoFit/>
          </a:bodyPr>
          <a:lstStyle/>
          <a:p>
            <a:pPr algn="just">
              <a:lnSpc>
                <a:spcPct val="107000"/>
              </a:lnSpc>
              <a:spcAft>
                <a:spcPts val="800"/>
              </a:spcAft>
            </a:pPr>
            <a:r>
              <a:rPr lang="en-US" sz="1000" dirty="0">
                <a:latin typeface="Arial" panose="020B0604020202020204" pitchFamily="34" charset="0"/>
                <a:ea typeface="Calibri" panose="020F0502020204030204" pitchFamily="34" charset="0"/>
                <a:cs typeface="Arial" panose="020B0604020202020204" pitchFamily="34" charset="0"/>
              </a:rPr>
              <a:t>The CTBTO PrepCom and the Government of Italy agreed that the seismic station located in Cludinico (CLUD) may participate as a prototype Cooperating National Facility (CNF) in experiment conducted by the Commission. The Government of Italy designed the National Institute of Oceanography and Applied Geophysics – OGS (Italy) as responsible for the management of the station. This station can contribute to further refine the CTBTO location capabilities in the Europe/Middle East area of about 21% as shown in Pesaresi and Horn (2015).</a:t>
            </a:r>
            <a:endParaRPr lang="it-IT" sz="1000" dirty="0">
              <a:latin typeface="Arial" panose="020B0604020202020204" pitchFamily="34" charset="0"/>
              <a:ea typeface="Calibri" panose="020F0502020204030204" pitchFamily="34" charset="0"/>
              <a:cs typeface="Arial" panose="020B0604020202020204" pitchFamily="34" charset="0"/>
            </a:endParaRPr>
          </a:p>
          <a:p>
            <a:r>
              <a:rPr lang="en-US" sz="1000" dirty="0">
                <a:latin typeface="Arial" panose="020B0604020202020204" pitchFamily="34" charset="0"/>
                <a:ea typeface="Calibri" panose="020F0502020204030204" pitchFamily="34" charset="0"/>
                <a:cs typeface="Arial" panose="020B0604020202020204" pitchFamily="34" charset="0"/>
              </a:rPr>
              <a:t>In this presentation, we will illustrate the technical details of the solutions adopted to incorporate the Italian CNF into the CTBTO International Monitoring System (IMS). We considered a CTBTO specific seismic data acquisition system, but we then opted to keep the available standard one with the addition of the CTBTO Standard Station Interface (SSI). For the SSI we had to go through hardware and software procurement: we then experienced some difficulties in installing the SSI software and its required Operating System, solved with the help of the PTS. We will also illustrate the other required technicalities like the upgrade of the UPS, the anti-tamper device operations, the establishment of data communication link and the security measures adopted.</a:t>
            </a:r>
            <a:endParaRPr lang="it-IT"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751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P4.1-248</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1992923" y="163887"/>
            <a:ext cx="4962770" cy="403636"/>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The Italian CTBTO CNF: readiness status</a:t>
            </a:r>
          </a:p>
          <a:p>
            <a:pPr algn="ctr" eaLnBrk="0" hangingPunct="0">
              <a:lnSpc>
                <a:spcPts val="1586"/>
              </a:lnSpc>
            </a:pPr>
            <a:r>
              <a:rPr lang="it-IT" sz="800" dirty="0">
                <a:solidFill>
                  <a:schemeClr val="bg1"/>
                </a:solidFill>
                <a:latin typeface="Arial" panose="020B0604020202020204" pitchFamily="34" charset="0"/>
                <a:ea typeface="Avenir Book" charset="0"/>
              </a:rPr>
              <a:t>D. Pesaresi, M. Bertoni, E. Del Negro, P. Comelli, S. Parolai and N. Casagli, CRS, dpesaresi@inogs.it, OGS</a:t>
            </a:r>
            <a:endParaRPr lang="en-US" sz="800" dirty="0">
              <a:solidFill>
                <a:schemeClr val="bg1"/>
              </a:solidFill>
              <a:latin typeface="Avenir Book" charset="0"/>
              <a:ea typeface="Avenir Book" charset="0"/>
              <a:cs typeface="Avenir Book" charset="0"/>
            </a:endParaRPr>
          </a:p>
        </p:txBody>
      </p:sp>
      <p:sp>
        <p:nvSpPr>
          <p:cNvPr id="6" name="Rettangolo 5">
            <a:extLst>
              <a:ext uri="{FF2B5EF4-FFF2-40B4-BE49-F238E27FC236}">
                <a16:creationId xmlns:a16="http://schemas.microsoft.com/office/drawing/2014/main" id="{9E47BA04-4EEC-4267-B65B-66090152E060}"/>
              </a:ext>
            </a:extLst>
          </p:cNvPr>
          <p:cNvSpPr/>
          <p:nvPr/>
        </p:nvSpPr>
        <p:spPr>
          <a:xfrm>
            <a:off x="1822450" y="1312258"/>
            <a:ext cx="5499100" cy="2908425"/>
          </a:xfrm>
          <a:prstGeom prst="rect">
            <a:avLst/>
          </a:prstGeom>
        </p:spPr>
        <p:txBody>
          <a:bodyPr wrap="square">
            <a:spAutoFit/>
          </a:bodyPr>
          <a:lstStyle/>
          <a:p>
            <a:pPr algn="just">
              <a:lnSpc>
                <a:spcPct val="107000"/>
              </a:lnSpc>
              <a:spcAft>
                <a:spcPts val="800"/>
              </a:spcAft>
            </a:pPr>
            <a:r>
              <a:rPr lang="en-US" sz="900" dirty="0">
                <a:latin typeface="Arial" panose="020B0604020202020204" pitchFamily="34" charset="0"/>
                <a:ea typeface="Calibri" panose="020F0502020204030204" pitchFamily="34" charset="0"/>
                <a:cs typeface="Arial" panose="020B0604020202020204" pitchFamily="34" charset="0"/>
              </a:rPr>
              <a:t>The CTBT verification system includes the possible use of other data for expert technical analysis. PrepCom and Italy agreed to designate OGS seismic station CLUD as a CNF. This can contribute to refine CTBTO locations in the Europe/Middle East of about 21%.</a:t>
            </a:r>
            <a:endParaRPr lang="it-IT" sz="9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900" dirty="0">
                <a:latin typeface="Arial" panose="020B0604020202020204" pitchFamily="34" charset="0"/>
                <a:ea typeface="Calibri" panose="020F0502020204030204" pitchFamily="34" charset="0"/>
                <a:cs typeface="Arial" panose="020B0604020202020204" pitchFamily="34" charset="0"/>
              </a:rPr>
              <a:t>Beyond the lMS, IDC and OSl, the full Treaty verification system also includes NDCs and the possible use of other data to supplement IMS data for expert technical analysis.</a:t>
            </a:r>
            <a:endParaRPr lang="it-IT" sz="9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900" dirty="0">
                <a:latin typeface="Arial" panose="020B0604020202020204" pitchFamily="34" charset="0"/>
                <a:ea typeface="Calibri" panose="020F0502020204030204" pitchFamily="34" charset="0"/>
                <a:cs typeface="Arial" panose="020B0604020202020204" pitchFamily="34" charset="0"/>
              </a:rPr>
              <a:t>States Parties may establish cooperative arrangements with the CTBTO, in order to make available to the IDC supplementary data from national monitoring stations that are not formally part of the IMS. Upon request by a State Party the PTS shall take the steps required to certify that a given monitoring facility meets the technical and operational requirements specified in the relevant operational manuals for an IMS facility and plan for the authentication of its data.</a:t>
            </a:r>
            <a:endParaRPr lang="it-IT" sz="9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900" dirty="0">
                <a:latin typeface="Arial" panose="020B0604020202020204" pitchFamily="34" charset="0"/>
                <a:ea typeface="Calibri" panose="020F0502020204030204" pitchFamily="34" charset="0"/>
                <a:cs typeface="Arial" panose="020B0604020202020204" pitchFamily="34" charset="0"/>
              </a:rPr>
              <a:t>The Preparatory Commission for the Comprehensive Nuclear Test Ban Treaty Organization and the Government of the Italian Republic agreed that the seismic station located in Cludinico (CLUD) may participate as a prototype Cooperating National Facility (CNF) in experiment conducted by the Commission. The Government of Italy designed the National Institute of Oceanography and Applied Geophysics – OGS (Italy) as responsible for the management of the station. This station can contribute to further refine the CTBTO location capabilities in the Europe/Middle East area of about 21% as shown in Pesaresi and Horn (2015).</a:t>
            </a:r>
            <a:endParaRPr lang="it-IT" sz="9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6883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P4.1-248</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403636"/>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The Italian CTBTO CNF: readiness status</a:t>
            </a:r>
          </a:p>
          <a:p>
            <a:pPr algn="ctr" eaLnBrk="0" hangingPunct="0">
              <a:lnSpc>
                <a:spcPts val="1586"/>
              </a:lnSpc>
            </a:pPr>
            <a:r>
              <a:rPr lang="it-IT" sz="800" dirty="0">
                <a:solidFill>
                  <a:schemeClr val="bg1"/>
                </a:solidFill>
                <a:latin typeface="Arial" panose="020B0604020202020204" pitchFamily="34" charset="0"/>
                <a:ea typeface="Avenir Book" charset="0"/>
              </a:rPr>
              <a:t>D. Pesaresi, M. Bertoni, E. Del Negro, P. Comelli, S. Parolai and N. Casagli, CRS, dpesaresi@inogs.it, OGS</a:t>
            </a:r>
            <a:endParaRPr lang="en-US" sz="800" dirty="0">
              <a:solidFill>
                <a:schemeClr val="bg1"/>
              </a:solidFill>
              <a:latin typeface="Avenir Book" charset="0"/>
              <a:ea typeface="Avenir Book" charset="0"/>
              <a:cs typeface="Avenir Book" charset="0"/>
            </a:endParaRPr>
          </a:p>
        </p:txBody>
      </p:sp>
      <p:sp>
        <p:nvSpPr>
          <p:cNvPr id="2" name="CasellaDiTesto 1">
            <a:extLst>
              <a:ext uri="{FF2B5EF4-FFF2-40B4-BE49-F238E27FC236}">
                <a16:creationId xmlns:a16="http://schemas.microsoft.com/office/drawing/2014/main" id="{57D89D24-E520-44C4-8EA3-83FD2F93A315}"/>
              </a:ext>
            </a:extLst>
          </p:cNvPr>
          <p:cNvSpPr txBox="1"/>
          <p:nvPr/>
        </p:nvSpPr>
        <p:spPr>
          <a:xfrm>
            <a:off x="953477" y="1399689"/>
            <a:ext cx="7664450" cy="2585323"/>
          </a:xfrm>
          <a:prstGeom prst="rect">
            <a:avLst/>
          </a:prstGeom>
          <a:noFill/>
        </p:spPr>
        <p:txBody>
          <a:bodyPr wrap="square" rtlCol="0">
            <a:spAutoFit/>
          </a:bodyPr>
          <a:lstStyle/>
          <a:p>
            <a:pPr marL="171450" indent="-171450" algn="just">
              <a:buFont typeface="Wingdings" panose="05000000000000000000" pitchFamily="2" charset="2"/>
              <a:buChar char="§"/>
            </a:pPr>
            <a:r>
              <a:rPr lang="en-US" sz="900" dirty="0">
                <a:latin typeface="Arial" panose="020B0604020202020204" pitchFamily="34" charset="0"/>
                <a:cs typeface="Arial" panose="020B0604020202020204" pitchFamily="34" charset="0"/>
              </a:rPr>
              <a:t>Power Supply. We estimated the power consumption of the instrumentation (digitizer, router, SSI, satellite terminal) and purchased and installed enough batteries at the station in the field to support operations without main for 14 days.</a:t>
            </a:r>
          </a:p>
          <a:p>
            <a:pPr marL="171450" indent="-171450" algn="just">
              <a:buFont typeface="Wingdings" panose="05000000000000000000" pitchFamily="2" charset="2"/>
              <a:buChar char="§"/>
            </a:pPr>
            <a:r>
              <a:rPr lang="en-US" sz="900" dirty="0">
                <a:latin typeface="Arial" panose="020B0604020202020204" pitchFamily="34" charset="0"/>
                <a:cs typeface="Arial" panose="020B0604020202020204" pitchFamily="34" charset="0"/>
              </a:rPr>
              <a:t>Security. Even though the station tunnel is not open to the public, we installed a fence to secure the seismic station pit. The fence has a door that will be equipped with an anti tamper device connected to the SSI of the CTBTO.</a:t>
            </a:r>
          </a:p>
          <a:p>
            <a:pPr marL="171450" indent="-171450" algn="just">
              <a:buFont typeface="Wingdings" panose="05000000000000000000" pitchFamily="2" charset="2"/>
              <a:buChar char="§"/>
            </a:pPr>
            <a:r>
              <a:rPr lang="en-US" sz="900" dirty="0">
                <a:latin typeface="Arial" panose="020B0604020202020204" pitchFamily="34" charset="0"/>
                <a:cs typeface="Arial" panose="020B0604020202020204" pitchFamily="34" charset="0"/>
              </a:rPr>
              <a:t>Digitizer. We considered the purchase of the special digitizer from Kinemetrics, the M+, fully compliant with CTBTO specifications (CD1 protocol and built-in authentication). However, in order to rationalize the maintenance of the full seismic network we adopted the solution of the Standard Station Interface (SSI).</a:t>
            </a:r>
          </a:p>
          <a:p>
            <a:pPr marL="171450" indent="-171450" algn="just">
              <a:buFont typeface="Wingdings" panose="05000000000000000000" pitchFamily="2" charset="2"/>
              <a:buChar char="§"/>
            </a:pPr>
            <a:r>
              <a:rPr lang="en-US" sz="900" dirty="0">
                <a:latin typeface="Arial" panose="020B0604020202020204" pitchFamily="34" charset="0"/>
                <a:cs typeface="Arial" panose="020B0604020202020204" pitchFamily="34" charset="0"/>
              </a:rPr>
              <a:t>SSI. Under the guidance of the PTS, we purchased a Fitlet2 (</a:t>
            </a:r>
            <a:r>
              <a:rPr lang="en-US" sz="900" dirty="0">
                <a:latin typeface="Arial" panose="020B0604020202020204" pitchFamily="34" charset="0"/>
                <a:cs typeface="Arial" panose="020B0604020202020204" pitchFamily="34" charset="0"/>
                <a:hlinkClick r:id="rId2"/>
              </a:rPr>
              <a:t>https://fit-iot.com/web/products/fitlet2/</a:t>
            </a:r>
            <a:r>
              <a:rPr lang="en-US" sz="900" dirty="0">
                <a:latin typeface="Arial" panose="020B0604020202020204" pitchFamily="34" charset="0"/>
                <a:cs typeface="Arial" panose="020B0604020202020204" pitchFamily="34" charset="0"/>
              </a:rPr>
              <a:t>) from the Israeli Compulab. It is a low power, rugged PC well suited for field operations. It comes with an excellent MINT operative system, quite fast. Unfortunately, the SSI software package must run on the obsolete CentOS6. Downgrading our Fitlet2 from MINT to CentOS6 has been quite a challenge, most probably due to the unreliable handle of USB by CentOS6. The PTS staff then promptly provided us with an ISO image of one of their test SSI. After the purchase of a larger internal hard disk to accommodate such an image, we were finally able to get our SSI up and running. Configuration though was also quite tricky for us: as an example, to get our SSI to communicate with our Quanterra Q330 digitizer we needed to know the specific port used by the obsolete “comserv” communication software used in old times to communicate with old Quanterra digitizers. But again, PTS staff promptly helped us in solving every issue step by step. It must be noted that by now PTS shall use SSI software package running on the more modern CentOS7.</a:t>
            </a:r>
          </a:p>
          <a:p>
            <a:pPr marL="171450" indent="-171450" algn="just">
              <a:buFont typeface="Wingdings" panose="05000000000000000000" pitchFamily="2" charset="2"/>
              <a:buChar char="§"/>
            </a:pPr>
            <a:r>
              <a:rPr lang="en-US" sz="900" dirty="0">
                <a:latin typeface="Arial" panose="020B0604020202020204" pitchFamily="34" charset="0"/>
                <a:cs typeface="Arial" panose="020B0604020202020204" pitchFamily="34" charset="0"/>
              </a:rPr>
              <a:t>Authentication. Under the guidance of the PTS, we purchased the USB-Token SmartCard-HSM from the German CardContact. PTS staff helped us to generate and handle our authentication keys.</a:t>
            </a:r>
          </a:p>
        </p:txBody>
      </p:sp>
    </p:spTree>
    <p:extLst>
      <p:ext uri="{BB962C8B-B14F-4D97-AF65-F5344CB8AC3E}">
        <p14:creationId xmlns:p14="http://schemas.microsoft.com/office/powerpoint/2010/main" val="8333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P4.1-248</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992923" y="163887"/>
            <a:ext cx="4962770" cy="403636"/>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The Italian CTBTO CNF: readiness status</a:t>
            </a:r>
          </a:p>
          <a:p>
            <a:pPr algn="ctr" eaLnBrk="0" hangingPunct="0">
              <a:lnSpc>
                <a:spcPts val="1586"/>
              </a:lnSpc>
            </a:pPr>
            <a:r>
              <a:rPr lang="it-IT" sz="800" dirty="0">
                <a:solidFill>
                  <a:schemeClr val="bg1"/>
                </a:solidFill>
                <a:latin typeface="Arial" panose="020B0604020202020204" pitchFamily="34" charset="0"/>
                <a:ea typeface="Avenir Book" charset="0"/>
              </a:rPr>
              <a:t>D. Pesaresi, M. Bertoni, E. Del Negro, P. Comelli, S. Parolai and N. Casagli, CRS, dpesaresi@inogs.it, OGS</a:t>
            </a:r>
            <a:endParaRPr lang="en-US" sz="800" dirty="0">
              <a:solidFill>
                <a:schemeClr val="bg1"/>
              </a:solidFill>
              <a:latin typeface="Avenir Book" charset="0"/>
              <a:ea typeface="Avenir Book" charset="0"/>
              <a:cs typeface="Avenir Book" charset="0"/>
            </a:endParaRPr>
          </a:p>
        </p:txBody>
      </p:sp>
      <p:sp>
        <p:nvSpPr>
          <p:cNvPr id="7" name="CasellaDiTesto 6">
            <a:extLst>
              <a:ext uri="{FF2B5EF4-FFF2-40B4-BE49-F238E27FC236}">
                <a16:creationId xmlns:a16="http://schemas.microsoft.com/office/drawing/2014/main" id="{CBD60192-90E3-4359-A0E3-15E6AB063BC6}"/>
              </a:ext>
            </a:extLst>
          </p:cNvPr>
          <p:cNvSpPr txBox="1"/>
          <p:nvPr/>
        </p:nvSpPr>
        <p:spPr>
          <a:xfrm>
            <a:off x="953477" y="1875939"/>
            <a:ext cx="7664450" cy="1615827"/>
          </a:xfrm>
          <a:prstGeom prst="rect">
            <a:avLst/>
          </a:prstGeom>
          <a:noFill/>
        </p:spPr>
        <p:txBody>
          <a:bodyPr wrap="square" rtlCol="0">
            <a:spAutoFit/>
          </a:bodyPr>
          <a:lstStyle/>
          <a:p>
            <a:pPr marL="171450" indent="-171450" algn="just">
              <a:buFont typeface="Wingdings" panose="05000000000000000000" pitchFamily="2" charset="2"/>
              <a:buChar char="ü"/>
            </a:pPr>
            <a:r>
              <a:rPr lang="en-US" sz="900" dirty="0">
                <a:latin typeface="Arial" panose="020B0604020202020204" pitchFamily="34" charset="0"/>
                <a:cs typeface="Arial" panose="020B0604020202020204" pitchFamily="34" charset="0"/>
              </a:rPr>
              <a:t>Power Supply. Enough batteries are installed at the station in the field to support operations without main for 14 days.</a:t>
            </a:r>
          </a:p>
          <a:p>
            <a:pPr marL="171450" indent="-171450" algn="just">
              <a:buFont typeface="Wingdings" panose="05000000000000000000" pitchFamily="2" charset="2"/>
              <a:buChar char="ü"/>
            </a:pPr>
            <a:endParaRPr lang="en-US" sz="9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ü"/>
            </a:pPr>
            <a:endParaRPr lang="en-US" sz="9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ü"/>
            </a:pPr>
            <a:r>
              <a:rPr lang="en-US" sz="900" dirty="0">
                <a:latin typeface="Arial" panose="020B0604020202020204" pitchFamily="34" charset="0"/>
                <a:cs typeface="Arial" panose="020B0604020202020204" pitchFamily="34" charset="0"/>
              </a:rPr>
              <a:t>Security. A fence is installed to secure the seismic station pit: it will be equipped with an anti tamper device connected to the SSI of the CTBTO.</a:t>
            </a:r>
          </a:p>
          <a:p>
            <a:pPr marL="171450" indent="-171450" algn="just">
              <a:buFont typeface="Wingdings" panose="05000000000000000000" pitchFamily="2" charset="2"/>
              <a:buChar char="ü"/>
            </a:pPr>
            <a:endParaRPr lang="en-US" sz="9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ü"/>
            </a:pPr>
            <a:endParaRPr lang="en-US" sz="9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ü"/>
            </a:pPr>
            <a:r>
              <a:rPr lang="en-US" sz="900" dirty="0">
                <a:latin typeface="Arial" panose="020B0604020202020204" pitchFamily="34" charset="0"/>
                <a:cs typeface="Arial" panose="020B0604020202020204" pitchFamily="34" charset="0"/>
              </a:rPr>
              <a:t>SSI. System is configured, up and running, sending real time authenticated CD1 data to the CTBTO.</a:t>
            </a:r>
          </a:p>
          <a:p>
            <a:pPr marL="171450" indent="-171450" algn="just">
              <a:buFont typeface="Wingdings" panose="05000000000000000000" pitchFamily="2" charset="2"/>
              <a:buChar char="ü"/>
            </a:pPr>
            <a:endParaRPr lang="en-US" sz="9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ü"/>
            </a:pPr>
            <a:endParaRPr lang="en-US" sz="9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ü"/>
            </a:pPr>
            <a:r>
              <a:rPr lang="en-US" sz="900" dirty="0">
                <a:latin typeface="Arial" panose="020B0604020202020204" pitchFamily="34" charset="0"/>
                <a:cs typeface="Arial" panose="020B0604020202020204" pitchFamily="34" charset="0"/>
              </a:rPr>
              <a:t>Authentication. An USB-Token SmartCard-HSM from the German CardContact is in place with authentication system with the proper keys up and running.</a:t>
            </a:r>
          </a:p>
        </p:txBody>
      </p:sp>
    </p:spTree>
    <p:extLst>
      <p:ext uri="{BB962C8B-B14F-4D97-AF65-F5344CB8AC3E}">
        <p14:creationId xmlns:p14="http://schemas.microsoft.com/office/powerpoint/2010/main" val="399634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P4.1-248</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5"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992923" y="163887"/>
            <a:ext cx="4962770" cy="403636"/>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The Italian CTBTO CNF: readiness status</a:t>
            </a:r>
          </a:p>
          <a:p>
            <a:pPr algn="ctr" eaLnBrk="0" hangingPunct="0">
              <a:lnSpc>
                <a:spcPts val="1586"/>
              </a:lnSpc>
            </a:pPr>
            <a:r>
              <a:rPr lang="it-IT" sz="800" dirty="0">
                <a:solidFill>
                  <a:schemeClr val="bg1"/>
                </a:solidFill>
                <a:latin typeface="Arial" panose="020B0604020202020204" pitchFamily="34" charset="0"/>
                <a:ea typeface="Avenir Book" charset="0"/>
              </a:rPr>
              <a:t>D. Pesaresi, M. Bertoni, E. Del Negro, P. Comelli, S. Parolai and N. Casagli, CRS, dpesaresi@inogs.it, OGS</a:t>
            </a:r>
            <a:endParaRPr lang="en-US" sz="800" dirty="0">
              <a:solidFill>
                <a:schemeClr val="bg1"/>
              </a:solidFill>
              <a:latin typeface="Avenir Book" charset="0"/>
              <a:ea typeface="Avenir Book" charset="0"/>
              <a:cs typeface="Avenir Book" charset="0"/>
            </a:endParaRPr>
          </a:p>
        </p:txBody>
      </p:sp>
      <p:sp>
        <p:nvSpPr>
          <p:cNvPr id="6" name="CasellaDiTesto 5">
            <a:extLst>
              <a:ext uri="{FF2B5EF4-FFF2-40B4-BE49-F238E27FC236}">
                <a16:creationId xmlns:a16="http://schemas.microsoft.com/office/drawing/2014/main" id="{3D101FAD-3CAF-4A09-96A3-964E603927E5}"/>
              </a:ext>
            </a:extLst>
          </p:cNvPr>
          <p:cNvSpPr txBox="1"/>
          <p:nvPr/>
        </p:nvSpPr>
        <p:spPr>
          <a:xfrm>
            <a:off x="953477" y="1875939"/>
            <a:ext cx="7664450" cy="1892826"/>
          </a:xfrm>
          <a:prstGeom prst="rect">
            <a:avLst/>
          </a:prstGeom>
          <a:noFill/>
        </p:spPr>
        <p:txBody>
          <a:bodyPr wrap="square" rtlCol="0">
            <a:spAutoFit/>
          </a:bodyPr>
          <a:lstStyle/>
          <a:p>
            <a:pPr marL="171450" indent="-171450" algn="just">
              <a:buFont typeface="Wingdings" panose="05000000000000000000" pitchFamily="2" charset="2"/>
              <a:buChar char="ü"/>
            </a:pPr>
            <a:r>
              <a:rPr lang="en-US" sz="900" dirty="0">
                <a:latin typeface="Arial" panose="020B0604020202020204" pitchFamily="34" charset="0"/>
                <a:cs typeface="Arial" panose="020B0604020202020204" pitchFamily="34" charset="0"/>
              </a:rPr>
              <a:t>The following items of the Italian CNF are at present (June 2021) compliant with CTBTO specifications:</a:t>
            </a:r>
          </a:p>
          <a:p>
            <a:pPr marL="261164" lvl="1" indent="-171450" algn="just">
              <a:buFont typeface="Arial" panose="020B0604020202020204" pitchFamily="34" charset="0"/>
              <a:buChar char="•"/>
            </a:pPr>
            <a:r>
              <a:rPr lang="en-US" sz="900" dirty="0">
                <a:latin typeface="Arial" panose="020B0604020202020204" pitchFamily="34" charset="0"/>
                <a:cs typeface="Arial" panose="020B0604020202020204" pitchFamily="34" charset="0"/>
              </a:rPr>
              <a:t>power supply UPS</a:t>
            </a:r>
          </a:p>
          <a:p>
            <a:pPr marL="261164" lvl="1" indent="-171450" algn="just">
              <a:buFont typeface="Arial" panose="020B0604020202020204" pitchFamily="34" charset="0"/>
              <a:buChar char="•"/>
            </a:pPr>
            <a:r>
              <a:rPr lang="en-US" sz="900" dirty="0">
                <a:latin typeface="Arial" panose="020B0604020202020204" pitchFamily="34" charset="0"/>
                <a:cs typeface="Arial" panose="020B0604020202020204" pitchFamily="34" charset="0"/>
              </a:rPr>
              <a:t>security</a:t>
            </a:r>
          </a:p>
          <a:p>
            <a:pPr marL="261164" lvl="1" indent="-171450" algn="just">
              <a:buFont typeface="Arial" panose="020B0604020202020204" pitchFamily="34" charset="0"/>
              <a:buChar char="•"/>
            </a:pPr>
            <a:r>
              <a:rPr lang="en-US" sz="900" dirty="0">
                <a:latin typeface="Arial" panose="020B0604020202020204" pitchFamily="34" charset="0"/>
                <a:cs typeface="Arial" panose="020B0604020202020204" pitchFamily="34" charset="0"/>
              </a:rPr>
              <a:t>data format</a:t>
            </a:r>
          </a:p>
          <a:p>
            <a:pPr marL="261164" lvl="1" indent="-171450" algn="just">
              <a:buFont typeface="Arial" panose="020B0604020202020204" pitchFamily="34" charset="0"/>
              <a:buChar char="•"/>
            </a:pPr>
            <a:r>
              <a:rPr lang="en-US" sz="900" dirty="0">
                <a:latin typeface="Arial" panose="020B0604020202020204" pitchFamily="34" charset="0"/>
                <a:cs typeface="Arial" panose="020B0604020202020204" pitchFamily="34" charset="0"/>
              </a:rPr>
              <a:t>authentication</a:t>
            </a:r>
          </a:p>
          <a:p>
            <a:pPr marL="171450" indent="-171450" algn="just">
              <a:buFont typeface="Wingdings" panose="05000000000000000000" pitchFamily="2" charset="2"/>
              <a:buChar char="Ø"/>
            </a:pPr>
            <a:endParaRPr lang="en-US" sz="9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en-US" sz="900" dirty="0">
                <a:latin typeface="Arial" panose="020B0604020202020204" pitchFamily="34" charset="0"/>
                <a:cs typeface="Arial" panose="020B0604020202020204" pitchFamily="34" charset="0"/>
              </a:rPr>
              <a:t>The following items of the Italian CNF are at present (June 2021) NOT compliant with CTBTO specifications:</a:t>
            </a:r>
          </a:p>
          <a:p>
            <a:pPr marL="261164" lvl="1" indent="-171450" algn="just">
              <a:buFont typeface="Arial" panose="020B0604020202020204" pitchFamily="34" charset="0"/>
              <a:buChar char="•"/>
            </a:pPr>
            <a:r>
              <a:rPr lang="en-US" sz="900" dirty="0">
                <a:latin typeface="Arial" panose="020B0604020202020204" pitchFamily="34" charset="0"/>
                <a:cs typeface="Arial" panose="020B0604020202020204" pitchFamily="34" charset="0"/>
              </a:rPr>
              <a:t>calibration</a:t>
            </a:r>
          </a:p>
          <a:p>
            <a:pPr marL="261164" lvl="1" indent="-171450" algn="just">
              <a:buFont typeface="Arial" panose="020B0604020202020204" pitchFamily="34" charset="0"/>
              <a:buChar char="•"/>
            </a:pPr>
            <a:r>
              <a:rPr lang="en-US" sz="900" dirty="0">
                <a:latin typeface="Arial" panose="020B0604020202020204" pitchFamily="34" charset="0"/>
                <a:cs typeface="Arial" panose="020B0604020202020204" pitchFamily="34" charset="0"/>
              </a:rPr>
              <a:t>anti tamper device</a:t>
            </a:r>
          </a:p>
          <a:p>
            <a:pPr marL="171450" indent="-171450" algn="just">
              <a:buFont typeface="Wingdings" panose="05000000000000000000" pitchFamily="2" charset="2"/>
              <a:buChar char="Ø"/>
            </a:pPr>
            <a:endParaRPr lang="en-US" sz="9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en-US" sz="900" dirty="0">
                <a:latin typeface="Arial" panose="020B0604020202020204" pitchFamily="34" charset="0"/>
                <a:cs typeface="Arial" panose="020B0604020202020204" pitchFamily="34" charset="0"/>
              </a:rPr>
              <a:t>We are currently in contact with PTS to solve the two remaining issues</a:t>
            </a:r>
          </a:p>
          <a:p>
            <a:pPr marL="171450" indent="-171450" algn="just">
              <a:buFont typeface="Wingdings" panose="05000000000000000000" pitchFamily="2" charset="2"/>
              <a:buChar char="Ø"/>
            </a:pPr>
            <a:endParaRPr lang="en-US" sz="9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v"/>
            </a:pPr>
            <a:r>
              <a:rPr lang="en-US" sz="900" dirty="0">
                <a:latin typeface="Arial" panose="020B0604020202020204" pitchFamily="34" charset="0"/>
                <a:cs typeface="Arial" panose="020B0604020202020204" pitchFamily="34" charset="0"/>
              </a:rPr>
              <a:t>After that we could proceed with the formal step of station certification, reasonably within a few months from now (by the end of 2021)</a:t>
            </a:r>
          </a:p>
        </p:txBody>
      </p:sp>
    </p:spTree>
    <p:extLst>
      <p:ext uri="{BB962C8B-B14F-4D97-AF65-F5344CB8AC3E}">
        <p14:creationId xmlns:p14="http://schemas.microsoft.com/office/powerpoint/2010/main" val="341059226"/>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395</TotalTime>
  <Words>1439</Words>
  <Application>Microsoft Office PowerPoint</Application>
  <PresentationFormat>Presentazione su schermo (16:9)</PresentationFormat>
  <Paragraphs>70</Paragraphs>
  <Slides>7</Slides>
  <Notes>0</Notes>
  <HiddenSlides>0</HiddenSlides>
  <MMClips>0</MMClips>
  <ScaleCrop>false</ScaleCrop>
  <HeadingPairs>
    <vt:vector size="6" baseType="variant">
      <vt:variant>
        <vt:lpstr>Caratteri utilizzati</vt:lpstr>
      </vt:variant>
      <vt:variant>
        <vt:i4>8</vt:i4>
      </vt:variant>
      <vt:variant>
        <vt:lpstr>Tema</vt:lpstr>
      </vt:variant>
      <vt:variant>
        <vt:i4>7</vt:i4>
      </vt:variant>
      <vt:variant>
        <vt:lpstr>Titoli diapositive</vt:lpstr>
      </vt:variant>
      <vt:variant>
        <vt:i4>7</vt:i4>
      </vt:variant>
    </vt:vector>
  </HeadingPairs>
  <TitlesOfParts>
    <vt:vector size="22" baseType="lpstr">
      <vt:lpstr>Arial</vt:lpstr>
      <vt:lpstr>Avenir Book</vt:lpstr>
      <vt:lpstr>Avenir Heavy</vt:lpstr>
      <vt:lpstr>Avenir Medium</vt:lpstr>
      <vt:lpstr>Calibri</vt:lpstr>
      <vt:lpstr>DIN-Light</vt:lpstr>
      <vt:lpstr>DIN-Medium</vt:lpstr>
      <vt:lpstr>Wingdings</vt:lpstr>
      <vt:lpstr>Title Slide</vt:lpstr>
      <vt:lpstr>Inner Slide</vt:lpstr>
      <vt:lpstr>abstract</vt:lpstr>
      <vt:lpstr>INTRODUCTION</vt:lpstr>
      <vt:lpstr>METHODS</vt:lpstr>
      <vt:lpstr>RESULTS</vt:lpstr>
      <vt:lpstr>CONCLUSIONS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Damiano Pesaresi</cp:lastModifiedBy>
  <cp:revision>85</cp:revision>
  <cp:lastPrinted>2019-03-26T13:54:24Z</cp:lastPrinted>
  <dcterms:created xsi:type="dcterms:W3CDTF">2019-04-24T06:32:04Z</dcterms:created>
  <dcterms:modified xsi:type="dcterms:W3CDTF">2021-06-23T13:57:23Z</dcterms:modified>
</cp:coreProperties>
</file>