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7"/>
  </p:notesMasterIdLst>
  <p:sldIdLst>
    <p:sldId id="256" r:id="rId8"/>
    <p:sldId id="264" r:id="rId9"/>
    <p:sldId id="258" r:id="rId10"/>
    <p:sldId id="260" r:id="rId11"/>
    <p:sldId id="261" r:id="rId12"/>
    <p:sldId id="262" r:id="rId13"/>
    <p:sldId id="263" r:id="rId14"/>
    <p:sldId id="265" r:id="rId15"/>
    <p:sldId id="266" r:id="rId16"/>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89" d="100"/>
          <a:sy n="89" d="100"/>
        </p:scale>
        <p:origin x="96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emf"/><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0.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2.png"/><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6.bin"/><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1507078"/>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Research on Local Seismic Events Detection Method Based on </a:t>
            </a:r>
          </a:p>
          <a:p>
            <a:pPr algn="ctr" eaLnBrk="0" hangingPunct="0"/>
            <a:r>
              <a:rPr lang="en-US" sz="1800" b="1" dirty="0">
                <a:solidFill>
                  <a:schemeClr val="bg1"/>
                </a:solidFill>
                <a:latin typeface="Arial" panose="020B0604020202020204" pitchFamily="34" charset="0"/>
              </a:rPr>
              <a:t>Deep Neural Network</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000" dirty="0">
                <a:solidFill>
                  <a:schemeClr val="bg1"/>
                </a:solidFill>
                <a:latin typeface="Arial" panose="020B0604020202020204" pitchFamily="34" charset="0"/>
                <a:ea typeface="Avenir Book" charset="0"/>
              </a:rPr>
              <a:t>Li </a:t>
            </a:r>
            <a:r>
              <a:rPr lang="en-US" sz="1000" dirty="0" err="1">
                <a:solidFill>
                  <a:schemeClr val="bg1"/>
                </a:solidFill>
                <a:latin typeface="Arial" panose="020B0604020202020204" pitchFamily="34" charset="0"/>
                <a:ea typeface="Avenir Book" charset="0"/>
              </a:rPr>
              <a:t>Jian,Wang</a:t>
            </a:r>
            <a:r>
              <a:rPr lang="en-US" sz="1000" dirty="0">
                <a:solidFill>
                  <a:schemeClr val="bg1"/>
                </a:solidFill>
                <a:latin typeface="Arial" panose="020B0604020202020204" pitchFamily="34" charset="0"/>
                <a:ea typeface="Avenir Book" charset="0"/>
              </a:rPr>
              <a:t> </a:t>
            </a:r>
            <a:r>
              <a:rPr lang="en-US" sz="1000" dirty="0" err="1">
                <a:solidFill>
                  <a:schemeClr val="bg1"/>
                </a:solidFill>
                <a:latin typeface="Arial" panose="020B0604020202020204" pitchFamily="34" charset="0"/>
                <a:ea typeface="Avenir Book" charset="0"/>
              </a:rPr>
              <a:t>Xiaoming</a:t>
            </a:r>
            <a:r>
              <a:rPr lang="en-US" sz="1000" dirty="0">
                <a:solidFill>
                  <a:schemeClr val="bg1"/>
                </a:solidFill>
                <a:latin typeface="Arial" panose="020B0604020202020204" pitchFamily="34" charset="0"/>
                <a:ea typeface="Avenir Book" charset="0"/>
              </a:rPr>
              <a:t>, Liu </a:t>
            </a:r>
            <a:r>
              <a:rPr lang="en-US" sz="1000" dirty="0" err="1">
                <a:solidFill>
                  <a:schemeClr val="bg1"/>
                </a:solidFill>
                <a:latin typeface="Arial" panose="020B0604020202020204" pitchFamily="34" charset="0"/>
                <a:ea typeface="Avenir Book" charset="0"/>
              </a:rPr>
              <a:t>Zhehan,Wang</a:t>
            </a:r>
            <a:r>
              <a:rPr lang="en-US" sz="1000" dirty="0">
                <a:solidFill>
                  <a:schemeClr val="bg1"/>
                </a:solidFill>
                <a:latin typeface="Arial" panose="020B0604020202020204" pitchFamily="34" charset="0"/>
                <a:ea typeface="Avenir Book" charset="0"/>
              </a:rPr>
              <a:t> Juan, Shang </a:t>
            </a:r>
            <a:r>
              <a:rPr lang="en-US" sz="1000" dirty="0" err="1">
                <a:solidFill>
                  <a:schemeClr val="bg1"/>
                </a:solidFill>
                <a:latin typeface="Arial" panose="020B0604020202020204" pitchFamily="34" charset="0"/>
                <a:ea typeface="Avenir Book" charset="0"/>
              </a:rPr>
              <a:t>Jie,Gai</a:t>
            </a:r>
            <a:r>
              <a:rPr lang="en-US" sz="1000" dirty="0">
                <a:solidFill>
                  <a:schemeClr val="bg1"/>
                </a:solidFill>
                <a:latin typeface="Arial" panose="020B0604020202020204" pitchFamily="34" charset="0"/>
                <a:ea typeface="Avenir Book" charset="0"/>
              </a:rPr>
              <a:t> Lei, </a:t>
            </a:r>
          </a:p>
          <a:p>
            <a:pPr algn="ctr" eaLnBrk="0" hangingPunct="0">
              <a:lnSpc>
                <a:spcPts val="1586"/>
              </a:lnSpc>
            </a:pPr>
            <a:r>
              <a:rPr lang="en-US" sz="1000" dirty="0" err="1">
                <a:solidFill>
                  <a:schemeClr val="bg1"/>
                </a:solidFill>
                <a:latin typeface="Arial" panose="020B0604020202020204" pitchFamily="34" charset="0"/>
                <a:ea typeface="Avenir Book" charset="0"/>
              </a:rPr>
              <a:t>Qiu</a:t>
            </a:r>
            <a:r>
              <a:rPr lang="en-US" sz="1000" dirty="0">
                <a:solidFill>
                  <a:schemeClr val="bg1"/>
                </a:solidFill>
                <a:latin typeface="Arial" panose="020B0604020202020204" pitchFamily="34" charset="0"/>
                <a:ea typeface="Avenir Book" charset="0"/>
              </a:rPr>
              <a:t> </a:t>
            </a:r>
            <a:r>
              <a:rPr lang="en-US" sz="1000" dirty="0" err="1">
                <a:solidFill>
                  <a:schemeClr val="bg1"/>
                </a:solidFill>
                <a:latin typeface="Arial" panose="020B0604020202020204" pitchFamily="34" charset="0"/>
                <a:ea typeface="Avenir Book" charset="0"/>
              </a:rPr>
              <a:t>Hongmao,Nan</a:t>
            </a:r>
            <a:r>
              <a:rPr lang="en-US" sz="1000" dirty="0">
                <a:solidFill>
                  <a:schemeClr val="bg1"/>
                </a:solidFill>
                <a:latin typeface="Arial" panose="020B0604020202020204" pitchFamily="34" charset="0"/>
                <a:ea typeface="Avenir Book" charset="0"/>
              </a:rPr>
              <a:t> </a:t>
            </a:r>
            <a:r>
              <a:rPr lang="en-US" sz="1000" dirty="0" err="1">
                <a:solidFill>
                  <a:schemeClr val="bg1"/>
                </a:solidFill>
                <a:latin typeface="Arial" panose="020B0604020202020204" pitchFamily="34" charset="0"/>
                <a:ea typeface="Avenir Book" charset="0"/>
              </a:rPr>
              <a:t>De,Wang</a:t>
            </a:r>
            <a:r>
              <a:rPr lang="en-US" sz="1000" dirty="0">
                <a:solidFill>
                  <a:schemeClr val="bg1"/>
                </a:solidFill>
                <a:latin typeface="Arial" panose="020B0604020202020204" pitchFamily="34" charset="0"/>
                <a:ea typeface="Avenir Book" charset="0"/>
              </a:rPr>
              <a:t> </a:t>
            </a:r>
            <a:r>
              <a:rPr lang="en-US" sz="1000" dirty="0" err="1">
                <a:solidFill>
                  <a:schemeClr val="bg1"/>
                </a:solidFill>
                <a:latin typeface="Arial" panose="020B0604020202020204" pitchFamily="34" charset="0"/>
                <a:ea typeface="Avenir Book" charset="0"/>
              </a:rPr>
              <a:t>Xuliang</a:t>
            </a:r>
            <a:r>
              <a:rPr lang="en-US" sz="1000" dirty="0">
                <a:solidFill>
                  <a:schemeClr val="bg1"/>
                </a:solidFill>
                <a:latin typeface="Avenir Book" charset="0"/>
                <a:ea typeface="Avenir Book" charset="0"/>
                <a:cs typeface="Avenir Book" charset="0"/>
              </a:rPr>
              <a:t> </a:t>
            </a:r>
          </a:p>
          <a:p>
            <a:pPr algn="ctr" eaLnBrk="0" hangingPunct="0">
              <a:spcBef>
                <a:spcPts val="91"/>
              </a:spcBef>
            </a:pPr>
            <a:endParaRPr lang="en-US" sz="1000"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3118491"/>
            <a:ext cx="2836838" cy="307905"/>
          </a:xfrm>
          <a:prstGeom prst="rect">
            <a:avLst/>
          </a:prstGeom>
          <a:noFill/>
        </p:spPr>
        <p:txBody>
          <a:bodyPr wrap="square" rtlCol="0">
            <a:spAutoFit/>
          </a:bodyPr>
          <a:lstStyle/>
          <a:p>
            <a:pPr algn="ctr"/>
            <a:r>
              <a:rPr lang="en-GB" sz="1401" dirty="0">
                <a:solidFill>
                  <a:schemeClr val="bg1"/>
                </a:solidFill>
                <a:latin typeface="Arial" panose="020B0604020202020204" pitchFamily="34" charset="0"/>
                <a:cs typeface="Arial" panose="020B0604020202020204" pitchFamily="34" charset="0"/>
              </a:rPr>
              <a:t>P3.6-541</a:t>
            </a:r>
            <a:endParaRPr lang="en-AT" sz="1401" dirty="0">
              <a:solidFill>
                <a:schemeClr val="bg1"/>
              </a:solidFill>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965DDDA6-2554-48B8-907E-0BE18ADE3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9389" y="3742305"/>
            <a:ext cx="3654559" cy="819914"/>
          </a:xfrm>
          <a:prstGeom prst="rect">
            <a:avLst/>
          </a:prstGeom>
        </p:spPr>
      </p:pic>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D21F8724-13D2-4CEC-AA29-08373AA24C9C}"/>
              </a:ext>
            </a:extLst>
          </p:cNvPr>
          <p:cNvSpPr txBox="1"/>
          <p:nvPr/>
        </p:nvSpPr>
        <p:spPr>
          <a:xfrm rot="16200000">
            <a:off x="-1779943"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OUT LINE</a:t>
            </a:r>
            <a:endParaRPr lang="en-AT" sz="3600" dirty="0">
              <a:solidFill>
                <a:srgbClr val="DFC5DF"/>
              </a:solidFill>
              <a:latin typeface="Arial" panose="020B0604020202020204" pitchFamily="34" charset="0"/>
              <a:cs typeface="Arial" panose="020B0604020202020204" pitchFamily="34" charset="0"/>
            </a:endParaRPr>
          </a:p>
        </p:txBody>
      </p:sp>
      <p:sp>
        <p:nvSpPr>
          <p:cNvPr id="4" name="TextBox 10">
            <a:extLst>
              <a:ext uri="{FF2B5EF4-FFF2-40B4-BE49-F238E27FC236}">
                <a16:creationId xmlns:a16="http://schemas.microsoft.com/office/drawing/2014/main" id="{C6CCA92F-BE20-4FD1-965E-CD3E1AA71DBF}"/>
              </a:ext>
            </a:extLst>
          </p:cNvPr>
          <p:cNvSpPr txBox="1"/>
          <p:nvPr/>
        </p:nvSpPr>
        <p:spPr>
          <a:xfrm>
            <a:off x="647055" y="906038"/>
            <a:ext cx="8496945" cy="3465821"/>
          </a:xfrm>
          <a:prstGeom prst="rect">
            <a:avLst/>
          </a:prstGeom>
          <a:noFill/>
        </p:spPr>
        <p:txBody>
          <a:bodyPr wrap="square" rtlCol="0">
            <a:spAutoFit/>
          </a:bodyPr>
          <a:lstStyle/>
          <a:p>
            <a:pPr marL="742950" indent="-742950">
              <a:lnSpc>
                <a:spcPct val="125000"/>
              </a:lnSpc>
              <a:buAutoNum type="arabicPeriod"/>
            </a:pPr>
            <a:r>
              <a:rPr lang="en-US" altLang="zh-CN" sz="2600" b="1" dirty="0">
                <a:solidFill>
                  <a:schemeClr val="tx2">
                    <a:lumMod val="50000"/>
                  </a:schemeClr>
                </a:solidFill>
                <a:latin typeface="Times New Roman" panose="02020603050405020304" pitchFamily="18" charset="0"/>
                <a:cs typeface="Times New Roman" panose="02020603050405020304" pitchFamily="18" charset="0"/>
              </a:rPr>
              <a:t>Introduction</a:t>
            </a:r>
          </a:p>
          <a:p>
            <a:pPr marL="742950" indent="-742950">
              <a:lnSpc>
                <a:spcPct val="125000"/>
              </a:lnSpc>
              <a:buAutoNum type="arabicPeriod"/>
            </a:pPr>
            <a:r>
              <a:rPr lang="en-US" altLang="zh-CN" sz="2600" b="1" dirty="0">
                <a:solidFill>
                  <a:schemeClr val="tx2">
                    <a:lumMod val="50000"/>
                  </a:schemeClr>
                </a:solidFill>
                <a:latin typeface="Times New Roman" panose="02020603050405020304" pitchFamily="18" charset="0"/>
                <a:cs typeface="Times New Roman" panose="02020603050405020304" pitchFamily="18" charset="0"/>
              </a:rPr>
              <a:t>Method</a:t>
            </a:r>
          </a:p>
          <a:p>
            <a:pPr marL="1074738" indent="-266700">
              <a:lnSpc>
                <a:spcPct val="125000"/>
              </a:lnSpc>
              <a:buFont typeface="Arial" panose="020B0604020202020204" pitchFamily="34" charset="0"/>
              <a:buChar char="•"/>
            </a:pPr>
            <a:r>
              <a:rPr lang="en-US" altLang="zh-CN" sz="2400" b="1" dirty="0">
                <a:solidFill>
                  <a:schemeClr val="tx2">
                    <a:lumMod val="50000"/>
                  </a:schemeClr>
                </a:solidFill>
                <a:latin typeface="Times New Roman" panose="02020603050405020304" pitchFamily="18" charset="0"/>
                <a:cs typeface="Times New Roman" panose="02020603050405020304" pitchFamily="18" charset="0"/>
              </a:rPr>
              <a:t>Local Phase Picking based on Multi-task CNN</a:t>
            </a:r>
          </a:p>
          <a:p>
            <a:pPr marL="1074738" indent="-266700">
              <a:lnSpc>
                <a:spcPct val="125000"/>
              </a:lnSpc>
              <a:buFont typeface="Arial" panose="020B0604020202020204" pitchFamily="34" charset="0"/>
              <a:buChar char="•"/>
            </a:pPr>
            <a:r>
              <a:rPr lang="en-US" altLang="zh-CN" sz="2200" b="1" dirty="0">
                <a:solidFill>
                  <a:schemeClr val="tx2">
                    <a:lumMod val="50000"/>
                  </a:schemeClr>
                </a:solidFill>
                <a:latin typeface="Times New Roman" panose="02020603050405020304" pitchFamily="18" charset="0"/>
                <a:cs typeface="Times New Roman" panose="02020603050405020304" pitchFamily="18" charset="0"/>
              </a:rPr>
              <a:t>Seismic Noise Signal Recognition using GAN+LSTM</a:t>
            </a:r>
          </a:p>
          <a:p>
            <a:pPr marL="1074738" indent="-266700">
              <a:lnSpc>
                <a:spcPct val="125000"/>
              </a:lnSpc>
              <a:buFont typeface="Arial" panose="020B0604020202020204" pitchFamily="34" charset="0"/>
              <a:buChar char="•"/>
            </a:pPr>
            <a:r>
              <a:rPr lang="en-US" altLang="zh-CN" sz="2400" b="1" dirty="0">
                <a:solidFill>
                  <a:schemeClr val="tx2">
                    <a:lumMod val="50000"/>
                  </a:schemeClr>
                </a:solidFill>
                <a:latin typeface="Times New Roman" panose="02020603050405020304" pitchFamily="18" charset="0"/>
                <a:cs typeface="Times New Roman" panose="02020603050405020304" pitchFamily="18" charset="0"/>
              </a:rPr>
              <a:t>Phases association based on P/S wave velocity ratio.</a:t>
            </a:r>
          </a:p>
          <a:p>
            <a:pPr marL="742950" indent="-742950">
              <a:lnSpc>
                <a:spcPct val="125000"/>
              </a:lnSpc>
              <a:buFont typeface="+mj-lt"/>
              <a:buAutoNum type="arabicPeriod" startAt="3"/>
            </a:pPr>
            <a:r>
              <a:rPr lang="en-US" altLang="zh-CN" sz="2800" b="1" dirty="0">
                <a:solidFill>
                  <a:schemeClr val="tx2">
                    <a:lumMod val="50000"/>
                  </a:schemeClr>
                </a:solidFill>
                <a:latin typeface="Times New Roman" panose="02020603050405020304" pitchFamily="18" charset="0"/>
                <a:cs typeface="Times New Roman" panose="02020603050405020304" pitchFamily="18" charset="0"/>
              </a:rPr>
              <a:t>Results</a:t>
            </a:r>
          </a:p>
          <a:p>
            <a:pPr marL="742950" indent="-742950">
              <a:lnSpc>
                <a:spcPct val="125000"/>
              </a:lnSpc>
              <a:buFont typeface="+mj-lt"/>
              <a:buAutoNum type="arabicPeriod" startAt="3"/>
            </a:pPr>
            <a:r>
              <a:rPr lang="en-US" altLang="zh-CN" sz="2800" b="1" dirty="0">
                <a:solidFill>
                  <a:schemeClr val="tx2">
                    <a:lumMod val="50000"/>
                  </a:schemeClr>
                </a:solidFill>
                <a:latin typeface="Times New Roman" panose="02020603050405020304" pitchFamily="18" charset="0"/>
                <a:cs typeface="Times New Roman" panose="02020603050405020304" pitchFamily="18" charset="0"/>
              </a:rPr>
              <a:t>Conclusion</a:t>
            </a:r>
            <a:endParaRPr lang="zh-CN" altLang="en-US" sz="28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Rectangle 17">
            <a:extLst>
              <a:ext uri="{FF2B5EF4-FFF2-40B4-BE49-F238E27FC236}">
                <a16:creationId xmlns:a16="http://schemas.microsoft.com/office/drawing/2014/main" id="{769BDC86-1C7D-4C6F-9CF8-6E703269422C}"/>
              </a:ext>
            </a:extLst>
          </p:cNvPr>
          <p:cNvSpPr>
            <a:spLocks noChangeArrowheads="1"/>
          </p:cNvSpPr>
          <p:nvPr/>
        </p:nvSpPr>
        <p:spPr bwMode="auto">
          <a:xfrm>
            <a:off x="1992923" y="163887"/>
            <a:ext cx="4962770" cy="629338"/>
          </a:xfrm>
          <a:prstGeom prst="rect">
            <a:avLst/>
          </a:prstGeom>
          <a:noFill/>
          <a:ln w="9525">
            <a:noFill/>
            <a:miter lim="800000"/>
            <a:headEnd/>
            <a:tailEnd/>
          </a:ln>
        </p:spPr>
        <p:txBody>
          <a:bodyPr wrap="square" lIns="18666" tIns="9334" rIns="18666" bIns="9334">
            <a:spAutoFit/>
          </a:bodyPr>
          <a:lstStyle/>
          <a:p>
            <a:pPr algn="ctr" eaLnBrk="0" hangingPunct="0"/>
            <a:r>
              <a:rPr lang="en-US" altLang="zh-CN" sz="1400" b="1" dirty="0">
                <a:solidFill>
                  <a:schemeClr val="bg1"/>
                </a:solidFill>
                <a:latin typeface="Arial" panose="020B0604020202020204" pitchFamily="34" charset="0"/>
              </a:rPr>
              <a:t>Research on Local Seismic Event Detection Method Based on Deep Neural Network</a:t>
            </a:r>
          </a:p>
          <a:p>
            <a:pPr algn="ctr" eaLnBrk="0" hangingPunct="0">
              <a:lnSpc>
                <a:spcPts val="1586"/>
              </a:lnSpc>
            </a:pPr>
            <a:r>
              <a:rPr lang="en-US" altLang="zh-CN" sz="800" dirty="0">
                <a:solidFill>
                  <a:schemeClr val="bg1"/>
                </a:solidFill>
                <a:latin typeface="Arial" panose="020B0604020202020204" pitchFamily="34" charset="0"/>
                <a:ea typeface="Avenir Book" charset="0"/>
              </a:rPr>
              <a:t>Li </a:t>
            </a:r>
            <a:r>
              <a:rPr lang="en-US" altLang="zh-CN" sz="800" dirty="0" err="1">
                <a:solidFill>
                  <a:schemeClr val="bg1"/>
                </a:solidFill>
                <a:latin typeface="Arial" panose="020B0604020202020204" pitchFamily="34" charset="0"/>
                <a:ea typeface="Avenir Book" charset="0"/>
              </a:rPr>
              <a:t>Jian,Wang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Xiaoming</a:t>
            </a:r>
            <a:r>
              <a:rPr lang="en-US" altLang="zh-CN" sz="800" dirty="0">
                <a:solidFill>
                  <a:schemeClr val="bg1"/>
                </a:solidFill>
                <a:latin typeface="Arial" panose="020B0604020202020204" pitchFamily="34" charset="0"/>
                <a:ea typeface="Avenir Book" charset="0"/>
              </a:rPr>
              <a:t>, Liu </a:t>
            </a:r>
            <a:r>
              <a:rPr lang="en-US" altLang="zh-CN" sz="800" dirty="0" err="1">
                <a:solidFill>
                  <a:schemeClr val="bg1"/>
                </a:solidFill>
                <a:latin typeface="Arial" panose="020B0604020202020204" pitchFamily="34" charset="0"/>
                <a:ea typeface="Avenir Book" charset="0"/>
              </a:rPr>
              <a:t>Zhehan,Wang</a:t>
            </a:r>
            <a:r>
              <a:rPr lang="en-US" altLang="zh-CN" sz="800" dirty="0">
                <a:solidFill>
                  <a:schemeClr val="bg1"/>
                </a:solidFill>
                <a:latin typeface="Arial" panose="020B0604020202020204" pitchFamily="34" charset="0"/>
                <a:ea typeface="Avenir Book" charset="0"/>
              </a:rPr>
              <a:t> Juan, Shang </a:t>
            </a:r>
            <a:r>
              <a:rPr lang="en-US" altLang="zh-CN" sz="800" dirty="0" err="1">
                <a:solidFill>
                  <a:schemeClr val="bg1"/>
                </a:solidFill>
                <a:latin typeface="Arial" panose="020B0604020202020204" pitchFamily="34" charset="0"/>
                <a:ea typeface="Avenir Book" charset="0"/>
              </a:rPr>
              <a:t>Jie,Gai</a:t>
            </a:r>
            <a:r>
              <a:rPr lang="en-US" altLang="zh-CN" sz="800" dirty="0">
                <a:solidFill>
                  <a:schemeClr val="bg1"/>
                </a:solidFill>
                <a:latin typeface="Arial" panose="020B0604020202020204" pitchFamily="34" charset="0"/>
                <a:ea typeface="Avenir Book" charset="0"/>
              </a:rPr>
              <a:t> Lei, </a:t>
            </a:r>
            <a:r>
              <a:rPr lang="en-US" altLang="zh-CN" sz="800" dirty="0" err="1">
                <a:solidFill>
                  <a:schemeClr val="bg1"/>
                </a:solidFill>
                <a:latin typeface="Arial" panose="020B0604020202020204" pitchFamily="34" charset="0"/>
                <a:ea typeface="Avenir Book" charset="0"/>
              </a:rPr>
              <a:t>Qiu</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Hongmao,Nan</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De,Wang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Xuliang</a:t>
            </a:r>
            <a:r>
              <a:rPr lang="en-US" altLang="zh-CN" sz="800" dirty="0">
                <a:solidFill>
                  <a:schemeClr val="bg1"/>
                </a:solidFill>
                <a:latin typeface="Avenir Book" charset="0"/>
                <a:ea typeface="Avenir Book" charset="0"/>
                <a:cs typeface="Avenir Book" charset="0"/>
              </a:rPr>
              <a:t> </a:t>
            </a:r>
          </a:p>
        </p:txBody>
      </p:sp>
      <p:sp>
        <p:nvSpPr>
          <p:cNvPr id="6" name="TextBox 2">
            <a:extLst>
              <a:ext uri="{FF2B5EF4-FFF2-40B4-BE49-F238E27FC236}">
                <a16:creationId xmlns:a16="http://schemas.microsoft.com/office/drawing/2014/main" id="{B3421F88-611F-4B3C-9795-8287D13959A0}"/>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P3.6-541</a:t>
            </a:r>
            <a:endParaRPr lang="en-AT"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50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altLang="zh-CN" sz="700" dirty="0">
                <a:latin typeface="Arial" panose="020B0604020202020204" pitchFamily="34" charset="0"/>
                <a:cs typeface="Arial" panose="020B0604020202020204" pitchFamily="34" charset="0"/>
              </a:rPr>
              <a:t>P3.6-541</a:t>
            </a:r>
            <a:endParaRPr lang="en-AT" altLang="zh-CN"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992923" y="163887"/>
            <a:ext cx="4962770" cy="629338"/>
          </a:xfrm>
          <a:prstGeom prst="rect">
            <a:avLst/>
          </a:prstGeom>
          <a:noFill/>
          <a:ln w="9525">
            <a:noFill/>
            <a:miter lim="800000"/>
            <a:headEnd/>
            <a:tailEnd/>
          </a:ln>
        </p:spPr>
        <p:txBody>
          <a:bodyPr wrap="square" lIns="18666" tIns="9334" rIns="18666" bIns="9334">
            <a:spAutoFit/>
          </a:bodyPr>
          <a:lstStyle/>
          <a:p>
            <a:pPr algn="ctr" eaLnBrk="0" hangingPunct="0"/>
            <a:r>
              <a:rPr lang="en-US" altLang="zh-CN" sz="1400" b="1" dirty="0">
                <a:solidFill>
                  <a:schemeClr val="bg1"/>
                </a:solidFill>
                <a:latin typeface="Arial" panose="020B0604020202020204" pitchFamily="34" charset="0"/>
              </a:rPr>
              <a:t>Research on Local Seismic Event Detection Method Based on Deep Neural Network</a:t>
            </a:r>
          </a:p>
          <a:p>
            <a:pPr algn="ctr" eaLnBrk="0" hangingPunct="0">
              <a:lnSpc>
                <a:spcPts val="1586"/>
              </a:lnSpc>
            </a:pPr>
            <a:r>
              <a:rPr lang="en-US" altLang="zh-CN" sz="800" dirty="0">
                <a:solidFill>
                  <a:schemeClr val="bg1"/>
                </a:solidFill>
                <a:latin typeface="Arial" panose="020B0604020202020204" pitchFamily="34" charset="0"/>
                <a:ea typeface="Avenir Book" charset="0"/>
              </a:rPr>
              <a:t>Li </a:t>
            </a:r>
            <a:r>
              <a:rPr lang="en-US" altLang="zh-CN" sz="800" dirty="0" err="1">
                <a:solidFill>
                  <a:schemeClr val="bg1"/>
                </a:solidFill>
                <a:latin typeface="Arial" panose="020B0604020202020204" pitchFamily="34" charset="0"/>
                <a:ea typeface="Avenir Book" charset="0"/>
              </a:rPr>
              <a:t>Jian,Wang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Xiaoming</a:t>
            </a:r>
            <a:r>
              <a:rPr lang="en-US" altLang="zh-CN" sz="800" dirty="0">
                <a:solidFill>
                  <a:schemeClr val="bg1"/>
                </a:solidFill>
                <a:latin typeface="Arial" panose="020B0604020202020204" pitchFamily="34" charset="0"/>
                <a:ea typeface="Avenir Book" charset="0"/>
              </a:rPr>
              <a:t>, Liu </a:t>
            </a:r>
            <a:r>
              <a:rPr lang="en-US" altLang="zh-CN" sz="800" dirty="0" err="1">
                <a:solidFill>
                  <a:schemeClr val="bg1"/>
                </a:solidFill>
                <a:latin typeface="Arial" panose="020B0604020202020204" pitchFamily="34" charset="0"/>
                <a:ea typeface="Avenir Book" charset="0"/>
              </a:rPr>
              <a:t>Zhehan,Wang</a:t>
            </a:r>
            <a:r>
              <a:rPr lang="en-US" altLang="zh-CN" sz="800" dirty="0">
                <a:solidFill>
                  <a:schemeClr val="bg1"/>
                </a:solidFill>
                <a:latin typeface="Arial" panose="020B0604020202020204" pitchFamily="34" charset="0"/>
                <a:ea typeface="Avenir Book" charset="0"/>
              </a:rPr>
              <a:t> Juan, Shang </a:t>
            </a:r>
            <a:r>
              <a:rPr lang="en-US" altLang="zh-CN" sz="800" dirty="0" err="1">
                <a:solidFill>
                  <a:schemeClr val="bg1"/>
                </a:solidFill>
                <a:latin typeface="Arial" panose="020B0604020202020204" pitchFamily="34" charset="0"/>
                <a:ea typeface="Avenir Book" charset="0"/>
              </a:rPr>
              <a:t>Jie,Gai</a:t>
            </a:r>
            <a:r>
              <a:rPr lang="en-US" altLang="zh-CN" sz="800" dirty="0">
                <a:solidFill>
                  <a:schemeClr val="bg1"/>
                </a:solidFill>
                <a:latin typeface="Arial" panose="020B0604020202020204" pitchFamily="34" charset="0"/>
                <a:ea typeface="Avenir Book" charset="0"/>
              </a:rPr>
              <a:t> Lei, </a:t>
            </a:r>
            <a:r>
              <a:rPr lang="en-US" altLang="zh-CN" sz="800" dirty="0" err="1">
                <a:solidFill>
                  <a:schemeClr val="bg1"/>
                </a:solidFill>
                <a:latin typeface="Arial" panose="020B0604020202020204" pitchFamily="34" charset="0"/>
                <a:ea typeface="Avenir Book" charset="0"/>
              </a:rPr>
              <a:t>Qiu</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Hongmao,Nan</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De,Wang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Xuliang</a:t>
            </a:r>
            <a:r>
              <a:rPr lang="en-US" altLang="zh-CN" sz="800" dirty="0">
                <a:solidFill>
                  <a:schemeClr val="bg1"/>
                </a:solidFill>
                <a:latin typeface="Avenir Book" charset="0"/>
                <a:ea typeface="Avenir Book" charset="0"/>
                <a:cs typeface="Avenir Book" charset="0"/>
              </a:rPr>
              <a:t> </a:t>
            </a:r>
          </a:p>
        </p:txBody>
      </p:sp>
      <p:sp>
        <p:nvSpPr>
          <p:cNvPr id="2" name="矩形 1">
            <a:extLst>
              <a:ext uri="{FF2B5EF4-FFF2-40B4-BE49-F238E27FC236}">
                <a16:creationId xmlns:a16="http://schemas.microsoft.com/office/drawing/2014/main" id="{DEA1C3C1-F9C9-449F-ADDE-057E83F542BE}"/>
              </a:ext>
            </a:extLst>
          </p:cNvPr>
          <p:cNvSpPr/>
          <p:nvPr/>
        </p:nvSpPr>
        <p:spPr>
          <a:xfrm>
            <a:off x="484462" y="1070901"/>
            <a:ext cx="8557938" cy="3416320"/>
          </a:xfrm>
          <a:prstGeom prst="rect">
            <a:avLst/>
          </a:prstGeom>
        </p:spPr>
        <p:txBody>
          <a:bodyPr wrap="square">
            <a:spAutoFit/>
          </a:bodyPr>
          <a:lstStyle/>
          <a:p>
            <a:pPr algn="just"/>
            <a:r>
              <a:rPr lang="en-US" altLang="zh-CN" sz="1800" dirty="0">
                <a:latin typeface="Times New Roman" panose="02020603050405020304" pitchFamily="18" charset="0"/>
                <a:ea typeface="宋体" panose="02010600030101010101" pitchFamily="2" charset="-122"/>
              </a:rPr>
              <a:t>       An event detection method based on deep neural network combined with the average wave speed ratio of multiple stations is proposed for detecting local events under the global sparse seismic network. Firstly, the method uses multi-task convolution neural network to detect and identify the direct P and S phases, as well as estimate their arrival time. Then a joint network of GAN and LSTM is used to identify and eliminate the noise signals in detections. Finally</a:t>
            </a:r>
            <a:r>
              <a:rPr lang="zh-CN" altLang="zh-CN" sz="18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latin typeface="Times New Roman" panose="02020603050405020304" pitchFamily="18" charset="0"/>
                <a:ea typeface="宋体" panose="02010600030101010101" pitchFamily="2" charset="-122"/>
              </a:rPr>
              <a:t>according to the principle that the P and S wave velocity ratios of local earthquakes in the regional network are consistent, the association of seismic phases from multiple stations are realized. The P and S phases arrival time and wave velocity ratio are used to estimate the preliminary origin time. The hyperbolic method based on station pairs is used to estimate the preliminary event location. Using the preliminary origin time and location of the event as the initial value of the conventional iterative inversion location method, and finally the exact event location and time are obtained.</a:t>
            </a:r>
            <a:endParaRPr lang="zh-CN" altLang="en-US" sz="1800" dirty="0"/>
          </a:p>
        </p:txBody>
      </p:sp>
    </p:spTree>
    <p:extLst>
      <p:ext uri="{BB962C8B-B14F-4D97-AF65-F5344CB8AC3E}">
        <p14:creationId xmlns:p14="http://schemas.microsoft.com/office/powerpoint/2010/main" val="12075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altLang="zh-CN" sz="700" dirty="0">
                <a:latin typeface="Arial" panose="020B0604020202020204" pitchFamily="34" charset="0"/>
                <a:cs typeface="Arial" panose="020B0604020202020204" pitchFamily="34" charset="0"/>
              </a:rPr>
              <a:t>P3.6-541</a:t>
            </a:r>
            <a:endParaRPr lang="en-AT" altLang="zh-CN"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992923" y="163887"/>
            <a:ext cx="4962770" cy="629338"/>
          </a:xfrm>
          <a:prstGeom prst="rect">
            <a:avLst/>
          </a:prstGeom>
          <a:noFill/>
          <a:ln w="9525">
            <a:noFill/>
            <a:miter lim="800000"/>
            <a:headEnd/>
            <a:tailEnd/>
          </a:ln>
        </p:spPr>
        <p:txBody>
          <a:bodyPr wrap="square" lIns="18666" tIns="9334" rIns="18666" bIns="9334">
            <a:spAutoFit/>
          </a:bodyPr>
          <a:lstStyle/>
          <a:p>
            <a:pPr algn="ctr" eaLnBrk="0" hangingPunct="0"/>
            <a:r>
              <a:rPr lang="en-US" altLang="zh-CN" sz="1400" b="1" dirty="0">
                <a:solidFill>
                  <a:schemeClr val="bg1"/>
                </a:solidFill>
                <a:latin typeface="Arial" panose="020B0604020202020204" pitchFamily="34" charset="0"/>
              </a:rPr>
              <a:t>Research on Local Seismic Event Detection Method Based on Deep Neural Network</a:t>
            </a:r>
          </a:p>
          <a:p>
            <a:pPr algn="ctr" eaLnBrk="0" hangingPunct="0">
              <a:lnSpc>
                <a:spcPts val="1586"/>
              </a:lnSpc>
            </a:pPr>
            <a:r>
              <a:rPr lang="en-US" altLang="zh-CN" sz="800" dirty="0">
                <a:solidFill>
                  <a:schemeClr val="bg1"/>
                </a:solidFill>
                <a:latin typeface="Arial" panose="020B0604020202020204" pitchFamily="34" charset="0"/>
                <a:ea typeface="Avenir Book" charset="0"/>
              </a:rPr>
              <a:t>Li </a:t>
            </a:r>
            <a:r>
              <a:rPr lang="en-US" altLang="zh-CN" sz="800" dirty="0" err="1">
                <a:solidFill>
                  <a:schemeClr val="bg1"/>
                </a:solidFill>
                <a:latin typeface="Arial" panose="020B0604020202020204" pitchFamily="34" charset="0"/>
                <a:ea typeface="Avenir Book" charset="0"/>
              </a:rPr>
              <a:t>Jian,Wang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Xiaoming</a:t>
            </a:r>
            <a:r>
              <a:rPr lang="en-US" altLang="zh-CN" sz="800" dirty="0">
                <a:solidFill>
                  <a:schemeClr val="bg1"/>
                </a:solidFill>
                <a:latin typeface="Arial" panose="020B0604020202020204" pitchFamily="34" charset="0"/>
                <a:ea typeface="Avenir Book" charset="0"/>
              </a:rPr>
              <a:t>, Liu </a:t>
            </a:r>
            <a:r>
              <a:rPr lang="en-US" altLang="zh-CN" sz="800" dirty="0" err="1">
                <a:solidFill>
                  <a:schemeClr val="bg1"/>
                </a:solidFill>
                <a:latin typeface="Arial" panose="020B0604020202020204" pitchFamily="34" charset="0"/>
                <a:ea typeface="Avenir Book" charset="0"/>
              </a:rPr>
              <a:t>Zhehan,Wang</a:t>
            </a:r>
            <a:r>
              <a:rPr lang="en-US" altLang="zh-CN" sz="800" dirty="0">
                <a:solidFill>
                  <a:schemeClr val="bg1"/>
                </a:solidFill>
                <a:latin typeface="Arial" panose="020B0604020202020204" pitchFamily="34" charset="0"/>
                <a:ea typeface="Avenir Book" charset="0"/>
              </a:rPr>
              <a:t> Juan, Shang </a:t>
            </a:r>
            <a:r>
              <a:rPr lang="en-US" altLang="zh-CN" sz="800" dirty="0" err="1">
                <a:solidFill>
                  <a:schemeClr val="bg1"/>
                </a:solidFill>
                <a:latin typeface="Arial" panose="020B0604020202020204" pitchFamily="34" charset="0"/>
                <a:ea typeface="Avenir Book" charset="0"/>
              </a:rPr>
              <a:t>Jie,Gai</a:t>
            </a:r>
            <a:r>
              <a:rPr lang="en-US" altLang="zh-CN" sz="800" dirty="0">
                <a:solidFill>
                  <a:schemeClr val="bg1"/>
                </a:solidFill>
                <a:latin typeface="Arial" panose="020B0604020202020204" pitchFamily="34" charset="0"/>
                <a:ea typeface="Avenir Book" charset="0"/>
              </a:rPr>
              <a:t> Lei, </a:t>
            </a:r>
            <a:r>
              <a:rPr lang="en-US" altLang="zh-CN" sz="800" dirty="0" err="1">
                <a:solidFill>
                  <a:schemeClr val="bg1"/>
                </a:solidFill>
                <a:latin typeface="Arial" panose="020B0604020202020204" pitchFamily="34" charset="0"/>
                <a:ea typeface="Avenir Book" charset="0"/>
              </a:rPr>
              <a:t>Qiu</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Hongmao,Nan</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De,Wang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Xuliang</a:t>
            </a:r>
            <a:r>
              <a:rPr lang="en-US" altLang="zh-CN" sz="800" dirty="0">
                <a:solidFill>
                  <a:schemeClr val="bg1"/>
                </a:solidFill>
                <a:latin typeface="Avenir Book" charset="0"/>
                <a:ea typeface="Avenir Book" charset="0"/>
                <a:cs typeface="Avenir Book" charset="0"/>
              </a:rPr>
              <a:t> </a:t>
            </a:r>
          </a:p>
        </p:txBody>
      </p:sp>
      <p:sp>
        <p:nvSpPr>
          <p:cNvPr id="2" name="矩形 1">
            <a:extLst>
              <a:ext uri="{FF2B5EF4-FFF2-40B4-BE49-F238E27FC236}">
                <a16:creationId xmlns:a16="http://schemas.microsoft.com/office/drawing/2014/main" id="{4E3F2FB0-9856-4F3B-B338-4256F2464329}"/>
              </a:ext>
            </a:extLst>
          </p:cNvPr>
          <p:cNvSpPr/>
          <p:nvPr/>
        </p:nvSpPr>
        <p:spPr>
          <a:xfrm>
            <a:off x="665612" y="1170231"/>
            <a:ext cx="8063522" cy="3416320"/>
          </a:xfrm>
          <a:prstGeom prst="rect">
            <a:avLst/>
          </a:prstGeom>
        </p:spPr>
        <p:txBody>
          <a:bodyPr wrap="square">
            <a:spAutoFit/>
          </a:bodyPr>
          <a:lstStyle/>
          <a:p>
            <a:pPr marL="285750" indent="-285750" algn="just">
              <a:buFont typeface="Wingdings" panose="05000000000000000000" pitchFamily="2" charset="2"/>
              <a:buChar char="u"/>
            </a:pPr>
            <a:r>
              <a:rPr lang="en-US" altLang="zh-CN" sz="1800" dirty="0">
                <a:latin typeface="Times New Roman" panose="02020603050405020304" pitchFamily="18" charset="0"/>
                <a:ea typeface="宋体" panose="02010600030101010101" pitchFamily="2" charset="-122"/>
              </a:rPr>
              <a:t>With the dramatic increase in the number of seismic stations and the volume of historical data in the global earthquake monitoring network, the performance of traditional seismic data processing methods is not satisfactory. New problems and challenges are emerging in the quality of automatic processing of the event bulletin and the application of historical data mining.</a:t>
            </a:r>
          </a:p>
          <a:p>
            <a:pPr marL="285750" indent="-285750" algn="just">
              <a:buFont typeface="Wingdings" panose="05000000000000000000" pitchFamily="2" charset="2"/>
              <a:buChar char="u"/>
            </a:pPr>
            <a:r>
              <a:rPr lang="en-US" altLang="zh-CN" sz="1800" dirty="0">
                <a:latin typeface="Times New Roman" panose="02020603050405020304" pitchFamily="18" charset="0"/>
                <a:ea typeface="宋体" panose="02010600030101010101" pitchFamily="2" charset="-122"/>
              </a:rPr>
              <a:t>The seismic data processing method based on machine learning and deep learning, directly based on waveform data, constructs the historical data probability model, realizes the signal and event detection based on the model, and forms a new type of seismic event detection method.</a:t>
            </a:r>
          </a:p>
          <a:p>
            <a:pPr marL="285750" indent="-285750" algn="just">
              <a:buFont typeface="Wingdings" panose="05000000000000000000" pitchFamily="2" charset="2"/>
              <a:buChar char="u"/>
            </a:pPr>
            <a:r>
              <a:rPr lang="en-US" altLang="zh-CN" sz="1800" dirty="0">
                <a:latin typeface="Times New Roman" panose="02020603050405020304" pitchFamily="18" charset="0"/>
                <a:ea typeface="宋体" panose="02010600030101010101" pitchFamily="2" charset="-122"/>
              </a:rPr>
              <a:t> In this paper,  we proposed an event detection method based on deep neural network combined with the P/S average wave speed ratio of multiple stations to detect local events.</a:t>
            </a:r>
            <a:endParaRPr lang="zh-CN" altLang="en-US" sz="18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96883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altLang="zh-CN" sz="700" dirty="0">
                <a:latin typeface="Arial" panose="020B0604020202020204" pitchFamily="34" charset="0"/>
                <a:cs typeface="Arial" panose="020B0604020202020204" pitchFamily="34" charset="0"/>
              </a:rPr>
              <a:t>P3.6-541</a:t>
            </a:r>
            <a:endParaRPr lang="en-AT" altLang="zh-CN"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992923" y="163887"/>
            <a:ext cx="4962770" cy="629338"/>
          </a:xfrm>
          <a:prstGeom prst="rect">
            <a:avLst/>
          </a:prstGeom>
          <a:noFill/>
          <a:ln w="9525">
            <a:noFill/>
            <a:miter lim="800000"/>
            <a:headEnd/>
            <a:tailEnd/>
          </a:ln>
        </p:spPr>
        <p:txBody>
          <a:bodyPr wrap="square" lIns="18666" tIns="9334" rIns="18666" bIns="9334">
            <a:spAutoFit/>
          </a:bodyPr>
          <a:lstStyle/>
          <a:p>
            <a:pPr algn="ctr" eaLnBrk="0" hangingPunct="0"/>
            <a:r>
              <a:rPr lang="en-US" altLang="zh-CN" sz="1400" b="1" dirty="0">
                <a:solidFill>
                  <a:schemeClr val="bg1"/>
                </a:solidFill>
                <a:latin typeface="Arial" panose="020B0604020202020204" pitchFamily="34" charset="0"/>
              </a:rPr>
              <a:t>Research on Local Seismic Event Detection Method Based on Deep Neural Network</a:t>
            </a:r>
          </a:p>
          <a:p>
            <a:pPr algn="ctr" eaLnBrk="0" hangingPunct="0">
              <a:lnSpc>
                <a:spcPts val="1586"/>
              </a:lnSpc>
            </a:pPr>
            <a:r>
              <a:rPr lang="en-US" altLang="zh-CN" sz="800" dirty="0">
                <a:solidFill>
                  <a:schemeClr val="bg1"/>
                </a:solidFill>
                <a:latin typeface="Arial" panose="020B0604020202020204" pitchFamily="34" charset="0"/>
                <a:ea typeface="Avenir Book" charset="0"/>
              </a:rPr>
              <a:t>Li </a:t>
            </a:r>
            <a:r>
              <a:rPr lang="en-US" altLang="zh-CN" sz="800" dirty="0" err="1">
                <a:solidFill>
                  <a:schemeClr val="bg1"/>
                </a:solidFill>
                <a:latin typeface="Arial" panose="020B0604020202020204" pitchFamily="34" charset="0"/>
                <a:ea typeface="Avenir Book" charset="0"/>
              </a:rPr>
              <a:t>Jian,Wang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Xiaoming</a:t>
            </a:r>
            <a:r>
              <a:rPr lang="en-US" altLang="zh-CN" sz="800" dirty="0">
                <a:solidFill>
                  <a:schemeClr val="bg1"/>
                </a:solidFill>
                <a:latin typeface="Arial" panose="020B0604020202020204" pitchFamily="34" charset="0"/>
                <a:ea typeface="Avenir Book" charset="0"/>
              </a:rPr>
              <a:t>, Liu </a:t>
            </a:r>
            <a:r>
              <a:rPr lang="en-US" altLang="zh-CN" sz="800" dirty="0" err="1">
                <a:solidFill>
                  <a:schemeClr val="bg1"/>
                </a:solidFill>
                <a:latin typeface="Arial" panose="020B0604020202020204" pitchFamily="34" charset="0"/>
                <a:ea typeface="Avenir Book" charset="0"/>
              </a:rPr>
              <a:t>Zhehan,Wang</a:t>
            </a:r>
            <a:r>
              <a:rPr lang="en-US" altLang="zh-CN" sz="800" dirty="0">
                <a:solidFill>
                  <a:schemeClr val="bg1"/>
                </a:solidFill>
                <a:latin typeface="Arial" panose="020B0604020202020204" pitchFamily="34" charset="0"/>
                <a:ea typeface="Avenir Book" charset="0"/>
              </a:rPr>
              <a:t> Juan, Shang </a:t>
            </a:r>
            <a:r>
              <a:rPr lang="en-US" altLang="zh-CN" sz="800" dirty="0" err="1">
                <a:solidFill>
                  <a:schemeClr val="bg1"/>
                </a:solidFill>
                <a:latin typeface="Arial" panose="020B0604020202020204" pitchFamily="34" charset="0"/>
                <a:ea typeface="Avenir Book" charset="0"/>
              </a:rPr>
              <a:t>Jie,Gai</a:t>
            </a:r>
            <a:r>
              <a:rPr lang="en-US" altLang="zh-CN" sz="800" dirty="0">
                <a:solidFill>
                  <a:schemeClr val="bg1"/>
                </a:solidFill>
                <a:latin typeface="Arial" panose="020B0604020202020204" pitchFamily="34" charset="0"/>
                <a:ea typeface="Avenir Book" charset="0"/>
              </a:rPr>
              <a:t> Lei, </a:t>
            </a:r>
            <a:r>
              <a:rPr lang="en-US" altLang="zh-CN" sz="800" dirty="0" err="1">
                <a:solidFill>
                  <a:schemeClr val="bg1"/>
                </a:solidFill>
                <a:latin typeface="Arial" panose="020B0604020202020204" pitchFamily="34" charset="0"/>
                <a:ea typeface="Avenir Book" charset="0"/>
              </a:rPr>
              <a:t>Qiu</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Hongmao,Nan</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De,Wang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Xuliang</a:t>
            </a:r>
            <a:r>
              <a:rPr lang="en-US" altLang="zh-CN" sz="800" dirty="0">
                <a:solidFill>
                  <a:schemeClr val="bg1"/>
                </a:solidFill>
                <a:latin typeface="Avenir Book" charset="0"/>
                <a:ea typeface="Avenir Book" charset="0"/>
                <a:cs typeface="Avenir Book" charset="0"/>
              </a:rPr>
              <a:t> </a:t>
            </a:r>
          </a:p>
        </p:txBody>
      </p:sp>
      <p:sp>
        <p:nvSpPr>
          <p:cNvPr id="6" name="矩形 5">
            <a:extLst>
              <a:ext uri="{FF2B5EF4-FFF2-40B4-BE49-F238E27FC236}">
                <a16:creationId xmlns:a16="http://schemas.microsoft.com/office/drawing/2014/main" id="{B59E125F-A4A4-42D8-A8DC-0D8BF63F2AEA}"/>
              </a:ext>
            </a:extLst>
          </p:cNvPr>
          <p:cNvSpPr/>
          <p:nvPr/>
        </p:nvSpPr>
        <p:spPr>
          <a:xfrm>
            <a:off x="433669" y="891382"/>
            <a:ext cx="4839786"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altLang="zh-CN" sz="1800" b="1" dirty="0">
                <a:solidFill>
                  <a:schemeClr val="tx2">
                    <a:lumMod val="50000"/>
                  </a:schemeClr>
                </a:solidFill>
                <a:latin typeface="Times New Roman" panose="02020603050405020304" pitchFamily="18" charset="0"/>
                <a:cs typeface="Times New Roman" panose="02020603050405020304" pitchFamily="18" charset="0"/>
              </a:rPr>
              <a:t>Local Phase Picking Based On Multi-task CNN</a:t>
            </a:r>
          </a:p>
        </p:txBody>
      </p:sp>
      <p:sp>
        <p:nvSpPr>
          <p:cNvPr id="33" name="圆角矩形 68">
            <a:extLst>
              <a:ext uri="{FF2B5EF4-FFF2-40B4-BE49-F238E27FC236}">
                <a16:creationId xmlns:a16="http://schemas.microsoft.com/office/drawing/2014/main" id="{A1096193-F61D-4BAA-B7E4-A2DA5C045EC0}"/>
              </a:ext>
            </a:extLst>
          </p:cNvPr>
          <p:cNvSpPr/>
          <p:nvPr/>
        </p:nvSpPr>
        <p:spPr bwMode="auto">
          <a:xfrm>
            <a:off x="4368400" y="1527353"/>
            <a:ext cx="4671391" cy="1331222"/>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a:ln>
                <a:noFill/>
              </a:ln>
              <a:solidFill>
                <a:schemeClr val="tx1"/>
              </a:solidFill>
              <a:effectLst/>
              <a:latin typeface="Arial" pitchFamily="34" charset="0"/>
              <a:ea typeface="宋体" pitchFamily="2" charset="-122"/>
            </a:endParaRPr>
          </a:p>
        </p:txBody>
      </p:sp>
      <p:pic>
        <p:nvPicPr>
          <p:cNvPr id="34" name="图片 33">
            <a:extLst>
              <a:ext uri="{FF2B5EF4-FFF2-40B4-BE49-F238E27FC236}">
                <a16:creationId xmlns:a16="http://schemas.microsoft.com/office/drawing/2014/main" id="{05311164-B625-4819-B9D0-372730469FB8}"/>
              </a:ext>
            </a:extLst>
          </p:cNvPr>
          <p:cNvPicPr/>
          <p:nvPr/>
        </p:nvPicPr>
        <p:blipFill>
          <a:blip r:embed="rId3"/>
          <a:srcRect/>
          <a:stretch>
            <a:fillRect/>
          </a:stretch>
        </p:blipFill>
        <p:spPr>
          <a:xfrm>
            <a:off x="1780484" y="1496836"/>
            <a:ext cx="2185646" cy="2082589"/>
          </a:xfrm>
          <a:prstGeom prst="rect">
            <a:avLst/>
          </a:prstGeom>
          <a:solidFill>
            <a:srgbClr val="FFFFFF"/>
          </a:solidFill>
          <a:ln w="9525">
            <a:noFill/>
            <a:miter lim="800000"/>
            <a:headEnd/>
            <a:tailEnd/>
          </a:ln>
        </p:spPr>
      </p:pic>
      <p:sp>
        <p:nvSpPr>
          <p:cNvPr id="35" name="矩形 34">
            <a:extLst>
              <a:ext uri="{FF2B5EF4-FFF2-40B4-BE49-F238E27FC236}">
                <a16:creationId xmlns:a16="http://schemas.microsoft.com/office/drawing/2014/main" id="{D582044A-4AA3-4A5E-841D-F2308A8B8737}"/>
              </a:ext>
            </a:extLst>
          </p:cNvPr>
          <p:cNvSpPr/>
          <p:nvPr/>
        </p:nvSpPr>
        <p:spPr>
          <a:xfrm>
            <a:off x="374072" y="1186792"/>
            <a:ext cx="3701699" cy="377283"/>
          </a:xfrm>
          <a:prstGeom prst="rect">
            <a:avLst/>
          </a:prstGeom>
        </p:spPr>
        <p:txBody>
          <a:bodyPr wrap="square">
            <a:spAutoFit/>
          </a:bodyPr>
          <a:lstStyle/>
          <a:p>
            <a:pPr algn="just">
              <a:lnSpc>
                <a:spcPct val="150000"/>
              </a:lnSpc>
            </a:pPr>
            <a:r>
              <a:rPr lang="en-US" altLang="zh-CN" sz="1400" b="1" dirty="0">
                <a:solidFill>
                  <a:schemeClr val="tx2"/>
                </a:solidFill>
                <a:latin typeface="Times New Roman" panose="02020603050405020304" pitchFamily="18" charset="0"/>
                <a:ea typeface="微软雅黑" pitchFamily="34" charset="-122"/>
              </a:rPr>
              <a:t>multi-task convolution neural network </a:t>
            </a:r>
            <a:r>
              <a:rPr lang="zh-CN" altLang="en-US" sz="1400" b="1" dirty="0">
                <a:solidFill>
                  <a:schemeClr val="tx2"/>
                </a:solidFill>
                <a:latin typeface="Times New Roman" panose="02020603050405020304" pitchFamily="18" charset="0"/>
                <a:ea typeface="微软雅黑" pitchFamily="34" charset="-122"/>
              </a:rPr>
              <a:t>：</a:t>
            </a:r>
            <a:endParaRPr lang="en-US" altLang="zh-CN" sz="1400" b="1" dirty="0">
              <a:solidFill>
                <a:schemeClr val="tx2"/>
              </a:solidFill>
              <a:latin typeface="Times New Roman" panose="02020603050405020304" pitchFamily="18" charset="0"/>
              <a:ea typeface="微软雅黑" pitchFamily="34" charset="-122"/>
            </a:endParaRPr>
          </a:p>
        </p:txBody>
      </p:sp>
      <p:pic>
        <p:nvPicPr>
          <p:cNvPr id="36" name="Picture 10">
            <a:extLst>
              <a:ext uri="{FF2B5EF4-FFF2-40B4-BE49-F238E27FC236}">
                <a16:creationId xmlns:a16="http://schemas.microsoft.com/office/drawing/2014/main" id="{D566FCC8-6FF2-47C8-93D0-6DCB8175F1E7}"/>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08046" y="1864027"/>
            <a:ext cx="4521200" cy="228600"/>
          </a:xfrm>
          <a:prstGeom prst="rect">
            <a:avLst/>
          </a:prstGeom>
          <a:noFill/>
        </p:spPr>
      </p:pic>
      <p:graphicFrame>
        <p:nvGraphicFramePr>
          <p:cNvPr id="37" name="Object 12">
            <a:extLst>
              <a:ext uri="{FF2B5EF4-FFF2-40B4-BE49-F238E27FC236}">
                <a16:creationId xmlns:a16="http://schemas.microsoft.com/office/drawing/2014/main" id="{9F6EA2F0-CCDC-4B12-B363-F2985A4F048E}"/>
              </a:ext>
            </a:extLst>
          </p:cNvPr>
          <p:cNvGraphicFramePr>
            <a:graphicFrameLocks noChangeAspect="1"/>
          </p:cNvGraphicFramePr>
          <p:nvPr>
            <p:extLst>
              <p:ext uri="{D42A27DB-BD31-4B8C-83A1-F6EECF244321}">
                <p14:modId xmlns:p14="http://schemas.microsoft.com/office/powerpoint/2010/main" val="2598845962"/>
              </p:ext>
            </p:extLst>
          </p:nvPr>
        </p:nvGraphicFramePr>
        <p:xfrm>
          <a:off x="4448864" y="2133383"/>
          <a:ext cx="4480381" cy="690161"/>
        </p:xfrm>
        <a:graphic>
          <a:graphicData uri="http://schemas.openxmlformats.org/presentationml/2006/ole">
            <mc:AlternateContent xmlns:mc="http://schemas.openxmlformats.org/markup-compatibility/2006">
              <mc:Choice xmlns:v="urn:schemas-microsoft-com:vml" Requires="v">
                <p:oleObj spid="_x0000_s1064" name="Equation" r:id="rId5" imgW="4813300" imgH="787400" progId="Equation.DSMT4">
                  <p:embed/>
                </p:oleObj>
              </mc:Choice>
              <mc:Fallback>
                <p:oleObj name="Equation" r:id="rId5" imgW="4813300" imgH="787400" progId="Equation.DSMT4">
                  <p:embed/>
                  <p:pic>
                    <p:nvPicPr>
                      <p:cNvPr id="782348"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8864" y="2133383"/>
                        <a:ext cx="4480381" cy="690161"/>
                      </a:xfrm>
                      <a:prstGeom prst="rect">
                        <a:avLst/>
                      </a:prstGeom>
                      <a:noFill/>
                    </p:spPr>
                  </p:pic>
                </p:oleObj>
              </mc:Fallback>
            </mc:AlternateContent>
          </a:graphicData>
        </a:graphic>
      </p:graphicFrame>
      <p:sp>
        <p:nvSpPr>
          <p:cNvPr id="39" name="矩形 38">
            <a:extLst>
              <a:ext uri="{FF2B5EF4-FFF2-40B4-BE49-F238E27FC236}">
                <a16:creationId xmlns:a16="http://schemas.microsoft.com/office/drawing/2014/main" id="{FFAC21D8-3CB5-46EA-B114-64F0EE5FC69A}"/>
              </a:ext>
            </a:extLst>
          </p:cNvPr>
          <p:cNvSpPr/>
          <p:nvPr/>
        </p:nvSpPr>
        <p:spPr>
          <a:xfrm>
            <a:off x="473005" y="3191671"/>
            <a:ext cx="2000687" cy="417422"/>
          </a:xfrm>
          <a:prstGeom prst="rect">
            <a:avLst/>
          </a:prstGeom>
        </p:spPr>
        <p:txBody>
          <a:bodyPr wrap="square">
            <a:spAutoFit/>
          </a:bodyPr>
          <a:lstStyle/>
          <a:p>
            <a:pPr algn="just">
              <a:lnSpc>
                <a:spcPct val="150000"/>
              </a:lnSpc>
            </a:pPr>
            <a:r>
              <a:rPr lang="en-US" altLang="zh-CN" sz="1600" b="1" dirty="0">
                <a:solidFill>
                  <a:schemeClr val="tx2"/>
                </a:solidFill>
                <a:latin typeface="Times New Roman" panose="02020603050405020304" pitchFamily="18" charset="0"/>
                <a:ea typeface="微软雅黑" pitchFamily="34" charset="-122"/>
              </a:rPr>
              <a:t>Transfer Learning:</a:t>
            </a:r>
          </a:p>
        </p:txBody>
      </p:sp>
      <p:pic>
        <p:nvPicPr>
          <p:cNvPr id="40" name="图片 39" descr="C:\Users\fog\Documents\博士论文\李健博士论文\深度学习_机器学习.png">
            <a:extLst>
              <a:ext uri="{FF2B5EF4-FFF2-40B4-BE49-F238E27FC236}">
                <a16:creationId xmlns:a16="http://schemas.microsoft.com/office/drawing/2014/main" id="{9909F223-4C40-494B-AD51-2A8326C82D23}"/>
              </a:ext>
            </a:extLst>
          </p:cNvPr>
          <p:cNvPicPr/>
          <p:nvPr/>
        </p:nvPicPr>
        <p:blipFill>
          <a:blip r:embed="rId7" cstate="print"/>
          <a:srcRect/>
          <a:stretch>
            <a:fillRect/>
          </a:stretch>
        </p:blipFill>
        <p:spPr bwMode="auto">
          <a:xfrm>
            <a:off x="1971824" y="3637030"/>
            <a:ext cx="2185646" cy="1169211"/>
          </a:xfrm>
          <a:prstGeom prst="rect">
            <a:avLst/>
          </a:prstGeom>
          <a:noFill/>
          <a:ln w="9525">
            <a:noFill/>
            <a:miter lim="800000"/>
            <a:headEnd/>
            <a:tailEnd/>
          </a:ln>
        </p:spPr>
      </p:pic>
      <p:sp>
        <p:nvSpPr>
          <p:cNvPr id="32" name="圆角矩形 85">
            <a:extLst>
              <a:ext uri="{FF2B5EF4-FFF2-40B4-BE49-F238E27FC236}">
                <a16:creationId xmlns:a16="http://schemas.microsoft.com/office/drawing/2014/main" id="{A7A027CA-DD30-4F47-85B4-81B55262111D}"/>
              </a:ext>
            </a:extLst>
          </p:cNvPr>
          <p:cNvSpPr/>
          <p:nvPr/>
        </p:nvSpPr>
        <p:spPr bwMode="auto">
          <a:xfrm>
            <a:off x="4399365" y="3062787"/>
            <a:ext cx="4628315" cy="1839769"/>
          </a:xfrm>
          <a:prstGeom prst="roundRect">
            <a:avLst/>
          </a:prstGeom>
          <a:ln>
            <a:prstDash val="dash"/>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grpSp>
        <p:nvGrpSpPr>
          <p:cNvPr id="41" name="组合 40">
            <a:extLst>
              <a:ext uri="{FF2B5EF4-FFF2-40B4-BE49-F238E27FC236}">
                <a16:creationId xmlns:a16="http://schemas.microsoft.com/office/drawing/2014/main" id="{64BD43C5-6EF5-46DA-A366-7BDBD09D582C}"/>
              </a:ext>
            </a:extLst>
          </p:cNvPr>
          <p:cNvGrpSpPr/>
          <p:nvPr/>
        </p:nvGrpSpPr>
        <p:grpSpPr>
          <a:xfrm>
            <a:off x="4532333" y="3353693"/>
            <a:ext cx="4365435" cy="1410567"/>
            <a:chOff x="3651085" y="4500437"/>
            <a:chExt cx="5345544" cy="1632007"/>
          </a:xfrm>
        </p:grpSpPr>
        <p:pic>
          <p:nvPicPr>
            <p:cNvPr id="42" name="图片 41" descr="C:\Users\fog\Desktop\LJ\training_validation_loss_20190120.png">
              <a:extLst>
                <a:ext uri="{FF2B5EF4-FFF2-40B4-BE49-F238E27FC236}">
                  <a16:creationId xmlns:a16="http://schemas.microsoft.com/office/drawing/2014/main" id="{98660C68-A5EC-488B-ACCD-2ADBEBDB0C38}"/>
                </a:ext>
              </a:extLst>
            </p:cNvPr>
            <p:cNvPicPr/>
            <p:nvPr/>
          </p:nvPicPr>
          <p:blipFill>
            <a:blip r:embed="rId8" cstate="print"/>
            <a:srcRect l="9232" t="8619" r="8714" b="5994"/>
            <a:stretch>
              <a:fillRect/>
            </a:stretch>
          </p:blipFill>
          <p:spPr>
            <a:xfrm>
              <a:off x="3651085" y="4500437"/>
              <a:ext cx="2670203" cy="1622067"/>
            </a:xfrm>
            <a:prstGeom prst="rect">
              <a:avLst/>
            </a:prstGeom>
            <a:noFill/>
            <a:ln w="9525">
              <a:solidFill>
                <a:schemeClr val="tx2"/>
              </a:solidFill>
              <a:miter lim="800000"/>
              <a:headEnd/>
              <a:tailEnd/>
            </a:ln>
          </p:spPr>
        </p:pic>
        <p:pic>
          <p:nvPicPr>
            <p:cNvPr id="43" name="图片 42" descr="C:\Users\fog\Documents\博士论文\李健博士论文\noise_detection\traing_validation_loss_20190123.png">
              <a:extLst>
                <a:ext uri="{FF2B5EF4-FFF2-40B4-BE49-F238E27FC236}">
                  <a16:creationId xmlns:a16="http://schemas.microsoft.com/office/drawing/2014/main" id="{E7BC7375-9E71-4E16-9BE2-BF3CB83DBA6F}"/>
                </a:ext>
              </a:extLst>
            </p:cNvPr>
            <p:cNvPicPr/>
            <p:nvPr/>
          </p:nvPicPr>
          <p:blipFill>
            <a:blip r:embed="rId9" cstate="print"/>
            <a:srcRect l="10156" t="8705" r="8814" b="5212"/>
            <a:stretch>
              <a:fillRect/>
            </a:stretch>
          </p:blipFill>
          <p:spPr bwMode="auto">
            <a:xfrm>
              <a:off x="6371606" y="4502426"/>
              <a:ext cx="2625023" cy="1630018"/>
            </a:xfrm>
            <a:prstGeom prst="rect">
              <a:avLst/>
            </a:prstGeom>
            <a:noFill/>
            <a:ln w="9525">
              <a:solidFill>
                <a:schemeClr val="tx2"/>
              </a:solidFill>
              <a:miter lim="800000"/>
              <a:headEnd/>
              <a:tailEnd/>
            </a:ln>
          </p:spPr>
        </p:pic>
      </p:grpSp>
      <p:sp>
        <p:nvSpPr>
          <p:cNvPr id="45" name="圆角矩形 78">
            <a:extLst>
              <a:ext uri="{FF2B5EF4-FFF2-40B4-BE49-F238E27FC236}">
                <a16:creationId xmlns:a16="http://schemas.microsoft.com/office/drawing/2014/main" id="{07D0501B-5E17-4EFE-BEC6-18D7314F3DF6}"/>
              </a:ext>
            </a:extLst>
          </p:cNvPr>
          <p:cNvSpPr/>
          <p:nvPr/>
        </p:nvSpPr>
        <p:spPr bwMode="auto">
          <a:xfrm>
            <a:off x="4198504" y="1343801"/>
            <a:ext cx="2115669" cy="433387"/>
          </a:xfrm>
          <a:prstGeom prst="roundRect">
            <a:avLst>
              <a:gd name="adj" fmla="val 24024"/>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altLang="zh-CN" sz="1800" dirty="0">
                <a:solidFill>
                  <a:schemeClr val="bg1"/>
                </a:solidFill>
                <a:latin typeface="Times New Roman" panose="02020603050405020304" pitchFamily="18" charset="0"/>
                <a:ea typeface="楷体" panose="02010609060101010101" pitchFamily="49" charset="-122"/>
                <a:cs typeface="Times New Roman" pitchFamily="18" charset="0"/>
              </a:rPr>
              <a:t>A joint loss function</a:t>
            </a:r>
            <a:endParaRPr lang="zh-CN" altLang="en-US" sz="1800" dirty="0">
              <a:solidFill>
                <a:schemeClr val="bg1"/>
              </a:solidFill>
              <a:latin typeface="Times New Roman" panose="02020603050405020304" pitchFamily="18" charset="0"/>
              <a:ea typeface="楷体" panose="02010609060101010101" pitchFamily="49" charset="-122"/>
              <a:cs typeface="Times New Roman" pitchFamily="18" charset="0"/>
            </a:endParaRPr>
          </a:p>
        </p:txBody>
      </p:sp>
      <p:sp>
        <p:nvSpPr>
          <p:cNvPr id="46" name="圆角矩形 83">
            <a:extLst>
              <a:ext uri="{FF2B5EF4-FFF2-40B4-BE49-F238E27FC236}">
                <a16:creationId xmlns:a16="http://schemas.microsoft.com/office/drawing/2014/main" id="{3DE34D90-CD47-4C36-9D75-955963258E98}"/>
              </a:ext>
            </a:extLst>
          </p:cNvPr>
          <p:cNvSpPr/>
          <p:nvPr/>
        </p:nvSpPr>
        <p:spPr bwMode="auto">
          <a:xfrm>
            <a:off x="4227224" y="2890572"/>
            <a:ext cx="1759690" cy="342148"/>
          </a:xfrm>
          <a:prstGeom prst="roundRect">
            <a:avLst>
              <a:gd name="adj" fmla="val 24024"/>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altLang="zh-CN" sz="1800" dirty="0">
                <a:solidFill>
                  <a:schemeClr val="bg1"/>
                </a:solidFill>
                <a:latin typeface="Times New Roman" panose="02020603050405020304" pitchFamily="18" charset="0"/>
                <a:ea typeface="楷体" panose="02010609060101010101" pitchFamily="49" charset="-122"/>
                <a:cs typeface="Times New Roman" pitchFamily="18" charset="0"/>
              </a:rPr>
              <a:t>Model Training</a:t>
            </a:r>
            <a:endParaRPr lang="zh-CN" altLang="en-US" sz="1800" dirty="0">
              <a:solidFill>
                <a:schemeClr val="bg1"/>
              </a:solidFill>
              <a:latin typeface="Times New Roman" panose="02020603050405020304" pitchFamily="18" charset="0"/>
              <a:ea typeface="楷体" panose="02010609060101010101" pitchFamily="49" charset="-122"/>
              <a:cs typeface="Times New Roman" pitchFamily="18" charset="0"/>
            </a:endParaRPr>
          </a:p>
        </p:txBody>
      </p:sp>
      <p:sp>
        <p:nvSpPr>
          <p:cNvPr id="51" name="矩形 50">
            <a:extLst>
              <a:ext uri="{FF2B5EF4-FFF2-40B4-BE49-F238E27FC236}">
                <a16:creationId xmlns:a16="http://schemas.microsoft.com/office/drawing/2014/main" id="{B1FD09D0-D4F7-4A62-B0DB-F126C8634199}"/>
              </a:ext>
            </a:extLst>
          </p:cNvPr>
          <p:cNvSpPr/>
          <p:nvPr/>
        </p:nvSpPr>
        <p:spPr>
          <a:xfrm>
            <a:off x="478354" y="1686462"/>
            <a:ext cx="1271865"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altLang="zh-CN" sz="1200" dirty="0">
                <a:latin typeface="Times New Roman" panose="02020603050405020304" pitchFamily="18" charset="0"/>
                <a:ea typeface="宋体" panose="02010600030101010101" pitchFamily="2" charset="-122"/>
              </a:rPr>
              <a:t>Realizing seismic phase detection and arrival time estimation simultaneously.</a:t>
            </a:r>
          </a:p>
        </p:txBody>
      </p:sp>
      <p:sp>
        <p:nvSpPr>
          <p:cNvPr id="52" name="矩形 51">
            <a:extLst>
              <a:ext uri="{FF2B5EF4-FFF2-40B4-BE49-F238E27FC236}">
                <a16:creationId xmlns:a16="http://schemas.microsoft.com/office/drawing/2014/main" id="{BF518148-0B92-44FB-87D3-6E9B06D79FD7}"/>
              </a:ext>
            </a:extLst>
          </p:cNvPr>
          <p:cNvSpPr/>
          <p:nvPr/>
        </p:nvSpPr>
        <p:spPr>
          <a:xfrm>
            <a:off x="483152" y="3744136"/>
            <a:ext cx="132026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1200" dirty="0">
                <a:latin typeface="Times New Roman" panose="02020603050405020304" pitchFamily="18" charset="0"/>
                <a:ea typeface="宋体" panose="02010600030101010101" pitchFamily="2" charset="-122"/>
              </a:rPr>
              <a:t>Transferring the model  to a small-scale data set of stations in target area. </a:t>
            </a:r>
            <a:endParaRPr lang="zh-CN" altLang="en-US" sz="1200" dirty="0"/>
          </a:p>
        </p:txBody>
      </p:sp>
    </p:spTree>
    <p:extLst>
      <p:ext uri="{BB962C8B-B14F-4D97-AF65-F5344CB8AC3E}">
        <p14:creationId xmlns:p14="http://schemas.microsoft.com/office/powerpoint/2010/main" val="833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altLang="zh-CN" sz="700" dirty="0">
                <a:latin typeface="Arial" panose="020B0604020202020204" pitchFamily="34" charset="0"/>
                <a:cs typeface="Arial" panose="020B0604020202020204" pitchFamily="34" charset="0"/>
              </a:rPr>
              <a:t>P3.6-541</a:t>
            </a:r>
            <a:endParaRPr lang="en-AT" altLang="zh-CN"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altLang="zh-CN"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992923" y="163887"/>
            <a:ext cx="4962770" cy="629338"/>
          </a:xfrm>
          <a:prstGeom prst="rect">
            <a:avLst/>
          </a:prstGeom>
          <a:noFill/>
          <a:ln w="9525">
            <a:noFill/>
            <a:miter lim="800000"/>
            <a:headEnd/>
            <a:tailEnd/>
          </a:ln>
        </p:spPr>
        <p:txBody>
          <a:bodyPr wrap="square" lIns="18666" tIns="9334" rIns="18666" bIns="9334">
            <a:spAutoFit/>
          </a:bodyPr>
          <a:lstStyle/>
          <a:p>
            <a:pPr algn="ctr" eaLnBrk="0" hangingPunct="0"/>
            <a:r>
              <a:rPr lang="en-US" altLang="zh-CN" sz="1400" b="1" dirty="0">
                <a:solidFill>
                  <a:schemeClr val="bg1"/>
                </a:solidFill>
                <a:latin typeface="Arial" panose="020B0604020202020204" pitchFamily="34" charset="0"/>
              </a:rPr>
              <a:t>Research on Local Seismic Event Detection Method Based on Deep Neural Network</a:t>
            </a:r>
          </a:p>
          <a:p>
            <a:pPr algn="ctr" eaLnBrk="0" hangingPunct="0">
              <a:lnSpc>
                <a:spcPts val="1586"/>
              </a:lnSpc>
            </a:pPr>
            <a:r>
              <a:rPr lang="en-US" altLang="zh-CN" sz="800" dirty="0">
                <a:solidFill>
                  <a:schemeClr val="bg1"/>
                </a:solidFill>
                <a:latin typeface="Arial" panose="020B0604020202020204" pitchFamily="34" charset="0"/>
                <a:ea typeface="Avenir Book" charset="0"/>
              </a:rPr>
              <a:t>Li </a:t>
            </a:r>
            <a:r>
              <a:rPr lang="en-US" altLang="zh-CN" sz="800" dirty="0" err="1">
                <a:solidFill>
                  <a:schemeClr val="bg1"/>
                </a:solidFill>
                <a:latin typeface="Arial" panose="020B0604020202020204" pitchFamily="34" charset="0"/>
                <a:ea typeface="Avenir Book" charset="0"/>
              </a:rPr>
              <a:t>Jian,Wang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Xiaoming</a:t>
            </a:r>
            <a:r>
              <a:rPr lang="en-US" altLang="zh-CN" sz="800" dirty="0">
                <a:solidFill>
                  <a:schemeClr val="bg1"/>
                </a:solidFill>
                <a:latin typeface="Arial" panose="020B0604020202020204" pitchFamily="34" charset="0"/>
                <a:ea typeface="Avenir Book" charset="0"/>
              </a:rPr>
              <a:t>, Liu </a:t>
            </a:r>
            <a:r>
              <a:rPr lang="en-US" altLang="zh-CN" sz="800" dirty="0" err="1">
                <a:solidFill>
                  <a:schemeClr val="bg1"/>
                </a:solidFill>
                <a:latin typeface="Arial" panose="020B0604020202020204" pitchFamily="34" charset="0"/>
                <a:ea typeface="Avenir Book" charset="0"/>
              </a:rPr>
              <a:t>Zhehan,Wang</a:t>
            </a:r>
            <a:r>
              <a:rPr lang="en-US" altLang="zh-CN" sz="800" dirty="0">
                <a:solidFill>
                  <a:schemeClr val="bg1"/>
                </a:solidFill>
                <a:latin typeface="Arial" panose="020B0604020202020204" pitchFamily="34" charset="0"/>
                <a:ea typeface="Avenir Book" charset="0"/>
              </a:rPr>
              <a:t> Juan, Shang </a:t>
            </a:r>
            <a:r>
              <a:rPr lang="en-US" altLang="zh-CN" sz="800" dirty="0" err="1">
                <a:solidFill>
                  <a:schemeClr val="bg1"/>
                </a:solidFill>
                <a:latin typeface="Arial" panose="020B0604020202020204" pitchFamily="34" charset="0"/>
                <a:ea typeface="Avenir Book" charset="0"/>
              </a:rPr>
              <a:t>Jie,Gai</a:t>
            </a:r>
            <a:r>
              <a:rPr lang="en-US" altLang="zh-CN" sz="800" dirty="0">
                <a:solidFill>
                  <a:schemeClr val="bg1"/>
                </a:solidFill>
                <a:latin typeface="Arial" panose="020B0604020202020204" pitchFamily="34" charset="0"/>
                <a:ea typeface="Avenir Book" charset="0"/>
              </a:rPr>
              <a:t> Lei, </a:t>
            </a:r>
            <a:r>
              <a:rPr lang="en-US" altLang="zh-CN" sz="800" dirty="0" err="1">
                <a:solidFill>
                  <a:schemeClr val="bg1"/>
                </a:solidFill>
                <a:latin typeface="Arial" panose="020B0604020202020204" pitchFamily="34" charset="0"/>
                <a:ea typeface="Avenir Book" charset="0"/>
              </a:rPr>
              <a:t>Qiu</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Hongmao,Nan</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De,Wang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Xuliang</a:t>
            </a:r>
            <a:r>
              <a:rPr lang="en-US" altLang="zh-CN" sz="800" dirty="0">
                <a:solidFill>
                  <a:schemeClr val="bg1"/>
                </a:solidFill>
                <a:latin typeface="Avenir Book" charset="0"/>
                <a:ea typeface="Avenir Book" charset="0"/>
                <a:cs typeface="Avenir Book" charset="0"/>
              </a:rPr>
              <a:t> </a:t>
            </a:r>
          </a:p>
        </p:txBody>
      </p:sp>
      <p:sp>
        <p:nvSpPr>
          <p:cNvPr id="7" name="矩形 6">
            <a:extLst>
              <a:ext uri="{FF2B5EF4-FFF2-40B4-BE49-F238E27FC236}">
                <a16:creationId xmlns:a16="http://schemas.microsoft.com/office/drawing/2014/main" id="{031BA70E-C722-46BB-9BB0-4B5252577363}"/>
              </a:ext>
            </a:extLst>
          </p:cNvPr>
          <p:cNvSpPr/>
          <p:nvPr/>
        </p:nvSpPr>
        <p:spPr>
          <a:xfrm>
            <a:off x="433669" y="891382"/>
            <a:ext cx="5495493"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1800" b="1" dirty="0">
                <a:solidFill>
                  <a:schemeClr val="tx2">
                    <a:lumMod val="50000"/>
                  </a:schemeClr>
                </a:solidFill>
                <a:latin typeface="Times New Roman" panose="02020603050405020304" pitchFamily="18" charset="0"/>
                <a:cs typeface="Times New Roman" panose="02020603050405020304" pitchFamily="18" charset="0"/>
              </a:rPr>
              <a:t>Seismic Noise Signal Recognition using GAN+LSTM</a:t>
            </a:r>
          </a:p>
        </p:txBody>
      </p:sp>
      <p:sp>
        <p:nvSpPr>
          <p:cNvPr id="8" name="圆角矩形 41">
            <a:extLst>
              <a:ext uri="{FF2B5EF4-FFF2-40B4-BE49-F238E27FC236}">
                <a16:creationId xmlns:a16="http://schemas.microsoft.com/office/drawing/2014/main" id="{C0F8B845-366B-4523-84EC-9DC859B97897}"/>
              </a:ext>
            </a:extLst>
          </p:cNvPr>
          <p:cNvSpPr/>
          <p:nvPr/>
        </p:nvSpPr>
        <p:spPr bwMode="auto">
          <a:xfrm>
            <a:off x="446530" y="1410987"/>
            <a:ext cx="3812203" cy="3404164"/>
          </a:xfrm>
          <a:prstGeom prst="roundRect">
            <a:avLst/>
          </a:prstGeom>
          <a:ln>
            <a:prstDash val="dash"/>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graphicFrame>
        <p:nvGraphicFramePr>
          <p:cNvPr id="9" name="Object 3">
            <a:extLst>
              <a:ext uri="{FF2B5EF4-FFF2-40B4-BE49-F238E27FC236}">
                <a16:creationId xmlns:a16="http://schemas.microsoft.com/office/drawing/2014/main" id="{9377EABE-C4E7-4E12-8C73-AB47B852D291}"/>
              </a:ext>
            </a:extLst>
          </p:cNvPr>
          <p:cNvGraphicFramePr>
            <a:graphicFrameLocks noChangeAspect="1"/>
          </p:cNvGraphicFramePr>
          <p:nvPr>
            <p:extLst>
              <p:ext uri="{D42A27DB-BD31-4B8C-83A1-F6EECF244321}">
                <p14:modId xmlns:p14="http://schemas.microsoft.com/office/powerpoint/2010/main" val="989013482"/>
              </p:ext>
            </p:extLst>
          </p:nvPr>
        </p:nvGraphicFramePr>
        <p:xfrm>
          <a:off x="670035" y="1648865"/>
          <a:ext cx="3189696" cy="2150623"/>
        </p:xfrm>
        <a:graphic>
          <a:graphicData uri="http://schemas.openxmlformats.org/presentationml/2006/ole">
            <mc:AlternateContent xmlns:mc="http://schemas.openxmlformats.org/markup-compatibility/2006">
              <mc:Choice xmlns:v="urn:schemas-microsoft-com:vml" Requires="v">
                <p:oleObj spid="_x0000_s2087" r:id="rId3" imgW="4461516" imgH="3326860" progId="">
                  <p:embed/>
                </p:oleObj>
              </mc:Choice>
              <mc:Fallback>
                <p:oleObj r:id="rId3" imgW="4461516" imgH="3326860" progId="">
                  <p:embed/>
                  <p:pic>
                    <p:nvPicPr>
                      <p:cNvPr id="79769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35" y="1648865"/>
                        <a:ext cx="3189696" cy="2150623"/>
                      </a:xfrm>
                      <a:prstGeom prst="rect">
                        <a:avLst/>
                      </a:prstGeom>
                      <a:noFill/>
                    </p:spPr>
                  </p:pic>
                </p:oleObj>
              </mc:Fallback>
            </mc:AlternateContent>
          </a:graphicData>
        </a:graphic>
      </p:graphicFrame>
      <p:sp>
        <p:nvSpPr>
          <p:cNvPr id="11" name="圆角矩形 42">
            <a:extLst>
              <a:ext uri="{FF2B5EF4-FFF2-40B4-BE49-F238E27FC236}">
                <a16:creationId xmlns:a16="http://schemas.microsoft.com/office/drawing/2014/main" id="{767FE455-0F24-4CF3-A9EE-05B5DC38A9BE}"/>
              </a:ext>
            </a:extLst>
          </p:cNvPr>
          <p:cNvSpPr/>
          <p:nvPr/>
        </p:nvSpPr>
        <p:spPr bwMode="auto">
          <a:xfrm>
            <a:off x="382954" y="1280723"/>
            <a:ext cx="1364094" cy="369331"/>
          </a:xfrm>
          <a:prstGeom prst="roundRect">
            <a:avLst>
              <a:gd name="adj" fmla="val 24024"/>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altLang="zh-CN" sz="1400" dirty="0">
                <a:solidFill>
                  <a:schemeClr val="bg1"/>
                </a:solidFill>
                <a:latin typeface="Times New Roman" panose="02020603050405020304" pitchFamily="18" charset="0"/>
                <a:ea typeface="楷体" panose="02010609060101010101" pitchFamily="49" charset="-122"/>
                <a:cs typeface="Times New Roman" pitchFamily="18" charset="0"/>
              </a:rPr>
              <a:t>Model building</a:t>
            </a:r>
            <a:endParaRPr lang="zh-CN" altLang="en-US" sz="1400" dirty="0">
              <a:solidFill>
                <a:schemeClr val="bg1"/>
              </a:solidFill>
              <a:latin typeface="Times New Roman" panose="02020603050405020304" pitchFamily="18" charset="0"/>
              <a:ea typeface="楷体" panose="02010609060101010101" pitchFamily="49" charset="-122"/>
              <a:cs typeface="Times New Roman" pitchFamily="18" charset="0"/>
            </a:endParaRPr>
          </a:p>
        </p:txBody>
      </p:sp>
      <p:grpSp>
        <p:nvGrpSpPr>
          <p:cNvPr id="14" name="组合 13">
            <a:extLst>
              <a:ext uri="{FF2B5EF4-FFF2-40B4-BE49-F238E27FC236}">
                <a16:creationId xmlns:a16="http://schemas.microsoft.com/office/drawing/2014/main" id="{D6CEE66B-C3CB-476C-BC11-A7B97DC41F6C}"/>
              </a:ext>
            </a:extLst>
          </p:cNvPr>
          <p:cNvGrpSpPr/>
          <p:nvPr/>
        </p:nvGrpSpPr>
        <p:grpSpPr>
          <a:xfrm>
            <a:off x="4625465" y="3320296"/>
            <a:ext cx="3895071" cy="1599642"/>
            <a:chOff x="4732462" y="3243271"/>
            <a:chExt cx="3895071" cy="2310853"/>
          </a:xfrm>
        </p:grpSpPr>
        <p:pic>
          <p:nvPicPr>
            <p:cNvPr id="15" name="图片 14" descr="C:\Users\fog\Documents\外笔记本\噪声识别\dcgan_generate_wave.png">
              <a:extLst>
                <a:ext uri="{FF2B5EF4-FFF2-40B4-BE49-F238E27FC236}">
                  <a16:creationId xmlns:a16="http://schemas.microsoft.com/office/drawing/2014/main" id="{80D1DE1A-3271-4797-ACF5-E79F404105B1}"/>
                </a:ext>
              </a:extLst>
            </p:cNvPr>
            <p:cNvPicPr/>
            <p:nvPr/>
          </p:nvPicPr>
          <p:blipFill>
            <a:blip r:embed="rId5" cstate="print"/>
            <a:srcRect l="9153" t="10351" r="8678" b="6837"/>
            <a:stretch>
              <a:fillRect/>
            </a:stretch>
          </p:blipFill>
          <p:spPr bwMode="auto">
            <a:xfrm>
              <a:off x="4732462" y="3373717"/>
              <a:ext cx="3895071" cy="2180407"/>
            </a:xfrm>
            <a:prstGeom prst="rect">
              <a:avLst/>
            </a:prstGeom>
            <a:noFill/>
            <a:ln w="9525">
              <a:noFill/>
              <a:miter lim="800000"/>
              <a:headEnd/>
              <a:tailEnd/>
            </a:ln>
          </p:spPr>
        </p:pic>
        <p:sp>
          <p:nvSpPr>
            <p:cNvPr id="16" name="圆角矩形 46">
              <a:extLst>
                <a:ext uri="{FF2B5EF4-FFF2-40B4-BE49-F238E27FC236}">
                  <a16:creationId xmlns:a16="http://schemas.microsoft.com/office/drawing/2014/main" id="{6749BA23-6558-4D02-9F4A-9C8DE4D1B5BD}"/>
                </a:ext>
              </a:extLst>
            </p:cNvPr>
            <p:cNvSpPr/>
            <p:nvPr/>
          </p:nvSpPr>
          <p:spPr bwMode="auto">
            <a:xfrm>
              <a:off x="4732462" y="3243271"/>
              <a:ext cx="1837062" cy="491916"/>
            </a:xfrm>
            <a:prstGeom prst="roundRect">
              <a:avLst/>
            </a:prstGeom>
            <a:solidFill>
              <a:schemeClr val="bg2">
                <a:lumMod val="20000"/>
                <a:lumOff val="80000"/>
              </a:schemeClr>
            </a:solidFill>
            <a:ln w="9525" cap="flat" cmpd="sng" algn="ctr">
              <a:solidFill>
                <a:schemeClr val="accent5">
                  <a:lumMod val="90000"/>
                </a:schemeClr>
              </a:solidFill>
              <a:prstDash val="solid"/>
              <a:round/>
              <a:headEnd type="none" w="med" len="med"/>
              <a:tailEnd type="none" w="med" len="med"/>
            </a:ln>
            <a:effectLst/>
          </p:spPr>
          <p:txBody>
            <a:bodyPr wrap="square" anchor="ctr">
              <a:spAutoFit/>
            </a:bodyPr>
            <a:lstStyle/>
            <a:p>
              <a:pPr algn="ctr">
                <a:defRPr/>
              </a:pPr>
              <a:r>
                <a:rPr lang="en-US" altLang="zh-CN" sz="1400" dirty="0">
                  <a:solidFill>
                    <a:srgbClr val="FF0000"/>
                  </a:solidFill>
                  <a:latin typeface="Times New Roman" panose="02020603050405020304" pitchFamily="18" charset="0"/>
                  <a:ea typeface="楷体" panose="02010609060101010101" pitchFamily="49" charset="-122"/>
                </a:rPr>
                <a:t>Generated waveforms</a:t>
              </a:r>
              <a:endParaRPr lang="zh-CN" altLang="en-US" sz="1400" dirty="0">
                <a:solidFill>
                  <a:srgbClr val="FF0000"/>
                </a:solidFill>
                <a:latin typeface="Times New Roman" panose="02020603050405020304" pitchFamily="18" charset="0"/>
                <a:ea typeface="楷体" panose="02010609060101010101" pitchFamily="49" charset="-122"/>
              </a:endParaRPr>
            </a:p>
          </p:txBody>
        </p:sp>
      </p:grpSp>
      <p:grpSp>
        <p:nvGrpSpPr>
          <p:cNvPr id="23" name="组合 22">
            <a:extLst>
              <a:ext uri="{FF2B5EF4-FFF2-40B4-BE49-F238E27FC236}">
                <a16:creationId xmlns:a16="http://schemas.microsoft.com/office/drawing/2014/main" id="{BDF58D37-AAE5-4A9C-9F15-9BB00B063A8F}"/>
              </a:ext>
            </a:extLst>
          </p:cNvPr>
          <p:cNvGrpSpPr/>
          <p:nvPr/>
        </p:nvGrpSpPr>
        <p:grpSpPr>
          <a:xfrm>
            <a:off x="4589633" y="1322138"/>
            <a:ext cx="3748021" cy="2049223"/>
            <a:chOff x="4732867" y="1388533"/>
            <a:chExt cx="3895449" cy="2525023"/>
          </a:xfrm>
        </p:grpSpPr>
        <p:pic>
          <p:nvPicPr>
            <p:cNvPr id="10" name="图片 9" descr="C:\Users\fog\Documents\外笔记本\噪声识别\dcgan_training_curve.png">
              <a:extLst>
                <a:ext uri="{FF2B5EF4-FFF2-40B4-BE49-F238E27FC236}">
                  <a16:creationId xmlns:a16="http://schemas.microsoft.com/office/drawing/2014/main" id="{9451F26B-BEB7-475B-8606-295CDBC13282}"/>
                </a:ext>
              </a:extLst>
            </p:cNvPr>
            <p:cNvPicPr/>
            <p:nvPr/>
          </p:nvPicPr>
          <p:blipFill>
            <a:blip r:embed="rId6" cstate="print"/>
            <a:srcRect l="8365" t="7332" r="8565" b="5544"/>
            <a:stretch>
              <a:fillRect/>
            </a:stretch>
          </p:blipFill>
          <p:spPr bwMode="auto">
            <a:xfrm>
              <a:off x="4842935" y="1533897"/>
              <a:ext cx="3657600" cy="2055969"/>
            </a:xfrm>
            <a:prstGeom prst="rect">
              <a:avLst/>
            </a:prstGeom>
            <a:noFill/>
            <a:ln w="9525">
              <a:solidFill>
                <a:schemeClr val="tx1"/>
              </a:solidFill>
              <a:miter lim="800000"/>
              <a:headEnd/>
              <a:tailEnd/>
            </a:ln>
          </p:spPr>
        </p:pic>
        <p:grpSp>
          <p:nvGrpSpPr>
            <p:cNvPr id="20" name="组合 19">
              <a:extLst>
                <a:ext uri="{FF2B5EF4-FFF2-40B4-BE49-F238E27FC236}">
                  <a16:creationId xmlns:a16="http://schemas.microsoft.com/office/drawing/2014/main" id="{A1301667-41D2-4E38-B03C-B226079A236B}"/>
                </a:ext>
              </a:extLst>
            </p:cNvPr>
            <p:cNvGrpSpPr/>
            <p:nvPr/>
          </p:nvGrpSpPr>
          <p:grpSpPr>
            <a:xfrm>
              <a:off x="4732867" y="1388533"/>
              <a:ext cx="3895449" cy="2525023"/>
              <a:chOff x="4732866" y="1210731"/>
              <a:chExt cx="3980203" cy="2701777"/>
            </a:xfrm>
          </p:grpSpPr>
          <p:sp>
            <p:nvSpPr>
              <p:cNvPr id="21" name="圆角矩形 50">
                <a:extLst>
                  <a:ext uri="{FF2B5EF4-FFF2-40B4-BE49-F238E27FC236}">
                    <a16:creationId xmlns:a16="http://schemas.microsoft.com/office/drawing/2014/main" id="{43BE26D3-E951-4963-9E87-76DBDD763201}"/>
                  </a:ext>
                </a:extLst>
              </p:cNvPr>
              <p:cNvSpPr/>
              <p:nvPr/>
            </p:nvSpPr>
            <p:spPr bwMode="auto">
              <a:xfrm>
                <a:off x="4732866" y="1210731"/>
                <a:ext cx="3962401" cy="2553891"/>
              </a:xfrm>
              <a:prstGeom prst="roundRect">
                <a:avLst/>
              </a:prstGeom>
              <a:noFill/>
              <a:ln w="19050" cap="sq" cmpd="sng" algn="ctr">
                <a:solidFill>
                  <a:schemeClr val="accent5">
                    <a:lumMod val="50000"/>
                  </a:schemeClr>
                </a:solidFill>
                <a:prstDash val="lgDash"/>
                <a:bevel/>
                <a:headEnd type="none" w="med" len="med"/>
                <a:tailEnd type="none" w="med" len="med"/>
              </a:ln>
              <a:effectLst/>
            </p:spPr>
            <p:txBody>
              <a:bodyPr wrap="square" anchor="ctr">
                <a:spAutoFit/>
              </a:bodyPr>
              <a:lstStyle/>
              <a:p>
                <a:pPr algn="ctr" eaLnBrk="1" hangingPunct="1">
                  <a:defRPr/>
                </a:pPr>
                <a:endParaRPr lang="en-US" altLang="zh-CN" sz="2400" dirty="0">
                  <a:latin typeface="楷体" panose="02010609060101010101" pitchFamily="49" charset="-122"/>
                  <a:ea typeface="楷体" panose="02010609060101010101" pitchFamily="49" charset="-122"/>
                </a:endParaRPr>
              </a:p>
              <a:p>
                <a:pPr algn="ctr" eaLnBrk="1" hangingPunct="1">
                  <a:defRPr/>
                </a:pPr>
                <a:endParaRPr lang="en-US" altLang="zh-CN" sz="2400" dirty="0">
                  <a:latin typeface="楷体" panose="02010609060101010101" pitchFamily="49" charset="-122"/>
                  <a:ea typeface="楷体" panose="02010609060101010101" pitchFamily="49" charset="-122"/>
                </a:endParaRPr>
              </a:p>
              <a:p>
                <a:pPr algn="ctr" eaLnBrk="1" hangingPunct="1">
                  <a:defRPr/>
                </a:pPr>
                <a:endParaRPr lang="en-US" altLang="zh-CN" sz="2400" dirty="0">
                  <a:latin typeface="楷体" panose="02010609060101010101" pitchFamily="49" charset="-122"/>
                  <a:ea typeface="楷体" panose="02010609060101010101" pitchFamily="49" charset="-122"/>
                </a:endParaRPr>
              </a:p>
              <a:p>
                <a:pPr algn="ctr" eaLnBrk="1" hangingPunct="1">
                  <a:defRPr/>
                </a:pPr>
                <a:endParaRPr lang="en-US" altLang="zh-CN" sz="2400" dirty="0">
                  <a:latin typeface="楷体" panose="02010609060101010101" pitchFamily="49" charset="-122"/>
                  <a:ea typeface="楷体" panose="02010609060101010101" pitchFamily="49" charset="-122"/>
                </a:endParaRPr>
              </a:p>
              <a:p>
                <a:pPr algn="ctr" eaLnBrk="1" hangingPunct="1">
                  <a:defRPr/>
                </a:pPr>
                <a:endParaRPr lang="en-US" altLang="zh-CN" sz="2400" dirty="0">
                  <a:latin typeface="楷体" panose="02010609060101010101" pitchFamily="49" charset="-122"/>
                  <a:ea typeface="楷体" panose="02010609060101010101" pitchFamily="49" charset="-122"/>
                </a:endParaRPr>
              </a:p>
              <a:p>
                <a:pPr algn="ctr" eaLnBrk="1" hangingPunct="1">
                  <a:defRPr/>
                </a:pPr>
                <a:endParaRPr lang="en-US" altLang="zh-CN" sz="2000" dirty="0">
                  <a:latin typeface="楷体" panose="02010609060101010101" pitchFamily="49" charset="-122"/>
                  <a:ea typeface="楷体" panose="02010609060101010101" pitchFamily="49" charset="-122"/>
                </a:endParaRPr>
              </a:p>
            </p:txBody>
          </p:sp>
          <p:sp>
            <p:nvSpPr>
              <p:cNvPr id="22" name="圆角矩形 51">
                <a:extLst>
                  <a:ext uri="{FF2B5EF4-FFF2-40B4-BE49-F238E27FC236}">
                    <a16:creationId xmlns:a16="http://schemas.microsoft.com/office/drawing/2014/main" id="{58121EC1-9847-4A08-A06E-BAF0AA294D10}"/>
                  </a:ext>
                </a:extLst>
              </p:cNvPr>
              <p:cNvSpPr/>
              <p:nvPr/>
            </p:nvSpPr>
            <p:spPr bwMode="auto">
              <a:xfrm>
                <a:off x="7273578" y="3536874"/>
                <a:ext cx="1439491" cy="375634"/>
              </a:xfrm>
              <a:prstGeom prst="roundRect">
                <a:avLst>
                  <a:gd name="adj" fmla="val 24024"/>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altLang="zh-CN" sz="1400" dirty="0">
                    <a:solidFill>
                      <a:schemeClr val="bg1"/>
                    </a:solidFill>
                    <a:latin typeface="Times New Roman" panose="02020603050405020304" pitchFamily="18" charset="0"/>
                    <a:ea typeface="楷体" panose="02010609060101010101" pitchFamily="49" charset="-122"/>
                    <a:cs typeface="Times New Roman" pitchFamily="18" charset="0"/>
                  </a:rPr>
                  <a:t>Model Training</a:t>
                </a:r>
                <a:endParaRPr lang="zh-CN" altLang="en-US" sz="1400" dirty="0">
                  <a:solidFill>
                    <a:schemeClr val="bg1"/>
                  </a:solidFill>
                  <a:latin typeface="Times New Roman" panose="02020603050405020304" pitchFamily="18" charset="0"/>
                  <a:ea typeface="楷体" panose="02010609060101010101" pitchFamily="49" charset="-122"/>
                  <a:cs typeface="Times New Roman" pitchFamily="18" charset="0"/>
                </a:endParaRPr>
              </a:p>
            </p:txBody>
          </p:sp>
        </p:grpSp>
      </p:grpSp>
      <p:sp>
        <p:nvSpPr>
          <p:cNvPr id="2" name="Rectangle 2">
            <a:extLst>
              <a:ext uri="{FF2B5EF4-FFF2-40B4-BE49-F238E27FC236}">
                <a16:creationId xmlns:a16="http://schemas.microsoft.com/office/drawing/2014/main" id="{1E042DFB-DB58-470D-A7F1-1A472799C85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TextBox 6">
            <a:extLst>
              <a:ext uri="{FF2B5EF4-FFF2-40B4-BE49-F238E27FC236}">
                <a16:creationId xmlns:a16="http://schemas.microsoft.com/office/drawing/2014/main" id="{5ED382B0-2CA8-4EC6-846A-523EFC58CFB0}"/>
              </a:ext>
            </a:extLst>
          </p:cNvPr>
          <p:cNvSpPr txBox="1">
            <a:spLocks noChangeArrowheads="1"/>
          </p:cNvSpPr>
          <p:nvPr/>
        </p:nvSpPr>
        <p:spPr bwMode="auto">
          <a:xfrm>
            <a:off x="441598" y="3772862"/>
            <a:ext cx="38807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spcBef>
                <a:spcPct val="0"/>
              </a:spcBef>
              <a:buClrTx/>
              <a:buFont typeface="Arial" pitchFamily="34" charset="0"/>
              <a:buChar char="•"/>
            </a:pPr>
            <a:r>
              <a:rPr lang="en-US" altLang="zh-CN" sz="1200" dirty="0">
                <a:latin typeface="Times New Roman" panose="02020603050405020304" pitchFamily="18" charset="0"/>
                <a:ea typeface="楷体" panose="02010609060101010101" pitchFamily="49" charset="-122"/>
              </a:rPr>
              <a:t> Training GAN using seismic phase data, the discriminator </a:t>
            </a:r>
          </a:p>
          <a:p>
            <a:pPr>
              <a:spcBef>
                <a:spcPct val="0"/>
              </a:spcBef>
              <a:buClrTx/>
              <a:buNone/>
            </a:pPr>
            <a:r>
              <a:rPr lang="en-US" altLang="zh-CN" sz="1200" dirty="0">
                <a:latin typeface="Times New Roman" panose="02020603050405020304" pitchFamily="18" charset="0"/>
                <a:ea typeface="楷体" panose="02010609060101010101" pitchFamily="49" charset="-122"/>
              </a:rPr>
              <a:t>   of GAN can obtain the signal features of seismic phases.</a:t>
            </a:r>
          </a:p>
          <a:p>
            <a:pPr>
              <a:spcBef>
                <a:spcPct val="0"/>
              </a:spcBef>
              <a:buClrTx/>
              <a:buFont typeface="Arial" pitchFamily="34" charset="0"/>
              <a:buChar char="•"/>
            </a:pPr>
            <a:r>
              <a:rPr lang="en-US" altLang="zh-CN" sz="1200" dirty="0">
                <a:latin typeface="Times New Roman" panose="02020603050405020304" pitchFamily="18" charset="0"/>
                <a:ea typeface="楷体" panose="02010609060101010101" pitchFamily="49" charset="-122"/>
              </a:rPr>
              <a:t> Training the GAN(discriminator)+LSTM on mixed </a:t>
            </a:r>
          </a:p>
          <a:p>
            <a:pPr>
              <a:spcBef>
                <a:spcPct val="0"/>
              </a:spcBef>
              <a:buClrTx/>
              <a:buNone/>
            </a:pPr>
            <a:r>
              <a:rPr lang="en-US" altLang="zh-CN" sz="1200" dirty="0">
                <a:latin typeface="Times New Roman" panose="02020603050405020304" pitchFamily="18" charset="0"/>
                <a:ea typeface="楷体" panose="02010609060101010101" pitchFamily="49" charset="-122"/>
              </a:rPr>
              <a:t>   seismic phases and noise signals to classify 2 type signals.</a:t>
            </a:r>
          </a:p>
        </p:txBody>
      </p:sp>
    </p:spTree>
    <p:extLst>
      <p:ext uri="{BB962C8B-B14F-4D97-AF65-F5344CB8AC3E}">
        <p14:creationId xmlns:p14="http://schemas.microsoft.com/office/powerpoint/2010/main" val="399634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altLang="zh-CN" sz="700" dirty="0">
                <a:latin typeface="Arial" panose="020B0604020202020204" pitchFamily="34" charset="0"/>
                <a:cs typeface="Arial" panose="020B0604020202020204" pitchFamily="34" charset="0"/>
              </a:rPr>
              <a:t>P3.6-541</a:t>
            </a:r>
            <a:endParaRPr lang="en-AT" altLang="zh-CN"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altLang="zh-CN" sz="3600" dirty="0">
                <a:solidFill>
                  <a:srgbClr val="DFC5DF"/>
                </a:solidFill>
                <a:latin typeface="Arial" panose="020B0604020202020204" pitchFamily="34" charset="0"/>
                <a:cs typeface="Arial" panose="020B0604020202020204" pitchFamily="34" charset="0"/>
              </a:rPr>
              <a:t>METHODS</a:t>
            </a:r>
          </a:p>
        </p:txBody>
      </p:sp>
      <p:sp>
        <p:nvSpPr>
          <p:cNvPr id="21" name="圆角矩形 68">
            <a:extLst>
              <a:ext uri="{FF2B5EF4-FFF2-40B4-BE49-F238E27FC236}">
                <a16:creationId xmlns:a16="http://schemas.microsoft.com/office/drawing/2014/main" id="{45EB34F2-3F13-4960-AFEA-1C71A7970C27}"/>
              </a:ext>
            </a:extLst>
          </p:cNvPr>
          <p:cNvSpPr/>
          <p:nvPr/>
        </p:nvSpPr>
        <p:spPr bwMode="auto">
          <a:xfrm>
            <a:off x="5547029" y="3325750"/>
            <a:ext cx="3349591" cy="1506132"/>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a:ln>
                <a:noFill/>
              </a:ln>
              <a:solidFill>
                <a:schemeClr val="tx1"/>
              </a:solidFill>
              <a:effectLst/>
              <a:latin typeface="Arial" pitchFamily="34" charset="0"/>
              <a:ea typeface="宋体" pitchFamily="2" charset="-122"/>
            </a:endParaRP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992923" y="163887"/>
            <a:ext cx="4962770" cy="629338"/>
          </a:xfrm>
          <a:prstGeom prst="rect">
            <a:avLst/>
          </a:prstGeom>
          <a:noFill/>
          <a:ln w="9525">
            <a:noFill/>
            <a:miter lim="800000"/>
            <a:headEnd/>
            <a:tailEnd/>
          </a:ln>
        </p:spPr>
        <p:txBody>
          <a:bodyPr wrap="square" lIns="18666" tIns="9334" rIns="18666" bIns="9334">
            <a:spAutoFit/>
          </a:bodyPr>
          <a:lstStyle/>
          <a:p>
            <a:pPr algn="ctr" eaLnBrk="0" hangingPunct="0"/>
            <a:r>
              <a:rPr lang="en-US" altLang="zh-CN" sz="1400" b="1" dirty="0">
                <a:solidFill>
                  <a:schemeClr val="bg1"/>
                </a:solidFill>
                <a:latin typeface="Arial" panose="020B0604020202020204" pitchFamily="34" charset="0"/>
              </a:rPr>
              <a:t>Research on Local Seismic Event Detection Method Based on Deep Neural Network</a:t>
            </a:r>
          </a:p>
          <a:p>
            <a:pPr algn="ctr" eaLnBrk="0" hangingPunct="0">
              <a:lnSpc>
                <a:spcPts val="1586"/>
              </a:lnSpc>
            </a:pPr>
            <a:r>
              <a:rPr lang="en-US" altLang="zh-CN" sz="800" dirty="0">
                <a:solidFill>
                  <a:schemeClr val="bg1"/>
                </a:solidFill>
                <a:latin typeface="Arial" panose="020B0604020202020204" pitchFamily="34" charset="0"/>
                <a:ea typeface="Avenir Book" charset="0"/>
              </a:rPr>
              <a:t>Li </a:t>
            </a:r>
            <a:r>
              <a:rPr lang="en-US" altLang="zh-CN" sz="800" dirty="0" err="1">
                <a:solidFill>
                  <a:schemeClr val="bg1"/>
                </a:solidFill>
                <a:latin typeface="Arial" panose="020B0604020202020204" pitchFamily="34" charset="0"/>
                <a:ea typeface="Avenir Book" charset="0"/>
              </a:rPr>
              <a:t>Jian,Wang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Xiaoming</a:t>
            </a:r>
            <a:r>
              <a:rPr lang="en-US" altLang="zh-CN" sz="800" dirty="0">
                <a:solidFill>
                  <a:schemeClr val="bg1"/>
                </a:solidFill>
                <a:latin typeface="Arial" panose="020B0604020202020204" pitchFamily="34" charset="0"/>
                <a:ea typeface="Avenir Book" charset="0"/>
              </a:rPr>
              <a:t>, Liu </a:t>
            </a:r>
            <a:r>
              <a:rPr lang="en-US" altLang="zh-CN" sz="800" dirty="0" err="1">
                <a:solidFill>
                  <a:schemeClr val="bg1"/>
                </a:solidFill>
                <a:latin typeface="Arial" panose="020B0604020202020204" pitchFamily="34" charset="0"/>
                <a:ea typeface="Avenir Book" charset="0"/>
              </a:rPr>
              <a:t>Zhehan,Wang</a:t>
            </a:r>
            <a:r>
              <a:rPr lang="en-US" altLang="zh-CN" sz="800" dirty="0">
                <a:solidFill>
                  <a:schemeClr val="bg1"/>
                </a:solidFill>
                <a:latin typeface="Arial" panose="020B0604020202020204" pitchFamily="34" charset="0"/>
                <a:ea typeface="Avenir Book" charset="0"/>
              </a:rPr>
              <a:t> Juan, Shang </a:t>
            </a:r>
            <a:r>
              <a:rPr lang="en-US" altLang="zh-CN" sz="800" dirty="0" err="1">
                <a:solidFill>
                  <a:schemeClr val="bg1"/>
                </a:solidFill>
                <a:latin typeface="Arial" panose="020B0604020202020204" pitchFamily="34" charset="0"/>
                <a:ea typeface="Avenir Book" charset="0"/>
              </a:rPr>
              <a:t>Jie,Gai</a:t>
            </a:r>
            <a:r>
              <a:rPr lang="en-US" altLang="zh-CN" sz="800" dirty="0">
                <a:solidFill>
                  <a:schemeClr val="bg1"/>
                </a:solidFill>
                <a:latin typeface="Arial" panose="020B0604020202020204" pitchFamily="34" charset="0"/>
                <a:ea typeface="Avenir Book" charset="0"/>
              </a:rPr>
              <a:t> Lei, </a:t>
            </a:r>
            <a:r>
              <a:rPr lang="en-US" altLang="zh-CN" sz="800" dirty="0" err="1">
                <a:solidFill>
                  <a:schemeClr val="bg1"/>
                </a:solidFill>
                <a:latin typeface="Arial" panose="020B0604020202020204" pitchFamily="34" charset="0"/>
                <a:ea typeface="Avenir Book" charset="0"/>
              </a:rPr>
              <a:t>Qiu</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Hongmao,Nan</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De,Wang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Xuliang</a:t>
            </a:r>
            <a:r>
              <a:rPr lang="en-US" altLang="zh-CN" sz="800" dirty="0">
                <a:solidFill>
                  <a:schemeClr val="bg1"/>
                </a:solidFill>
                <a:latin typeface="Avenir Book" charset="0"/>
                <a:ea typeface="Avenir Book" charset="0"/>
                <a:cs typeface="Avenir Book" charset="0"/>
              </a:rPr>
              <a:t> </a:t>
            </a:r>
          </a:p>
        </p:txBody>
      </p:sp>
      <p:sp>
        <p:nvSpPr>
          <p:cNvPr id="6" name="矩形 5">
            <a:extLst>
              <a:ext uri="{FF2B5EF4-FFF2-40B4-BE49-F238E27FC236}">
                <a16:creationId xmlns:a16="http://schemas.microsoft.com/office/drawing/2014/main" id="{C5B2A34C-0D18-47A5-88D5-C87EC8CEB0A5}"/>
              </a:ext>
            </a:extLst>
          </p:cNvPr>
          <p:cNvSpPr/>
          <p:nvPr/>
        </p:nvSpPr>
        <p:spPr>
          <a:xfrm>
            <a:off x="433669" y="891382"/>
            <a:ext cx="710166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1800" b="1" dirty="0">
                <a:solidFill>
                  <a:schemeClr val="tx2">
                    <a:lumMod val="50000"/>
                  </a:schemeClr>
                </a:solidFill>
                <a:latin typeface="Times New Roman" panose="02020603050405020304" pitchFamily="18" charset="0"/>
                <a:cs typeface="Times New Roman" panose="02020603050405020304" pitchFamily="18" charset="0"/>
              </a:rPr>
              <a:t>Phases Association based on P/S Wave Velocity Ratio</a:t>
            </a:r>
          </a:p>
        </p:txBody>
      </p:sp>
      <p:sp>
        <p:nvSpPr>
          <p:cNvPr id="16" name="Rectangle 10">
            <a:extLst>
              <a:ext uri="{FF2B5EF4-FFF2-40B4-BE49-F238E27FC236}">
                <a16:creationId xmlns:a16="http://schemas.microsoft.com/office/drawing/2014/main" id="{58044FE8-5AF5-491F-A1A8-4ED0894803C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圆角矩形 68">
            <a:extLst>
              <a:ext uri="{FF2B5EF4-FFF2-40B4-BE49-F238E27FC236}">
                <a16:creationId xmlns:a16="http://schemas.microsoft.com/office/drawing/2014/main" id="{362A5D08-17B0-4507-97D4-BD27D64A6539}"/>
              </a:ext>
            </a:extLst>
          </p:cNvPr>
          <p:cNvSpPr/>
          <p:nvPr/>
        </p:nvSpPr>
        <p:spPr bwMode="auto">
          <a:xfrm>
            <a:off x="5489274" y="1413288"/>
            <a:ext cx="3349591" cy="186026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a:ln>
                <a:noFill/>
              </a:ln>
              <a:solidFill>
                <a:schemeClr val="tx1"/>
              </a:solidFill>
              <a:effectLst/>
              <a:latin typeface="Arial" pitchFamily="34" charset="0"/>
              <a:ea typeface="宋体" pitchFamily="2" charset="-122"/>
            </a:endParaRPr>
          </a:p>
        </p:txBody>
      </p:sp>
      <p:graphicFrame>
        <p:nvGraphicFramePr>
          <p:cNvPr id="17" name="对象 16">
            <a:extLst>
              <a:ext uri="{FF2B5EF4-FFF2-40B4-BE49-F238E27FC236}">
                <a16:creationId xmlns:a16="http://schemas.microsoft.com/office/drawing/2014/main" id="{3FCFF973-ED7C-45CF-8C05-65633E1D90D0}"/>
              </a:ext>
            </a:extLst>
          </p:cNvPr>
          <p:cNvGraphicFramePr>
            <a:graphicFrameLocks noChangeAspect="1"/>
          </p:cNvGraphicFramePr>
          <p:nvPr>
            <p:extLst>
              <p:ext uri="{D42A27DB-BD31-4B8C-83A1-F6EECF244321}">
                <p14:modId xmlns:p14="http://schemas.microsoft.com/office/powerpoint/2010/main" val="169278746"/>
              </p:ext>
            </p:extLst>
          </p:nvPr>
        </p:nvGraphicFramePr>
        <p:xfrm>
          <a:off x="6103816" y="3404599"/>
          <a:ext cx="1536700" cy="304800"/>
        </p:xfrm>
        <a:graphic>
          <a:graphicData uri="http://schemas.openxmlformats.org/presentationml/2006/ole">
            <mc:AlternateContent xmlns:mc="http://schemas.openxmlformats.org/markup-compatibility/2006">
              <mc:Choice xmlns:v="urn:schemas-microsoft-com:vml" Requires="v">
                <p:oleObj spid="_x0000_s3243" name="Equation" r:id="rId3" imgW="1536033" imgH="304668" progId="Equation.DSMT4">
                  <p:embed/>
                </p:oleObj>
              </mc:Choice>
              <mc:Fallback>
                <p:oleObj name="Equation" r:id="rId3" imgW="1536033" imgH="304668"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816" y="3404599"/>
                        <a:ext cx="15367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a:extLst>
              <a:ext uri="{FF2B5EF4-FFF2-40B4-BE49-F238E27FC236}">
                <a16:creationId xmlns:a16="http://schemas.microsoft.com/office/drawing/2014/main" id="{A419AC07-E823-4A46-845B-9D777D890A2B}"/>
              </a:ext>
            </a:extLst>
          </p:cNvPr>
          <p:cNvGraphicFramePr>
            <a:graphicFrameLocks noChangeAspect="1"/>
          </p:cNvGraphicFramePr>
          <p:nvPr>
            <p:extLst>
              <p:ext uri="{D42A27DB-BD31-4B8C-83A1-F6EECF244321}">
                <p14:modId xmlns:p14="http://schemas.microsoft.com/office/powerpoint/2010/main" val="1282824575"/>
              </p:ext>
            </p:extLst>
          </p:nvPr>
        </p:nvGraphicFramePr>
        <p:xfrm>
          <a:off x="6108052" y="3727030"/>
          <a:ext cx="1295400" cy="482600"/>
        </p:xfrm>
        <a:graphic>
          <a:graphicData uri="http://schemas.openxmlformats.org/presentationml/2006/ole">
            <mc:AlternateContent xmlns:mc="http://schemas.openxmlformats.org/markup-compatibility/2006">
              <mc:Choice xmlns:v="urn:schemas-microsoft-com:vml" Requires="v">
                <p:oleObj spid="_x0000_s3244" name="Equation" r:id="rId5" imgW="1295400" imgH="482600" progId="Equation.DSMT4">
                  <p:embed/>
                </p:oleObj>
              </mc:Choice>
              <mc:Fallback>
                <p:oleObj name="Equation" r:id="rId5" imgW="1295400" imgH="48260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8052" y="3727030"/>
                        <a:ext cx="1295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a:extLst>
              <a:ext uri="{FF2B5EF4-FFF2-40B4-BE49-F238E27FC236}">
                <a16:creationId xmlns:a16="http://schemas.microsoft.com/office/drawing/2014/main" id="{F67F60FB-9955-44A5-964B-ADF7434077F8}"/>
              </a:ext>
            </a:extLst>
          </p:cNvPr>
          <p:cNvGraphicFramePr>
            <a:graphicFrameLocks noChangeAspect="1"/>
          </p:cNvGraphicFramePr>
          <p:nvPr>
            <p:extLst>
              <p:ext uri="{D42A27DB-BD31-4B8C-83A1-F6EECF244321}">
                <p14:modId xmlns:p14="http://schemas.microsoft.com/office/powerpoint/2010/main" val="1737438798"/>
              </p:ext>
            </p:extLst>
          </p:nvPr>
        </p:nvGraphicFramePr>
        <p:xfrm>
          <a:off x="6091456" y="1424665"/>
          <a:ext cx="2006600" cy="660400"/>
        </p:xfrm>
        <a:graphic>
          <a:graphicData uri="http://schemas.openxmlformats.org/presentationml/2006/ole">
            <mc:AlternateContent xmlns:mc="http://schemas.openxmlformats.org/markup-compatibility/2006">
              <mc:Choice xmlns:v="urn:schemas-microsoft-com:vml" Requires="v">
                <p:oleObj spid="_x0000_s3245" name="Equation" r:id="rId7" imgW="2006280" imgH="660240" progId="Equation.DSMT4">
                  <p:embed/>
                </p:oleObj>
              </mc:Choice>
              <mc:Fallback>
                <p:oleObj name="Equation" r:id="rId7" imgW="2006280" imgH="660240" progId="Equation.DSMT4">
                  <p:embed/>
                  <p:pic>
                    <p:nvPicPr>
                      <p:cNvPr id="0" name="Object 1"/>
                      <p:cNvPicPr>
                        <a:picLocks noChangeAspect="1" noChangeArrowheads="1"/>
                      </p:cNvPicPr>
                      <p:nvPr/>
                    </p:nvPicPr>
                    <p:blipFill>
                      <a:blip r:embed="rId8"/>
                      <a:srcRect/>
                      <a:stretch>
                        <a:fillRect/>
                      </a:stretch>
                    </p:blipFill>
                    <p:spPr bwMode="auto">
                      <a:xfrm>
                        <a:off x="6091456" y="1424665"/>
                        <a:ext cx="2006600" cy="660400"/>
                      </a:xfrm>
                      <a:prstGeom prst="rect">
                        <a:avLst/>
                      </a:prstGeom>
                      <a:noFill/>
                    </p:spPr>
                  </p:pic>
                </p:oleObj>
              </mc:Fallback>
            </mc:AlternateContent>
          </a:graphicData>
        </a:graphic>
      </p:graphicFrame>
      <p:graphicFrame>
        <p:nvGraphicFramePr>
          <p:cNvPr id="15" name="对象 14">
            <a:extLst>
              <a:ext uri="{FF2B5EF4-FFF2-40B4-BE49-F238E27FC236}">
                <a16:creationId xmlns:a16="http://schemas.microsoft.com/office/drawing/2014/main" id="{9C9596B1-7ADB-4D1D-A6F6-B84481DE125A}"/>
              </a:ext>
            </a:extLst>
          </p:cNvPr>
          <p:cNvGraphicFramePr>
            <a:graphicFrameLocks noChangeAspect="1"/>
          </p:cNvGraphicFramePr>
          <p:nvPr>
            <p:extLst>
              <p:ext uri="{D42A27DB-BD31-4B8C-83A1-F6EECF244321}">
                <p14:modId xmlns:p14="http://schemas.microsoft.com/office/powerpoint/2010/main" val="3100746956"/>
              </p:ext>
            </p:extLst>
          </p:nvPr>
        </p:nvGraphicFramePr>
        <p:xfrm>
          <a:off x="5691406" y="2127320"/>
          <a:ext cx="2806700" cy="939800"/>
        </p:xfrm>
        <a:graphic>
          <a:graphicData uri="http://schemas.openxmlformats.org/presentationml/2006/ole">
            <mc:AlternateContent xmlns:mc="http://schemas.openxmlformats.org/markup-compatibility/2006">
              <mc:Choice xmlns:v="urn:schemas-microsoft-com:vml" Requires="v">
                <p:oleObj spid="_x0000_s3246" name="Equation" r:id="rId9" imgW="2806700" imgH="939800" progId="Equation.DSMT4">
                  <p:embed/>
                </p:oleObj>
              </mc:Choice>
              <mc:Fallback>
                <p:oleObj name="Equation" r:id="rId9" imgW="2806700" imgH="9398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91406" y="2127320"/>
                        <a:ext cx="28067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对象 22">
            <a:extLst>
              <a:ext uri="{FF2B5EF4-FFF2-40B4-BE49-F238E27FC236}">
                <a16:creationId xmlns:a16="http://schemas.microsoft.com/office/drawing/2014/main" id="{B127E39A-2F5C-42E0-9756-DD1D4FEC453C}"/>
              </a:ext>
            </a:extLst>
          </p:cNvPr>
          <p:cNvGraphicFramePr>
            <a:graphicFrameLocks noChangeAspect="1"/>
          </p:cNvGraphicFramePr>
          <p:nvPr>
            <p:extLst>
              <p:ext uri="{D42A27DB-BD31-4B8C-83A1-F6EECF244321}">
                <p14:modId xmlns:p14="http://schemas.microsoft.com/office/powerpoint/2010/main" val="1185970815"/>
              </p:ext>
            </p:extLst>
          </p:nvPr>
        </p:nvGraphicFramePr>
        <p:xfrm>
          <a:off x="6151946" y="4274671"/>
          <a:ext cx="1143000" cy="431800"/>
        </p:xfrm>
        <a:graphic>
          <a:graphicData uri="http://schemas.openxmlformats.org/presentationml/2006/ole">
            <mc:AlternateContent xmlns:mc="http://schemas.openxmlformats.org/markup-compatibility/2006">
              <mc:Choice xmlns:v="urn:schemas-microsoft-com:vml" Requires="v">
                <p:oleObj spid="_x0000_s3247" name="Equation" r:id="rId11" imgW="1143000" imgH="431800" progId="Equation.DSMT4">
                  <p:embed/>
                </p:oleObj>
              </mc:Choice>
              <mc:Fallback>
                <p:oleObj name="Equation" r:id="rId11" imgW="1143000" imgH="431800" progId="Equation.DSMT4">
                  <p:embed/>
                  <p:pic>
                    <p:nvPicPr>
                      <p:cNvPr id="0"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1946" y="4274671"/>
                        <a:ext cx="11430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组合 27">
            <a:extLst>
              <a:ext uri="{FF2B5EF4-FFF2-40B4-BE49-F238E27FC236}">
                <a16:creationId xmlns:a16="http://schemas.microsoft.com/office/drawing/2014/main" id="{7CF7FF8E-A32C-4F7E-AF5A-BD731338DD3A}"/>
              </a:ext>
            </a:extLst>
          </p:cNvPr>
          <p:cNvGrpSpPr/>
          <p:nvPr/>
        </p:nvGrpSpPr>
        <p:grpSpPr>
          <a:xfrm>
            <a:off x="464526" y="1337000"/>
            <a:ext cx="4918939" cy="3436859"/>
            <a:chOff x="197826" y="1337000"/>
            <a:chExt cx="4918939" cy="3427221"/>
          </a:xfrm>
        </p:grpSpPr>
        <p:sp>
          <p:nvSpPr>
            <p:cNvPr id="26" name="圆角矩形 84">
              <a:extLst>
                <a:ext uri="{FF2B5EF4-FFF2-40B4-BE49-F238E27FC236}">
                  <a16:creationId xmlns:a16="http://schemas.microsoft.com/office/drawing/2014/main" id="{5042CA95-E81C-4570-8240-C8BC967F8D83}"/>
                </a:ext>
              </a:extLst>
            </p:cNvPr>
            <p:cNvSpPr/>
            <p:nvPr/>
          </p:nvSpPr>
          <p:spPr bwMode="auto">
            <a:xfrm>
              <a:off x="209550" y="1413288"/>
              <a:ext cx="4907215" cy="3350933"/>
            </a:xfrm>
            <a:prstGeom prst="roundRect">
              <a:avLst/>
            </a:prstGeom>
            <a:ln>
              <a:prstDash val="lgDash"/>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7" name="圆角矩形 69">
              <a:extLst>
                <a:ext uri="{FF2B5EF4-FFF2-40B4-BE49-F238E27FC236}">
                  <a16:creationId xmlns:a16="http://schemas.microsoft.com/office/drawing/2014/main" id="{660E24C0-AF33-43A1-9275-6D09EBDCA2A9}"/>
                </a:ext>
              </a:extLst>
            </p:cNvPr>
            <p:cNvSpPr/>
            <p:nvPr/>
          </p:nvSpPr>
          <p:spPr bwMode="auto">
            <a:xfrm>
              <a:off x="197826" y="1337000"/>
              <a:ext cx="2005623" cy="321303"/>
            </a:xfrm>
            <a:prstGeom prst="roundRect">
              <a:avLst>
                <a:gd name="adj" fmla="val 24024"/>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altLang="zh-CN" sz="1400" dirty="0">
                  <a:solidFill>
                    <a:schemeClr val="bg1"/>
                  </a:solidFill>
                  <a:latin typeface="Times New Roman" panose="02020603050405020304" pitchFamily="18" charset="0"/>
                  <a:ea typeface="楷体" panose="02010609060101010101" pitchFamily="49" charset="-122"/>
                  <a:cs typeface="Times New Roman" pitchFamily="18" charset="0"/>
                </a:rPr>
                <a:t>Local phases association </a:t>
              </a:r>
              <a:endParaRPr lang="zh-CN" altLang="en-US" sz="1400" dirty="0">
                <a:solidFill>
                  <a:schemeClr val="bg1"/>
                </a:solidFill>
                <a:latin typeface="Times New Roman" panose="02020603050405020304" pitchFamily="18" charset="0"/>
                <a:ea typeface="楷体" panose="02010609060101010101" pitchFamily="49" charset="-122"/>
                <a:cs typeface="Times New Roman" pitchFamily="18" charset="0"/>
              </a:endParaRPr>
            </a:p>
          </p:txBody>
        </p:sp>
        <p:pic>
          <p:nvPicPr>
            <p:cNvPr id="25" name="图形 24">
              <a:extLst>
                <a:ext uri="{FF2B5EF4-FFF2-40B4-BE49-F238E27FC236}">
                  <a16:creationId xmlns:a16="http://schemas.microsoft.com/office/drawing/2014/main" id="{1C2B1D24-89AE-4842-B8FB-2D5F9A7A72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9103" y="1683031"/>
              <a:ext cx="4429744" cy="2923029"/>
            </a:xfrm>
            <a:prstGeom prst="rect">
              <a:avLst/>
            </a:prstGeom>
          </p:spPr>
        </p:pic>
      </p:grpSp>
    </p:spTree>
    <p:extLst>
      <p:ext uri="{BB962C8B-B14F-4D97-AF65-F5344CB8AC3E}">
        <p14:creationId xmlns:p14="http://schemas.microsoft.com/office/powerpoint/2010/main" val="34105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11463F3E-06A5-4276-BDCB-EE4FEEE5806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9" name="TextBox 2">
            <a:extLst>
              <a:ext uri="{FF2B5EF4-FFF2-40B4-BE49-F238E27FC236}">
                <a16:creationId xmlns:a16="http://schemas.microsoft.com/office/drawing/2014/main" id="{DBCC25EE-C6A6-4190-A3B2-DE4E694408D3}"/>
              </a:ext>
            </a:extLst>
          </p:cNvPr>
          <p:cNvSpPr txBox="1"/>
          <p:nvPr/>
        </p:nvSpPr>
        <p:spPr>
          <a:xfrm>
            <a:off x="953477" y="567772"/>
            <a:ext cx="672123" cy="200055"/>
          </a:xfrm>
          <a:prstGeom prst="rect">
            <a:avLst/>
          </a:prstGeom>
          <a:noFill/>
        </p:spPr>
        <p:txBody>
          <a:bodyPr wrap="square" rtlCol="0">
            <a:spAutoFit/>
          </a:bodyPr>
          <a:lstStyle/>
          <a:p>
            <a:pPr algn="ctr"/>
            <a:r>
              <a:rPr lang="en-US" altLang="zh-CN" sz="700" dirty="0">
                <a:latin typeface="Arial" panose="020B0604020202020204" pitchFamily="34" charset="0"/>
                <a:cs typeface="Arial" panose="020B0604020202020204" pitchFamily="34" charset="0"/>
              </a:rPr>
              <a:t>P3.6-541</a:t>
            </a:r>
            <a:endParaRPr lang="en-AT" altLang="zh-CN" sz="700" dirty="0">
              <a:latin typeface="Arial" panose="020B0604020202020204" pitchFamily="34" charset="0"/>
              <a:cs typeface="Arial" panose="020B0604020202020204" pitchFamily="34" charset="0"/>
            </a:endParaRPr>
          </a:p>
        </p:txBody>
      </p:sp>
      <p:sp>
        <p:nvSpPr>
          <p:cNvPr id="10" name="Rectangle 17">
            <a:extLst>
              <a:ext uri="{FF2B5EF4-FFF2-40B4-BE49-F238E27FC236}">
                <a16:creationId xmlns:a16="http://schemas.microsoft.com/office/drawing/2014/main" id="{49FB190F-B279-44F7-AA71-C649D82CBD71}"/>
              </a:ext>
            </a:extLst>
          </p:cNvPr>
          <p:cNvSpPr>
            <a:spLocks noChangeArrowheads="1"/>
          </p:cNvSpPr>
          <p:nvPr/>
        </p:nvSpPr>
        <p:spPr bwMode="auto">
          <a:xfrm>
            <a:off x="1992923" y="163887"/>
            <a:ext cx="4962770" cy="629338"/>
          </a:xfrm>
          <a:prstGeom prst="rect">
            <a:avLst/>
          </a:prstGeom>
          <a:noFill/>
          <a:ln w="9525">
            <a:noFill/>
            <a:miter lim="800000"/>
            <a:headEnd/>
            <a:tailEnd/>
          </a:ln>
        </p:spPr>
        <p:txBody>
          <a:bodyPr wrap="square" lIns="18666" tIns="9334" rIns="18666" bIns="9334">
            <a:spAutoFit/>
          </a:bodyPr>
          <a:lstStyle/>
          <a:p>
            <a:pPr algn="ctr" eaLnBrk="0" hangingPunct="0"/>
            <a:r>
              <a:rPr lang="en-US" altLang="zh-CN" sz="1400" b="1" dirty="0">
                <a:solidFill>
                  <a:schemeClr val="bg1"/>
                </a:solidFill>
                <a:latin typeface="Arial" panose="020B0604020202020204" pitchFamily="34" charset="0"/>
              </a:rPr>
              <a:t>Research on Local Seismic Event Detection Method Based on Deep Neural Network</a:t>
            </a:r>
          </a:p>
          <a:p>
            <a:pPr algn="ctr" eaLnBrk="0" hangingPunct="0">
              <a:lnSpc>
                <a:spcPts val="1586"/>
              </a:lnSpc>
            </a:pPr>
            <a:r>
              <a:rPr lang="en-US" altLang="zh-CN" sz="800" dirty="0">
                <a:solidFill>
                  <a:schemeClr val="bg1"/>
                </a:solidFill>
                <a:latin typeface="Arial" panose="020B0604020202020204" pitchFamily="34" charset="0"/>
                <a:ea typeface="Avenir Book" charset="0"/>
              </a:rPr>
              <a:t>Li </a:t>
            </a:r>
            <a:r>
              <a:rPr lang="en-US" altLang="zh-CN" sz="800" dirty="0" err="1">
                <a:solidFill>
                  <a:schemeClr val="bg1"/>
                </a:solidFill>
                <a:latin typeface="Arial" panose="020B0604020202020204" pitchFamily="34" charset="0"/>
                <a:ea typeface="Avenir Book" charset="0"/>
              </a:rPr>
              <a:t>Jian,Wang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Xiaoming</a:t>
            </a:r>
            <a:r>
              <a:rPr lang="en-US" altLang="zh-CN" sz="800" dirty="0">
                <a:solidFill>
                  <a:schemeClr val="bg1"/>
                </a:solidFill>
                <a:latin typeface="Arial" panose="020B0604020202020204" pitchFamily="34" charset="0"/>
                <a:ea typeface="Avenir Book" charset="0"/>
              </a:rPr>
              <a:t>, Liu </a:t>
            </a:r>
            <a:r>
              <a:rPr lang="en-US" altLang="zh-CN" sz="800" dirty="0" err="1">
                <a:solidFill>
                  <a:schemeClr val="bg1"/>
                </a:solidFill>
                <a:latin typeface="Arial" panose="020B0604020202020204" pitchFamily="34" charset="0"/>
                <a:ea typeface="Avenir Book" charset="0"/>
              </a:rPr>
              <a:t>Zhehan,Wang</a:t>
            </a:r>
            <a:r>
              <a:rPr lang="en-US" altLang="zh-CN" sz="800" dirty="0">
                <a:solidFill>
                  <a:schemeClr val="bg1"/>
                </a:solidFill>
                <a:latin typeface="Arial" panose="020B0604020202020204" pitchFamily="34" charset="0"/>
                <a:ea typeface="Avenir Book" charset="0"/>
              </a:rPr>
              <a:t> Juan, Shang </a:t>
            </a:r>
            <a:r>
              <a:rPr lang="en-US" altLang="zh-CN" sz="800" dirty="0" err="1">
                <a:solidFill>
                  <a:schemeClr val="bg1"/>
                </a:solidFill>
                <a:latin typeface="Arial" panose="020B0604020202020204" pitchFamily="34" charset="0"/>
                <a:ea typeface="Avenir Book" charset="0"/>
              </a:rPr>
              <a:t>Jie,Gai</a:t>
            </a:r>
            <a:r>
              <a:rPr lang="en-US" altLang="zh-CN" sz="800" dirty="0">
                <a:solidFill>
                  <a:schemeClr val="bg1"/>
                </a:solidFill>
                <a:latin typeface="Arial" panose="020B0604020202020204" pitchFamily="34" charset="0"/>
                <a:ea typeface="Avenir Book" charset="0"/>
              </a:rPr>
              <a:t> Lei, </a:t>
            </a:r>
            <a:r>
              <a:rPr lang="en-US" altLang="zh-CN" sz="800" dirty="0" err="1">
                <a:solidFill>
                  <a:schemeClr val="bg1"/>
                </a:solidFill>
                <a:latin typeface="Arial" panose="020B0604020202020204" pitchFamily="34" charset="0"/>
                <a:ea typeface="Avenir Book" charset="0"/>
              </a:rPr>
              <a:t>Qiu</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Hongmao,Nan</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De,Wang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Xuliang</a:t>
            </a:r>
            <a:r>
              <a:rPr lang="en-US" altLang="zh-CN" sz="800" dirty="0">
                <a:solidFill>
                  <a:schemeClr val="bg1"/>
                </a:solidFill>
                <a:latin typeface="Avenir Book" charset="0"/>
                <a:ea typeface="Avenir Book" charset="0"/>
                <a:cs typeface="Avenir Book" charset="0"/>
              </a:rPr>
              <a:t> </a:t>
            </a:r>
          </a:p>
        </p:txBody>
      </p:sp>
      <p:pic>
        <p:nvPicPr>
          <p:cNvPr id="11" name="图片 145">
            <a:extLst>
              <a:ext uri="{FF2B5EF4-FFF2-40B4-BE49-F238E27FC236}">
                <a16:creationId xmlns:a16="http://schemas.microsoft.com/office/drawing/2014/main" id="{C167DB3E-0354-46D5-B684-521C7A168E8F}"/>
              </a:ext>
            </a:extLst>
          </p:cNvPr>
          <p:cNvPicPr>
            <a:picLocks noChangeAspect="1" noChangeArrowheads="1"/>
          </p:cNvPicPr>
          <p:nvPr/>
        </p:nvPicPr>
        <p:blipFill>
          <a:blip r:embed="rId2"/>
          <a:srcRect l="6070"/>
          <a:stretch>
            <a:fillRect/>
          </a:stretch>
        </p:blipFill>
        <p:spPr bwMode="auto">
          <a:xfrm>
            <a:off x="445732" y="1034143"/>
            <a:ext cx="3808768" cy="1997230"/>
          </a:xfrm>
          <a:prstGeom prst="rect">
            <a:avLst/>
          </a:prstGeom>
          <a:noFill/>
          <a:ln w="9525">
            <a:noFill/>
            <a:miter lim="800000"/>
            <a:headEnd/>
            <a:tailEnd/>
          </a:ln>
        </p:spPr>
      </p:pic>
      <p:grpSp>
        <p:nvGrpSpPr>
          <p:cNvPr id="12" name="组合 11">
            <a:extLst>
              <a:ext uri="{FF2B5EF4-FFF2-40B4-BE49-F238E27FC236}">
                <a16:creationId xmlns:a16="http://schemas.microsoft.com/office/drawing/2014/main" id="{418E5F89-C995-4332-AA9C-ADB9E799346C}"/>
              </a:ext>
            </a:extLst>
          </p:cNvPr>
          <p:cNvGrpSpPr/>
          <p:nvPr/>
        </p:nvGrpSpPr>
        <p:grpSpPr>
          <a:xfrm>
            <a:off x="445732" y="3034716"/>
            <a:ext cx="3808767" cy="1784864"/>
            <a:chOff x="1285852" y="2357430"/>
            <a:chExt cx="6599772" cy="3643338"/>
          </a:xfrm>
        </p:grpSpPr>
        <p:pic>
          <p:nvPicPr>
            <p:cNvPr id="13" name="图片 155">
              <a:extLst>
                <a:ext uri="{FF2B5EF4-FFF2-40B4-BE49-F238E27FC236}">
                  <a16:creationId xmlns:a16="http://schemas.microsoft.com/office/drawing/2014/main" id="{FA721272-A222-4350-86F3-A4671B580A6D}"/>
                </a:ext>
              </a:extLst>
            </p:cNvPr>
            <p:cNvPicPr>
              <a:picLocks noChangeAspect="1" noChangeArrowheads="1"/>
            </p:cNvPicPr>
            <p:nvPr/>
          </p:nvPicPr>
          <p:blipFill>
            <a:blip r:embed="rId3"/>
            <a:srcRect l="4446"/>
            <a:stretch>
              <a:fillRect/>
            </a:stretch>
          </p:blipFill>
          <p:spPr bwMode="auto">
            <a:xfrm>
              <a:off x="1285852" y="2357430"/>
              <a:ext cx="6599772" cy="3643338"/>
            </a:xfrm>
            <a:prstGeom prst="rect">
              <a:avLst/>
            </a:prstGeom>
            <a:noFill/>
            <a:ln w="9525">
              <a:noFill/>
              <a:miter lim="800000"/>
              <a:headEnd/>
              <a:tailEnd/>
            </a:ln>
          </p:spPr>
        </p:pic>
        <p:grpSp>
          <p:nvGrpSpPr>
            <p:cNvPr id="14" name="组合 173">
              <a:extLst>
                <a:ext uri="{FF2B5EF4-FFF2-40B4-BE49-F238E27FC236}">
                  <a16:creationId xmlns:a16="http://schemas.microsoft.com/office/drawing/2014/main" id="{8A4F8DD6-8F44-4851-AE14-4E37E5B25A86}"/>
                </a:ext>
              </a:extLst>
            </p:cNvPr>
            <p:cNvGrpSpPr>
              <a:grpSpLocks/>
            </p:cNvGrpSpPr>
            <p:nvPr/>
          </p:nvGrpSpPr>
          <p:grpSpPr bwMode="auto">
            <a:xfrm>
              <a:off x="6929473" y="2571744"/>
              <a:ext cx="928675" cy="2571768"/>
              <a:chOff x="0" y="0"/>
              <a:chExt cx="10203" cy="22762"/>
            </a:xfrm>
          </p:grpSpPr>
          <p:sp>
            <p:nvSpPr>
              <p:cNvPr id="18" name="Text Box 5">
                <a:extLst>
                  <a:ext uri="{FF2B5EF4-FFF2-40B4-BE49-F238E27FC236}">
                    <a16:creationId xmlns:a16="http://schemas.microsoft.com/office/drawing/2014/main" id="{B73D7231-CD22-4390-BEF3-A2D8A4737924}"/>
                  </a:ext>
                </a:extLst>
              </p:cNvPr>
              <p:cNvSpPr txBox="1">
                <a:spLocks/>
              </p:cNvSpPr>
              <p:nvPr/>
            </p:nvSpPr>
            <p:spPr bwMode="auto">
              <a:xfrm>
                <a:off x="0" y="0"/>
                <a:ext cx="10203" cy="27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US" altLang="zh-CN" sz="1200" dirty="0">
                    <a:latin typeface="Times New Roman" pitchFamily="18" charset="0"/>
                    <a:cs typeface="宋体" pitchFamily="2" charset="-122"/>
                  </a:rPr>
                  <a:t>CBT BHZ</a:t>
                </a:r>
                <a:endParaRPr lang="zh-CN" altLang="zh-CN" sz="1200" dirty="0">
                  <a:latin typeface="Times New Roman" pitchFamily="18" charset="0"/>
                  <a:cs typeface="宋体" pitchFamily="2" charset="-122"/>
                </a:endParaRPr>
              </a:p>
            </p:txBody>
          </p:sp>
          <p:sp>
            <p:nvSpPr>
              <p:cNvPr id="19" name="Text Box 6">
                <a:extLst>
                  <a:ext uri="{FF2B5EF4-FFF2-40B4-BE49-F238E27FC236}">
                    <a16:creationId xmlns:a16="http://schemas.microsoft.com/office/drawing/2014/main" id="{7EFE82B5-A91B-4934-976F-A4ED171A7A0E}"/>
                  </a:ext>
                </a:extLst>
              </p:cNvPr>
              <p:cNvSpPr txBox="1">
                <a:spLocks/>
              </p:cNvSpPr>
              <p:nvPr/>
            </p:nvSpPr>
            <p:spPr bwMode="auto">
              <a:xfrm>
                <a:off x="66" y="20090"/>
                <a:ext cx="10137" cy="2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eaLnBrk="1" latinLnBrk="0" hangingPunct="1">
                  <a:lnSpc>
                    <a:spcPct val="100000"/>
                  </a:lnSpc>
                  <a:buClrTx/>
                  <a:buSzTx/>
                  <a:buFontTx/>
                  <a:buNone/>
                  <a:tabLst/>
                </a:pPr>
                <a:r>
                  <a:rPr lang="en-US" altLang="zh-CN" sz="1200" dirty="0">
                    <a:latin typeface="Times New Roman" pitchFamily="18" charset="0"/>
                    <a:cs typeface="宋体" pitchFamily="2" charset="-122"/>
                  </a:rPr>
                  <a:t>YNB BHZ</a:t>
                </a:r>
                <a:endParaRPr lang="zh-CN" altLang="zh-CN" sz="1200" dirty="0">
                  <a:latin typeface="Times New Roman" pitchFamily="18" charset="0"/>
                  <a:cs typeface="宋体" pitchFamily="2" charset="-122"/>
                </a:endParaRPr>
              </a:p>
            </p:txBody>
          </p:sp>
          <p:sp>
            <p:nvSpPr>
              <p:cNvPr id="20" name="Text Box 7">
                <a:extLst>
                  <a:ext uri="{FF2B5EF4-FFF2-40B4-BE49-F238E27FC236}">
                    <a16:creationId xmlns:a16="http://schemas.microsoft.com/office/drawing/2014/main" id="{512D0F15-A74A-4ABF-AFE8-ECF5F26A611F}"/>
                  </a:ext>
                </a:extLst>
              </p:cNvPr>
              <p:cNvSpPr txBox="1">
                <a:spLocks/>
              </p:cNvSpPr>
              <p:nvPr/>
            </p:nvSpPr>
            <p:spPr bwMode="auto">
              <a:xfrm>
                <a:off x="66" y="10211"/>
                <a:ext cx="10137" cy="3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US" altLang="zh-CN" sz="1200" dirty="0">
                    <a:latin typeface="Times New Roman" pitchFamily="18" charset="0"/>
                    <a:cs typeface="宋体" pitchFamily="2" charset="-122"/>
                  </a:rPr>
                  <a:t>KDN BHZ</a:t>
                </a:r>
                <a:endParaRPr lang="zh-CN" altLang="zh-CN" sz="1200" dirty="0">
                  <a:latin typeface="Times New Roman" pitchFamily="18" charset="0"/>
                  <a:cs typeface="宋体" pitchFamily="2" charset="-122"/>
                </a:endParaRPr>
              </a:p>
            </p:txBody>
          </p:sp>
        </p:grpSp>
        <p:sp>
          <p:nvSpPr>
            <p:cNvPr id="15" name="矩形 10">
              <a:extLst>
                <a:ext uri="{FF2B5EF4-FFF2-40B4-BE49-F238E27FC236}">
                  <a16:creationId xmlns:a16="http://schemas.microsoft.com/office/drawing/2014/main" id="{75F0AFA5-F57F-4C10-ADF1-46E9780B031F}"/>
                </a:ext>
              </a:extLst>
            </p:cNvPr>
            <p:cNvSpPr>
              <a:spLocks noChangeArrowheads="1"/>
            </p:cNvSpPr>
            <p:nvPr/>
          </p:nvSpPr>
          <p:spPr bwMode="auto">
            <a:xfrm>
              <a:off x="2854315" y="2428868"/>
              <a:ext cx="217487" cy="3429024"/>
            </a:xfrm>
            <a:prstGeom prst="rect">
              <a:avLst/>
            </a:prstGeom>
            <a:noFill/>
            <a:ln w="19050">
              <a:solidFill>
                <a:srgbClr val="FF0000"/>
              </a:solidFill>
              <a:prstDash val="sysDash"/>
              <a:miter lim="800000"/>
              <a:headEnd/>
              <a:tailEnd/>
            </a:ln>
          </p:spPr>
          <p:txBody>
            <a:bodyPr vert="horz" wrap="square" lIns="91440" tIns="45720" rIns="91440" bIns="45720" numCol="1" anchor="ctr" anchorCtr="0" compatLnSpc="1">
              <a:prstTxWarp prst="textNoShape">
                <a:avLst/>
              </a:prstTxWarp>
            </a:bodyPr>
            <a:lstStyle/>
            <a:p>
              <a:endParaRPr lang="zh-CN" altLang="en-US"/>
            </a:p>
          </p:txBody>
        </p:sp>
        <p:sp>
          <p:nvSpPr>
            <p:cNvPr id="16" name="矩形 3">
              <a:extLst>
                <a:ext uri="{FF2B5EF4-FFF2-40B4-BE49-F238E27FC236}">
                  <a16:creationId xmlns:a16="http://schemas.microsoft.com/office/drawing/2014/main" id="{D0A592D1-2ABE-48AF-BA1F-4466E39CC452}"/>
                </a:ext>
              </a:extLst>
            </p:cNvPr>
            <p:cNvSpPr>
              <a:spLocks noChangeArrowheads="1"/>
            </p:cNvSpPr>
            <p:nvPr/>
          </p:nvSpPr>
          <p:spPr bwMode="auto">
            <a:xfrm>
              <a:off x="3857620" y="4813559"/>
              <a:ext cx="277812" cy="1044333"/>
            </a:xfrm>
            <a:prstGeom prst="rect">
              <a:avLst/>
            </a:prstGeom>
            <a:noFill/>
            <a:ln w="19050">
              <a:solidFill>
                <a:srgbClr val="FFC000"/>
              </a:solidFill>
              <a:prstDash val="sysDash"/>
              <a:miter lim="800000"/>
              <a:headEnd/>
              <a:tailEnd/>
            </a:ln>
          </p:spPr>
          <p:txBody>
            <a:bodyPr vert="horz" wrap="square" lIns="91440" tIns="45720" rIns="91440" bIns="45720" numCol="1" anchor="ctr" anchorCtr="0" compatLnSpc="1">
              <a:prstTxWarp prst="textNoShape">
                <a:avLst/>
              </a:prstTxWarp>
            </a:bodyPr>
            <a:lstStyle/>
            <a:p>
              <a:endParaRPr lang="zh-CN" altLang="en-US"/>
            </a:p>
          </p:txBody>
        </p:sp>
        <p:sp>
          <p:nvSpPr>
            <p:cNvPr id="17" name="矩形 13">
              <a:extLst>
                <a:ext uri="{FF2B5EF4-FFF2-40B4-BE49-F238E27FC236}">
                  <a16:creationId xmlns:a16="http://schemas.microsoft.com/office/drawing/2014/main" id="{2EA2DDA6-5A1C-40B2-AAA0-2C23102C9028}"/>
                </a:ext>
              </a:extLst>
            </p:cNvPr>
            <p:cNvSpPr>
              <a:spLocks noChangeArrowheads="1"/>
            </p:cNvSpPr>
            <p:nvPr/>
          </p:nvSpPr>
          <p:spPr bwMode="auto">
            <a:xfrm>
              <a:off x="6143636" y="2428868"/>
              <a:ext cx="212652" cy="3429024"/>
            </a:xfrm>
            <a:prstGeom prst="rect">
              <a:avLst/>
            </a:prstGeom>
            <a:noFill/>
            <a:ln w="19050">
              <a:solidFill>
                <a:srgbClr val="FF0000"/>
              </a:solidFill>
              <a:prstDash val="sysDash"/>
              <a:miter lim="800000"/>
              <a:headEnd/>
              <a:tailEnd/>
            </a:ln>
          </p:spPr>
          <p:txBody>
            <a:bodyPr vert="horz" wrap="square" lIns="91440" tIns="45720" rIns="91440" bIns="45720" numCol="1" anchor="ctr" anchorCtr="0" compatLnSpc="1">
              <a:prstTxWarp prst="textNoShape">
                <a:avLst/>
              </a:prstTxWarp>
            </a:bodyPr>
            <a:lstStyle/>
            <a:p>
              <a:endParaRPr lang="zh-CN" altLang="en-US"/>
            </a:p>
          </p:txBody>
        </p:sp>
      </p:grpSp>
      <p:pic>
        <p:nvPicPr>
          <p:cNvPr id="21" name="图片 20" descr="C:\Users\fog\Documents\外笔记本\噪声识别\identify_signal_noiseV2.png">
            <a:extLst>
              <a:ext uri="{FF2B5EF4-FFF2-40B4-BE49-F238E27FC236}">
                <a16:creationId xmlns:a16="http://schemas.microsoft.com/office/drawing/2014/main" id="{6DED1A7F-C228-4460-9B83-2F5361D222E4}"/>
              </a:ext>
            </a:extLst>
          </p:cNvPr>
          <p:cNvPicPr/>
          <p:nvPr/>
        </p:nvPicPr>
        <p:blipFill>
          <a:blip r:embed="rId4" cstate="print"/>
          <a:srcRect l="9124" t="9472" r="8862" b="3098"/>
          <a:stretch>
            <a:fillRect/>
          </a:stretch>
        </p:blipFill>
        <p:spPr bwMode="auto">
          <a:xfrm>
            <a:off x="4572000" y="906654"/>
            <a:ext cx="3998659" cy="2027739"/>
          </a:xfrm>
          <a:prstGeom prst="rect">
            <a:avLst/>
          </a:prstGeom>
          <a:noFill/>
          <a:ln w="9525">
            <a:noFill/>
            <a:miter lim="800000"/>
            <a:headEnd/>
            <a:tailEnd/>
          </a:ln>
        </p:spPr>
      </p:pic>
      <p:pic>
        <p:nvPicPr>
          <p:cNvPr id="4098" name="Picture 2">
            <a:extLst>
              <a:ext uri="{FF2B5EF4-FFF2-40B4-BE49-F238E27FC236}">
                <a16:creationId xmlns:a16="http://schemas.microsoft.com/office/drawing/2014/main" id="{4068135A-3EE0-4F04-81FF-BBFFB9CDD6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58" r="1289"/>
          <a:stretch>
            <a:fillRect/>
          </a:stretch>
        </p:blipFill>
        <p:spPr bwMode="auto">
          <a:xfrm>
            <a:off x="4681854" y="2944605"/>
            <a:ext cx="3877415" cy="185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圆角矩形 124">
            <a:extLst>
              <a:ext uri="{FF2B5EF4-FFF2-40B4-BE49-F238E27FC236}">
                <a16:creationId xmlns:a16="http://schemas.microsoft.com/office/drawing/2014/main" id="{9A02FBC1-12E0-438E-8D73-CB227E536504}"/>
              </a:ext>
            </a:extLst>
          </p:cNvPr>
          <p:cNvSpPr/>
          <p:nvPr/>
        </p:nvSpPr>
        <p:spPr bwMode="auto">
          <a:xfrm>
            <a:off x="365903" y="989673"/>
            <a:ext cx="3998659" cy="3881914"/>
          </a:xfrm>
          <a:prstGeom prst="roundRect">
            <a:avLst/>
          </a:prstGeom>
          <a:noFill/>
          <a:ln w="19050" cap="sq" cmpd="sng" algn="ctr">
            <a:solidFill>
              <a:schemeClr val="accent5">
                <a:lumMod val="50000"/>
              </a:schemeClr>
            </a:solidFill>
            <a:prstDash val="lgDash"/>
            <a:bevel/>
            <a:headEnd type="none" w="med" len="med"/>
            <a:tailEnd type="none" w="med" len="med"/>
          </a:ln>
          <a:effectLst/>
        </p:spPr>
        <p:txBody>
          <a:bodyPr wrap="square" anchor="ctr">
            <a:spAutoFit/>
          </a:bodyPr>
          <a:lstStyle/>
          <a:p>
            <a:pPr algn="ctr" eaLnBrk="1" hangingPunct="1">
              <a:defRPr/>
            </a:pPr>
            <a:endParaRPr lang="en-US" altLang="zh-CN" sz="2000" dirty="0">
              <a:latin typeface="楷体" panose="02010609060101010101" pitchFamily="49" charset="-122"/>
              <a:ea typeface="楷体" panose="02010609060101010101" pitchFamily="49" charset="-122"/>
            </a:endParaRPr>
          </a:p>
          <a:p>
            <a:pPr algn="ctr" eaLnBrk="1" hangingPunct="1">
              <a:defRPr/>
            </a:pPr>
            <a:endParaRPr lang="en-US" altLang="zh-CN" sz="2000" dirty="0">
              <a:latin typeface="楷体" panose="02010609060101010101" pitchFamily="49" charset="-122"/>
              <a:ea typeface="楷体" panose="02010609060101010101" pitchFamily="49" charset="-122"/>
            </a:endParaRPr>
          </a:p>
          <a:p>
            <a:pPr algn="ctr" eaLnBrk="1" hangingPunct="1">
              <a:defRPr/>
            </a:pPr>
            <a:endParaRPr lang="en-US" altLang="zh-CN" sz="2000" dirty="0">
              <a:latin typeface="楷体" panose="02010609060101010101" pitchFamily="49" charset="-122"/>
              <a:ea typeface="楷体" panose="02010609060101010101" pitchFamily="49" charset="-122"/>
            </a:endParaRPr>
          </a:p>
          <a:p>
            <a:pPr algn="ctr" eaLnBrk="1" hangingPunct="1">
              <a:defRPr/>
            </a:pPr>
            <a:endParaRPr lang="en-US" altLang="zh-CN" sz="2000" dirty="0">
              <a:latin typeface="楷体" panose="02010609060101010101" pitchFamily="49" charset="-122"/>
              <a:ea typeface="楷体" panose="02010609060101010101" pitchFamily="49" charset="-122"/>
            </a:endParaRPr>
          </a:p>
          <a:p>
            <a:pPr algn="ctr" eaLnBrk="1" hangingPunct="1">
              <a:defRPr/>
            </a:pPr>
            <a:endParaRPr lang="en-US" altLang="zh-CN" sz="2000" dirty="0">
              <a:latin typeface="楷体" panose="02010609060101010101" pitchFamily="49" charset="-122"/>
              <a:ea typeface="楷体" panose="02010609060101010101" pitchFamily="49" charset="-122"/>
            </a:endParaRPr>
          </a:p>
          <a:p>
            <a:pPr algn="ctr" eaLnBrk="1" hangingPunct="1">
              <a:defRPr/>
            </a:pPr>
            <a:endParaRPr lang="en-US" altLang="zh-CN" sz="2000" dirty="0">
              <a:latin typeface="楷体" panose="02010609060101010101" pitchFamily="49" charset="-122"/>
              <a:ea typeface="楷体" panose="02010609060101010101" pitchFamily="49" charset="-122"/>
            </a:endParaRPr>
          </a:p>
          <a:p>
            <a:pPr algn="ctr" eaLnBrk="1" hangingPunct="1">
              <a:defRPr/>
            </a:pPr>
            <a:endParaRPr lang="en-US" altLang="zh-CN" sz="2000" dirty="0">
              <a:latin typeface="楷体" panose="02010609060101010101" pitchFamily="49" charset="-122"/>
              <a:ea typeface="楷体" panose="02010609060101010101" pitchFamily="49" charset="-122"/>
            </a:endParaRPr>
          </a:p>
          <a:p>
            <a:pPr algn="ctr" eaLnBrk="1" hangingPunct="1">
              <a:defRPr/>
            </a:pPr>
            <a:endParaRPr lang="en-US" altLang="zh-CN" sz="2000" dirty="0">
              <a:latin typeface="楷体" panose="02010609060101010101" pitchFamily="49" charset="-122"/>
              <a:ea typeface="楷体" panose="02010609060101010101" pitchFamily="49" charset="-122"/>
            </a:endParaRPr>
          </a:p>
          <a:p>
            <a:pPr algn="ctr" eaLnBrk="1" hangingPunct="1">
              <a:defRPr/>
            </a:pPr>
            <a:endParaRPr lang="en-US" altLang="zh-CN" sz="2000" dirty="0">
              <a:latin typeface="楷体" panose="02010609060101010101" pitchFamily="49" charset="-122"/>
              <a:ea typeface="楷体" panose="02010609060101010101" pitchFamily="49" charset="-122"/>
            </a:endParaRPr>
          </a:p>
          <a:p>
            <a:pPr algn="ctr" eaLnBrk="1" hangingPunct="1">
              <a:defRPr/>
            </a:pPr>
            <a:endParaRPr lang="en-US" altLang="zh-CN" sz="1400" dirty="0">
              <a:latin typeface="楷体" panose="02010609060101010101" pitchFamily="49" charset="-122"/>
              <a:ea typeface="楷体" panose="02010609060101010101" pitchFamily="49" charset="-122"/>
            </a:endParaRPr>
          </a:p>
          <a:p>
            <a:pPr algn="ctr" eaLnBrk="1" hangingPunct="1">
              <a:defRPr/>
            </a:pPr>
            <a:endParaRPr lang="en-US" altLang="zh-CN" sz="1400" dirty="0">
              <a:latin typeface="楷体" panose="02010609060101010101" pitchFamily="49" charset="-122"/>
              <a:ea typeface="楷体" panose="02010609060101010101" pitchFamily="49" charset="-122"/>
            </a:endParaRPr>
          </a:p>
          <a:p>
            <a:pPr algn="ctr" eaLnBrk="1" hangingPunct="1">
              <a:defRPr/>
            </a:pPr>
            <a:endParaRPr lang="en-US" altLang="zh-CN" sz="1400" dirty="0">
              <a:latin typeface="楷体" panose="02010609060101010101" pitchFamily="49" charset="-122"/>
              <a:ea typeface="楷体" panose="02010609060101010101" pitchFamily="49" charset="-122"/>
            </a:endParaRPr>
          </a:p>
        </p:txBody>
      </p:sp>
      <p:sp>
        <p:nvSpPr>
          <p:cNvPr id="33" name="圆角矩形 123">
            <a:extLst>
              <a:ext uri="{FF2B5EF4-FFF2-40B4-BE49-F238E27FC236}">
                <a16:creationId xmlns:a16="http://schemas.microsoft.com/office/drawing/2014/main" id="{EC2E214D-8C6D-4E8E-B434-0DFFAEEAD8CD}"/>
              </a:ext>
            </a:extLst>
          </p:cNvPr>
          <p:cNvSpPr/>
          <p:nvPr/>
        </p:nvSpPr>
        <p:spPr bwMode="auto">
          <a:xfrm>
            <a:off x="204357" y="882666"/>
            <a:ext cx="1389494" cy="262449"/>
          </a:xfrm>
          <a:prstGeom prst="roundRect">
            <a:avLst>
              <a:gd name="adj" fmla="val 24024"/>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altLang="zh-CN" sz="1600" dirty="0">
                <a:solidFill>
                  <a:schemeClr val="bg1"/>
                </a:solidFill>
                <a:latin typeface="Times New Roman" panose="02020603050405020304" pitchFamily="18" charset="0"/>
                <a:ea typeface="楷体" panose="02010609060101010101" pitchFamily="49" charset="-122"/>
                <a:cs typeface="Times New Roman" pitchFamily="18" charset="0"/>
              </a:rPr>
              <a:t>Phase picking</a:t>
            </a:r>
            <a:endParaRPr lang="zh-CN" altLang="en-US" sz="1600" dirty="0">
              <a:solidFill>
                <a:schemeClr val="bg1"/>
              </a:solidFill>
              <a:latin typeface="Times New Roman" panose="02020603050405020304" pitchFamily="18" charset="0"/>
              <a:ea typeface="楷体" panose="02010609060101010101" pitchFamily="49" charset="-122"/>
              <a:cs typeface="Times New Roman" pitchFamily="18" charset="0"/>
            </a:endParaRPr>
          </a:p>
        </p:txBody>
      </p:sp>
      <p:sp>
        <p:nvSpPr>
          <p:cNvPr id="34" name="圆角矩形 124">
            <a:extLst>
              <a:ext uri="{FF2B5EF4-FFF2-40B4-BE49-F238E27FC236}">
                <a16:creationId xmlns:a16="http://schemas.microsoft.com/office/drawing/2014/main" id="{C95FB704-38F1-4684-83B0-D4722A3C6080}"/>
              </a:ext>
            </a:extLst>
          </p:cNvPr>
          <p:cNvSpPr/>
          <p:nvPr/>
        </p:nvSpPr>
        <p:spPr bwMode="auto">
          <a:xfrm>
            <a:off x="4626108" y="898677"/>
            <a:ext cx="3998659" cy="1975009"/>
          </a:xfrm>
          <a:prstGeom prst="roundRect">
            <a:avLst/>
          </a:prstGeom>
          <a:noFill/>
          <a:ln w="19050" cap="sq" cmpd="sng" algn="ctr">
            <a:solidFill>
              <a:schemeClr val="accent5">
                <a:lumMod val="50000"/>
              </a:schemeClr>
            </a:solidFill>
            <a:prstDash val="lgDash"/>
            <a:bevel/>
            <a:headEnd type="none" w="med" len="med"/>
            <a:tailEnd type="none" w="med" len="med"/>
          </a:ln>
          <a:effectLst/>
        </p:spPr>
        <p:txBody>
          <a:bodyPr wrap="square" anchor="ctr">
            <a:spAutoFit/>
          </a:bodyPr>
          <a:lstStyle/>
          <a:p>
            <a:pPr algn="ctr" eaLnBrk="1" hangingPunct="1">
              <a:defRPr/>
            </a:pPr>
            <a:endParaRPr lang="en-US" altLang="zh-CN" sz="1800" dirty="0">
              <a:latin typeface="楷体" panose="02010609060101010101" pitchFamily="49" charset="-122"/>
              <a:ea typeface="楷体" panose="02010609060101010101" pitchFamily="49" charset="-122"/>
            </a:endParaRPr>
          </a:p>
          <a:p>
            <a:pPr algn="ctr" eaLnBrk="1" hangingPunct="1">
              <a:defRPr/>
            </a:pPr>
            <a:endParaRPr lang="en-US" altLang="zh-CN" sz="1800" dirty="0">
              <a:latin typeface="楷体" panose="02010609060101010101" pitchFamily="49" charset="-122"/>
              <a:ea typeface="楷体" panose="02010609060101010101" pitchFamily="49" charset="-122"/>
            </a:endParaRPr>
          </a:p>
          <a:p>
            <a:pPr algn="ctr" eaLnBrk="1" hangingPunct="1">
              <a:defRPr/>
            </a:pPr>
            <a:endParaRPr lang="en-US" altLang="zh-CN" sz="1800" dirty="0">
              <a:latin typeface="楷体" panose="02010609060101010101" pitchFamily="49" charset="-122"/>
              <a:ea typeface="楷体" panose="02010609060101010101" pitchFamily="49" charset="-122"/>
            </a:endParaRPr>
          </a:p>
          <a:p>
            <a:pPr algn="ctr" eaLnBrk="1" hangingPunct="1">
              <a:defRPr/>
            </a:pPr>
            <a:endParaRPr lang="en-US" altLang="zh-CN" sz="1800" dirty="0">
              <a:latin typeface="楷体" panose="02010609060101010101" pitchFamily="49" charset="-122"/>
              <a:ea typeface="楷体" panose="02010609060101010101" pitchFamily="49" charset="-122"/>
            </a:endParaRPr>
          </a:p>
          <a:p>
            <a:pPr algn="ctr" eaLnBrk="1" hangingPunct="1">
              <a:defRPr/>
            </a:pPr>
            <a:endParaRPr lang="en-US" altLang="zh-CN" sz="1800" dirty="0">
              <a:latin typeface="楷体" panose="02010609060101010101" pitchFamily="49" charset="-122"/>
              <a:ea typeface="楷体" panose="02010609060101010101" pitchFamily="49" charset="-122"/>
            </a:endParaRPr>
          </a:p>
          <a:p>
            <a:pPr algn="ctr" eaLnBrk="1" hangingPunct="1">
              <a:defRPr/>
            </a:pPr>
            <a:endParaRPr lang="en-US" altLang="zh-CN" sz="2000" dirty="0">
              <a:latin typeface="楷体" panose="02010609060101010101" pitchFamily="49" charset="-122"/>
              <a:ea typeface="楷体" panose="02010609060101010101" pitchFamily="49" charset="-122"/>
            </a:endParaRPr>
          </a:p>
        </p:txBody>
      </p:sp>
      <p:sp>
        <p:nvSpPr>
          <p:cNvPr id="35" name="圆角矩形 123">
            <a:extLst>
              <a:ext uri="{FF2B5EF4-FFF2-40B4-BE49-F238E27FC236}">
                <a16:creationId xmlns:a16="http://schemas.microsoft.com/office/drawing/2014/main" id="{045D16E0-5EB0-4D80-9CF2-E4EBC1B2D320}"/>
              </a:ext>
            </a:extLst>
          </p:cNvPr>
          <p:cNvSpPr/>
          <p:nvPr/>
        </p:nvSpPr>
        <p:spPr bwMode="auto">
          <a:xfrm>
            <a:off x="4417965" y="871379"/>
            <a:ext cx="1389494" cy="262449"/>
          </a:xfrm>
          <a:prstGeom prst="roundRect">
            <a:avLst>
              <a:gd name="adj" fmla="val 24024"/>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altLang="zh-CN" sz="1600" dirty="0">
                <a:solidFill>
                  <a:schemeClr val="bg1"/>
                </a:solidFill>
                <a:latin typeface="Times New Roman" panose="02020603050405020304" pitchFamily="18" charset="0"/>
                <a:ea typeface="楷体" panose="02010609060101010101" pitchFamily="49" charset="-122"/>
                <a:cs typeface="Times New Roman" pitchFamily="18" charset="0"/>
              </a:rPr>
              <a:t>Phase picking</a:t>
            </a:r>
            <a:endParaRPr lang="zh-CN" altLang="en-US" sz="1600" dirty="0">
              <a:solidFill>
                <a:schemeClr val="bg1"/>
              </a:solidFill>
              <a:latin typeface="Times New Roman" panose="02020603050405020304" pitchFamily="18" charset="0"/>
              <a:ea typeface="楷体" panose="02010609060101010101" pitchFamily="49" charset="-122"/>
              <a:cs typeface="Times New Roman" pitchFamily="18" charset="0"/>
            </a:endParaRPr>
          </a:p>
        </p:txBody>
      </p:sp>
      <p:sp>
        <p:nvSpPr>
          <p:cNvPr id="36" name="圆角矩形 124">
            <a:extLst>
              <a:ext uri="{FF2B5EF4-FFF2-40B4-BE49-F238E27FC236}">
                <a16:creationId xmlns:a16="http://schemas.microsoft.com/office/drawing/2014/main" id="{CC0E2C7F-3F5E-42D1-A9B2-464A8655BB24}"/>
              </a:ext>
            </a:extLst>
          </p:cNvPr>
          <p:cNvSpPr/>
          <p:nvPr/>
        </p:nvSpPr>
        <p:spPr bwMode="auto">
          <a:xfrm>
            <a:off x="4585287" y="2899588"/>
            <a:ext cx="3998659" cy="1975009"/>
          </a:xfrm>
          <a:prstGeom prst="roundRect">
            <a:avLst/>
          </a:prstGeom>
          <a:noFill/>
          <a:ln w="19050" cap="sq" cmpd="sng" algn="ctr">
            <a:solidFill>
              <a:schemeClr val="accent5">
                <a:lumMod val="50000"/>
              </a:schemeClr>
            </a:solidFill>
            <a:prstDash val="lgDash"/>
            <a:bevel/>
            <a:headEnd type="none" w="med" len="med"/>
            <a:tailEnd type="none" w="med" len="med"/>
          </a:ln>
          <a:effectLst/>
        </p:spPr>
        <p:txBody>
          <a:bodyPr wrap="square" anchor="ctr">
            <a:spAutoFit/>
          </a:bodyPr>
          <a:lstStyle/>
          <a:p>
            <a:pPr algn="ctr" eaLnBrk="1" hangingPunct="1">
              <a:defRPr/>
            </a:pPr>
            <a:endParaRPr lang="en-US" altLang="zh-CN" sz="1800" dirty="0">
              <a:latin typeface="楷体" panose="02010609060101010101" pitchFamily="49" charset="-122"/>
              <a:ea typeface="楷体" panose="02010609060101010101" pitchFamily="49" charset="-122"/>
            </a:endParaRPr>
          </a:p>
          <a:p>
            <a:pPr algn="ctr" eaLnBrk="1" hangingPunct="1">
              <a:defRPr/>
            </a:pPr>
            <a:endParaRPr lang="en-US" altLang="zh-CN" sz="1800" dirty="0">
              <a:latin typeface="楷体" panose="02010609060101010101" pitchFamily="49" charset="-122"/>
              <a:ea typeface="楷体" panose="02010609060101010101" pitchFamily="49" charset="-122"/>
            </a:endParaRPr>
          </a:p>
          <a:p>
            <a:pPr algn="ctr" eaLnBrk="1" hangingPunct="1">
              <a:defRPr/>
            </a:pPr>
            <a:endParaRPr lang="en-US" altLang="zh-CN" sz="1800" dirty="0">
              <a:latin typeface="楷体" panose="02010609060101010101" pitchFamily="49" charset="-122"/>
              <a:ea typeface="楷体" panose="02010609060101010101" pitchFamily="49" charset="-122"/>
            </a:endParaRPr>
          </a:p>
          <a:p>
            <a:pPr algn="ctr" eaLnBrk="1" hangingPunct="1">
              <a:defRPr/>
            </a:pPr>
            <a:endParaRPr lang="en-US" altLang="zh-CN" sz="1800" dirty="0">
              <a:latin typeface="楷体" panose="02010609060101010101" pitchFamily="49" charset="-122"/>
              <a:ea typeface="楷体" panose="02010609060101010101" pitchFamily="49" charset="-122"/>
            </a:endParaRPr>
          </a:p>
          <a:p>
            <a:pPr algn="ctr" eaLnBrk="1" hangingPunct="1">
              <a:defRPr/>
            </a:pPr>
            <a:endParaRPr lang="en-US" altLang="zh-CN" sz="1800" dirty="0">
              <a:latin typeface="楷体" panose="02010609060101010101" pitchFamily="49" charset="-122"/>
              <a:ea typeface="楷体" panose="02010609060101010101" pitchFamily="49" charset="-122"/>
            </a:endParaRPr>
          </a:p>
          <a:p>
            <a:pPr algn="ctr" eaLnBrk="1" hangingPunct="1">
              <a:defRPr/>
            </a:pPr>
            <a:endParaRPr lang="en-US" altLang="zh-CN" sz="2000" dirty="0">
              <a:latin typeface="楷体" panose="02010609060101010101" pitchFamily="49" charset="-122"/>
              <a:ea typeface="楷体" panose="02010609060101010101" pitchFamily="49" charset="-122"/>
            </a:endParaRPr>
          </a:p>
        </p:txBody>
      </p:sp>
      <p:sp>
        <p:nvSpPr>
          <p:cNvPr id="37" name="圆角矩形 123">
            <a:extLst>
              <a:ext uri="{FF2B5EF4-FFF2-40B4-BE49-F238E27FC236}">
                <a16:creationId xmlns:a16="http://schemas.microsoft.com/office/drawing/2014/main" id="{366C4936-09BF-43F6-9801-A05840EC5A99}"/>
              </a:ext>
            </a:extLst>
          </p:cNvPr>
          <p:cNvSpPr/>
          <p:nvPr/>
        </p:nvSpPr>
        <p:spPr bwMode="auto">
          <a:xfrm>
            <a:off x="7256414" y="4664745"/>
            <a:ext cx="1474835" cy="262449"/>
          </a:xfrm>
          <a:prstGeom prst="roundRect">
            <a:avLst>
              <a:gd name="adj" fmla="val 24024"/>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altLang="zh-CN" sz="1400" dirty="0">
                <a:solidFill>
                  <a:schemeClr val="bg1"/>
                </a:solidFill>
                <a:latin typeface="Times New Roman" panose="02020603050405020304" pitchFamily="18" charset="0"/>
                <a:ea typeface="楷体" panose="02010609060101010101" pitchFamily="49" charset="-122"/>
                <a:cs typeface="Times New Roman" pitchFamily="18" charset="0"/>
              </a:rPr>
              <a:t>Phase association</a:t>
            </a:r>
            <a:endParaRPr lang="zh-CN" altLang="en-US" sz="1400" dirty="0">
              <a:solidFill>
                <a:schemeClr val="bg1"/>
              </a:solidFill>
              <a:latin typeface="Times New Roman" panose="02020603050405020304" pitchFamily="18" charset="0"/>
              <a:ea typeface="楷体" panose="02010609060101010101" pitchFamily="49" charset="-122"/>
              <a:cs typeface="Times New Roman" pitchFamily="18" charset="0"/>
            </a:endParaRPr>
          </a:p>
        </p:txBody>
      </p:sp>
    </p:spTree>
    <p:extLst>
      <p:ext uri="{BB962C8B-B14F-4D97-AF65-F5344CB8AC3E}">
        <p14:creationId xmlns:p14="http://schemas.microsoft.com/office/powerpoint/2010/main" val="435811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E4370D42-6B08-4382-8BAA-F52F4DE07FDC}"/>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3" name="矩形 2">
            <a:extLst>
              <a:ext uri="{FF2B5EF4-FFF2-40B4-BE49-F238E27FC236}">
                <a16:creationId xmlns:a16="http://schemas.microsoft.com/office/drawing/2014/main" id="{B70269A0-E114-4613-AFAF-449EE92EC44D}"/>
              </a:ext>
            </a:extLst>
          </p:cNvPr>
          <p:cNvSpPr/>
          <p:nvPr/>
        </p:nvSpPr>
        <p:spPr>
          <a:xfrm>
            <a:off x="489103" y="1088710"/>
            <a:ext cx="8240031" cy="3693319"/>
          </a:xfrm>
          <a:prstGeom prst="rect">
            <a:avLst/>
          </a:prstGeom>
        </p:spPr>
        <p:txBody>
          <a:bodyPr wrap="square">
            <a:spAutoFit/>
          </a:bodyPr>
          <a:lstStyle/>
          <a:p>
            <a:pPr marL="285750" indent="-285750" algn="just">
              <a:buFont typeface="Wingdings" panose="05000000000000000000" pitchFamily="2" charset="2"/>
              <a:buChar char="u"/>
            </a:pPr>
            <a:r>
              <a:rPr lang="en-US" altLang="zh-CN" sz="1800" dirty="0">
                <a:latin typeface="Times New Roman" panose="02020603050405020304" pitchFamily="18" charset="0"/>
                <a:ea typeface="宋体" panose="02010600030101010101" pitchFamily="2" charset="-122"/>
              </a:rPr>
              <a:t>A local event detection method was proposed, it picked the P/S phases using multi-task CNN, and identified  the noise signals using GAN+LSTM, and realized the phases association using a method based on estimation of P/S wave velocity ratio.</a:t>
            </a:r>
          </a:p>
          <a:p>
            <a:pPr marL="285750" indent="-285750" algn="just">
              <a:buFont typeface="Wingdings" panose="05000000000000000000" pitchFamily="2" charset="2"/>
              <a:buChar char="u"/>
            </a:pPr>
            <a:r>
              <a:rPr lang="en-US" altLang="zh-CN" sz="1800" dirty="0">
                <a:latin typeface="Times New Roman" panose="02020603050405020304" pitchFamily="18" charset="0"/>
                <a:ea typeface="宋体" panose="02010600030101010101" pitchFamily="2" charset="-122"/>
              </a:rPr>
              <a:t>The actual data test shows that the method can accurately pick up the P and S phase of the local earthquake events in the continuous waveform data, realizing reliable detection of local events.</a:t>
            </a:r>
          </a:p>
          <a:p>
            <a:pPr marL="285750" indent="-285750" algn="just">
              <a:buFont typeface="Wingdings" panose="05000000000000000000" pitchFamily="2" charset="2"/>
              <a:buChar char="u"/>
            </a:pPr>
            <a:r>
              <a:rPr lang="en-US" altLang="zh-CN" sz="1800" dirty="0">
                <a:latin typeface="Times New Roman" panose="02020603050405020304" pitchFamily="18" charset="0"/>
                <a:ea typeface="宋体" panose="02010600030101010101" pitchFamily="2" charset="-122"/>
              </a:rPr>
              <a:t>The application research of machine learning in seismic data processing is still a hot spot. The research trends range from seismic phase picking and arrival time estimation to phases association and event location. In the future, it may also be extended to applied research on focal mechanism and source characteristics. The research goals will also develop from single station data to multiple stations data, from regional network to global network, and from research system to real-time </a:t>
            </a:r>
            <a:r>
              <a:rPr lang="en-US" altLang="zh-CN" sz="1800">
                <a:latin typeface="Times New Roman" panose="02020603050405020304" pitchFamily="18" charset="0"/>
                <a:ea typeface="宋体" panose="02010600030101010101" pitchFamily="2" charset="-122"/>
              </a:rPr>
              <a:t>application system.</a:t>
            </a:r>
            <a:endParaRPr lang="en-US" altLang="zh-CN" sz="1800" dirty="0">
              <a:latin typeface="Times New Roman" panose="02020603050405020304" pitchFamily="18" charset="0"/>
              <a:ea typeface="宋体" panose="02010600030101010101" pitchFamily="2" charset="-122"/>
            </a:endParaRPr>
          </a:p>
        </p:txBody>
      </p:sp>
      <p:sp>
        <p:nvSpPr>
          <p:cNvPr id="5" name="TextBox 2">
            <a:extLst>
              <a:ext uri="{FF2B5EF4-FFF2-40B4-BE49-F238E27FC236}">
                <a16:creationId xmlns:a16="http://schemas.microsoft.com/office/drawing/2014/main" id="{E69D3AAC-E7ED-433D-A46D-2B3153489616}"/>
              </a:ext>
            </a:extLst>
          </p:cNvPr>
          <p:cNvSpPr txBox="1"/>
          <p:nvPr/>
        </p:nvSpPr>
        <p:spPr>
          <a:xfrm>
            <a:off x="953477" y="567772"/>
            <a:ext cx="672123" cy="200055"/>
          </a:xfrm>
          <a:prstGeom prst="rect">
            <a:avLst/>
          </a:prstGeom>
          <a:noFill/>
        </p:spPr>
        <p:txBody>
          <a:bodyPr wrap="square" rtlCol="0">
            <a:spAutoFit/>
          </a:bodyPr>
          <a:lstStyle/>
          <a:p>
            <a:pPr algn="ctr"/>
            <a:r>
              <a:rPr lang="en-US" altLang="zh-CN" sz="700" dirty="0">
                <a:latin typeface="Arial" panose="020B0604020202020204" pitchFamily="34" charset="0"/>
                <a:cs typeface="Arial" panose="020B0604020202020204" pitchFamily="34" charset="0"/>
              </a:rPr>
              <a:t>P3.6-541</a:t>
            </a:r>
            <a:endParaRPr lang="en-AT" altLang="zh-CN" sz="700" dirty="0">
              <a:latin typeface="Arial" panose="020B0604020202020204" pitchFamily="34" charset="0"/>
              <a:cs typeface="Arial" panose="020B0604020202020204" pitchFamily="34" charset="0"/>
            </a:endParaRPr>
          </a:p>
        </p:txBody>
      </p:sp>
      <p:sp>
        <p:nvSpPr>
          <p:cNvPr id="6" name="Rectangle 17">
            <a:extLst>
              <a:ext uri="{FF2B5EF4-FFF2-40B4-BE49-F238E27FC236}">
                <a16:creationId xmlns:a16="http://schemas.microsoft.com/office/drawing/2014/main" id="{90B05FD8-3D98-46DF-B948-8EC0020BEA4A}"/>
              </a:ext>
            </a:extLst>
          </p:cNvPr>
          <p:cNvSpPr>
            <a:spLocks noChangeArrowheads="1"/>
          </p:cNvSpPr>
          <p:nvPr/>
        </p:nvSpPr>
        <p:spPr bwMode="auto">
          <a:xfrm>
            <a:off x="1992923" y="163887"/>
            <a:ext cx="4962770" cy="629338"/>
          </a:xfrm>
          <a:prstGeom prst="rect">
            <a:avLst/>
          </a:prstGeom>
          <a:noFill/>
          <a:ln w="9525">
            <a:noFill/>
            <a:miter lim="800000"/>
            <a:headEnd/>
            <a:tailEnd/>
          </a:ln>
        </p:spPr>
        <p:txBody>
          <a:bodyPr wrap="square" lIns="18666" tIns="9334" rIns="18666" bIns="9334">
            <a:spAutoFit/>
          </a:bodyPr>
          <a:lstStyle/>
          <a:p>
            <a:pPr algn="ctr" eaLnBrk="0" hangingPunct="0"/>
            <a:r>
              <a:rPr lang="en-US" altLang="zh-CN" sz="1400" b="1" dirty="0">
                <a:solidFill>
                  <a:schemeClr val="bg1"/>
                </a:solidFill>
                <a:latin typeface="Arial" panose="020B0604020202020204" pitchFamily="34" charset="0"/>
              </a:rPr>
              <a:t>Research on Local Seismic Event Detection Method Based on Deep Neural Network</a:t>
            </a:r>
          </a:p>
          <a:p>
            <a:pPr algn="ctr" eaLnBrk="0" hangingPunct="0">
              <a:lnSpc>
                <a:spcPts val="1586"/>
              </a:lnSpc>
            </a:pPr>
            <a:r>
              <a:rPr lang="en-US" altLang="zh-CN" sz="800" dirty="0">
                <a:solidFill>
                  <a:schemeClr val="bg1"/>
                </a:solidFill>
                <a:latin typeface="Arial" panose="020B0604020202020204" pitchFamily="34" charset="0"/>
                <a:ea typeface="Avenir Book" charset="0"/>
              </a:rPr>
              <a:t>Li </a:t>
            </a:r>
            <a:r>
              <a:rPr lang="en-US" altLang="zh-CN" sz="800" dirty="0" err="1">
                <a:solidFill>
                  <a:schemeClr val="bg1"/>
                </a:solidFill>
                <a:latin typeface="Arial" panose="020B0604020202020204" pitchFamily="34" charset="0"/>
                <a:ea typeface="Avenir Book" charset="0"/>
              </a:rPr>
              <a:t>Jian,Wang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Xiaoming</a:t>
            </a:r>
            <a:r>
              <a:rPr lang="en-US" altLang="zh-CN" sz="800" dirty="0">
                <a:solidFill>
                  <a:schemeClr val="bg1"/>
                </a:solidFill>
                <a:latin typeface="Arial" panose="020B0604020202020204" pitchFamily="34" charset="0"/>
                <a:ea typeface="Avenir Book" charset="0"/>
              </a:rPr>
              <a:t>, Liu </a:t>
            </a:r>
            <a:r>
              <a:rPr lang="en-US" altLang="zh-CN" sz="800" dirty="0" err="1">
                <a:solidFill>
                  <a:schemeClr val="bg1"/>
                </a:solidFill>
                <a:latin typeface="Arial" panose="020B0604020202020204" pitchFamily="34" charset="0"/>
                <a:ea typeface="Avenir Book" charset="0"/>
              </a:rPr>
              <a:t>Zhehan,Wang</a:t>
            </a:r>
            <a:r>
              <a:rPr lang="en-US" altLang="zh-CN" sz="800" dirty="0">
                <a:solidFill>
                  <a:schemeClr val="bg1"/>
                </a:solidFill>
                <a:latin typeface="Arial" panose="020B0604020202020204" pitchFamily="34" charset="0"/>
                <a:ea typeface="Avenir Book" charset="0"/>
              </a:rPr>
              <a:t> Juan, Shang </a:t>
            </a:r>
            <a:r>
              <a:rPr lang="en-US" altLang="zh-CN" sz="800" dirty="0" err="1">
                <a:solidFill>
                  <a:schemeClr val="bg1"/>
                </a:solidFill>
                <a:latin typeface="Arial" panose="020B0604020202020204" pitchFamily="34" charset="0"/>
                <a:ea typeface="Avenir Book" charset="0"/>
              </a:rPr>
              <a:t>Jie,Gai</a:t>
            </a:r>
            <a:r>
              <a:rPr lang="en-US" altLang="zh-CN" sz="800" dirty="0">
                <a:solidFill>
                  <a:schemeClr val="bg1"/>
                </a:solidFill>
                <a:latin typeface="Arial" panose="020B0604020202020204" pitchFamily="34" charset="0"/>
                <a:ea typeface="Avenir Book" charset="0"/>
              </a:rPr>
              <a:t> Lei, </a:t>
            </a:r>
            <a:r>
              <a:rPr lang="en-US" altLang="zh-CN" sz="800" dirty="0" err="1">
                <a:solidFill>
                  <a:schemeClr val="bg1"/>
                </a:solidFill>
                <a:latin typeface="Arial" panose="020B0604020202020204" pitchFamily="34" charset="0"/>
                <a:ea typeface="Avenir Book" charset="0"/>
              </a:rPr>
              <a:t>Qiu</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Hongmao,Nan</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De,Wang</a:t>
            </a:r>
            <a:r>
              <a:rPr lang="en-US" altLang="zh-CN" sz="800" dirty="0">
                <a:solidFill>
                  <a:schemeClr val="bg1"/>
                </a:solidFill>
                <a:latin typeface="Arial" panose="020B0604020202020204" pitchFamily="34" charset="0"/>
                <a:ea typeface="Avenir Book" charset="0"/>
              </a:rPr>
              <a:t> </a:t>
            </a:r>
            <a:r>
              <a:rPr lang="en-US" altLang="zh-CN" sz="800" dirty="0" err="1">
                <a:solidFill>
                  <a:schemeClr val="bg1"/>
                </a:solidFill>
                <a:latin typeface="Arial" panose="020B0604020202020204" pitchFamily="34" charset="0"/>
                <a:ea typeface="Avenir Book" charset="0"/>
              </a:rPr>
              <a:t>Xuliang</a:t>
            </a:r>
            <a:r>
              <a:rPr lang="en-US" altLang="zh-CN" sz="800" dirty="0">
                <a:solidFill>
                  <a:schemeClr val="bg1"/>
                </a:solidFill>
                <a:latin typeface="Avenir Book" charset="0"/>
                <a:ea typeface="Avenir Book" charset="0"/>
                <a:cs typeface="Avenir Book" charset="0"/>
              </a:rPr>
              <a:t> </a:t>
            </a:r>
          </a:p>
        </p:txBody>
      </p:sp>
    </p:spTree>
    <p:extLst>
      <p:ext uri="{BB962C8B-B14F-4D97-AF65-F5344CB8AC3E}">
        <p14:creationId xmlns:p14="http://schemas.microsoft.com/office/powerpoint/2010/main" val="2670322389"/>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2510</TotalTime>
  <Words>1012</Words>
  <Application>Microsoft Office PowerPoint</Application>
  <PresentationFormat>全屏显示(16:9)</PresentationFormat>
  <Paragraphs>97</Paragraphs>
  <Slides>9</Slides>
  <Notes>0</Notes>
  <HiddenSlides>0</HiddenSlides>
  <MMClips>0</MMClips>
  <ScaleCrop>false</ScaleCrop>
  <HeadingPairs>
    <vt:vector size="8" baseType="variant">
      <vt:variant>
        <vt:lpstr>已用的字体</vt:lpstr>
      </vt:variant>
      <vt:variant>
        <vt:i4>10</vt:i4>
      </vt:variant>
      <vt:variant>
        <vt:lpstr>主题</vt:lpstr>
      </vt:variant>
      <vt:variant>
        <vt:i4>7</vt:i4>
      </vt:variant>
      <vt:variant>
        <vt:lpstr>嵌入 OLE 服务器</vt:lpstr>
      </vt:variant>
      <vt:variant>
        <vt:i4>1</vt:i4>
      </vt:variant>
      <vt:variant>
        <vt:lpstr>幻灯片标题</vt:lpstr>
      </vt:variant>
      <vt:variant>
        <vt:i4>9</vt:i4>
      </vt:variant>
    </vt:vector>
  </HeadingPairs>
  <TitlesOfParts>
    <vt:vector size="27" baseType="lpstr">
      <vt:lpstr>Avenir Book</vt:lpstr>
      <vt:lpstr>Avenir Heavy</vt:lpstr>
      <vt:lpstr>Avenir Medium</vt:lpstr>
      <vt:lpstr>DIN-Light</vt:lpstr>
      <vt:lpstr>DIN-Medium</vt:lpstr>
      <vt:lpstr>楷体</vt:lpstr>
      <vt:lpstr>Arial</vt:lpstr>
      <vt:lpstr>Calibri</vt:lpstr>
      <vt:lpstr>Times New Roman</vt:lpstr>
      <vt:lpstr>Wingdings</vt:lpstr>
      <vt:lpstr>Title Slide</vt:lpstr>
      <vt:lpstr>Inner Slide</vt:lpstr>
      <vt:lpstr>abstract</vt:lpstr>
      <vt:lpstr>INTRODUCTION</vt:lpstr>
      <vt:lpstr>METHODS</vt:lpstr>
      <vt:lpstr>RESULTS</vt:lpstr>
      <vt:lpstr>CONCLUSIONS</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李 健</cp:lastModifiedBy>
  <cp:revision>80</cp:revision>
  <cp:lastPrinted>2019-03-26T13:54:24Z</cp:lastPrinted>
  <dcterms:created xsi:type="dcterms:W3CDTF">2019-04-24T06:32:04Z</dcterms:created>
  <dcterms:modified xsi:type="dcterms:W3CDTF">2021-06-17T03:09:11Z</dcterms:modified>
</cp:coreProperties>
</file>