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58" r:id="rId9"/>
    <p:sldId id="260" r:id="rId10"/>
    <p:sldId id="267" r:id="rId11"/>
    <p:sldId id="270" r:id="rId12"/>
    <p:sldId id="268" r:id="rId13"/>
    <p:sldId id="275" r:id="rId14"/>
    <p:sldId id="269" r:id="rId15"/>
    <p:sldId id="278" r:id="rId16"/>
    <p:sldId id="264" r:id="rId17"/>
    <p:sldId id="274" r:id="rId18"/>
    <p:sldId id="271"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46" d="100"/>
          <a:sy n="146" d="100"/>
        </p:scale>
        <p:origin x="11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15/06/21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508393" y="1898347"/>
            <a:ext cx="8130746" cy="1302920"/>
          </a:xfrm>
          <a:prstGeom prst="rect">
            <a:avLst/>
          </a:prstGeom>
          <a:noFill/>
          <a:ln w="9525">
            <a:noFill/>
            <a:miter lim="800000"/>
            <a:headEnd/>
            <a:tailEnd/>
          </a:ln>
        </p:spPr>
        <p:txBody>
          <a:bodyPr wrap="square" lIns="18666" tIns="9334" rIns="18666" bIns="9334">
            <a:spAutoFit/>
          </a:bodyPr>
          <a:lstStyle/>
          <a:p>
            <a:pPr algn="ctr" eaLnBrk="0" hangingPunct="0"/>
            <a:r>
              <a:rPr lang="en-GB" sz="1800" b="1" i="0" dirty="0">
                <a:solidFill>
                  <a:schemeClr val="bg1"/>
                </a:solidFill>
                <a:effectLst/>
                <a:latin typeface="Arial" panose="020B0604020202020204" pitchFamily="34" charset="0"/>
                <a:cs typeface="Arial" panose="020B0604020202020204" pitchFamily="34" charset="0"/>
              </a:rPr>
              <a:t>Discrimination between Earthquakes and Quarries Blasts Using Committee Machine</a:t>
            </a:r>
            <a:endParaRPr lang="en-US" sz="1800" b="1" dirty="0">
              <a:solidFill>
                <a:schemeClr val="bg1"/>
              </a:solidFill>
              <a:latin typeface="Arial" panose="020B0604020202020204" pitchFamily="34" charset="0"/>
              <a:cs typeface="Arial" panose="020B0604020202020204" pitchFamily="34" charset="0"/>
            </a:endParaRPr>
          </a:p>
          <a:p>
            <a:pPr marL="0" marR="0" algn="ctr">
              <a:lnSpc>
                <a:spcPct val="115000"/>
              </a:lnSpc>
              <a:spcBef>
                <a:spcPts val="0"/>
              </a:spcBef>
              <a:spcAft>
                <a:spcPts val="1000"/>
              </a:spcAft>
            </a:pPr>
            <a:r>
              <a:rPr lang="en-US" sz="16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Ahmed Lethy, Adel S. Othman, Mohamed N. </a:t>
            </a:r>
            <a:r>
              <a:rPr lang="en-US" sz="1600" dirty="0" err="1">
                <a:solidFill>
                  <a:schemeClr val="bg1"/>
                </a:solidFill>
                <a:effectLst/>
                <a:latin typeface="Arial" panose="020B0604020202020204" pitchFamily="34" charset="0"/>
                <a:ea typeface="MS Mincho" panose="02020609040205080304" pitchFamily="49" charset="-128"/>
                <a:cs typeface="Arial" panose="020B0604020202020204" pitchFamily="34" charset="0"/>
              </a:rPr>
              <a:t>ElGabry</a:t>
            </a:r>
            <a:r>
              <a:rPr lang="en-US" sz="16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Hesham Hussein</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2957174" y="3867150"/>
            <a:ext cx="3151414" cy="465127"/>
          </a:xfrm>
          <a:prstGeom prst="rect">
            <a:avLst/>
          </a:prstGeom>
          <a:noFill/>
        </p:spPr>
        <p:txBody>
          <a:bodyPr wrap="square" rtlCol="0">
            <a:spAutoFit/>
          </a:bodyPr>
          <a:lstStyle/>
          <a:p>
            <a:pPr marL="0" marR="0" algn="just">
              <a:lnSpc>
                <a:spcPct val="115000"/>
              </a:lnSpc>
              <a:spcBef>
                <a:spcPts val="0"/>
              </a:spcBef>
              <a:spcAft>
                <a:spcPts val="1000"/>
              </a:spcAft>
            </a:pPr>
            <a:r>
              <a:rPr lang="en-US" sz="1100" i="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National Research Institute of Astronomy and Geophysics NRIAG, 11421 Helwan Egypt</a:t>
            </a:r>
            <a:endParaRPr lang="en-US" sz="11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GB" sz="1401" dirty="0">
                <a:solidFill>
                  <a:schemeClr val="bg1"/>
                </a:solidFill>
                <a:latin typeface="Arial" panose="020B0604020202020204" pitchFamily="34" charset="0"/>
                <a:cs typeface="Arial" panose="020B0604020202020204" pitchFamily="34" charset="0"/>
              </a:rPr>
              <a:t>Poster No. P3.6-197</a:t>
            </a:r>
            <a:endParaRPr lang="en-AT" sz="140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343DAB7-C66B-4B43-BFE4-AC5B9958443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54330" y="4316438"/>
            <a:ext cx="438715" cy="433451"/>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pic>
        <p:nvPicPr>
          <p:cNvPr id="12" name="Picture 11">
            <a:extLst>
              <a:ext uri="{FF2B5EF4-FFF2-40B4-BE49-F238E27FC236}">
                <a16:creationId xmlns:a16="http://schemas.microsoft.com/office/drawing/2014/main" id="{2DC57A67-8CCC-49C1-8A6B-97E3F5FC5FDE}"/>
              </a:ext>
            </a:extLst>
          </p:cNvPr>
          <p:cNvPicPr>
            <a:picLocks noChangeAspect="1"/>
          </p:cNvPicPr>
          <p:nvPr/>
        </p:nvPicPr>
        <p:blipFill>
          <a:blip r:embed="rId2"/>
          <a:stretch>
            <a:fillRect/>
          </a:stretch>
        </p:blipFill>
        <p:spPr>
          <a:xfrm>
            <a:off x="1597352" y="881743"/>
            <a:ext cx="7518399" cy="3805825"/>
          </a:xfrm>
          <a:prstGeom prst="rect">
            <a:avLst/>
          </a:prstGeom>
        </p:spPr>
      </p:pic>
      <p:sp>
        <p:nvSpPr>
          <p:cNvPr id="6" name="TextBox 5">
            <a:extLst>
              <a:ext uri="{FF2B5EF4-FFF2-40B4-BE49-F238E27FC236}">
                <a16:creationId xmlns:a16="http://schemas.microsoft.com/office/drawing/2014/main" id="{8192FF73-F84D-4935-9C2E-81DF1ADBCEA7}"/>
              </a:ext>
            </a:extLst>
          </p:cNvPr>
          <p:cNvSpPr txBox="1"/>
          <p:nvPr/>
        </p:nvSpPr>
        <p:spPr>
          <a:xfrm>
            <a:off x="580030" y="837018"/>
            <a:ext cx="4223982" cy="400110"/>
          </a:xfrm>
          <a:prstGeom prst="rect">
            <a:avLst/>
          </a:prstGeom>
          <a:noFill/>
        </p:spPr>
        <p:txBody>
          <a:bodyPr wrap="square" rtlCol="0">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Discrimination procedure</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34153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pic>
        <p:nvPicPr>
          <p:cNvPr id="2" name="Picture 1">
            <a:extLst>
              <a:ext uri="{FF2B5EF4-FFF2-40B4-BE49-F238E27FC236}">
                <a16:creationId xmlns:a16="http://schemas.microsoft.com/office/drawing/2014/main" id="{DBD0FC7A-7517-47A8-AF88-55868AC240B7}"/>
              </a:ext>
            </a:extLst>
          </p:cNvPr>
          <p:cNvPicPr>
            <a:picLocks noChangeAspect="1"/>
          </p:cNvPicPr>
          <p:nvPr/>
        </p:nvPicPr>
        <p:blipFill>
          <a:blip r:embed="rId2"/>
          <a:stretch>
            <a:fillRect/>
          </a:stretch>
        </p:blipFill>
        <p:spPr>
          <a:xfrm>
            <a:off x="3931174" y="953228"/>
            <a:ext cx="5071605" cy="3739506"/>
          </a:xfrm>
          <a:prstGeom prst="rect">
            <a:avLst/>
          </a:prstGeom>
        </p:spPr>
      </p:pic>
      <p:sp>
        <p:nvSpPr>
          <p:cNvPr id="7" name="TextBox 6">
            <a:extLst>
              <a:ext uri="{FF2B5EF4-FFF2-40B4-BE49-F238E27FC236}">
                <a16:creationId xmlns:a16="http://schemas.microsoft.com/office/drawing/2014/main" id="{03A58747-20A3-46CA-ACEF-BEB1FF2752DC}"/>
              </a:ext>
            </a:extLst>
          </p:cNvPr>
          <p:cNvSpPr txBox="1"/>
          <p:nvPr/>
        </p:nvSpPr>
        <p:spPr>
          <a:xfrm>
            <a:off x="580030" y="837018"/>
            <a:ext cx="4223982" cy="400110"/>
          </a:xfrm>
          <a:prstGeom prst="rect">
            <a:avLst/>
          </a:prstGeom>
          <a:noFill/>
        </p:spPr>
        <p:txBody>
          <a:bodyPr wrap="square" rtlCol="0">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Discrimination Results</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8" name="TextBox 7">
            <a:extLst>
              <a:ext uri="{FF2B5EF4-FFF2-40B4-BE49-F238E27FC236}">
                <a16:creationId xmlns:a16="http://schemas.microsoft.com/office/drawing/2014/main" id="{3BF7BA83-950C-4301-A43D-4C29AEEE570F}"/>
              </a:ext>
            </a:extLst>
          </p:cNvPr>
          <p:cNvSpPr txBox="1"/>
          <p:nvPr/>
        </p:nvSpPr>
        <p:spPr>
          <a:xfrm>
            <a:off x="580030" y="1432019"/>
            <a:ext cx="3255576" cy="3108543"/>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The nine cluster SOM almost separates the earthquakes and explosions in different clusters. All the clusters contain a single event-type except cluster 8 which contains 94 earthquakes and only one explosion. To visualize the result of these SOM clusters the events were posted on a satellite map with the holding cluster number indicated with different shapes</a:t>
            </a:r>
          </a:p>
          <a:p>
            <a:r>
              <a:rPr lang="en-GB" sz="1400" dirty="0">
                <a:latin typeface="Arial" panose="020B0604020202020204" pitchFamily="34" charset="0"/>
                <a:cs typeface="Arial" panose="020B0604020202020204" pitchFamily="34" charset="0"/>
              </a:rPr>
              <a:t>The green-</a:t>
            </a:r>
            <a:r>
              <a:rPr lang="en-GB" sz="1400" dirty="0" err="1">
                <a:latin typeface="Arial" panose="020B0604020202020204" pitchFamily="34" charset="0"/>
                <a:cs typeface="Arial" panose="020B0604020202020204" pitchFamily="34" charset="0"/>
              </a:rPr>
              <a:t>colored</a:t>
            </a:r>
            <a:r>
              <a:rPr lang="en-GB" sz="1400" dirty="0">
                <a:latin typeface="Arial" panose="020B0604020202020204" pitchFamily="34" charset="0"/>
                <a:cs typeface="Arial" panose="020B0604020202020204" pitchFamily="34" charset="0"/>
              </a:rPr>
              <a:t> asterisks (cluster 5) are almost concentrated in a single location. Indicating different detonation techniques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652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[click to edit Poster Title here using “Arial Bold” font size 12 or 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7" name="TextBox 6">
            <a:extLst>
              <a:ext uri="{FF2B5EF4-FFF2-40B4-BE49-F238E27FC236}">
                <a16:creationId xmlns:a16="http://schemas.microsoft.com/office/drawing/2014/main" id="{A4881AAA-46FD-4505-A6EE-A8135B49F738}"/>
              </a:ext>
            </a:extLst>
          </p:cNvPr>
          <p:cNvSpPr txBox="1"/>
          <p:nvPr/>
        </p:nvSpPr>
        <p:spPr>
          <a:xfrm>
            <a:off x="707997" y="1086728"/>
            <a:ext cx="7989526" cy="2970044"/>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The simple combination applied to the ANN outputs enhances the result significantly. The combined results of the ANN trained with the corner frequency ratio </a:t>
            </a:r>
            <a:r>
              <a:rPr lang="en-GB" sz="1100" dirty="0" err="1">
                <a:latin typeface="Arial" panose="020B0604020202020204" pitchFamily="34" charset="0"/>
                <a:cs typeface="Arial" panose="020B0604020202020204" pitchFamily="34" charset="0"/>
              </a:rPr>
              <a:t>Rcf</a:t>
            </a:r>
            <a:r>
              <a:rPr lang="en-GB" sz="1100" dirty="0">
                <a:latin typeface="Arial" panose="020B0604020202020204" pitchFamily="34" charset="0"/>
                <a:cs typeface="Arial" panose="020B0604020202020204" pitchFamily="34" charset="0"/>
              </a:rPr>
              <a:t> and the ANN trained with the three parameters almost have 100 percentage correct discrimination. These results indicate that the </a:t>
            </a:r>
            <a:r>
              <a:rPr lang="en-GB" sz="1100" dirty="0" err="1">
                <a:latin typeface="Arial" panose="020B0604020202020204" pitchFamily="34" charset="0"/>
                <a:cs typeface="Arial" panose="020B0604020202020204" pitchFamily="34" charset="0"/>
              </a:rPr>
              <a:t>Rcf</a:t>
            </a:r>
            <a:r>
              <a:rPr lang="en-GB" sz="1100" dirty="0">
                <a:latin typeface="Arial" panose="020B0604020202020204" pitchFamily="34" charset="0"/>
                <a:cs typeface="Arial" panose="020B0604020202020204" pitchFamily="34" charset="0"/>
              </a:rPr>
              <a:t> parameter is significantly characterizing the earthquakes from the explosions.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nine cluster SOM almost separates the earthquakes and explosions in different clusters. All the clusters contain a single event-type except cluster 8 which contains 94 earthquakes and only one explosion. To visualize the result of these SOM clusters the events were posted on a satellite map with the holding cluster number indicated with different shapes. </a:t>
            </a:r>
          </a:p>
          <a:p>
            <a:r>
              <a:rPr lang="en-GB" sz="1100" dirty="0">
                <a:latin typeface="Arial" panose="020B0604020202020204" pitchFamily="34" charset="0"/>
                <a:cs typeface="Arial" panose="020B0604020202020204" pitchFamily="34" charset="0"/>
              </a:rPr>
              <a:t>The green-</a:t>
            </a:r>
            <a:r>
              <a:rPr lang="en-GB" sz="1100" dirty="0" err="1">
                <a:latin typeface="Arial" panose="020B0604020202020204" pitchFamily="34" charset="0"/>
                <a:cs typeface="Arial" panose="020B0604020202020204" pitchFamily="34" charset="0"/>
              </a:rPr>
              <a:t>colored</a:t>
            </a:r>
            <a:r>
              <a:rPr lang="en-GB" sz="1100" dirty="0">
                <a:latin typeface="Arial" panose="020B0604020202020204" pitchFamily="34" charset="0"/>
                <a:cs typeface="Arial" panose="020B0604020202020204" pitchFamily="34" charset="0"/>
              </a:rPr>
              <a:t> asterisks (cluster 5) are almost concentrated in a single location. Indicating different detonation techniques.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committee machine produces 100% correct results with confidence measures that represent the probability of event-type occurrence within the holding cluster.</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current work represents an idea to implement artificial intelligence to assist experts in decision-making situations. The committee machine could Identify the nature of a particular event using the aid of several discrimination methods. The proposed committee machine could combine the results of several algorithms and expert opinions to form one single output with a confidence measure.</a:t>
            </a:r>
          </a:p>
        </p:txBody>
      </p:sp>
    </p:spTree>
    <p:extLst>
      <p:ext uri="{BB962C8B-B14F-4D97-AF65-F5344CB8AC3E}">
        <p14:creationId xmlns:p14="http://schemas.microsoft.com/office/powerpoint/2010/main" val="404970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sp>
        <p:nvSpPr>
          <p:cNvPr id="6" name="TextBox 5">
            <a:extLst>
              <a:ext uri="{FF2B5EF4-FFF2-40B4-BE49-F238E27FC236}">
                <a16:creationId xmlns:a16="http://schemas.microsoft.com/office/drawing/2014/main" id="{0FF098F4-7D39-4122-8B4F-EDCFAD285C41}"/>
              </a:ext>
            </a:extLst>
          </p:cNvPr>
          <p:cNvSpPr txBox="1"/>
          <p:nvPr/>
        </p:nvSpPr>
        <p:spPr>
          <a:xfrm>
            <a:off x="695509" y="881743"/>
            <a:ext cx="7763574" cy="3772764"/>
          </a:xfrm>
          <a:prstGeom prst="rect">
            <a:avLst/>
          </a:prstGeom>
          <a:noFill/>
        </p:spPr>
        <p:txBody>
          <a:bodyPr wrap="square">
            <a:spAutoFit/>
          </a:bodyPr>
          <a:lstStyle/>
          <a:p>
            <a:pPr marL="0" marR="0" algn="just">
              <a:lnSpc>
                <a:spcPct val="115000"/>
              </a:lnSpc>
              <a:spcBef>
                <a:spcPts val="0"/>
              </a:spcBef>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A committee machine was used to combine supervised and unsupervised artificial neural networks to discriminate between earthquakes and quarry blasts using data from the Egyptian National Seismological Network (ENSN). </a:t>
            </a:r>
          </a:p>
          <a:p>
            <a:pPr marL="0" marR="0" algn="just">
              <a:lnSpc>
                <a:spcPct val="115000"/>
              </a:lnSpc>
              <a:spcBef>
                <a:spcPts val="0"/>
              </a:spcBef>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The unsupervised network is used as a measure of accuracy for the results of the supervised neural network. </a:t>
            </a:r>
          </a:p>
          <a:p>
            <a:pPr marL="0" marR="0" algn="just">
              <a:lnSpc>
                <a:spcPct val="115000"/>
              </a:lnSpc>
              <a:spcBef>
                <a:spcPts val="0"/>
              </a:spcBef>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The unsupervised Self-Organized Map (SOM) and the k-means clustering algorithms are used to estimate support and confidence measures for the results. Meanwhile, the supervised neural network is used to discriminate between earthquakes and explosions. </a:t>
            </a:r>
          </a:p>
          <a:p>
            <a:pPr marL="0" marR="0" algn="just">
              <a:lnSpc>
                <a:spcPct val="115000"/>
              </a:lnSpc>
              <a:spcBef>
                <a:spcPts val="0"/>
              </a:spcBef>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The artificial neural networks are trained using different input parameters which are the P wave spectrum corner frequency (</a:t>
            </a:r>
            <a:r>
              <a:rPr lang="en-US" sz="1200" dirty="0" err="1">
                <a:effectLst/>
                <a:latin typeface="Arial" panose="020B0604020202020204" pitchFamily="34" charset="0"/>
                <a:ea typeface="MS Mincho" panose="02020609040205080304" pitchFamily="49" charset="-128"/>
                <a:cs typeface="Arial" panose="020B0604020202020204" pitchFamily="34" charset="0"/>
              </a:rPr>
              <a:t>P</a:t>
            </a:r>
            <a:r>
              <a:rPr lang="en-US" sz="1200" baseline="-25000" dirty="0" err="1">
                <a:effectLst/>
                <a:latin typeface="Arial" panose="020B0604020202020204" pitchFamily="34" charset="0"/>
                <a:ea typeface="MS Mincho" panose="02020609040205080304" pitchFamily="49" charset="-128"/>
                <a:cs typeface="Arial" panose="020B0604020202020204" pitchFamily="34" charset="0"/>
              </a:rPr>
              <a:t>cF</a:t>
            </a:r>
            <a:r>
              <a:rPr lang="en-US" sz="1200" dirty="0">
                <a:effectLst/>
                <a:latin typeface="Arial" panose="020B0604020202020204" pitchFamily="34" charset="0"/>
                <a:ea typeface="MS Mincho" panose="02020609040205080304" pitchFamily="49" charset="-128"/>
                <a:cs typeface="Arial" panose="020B0604020202020204" pitchFamily="34" charset="0"/>
              </a:rPr>
              <a:t>), S wave corner frequency (</a:t>
            </a:r>
            <a:r>
              <a:rPr lang="en-US" sz="1200" dirty="0" err="1">
                <a:effectLst/>
                <a:latin typeface="Arial" panose="020B0604020202020204" pitchFamily="34" charset="0"/>
                <a:ea typeface="MS Mincho" panose="02020609040205080304" pitchFamily="49" charset="-128"/>
                <a:cs typeface="Arial" panose="020B0604020202020204" pitchFamily="34" charset="0"/>
              </a:rPr>
              <a:t>S</a:t>
            </a:r>
            <a:r>
              <a:rPr lang="en-US" sz="1200" baseline="-25000" dirty="0" err="1">
                <a:effectLst/>
                <a:latin typeface="Arial" panose="020B0604020202020204" pitchFamily="34" charset="0"/>
                <a:ea typeface="MS Mincho" panose="02020609040205080304" pitchFamily="49" charset="-128"/>
                <a:cs typeface="Arial" panose="020B0604020202020204" pitchFamily="34" charset="0"/>
              </a:rPr>
              <a:t>cF</a:t>
            </a:r>
            <a:r>
              <a:rPr lang="en-US" sz="1200" dirty="0">
                <a:effectLst/>
                <a:latin typeface="Arial" panose="020B0604020202020204" pitchFamily="34" charset="0"/>
                <a:ea typeface="MS Mincho" panose="02020609040205080304" pitchFamily="49" charset="-128"/>
                <a:cs typeface="Arial" panose="020B0604020202020204" pitchFamily="34" charset="0"/>
              </a:rPr>
              <a:t>), and the ratio (</a:t>
            </a:r>
            <a:r>
              <a:rPr lang="en-US" sz="1200" dirty="0" err="1">
                <a:effectLst/>
                <a:latin typeface="Arial" panose="020B0604020202020204" pitchFamily="34" charset="0"/>
                <a:ea typeface="MS Mincho" panose="02020609040205080304" pitchFamily="49" charset="-128"/>
                <a:cs typeface="Arial" panose="020B0604020202020204" pitchFamily="34" charset="0"/>
              </a:rPr>
              <a:t>R</a:t>
            </a:r>
            <a:r>
              <a:rPr lang="en-US" sz="1200" baseline="-25000" dirty="0" err="1">
                <a:effectLst/>
                <a:latin typeface="Arial" panose="020B0604020202020204" pitchFamily="34" charset="0"/>
                <a:ea typeface="MS Mincho" panose="02020609040205080304" pitchFamily="49" charset="-128"/>
                <a:cs typeface="Arial" panose="020B0604020202020204" pitchFamily="34" charset="0"/>
              </a:rPr>
              <a:t>cf</a:t>
            </a:r>
            <a:r>
              <a:rPr lang="en-US" sz="1200" dirty="0">
                <a:effectLst/>
                <a:latin typeface="Arial" panose="020B0604020202020204" pitchFamily="34" charset="0"/>
                <a:ea typeface="MS Mincho" panose="02020609040205080304" pitchFamily="49" charset="-128"/>
                <a:cs typeface="Arial" panose="020B0604020202020204" pitchFamily="34" charset="0"/>
              </a:rPr>
              <a:t>) of </a:t>
            </a:r>
            <a:r>
              <a:rPr lang="en-US" sz="1200" dirty="0" err="1">
                <a:effectLst/>
                <a:latin typeface="Arial" panose="020B0604020202020204" pitchFamily="34" charset="0"/>
                <a:ea typeface="MS Mincho" panose="02020609040205080304" pitchFamily="49" charset="-128"/>
                <a:cs typeface="Arial" panose="020B0604020202020204" pitchFamily="34" charset="0"/>
              </a:rPr>
              <a:t>P</a:t>
            </a:r>
            <a:r>
              <a:rPr lang="en-US" sz="1200" baseline="-25000" dirty="0" err="1">
                <a:effectLst/>
                <a:latin typeface="Arial" panose="020B0604020202020204" pitchFamily="34" charset="0"/>
                <a:ea typeface="MS Mincho" panose="02020609040205080304" pitchFamily="49" charset="-128"/>
                <a:cs typeface="Arial" panose="020B0604020202020204" pitchFamily="34" charset="0"/>
              </a:rPr>
              <a:t>cF</a:t>
            </a:r>
            <a:r>
              <a:rPr lang="en-US" sz="1200" dirty="0">
                <a:effectLst/>
                <a:latin typeface="Arial" panose="020B0604020202020204" pitchFamily="34" charset="0"/>
                <a:ea typeface="MS Mincho" panose="02020609040205080304" pitchFamily="49" charset="-128"/>
                <a:cs typeface="Arial" panose="020B0604020202020204" pitchFamily="34" charset="0"/>
              </a:rPr>
              <a:t> to </a:t>
            </a:r>
            <a:r>
              <a:rPr lang="en-US" sz="1200" dirty="0" err="1">
                <a:effectLst/>
                <a:latin typeface="Arial" panose="020B0604020202020204" pitchFamily="34" charset="0"/>
                <a:ea typeface="MS Mincho" panose="02020609040205080304" pitchFamily="49" charset="-128"/>
                <a:cs typeface="Arial" panose="020B0604020202020204" pitchFamily="34" charset="0"/>
              </a:rPr>
              <a:t>S</a:t>
            </a:r>
            <a:r>
              <a:rPr lang="en-US" sz="1200" baseline="-25000" dirty="0" err="1">
                <a:effectLst/>
                <a:latin typeface="Arial" panose="020B0604020202020204" pitchFamily="34" charset="0"/>
                <a:ea typeface="MS Mincho" panose="02020609040205080304" pitchFamily="49" charset="-128"/>
                <a:cs typeface="Arial" panose="020B0604020202020204" pitchFamily="34" charset="0"/>
              </a:rPr>
              <a:t>cf</a:t>
            </a:r>
            <a:r>
              <a:rPr lang="en-US" sz="1200" dirty="0">
                <a:effectLst/>
                <a:latin typeface="Arial" panose="020B0604020202020204" pitchFamily="34" charset="0"/>
                <a:ea typeface="MS Mincho" panose="02020609040205080304" pitchFamily="49" charset="-128"/>
                <a:cs typeface="Arial" panose="020B0604020202020204" pitchFamily="34" charset="0"/>
              </a:rPr>
              <a:t>. The combined approach succeeds to discriminate between earthquakes and quarry blasts in Northern Egypt. The method provides the results with a measure of confidence which eliminates false discrimination.</a:t>
            </a:r>
          </a:p>
          <a:p>
            <a:pPr marL="0" marR="0" algn="just">
              <a:lnSpc>
                <a:spcPct val="115000"/>
              </a:lnSpc>
              <a:spcBef>
                <a:spcPts val="0"/>
              </a:spcBef>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The current paper represents an idea to implement artificial intelligence to assist experts in decision-making situations. The committee machine could identify the nature of a particular event, using the aid of several discrimination methods. The proposed committee machine could combine the results of several algorithms and expert opinions to form one single output with a confidence measure.</a:t>
            </a: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pic>
        <p:nvPicPr>
          <p:cNvPr id="7" name="Picture 6">
            <a:extLst>
              <a:ext uri="{FF2B5EF4-FFF2-40B4-BE49-F238E27FC236}">
                <a16:creationId xmlns:a16="http://schemas.microsoft.com/office/drawing/2014/main" id="{169535D1-943E-4723-A701-767B4991984F}"/>
              </a:ext>
            </a:extLst>
          </p:cNvPr>
          <p:cNvPicPr>
            <a:picLocks noChangeAspect="1"/>
          </p:cNvPicPr>
          <p:nvPr/>
        </p:nvPicPr>
        <p:blipFill>
          <a:blip r:embed="rId2"/>
          <a:stretch>
            <a:fillRect/>
          </a:stretch>
        </p:blipFill>
        <p:spPr>
          <a:xfrm>
            <a:off x="5353952" y="881744"/>
            <a:ext cx="3790047" cy="2793509"/>
          </a:xfrm>
          <a:prstGeom prst="rect">
            <a:avLst/>
          </a:prstGeom>
        </p:spPr>
      </p:pic>
      <p:sp>
        <p:nvSpPr>
          <p:cNvPr id="8" name="TextBox 7">
            <a:extLst>
              <a:ext uri="{FF2B5EF4-FFF2-40B4-BE49-F238E27FC236}">
                <a16:creationId xmlns:a16="http://schemas.microsoft.com/office/drawing/2014/main" id="{E61FA625-C6D3-4B01-9968-75AAAC755BEA}"/>
              </a:ext>
            </a:extLst>
          </p:cNvPr>
          <p:cNvSpPr txBox="1"/>
          <p:nvPr/>
        </p:nvSpPr>
        <p:spPr>
          <a:xfrm>
            <a:off x="672561" y="986963"/>
            <a:ext cx="4699098" cy="2031325"/>
          </a:xfrm>
          <a:prstGeom prst="rect">
            <a:avLst/>
          </a:prstGeom>
          <a:noFill/>
        </p:spPr>
        <p:txBody>
          <a:bodyPr wrap="square">
            <a:spAutoFit/>
          </a:bodyPr>
          <a:lstStyle/>
          <a:p>
            <a:pPr algn="just"/>
            <a:r>
              <a:rPr lang="en-US" sz="1400" dirty="0">
                <a:effectLst/>
                <a:latin typeface="Arial" panose="020B0604020202020204" pitchFamily="34" charset="0"/>
                <a:ea typeface="MS Mincho" panose="02020609040205080304" pitchFamily="49" charset="-128"/>
                <a:cs typeface="Arial" panose="020B0604020202020204" pitchFamily="34" charset="0"/>
              </a:rPr>
              <a:t>The data set used in this study are 720 seismic events (354 natural earthquakes and 366 explosions) recorded by the Egyptian National Seismological Network (ENSN) within the Northern part of Egypt.</a:t>
            </a:r>
          </a:p>
          <a:p>
            <a:pPr algn="just"/>
            <a:endParaRPr lang="en-US" sz="1400" dirty="0">
              <a:latin typeface="Arial" panose="020B0604020202020204" pitchFamily="34" charset="0"/>
              <a:ea typeface="MS Mincho" panose="02020609040205080304" pitchFamily="49" charset="-128"/>
              <a:cs typeface="Arial" panose="020B0604020202020204" pitchFamily="34" charset="0"/>
            </a:endParaRPr>
          </a:p>
          <a:p>
            <a:pPr algn="just"/>
            <a:r>
              <a:rPr lang="en-US" sz="1400" dirty="0">
                <a:latin typeface="Arial" panose="020B0604020202020204" pitchFamily="34" charset="0"/>
                <a:ea typeface="MS Mincho" panose="02020609040205080304" pitchFamily="49" charset="-128"/>
                <a:cs typeface="Arial" panose="020B0604020202020204" pitchFamily="34" charset="0"/>
              </a:rPr>
              <a:t>The source parameters the duration magnitude (Md), P-wave spectrum corner frequency (</a:t>
            </a:r>
            <a:r>
              <a:rPr lang="en-US" sz="1400" dirty="0" err="1">
                <a:latin typeface="Arial" panose="020B0604020202020204" pitchFamily="34" charset="0"/>
                <a:ea typeface="MS Mincho" panose="02020609040205080304" pitchFamily="49" charset="-128"/>
                <a:cs typeface="Arial" panose="020B0604020202020204" pitchFamily="34" charset="0"/>
              </a:rPr>
              <a:t>P</a:t>
            </a:r>
            <a:r>
              <a:rPr lang="en-US" sz="1400" baseline="-25000" dirty="0" err="1">
                <a:latin typeface="Arial" panose="020B0604020202020204" pitchFamily="34" charset="0"/>
                <a:ea typeface="MS Mincho" panose="02020609040205080304" pitchFamily="49" charset="-128"/>
                <a:cs typeface="Arial" panose="020B0604020202020204" pitchFamily="34" charset="0"/>
              </a:rPr>
              <a:t>cf</a:t>
            </a:r>
            <a:r>
              <a:rPr lang="en-US" sz="1400" dirty="0">
                <a:latin typeface="Arial" panose="020B0604020202020204" pitchFamily="34" charset="0"/>
                <a:ea typeface="MS Mincho" panose="02020609040205080304" pitchFamily="49" charset="-128"/>
                <a:cs typeface="Arial" panose="020B0604020202020204" pitchFamily="34" charset="0"/>
              </a:rPr>
              <a:t>), S-wave corner frequency (</a:t>
            </a:r>
            <a:r>
              <a:rPr lang="en-US" sz="1400" dirty="0" err="1">
                <a:latin typeface="Arial" panose="020B0604020202020204" pitchFamily="34" charset="0"/>
                <a:ea typeface="MS Mincho" panose="02020609040205080304" pitchFamily="49" charset="-128"/>
                <a:cs typeface="Arial" panose="020B0604020202020204" pitchFamily="34" charset="0"/>
              </a:rPr>
              <a:t>S</a:t>
            </a:r>
            <a:r>
              <a:rPr lang="en-US" sz="1400" baseline="-25000" dirty="0" err="1">
                <a:latin typeface="Arial" panose="020B0604020202020204" pitchFamily="34" charset="0"/>
                <a:ea typeface="MS Mincho" panose="02020609040205080304" pitchFamily="49" charset="-128"/>
                <a:cs typeface="Arial" panose="020B0604020202020204" pitchFamily="34" charset="0"/>
              </a:rPr>
              <a:t>cf</a:t>
            </a:r>
            <a:r>
              <a:rPr lang="en-US" sz="1400" dirty="0">
                <a:latin typeface="Arial" panose="020B0604020202020204" pitchFamily="34" charset="0"/>
                <a:ea typeface="MS Mincho" panose="02020609040205080304" pitchFamily="49" charset="-128"/>
                <a:cs typeface="Arial" panose="020B0604020202020204" pitchFamily="34" charset="0"/>
              </a:rPr>
              <a:t>), and the ratio (</a:t>
            </a:r>
            <a:r>
              <a:rPr lang="en-US" sz="1400" dirty="0" err="1">
                <a:latin typeface="Arial" panose="020B0604020202020204" pitchFamily="34" charset="0"/>
                <a:ea typeface="MS Mincho" panose="02020609040205080304" pitchFamily="49" charset="-128"/>
                <a:cs typeface="Arial" panose="020B0604020202020204" pitchFamily="34" charset="0"/>
              </a:rPr>
              <a:t>R</a:t>
            </a:r>
            <a:r>
              <a:rPr lang="en-US" sz="1400" baseline="-25000" dirty="0" err="1">
                <a:latin typeface="Arial" panose="020B0604020202020204" pitchFamily="34" charset="0"/>
                <a:ea typeface="MS Mincho" panose="02020609040205080304" pitchFamily="49" charset="-128"/>
                <a:cs typeface="Arial" panose="020B0604020202020204" pitchFamily="34" charset="0"/>
              </a:rPr>
              <a:t>cf</a:t>
            </a:r>
            <a:r>
              <a:rPr lang="en-US" sz="1400" dirty="0">
                <a:latin typeface="Arial" panose="020B0604020202020204" pitchFamily="34" charset="0"/>
                <a:ea typeface="MS Mincho" panose="02020609040205080304" pitchFamily="49" charset="-128"/>
                <a:cs typeface="Arial" panose="020B0604020202020204" pitchFamily="34" charset="0"/>
              </a:rPr>
              <a:t>) of </a:t>
            </a:r>
            <a:r>
              <a:rPr lang="en-US" sz="1400" dirty="0" err="1">
                <a:latin typeface="Arial" panose="020B0604020202020204" pitchFamily="34" charset="0"/>
                <a:ea typeface="MS Mincho" panose="02020609040205080304" pitchFamily="49" charset="-128"/>
                <a:cs typeface="Arial" panose="020B0604020202020204" pitchFamily="34" charset="0"/>
              </a:rPr>
              <a:t>P</a:t>
            </a:r>
            <a:r>
              <a:rPr lang="en-US" sz="1400" baseline="-25000" dirty="0" err="1">
                <a:latin typeface="Arial" panose="020B0604020202020204" pitchFamily="34" charset="0"/>
                <a:ea typeface="MS Mincho" panose="02020609040205080304" pitchFamily="49" charset="-128"/>
                <a:cs typeface="Arial" panose="020B0604020202020204" pitchFamily="34" charset="0"/>
              </a:rPr>
              <a:t>cf</a:t>
            </a:r>
            <a:r>
              <a:rPr lang="en-US" sz="1400" dirty="0">
                <a:latin typeface="Arial" panose="020B0604020202020204" pitchFamily="34" charset="0"/>
                <a:ea typeface="MS Mincho" panose="02020609040205080304" pitchFamily="49" charset="-128"/>
                <a:cs typeface="Arial" panose="020B0604020202020204" pitchFamily="34" charset="0"/>
              </a:rPr>
              <a:t> to </a:t>
            </a:r>
            <a:r>
              <a:rPr lang="en-US" sz="1400" dirty="0" err="1">
                <a:latin typeface="Arial" panose="020B0604020202020204" pitchFamily="34" charset="0"/>
                <a:ea typeface="MS Mincho" panose="02020609040205080304" pitchFamily="49" charset="-128"/>
                <a:cs typeface="Arial" panose="020B0604020202020204" pitchFamily="34" charset="0"/>
              </a:rPr>
              <a:t>S</a:t>
            </a:r>
            <a:r>
              <a:rPr lang="en-US" sz="1400" baseline="-25000" dirty="0" err="1">
                <a:latin typeface="Arial" panose="020B0604020202020204" pitchFamily="34" charset="0"/>
                <a:ea typeface="MS Mincho" panose="02020609040205080304" pitchFamily="49" charset="-128"/>
                <a:cs typeface="Arial" panose="020B0604020202020204" pitchFamily="34" charset="0"/>
              </a:rPr>
              <a:t>cf</a:t>
            </a:r>
            <a:r>
              <a:rPr lang="en-US" sz="1400" dirty="0">
                <a:latin typeface="Arial" panose="020B0604020202020204" pitchFamily="34" charset="0"/>
                <a:ea typeface="MS Mincho" panose="02020609040205080304" pitchFamily="49" charset="-128"/>
                <a:cs typeface="Arial" panose="020B0604020202020204" pitchFamily="34" charset="0"/>
              </a:rPr>
              <a:t> were used for discrimination.</a:t>
            </a:r>
          </a:p>
        </p:txBody>
      </p:sp>
      <p:pic>
        <p:nvPicPr>
          <p:cNvPr id="9" name="Picture 8">
            <a:extLst>
              <a:ext uri="{FF2B5EF4-FFF2-40B4-BE49-F238E27FC236}">
                <a16:creationId xmlns:a16="http://schemas.microsoft.com/office/drawing/2014/main" id="{C7F6BE2B-C14C-4D01-8D6F-C215FDCD04EE}"/>
              </a:ext>
            </a:extLst>
          </p:cNvPr>
          <p:cNvPicPr>
            <a:picLocks noChangeAspect="1"/>
          </p:cNvPicPr>
          <p:nvPr/>
        </p:nvPicPr>
        <p:blipFill>
          <a:blip r:embed="rId3"/>
          <a:stretch>
            <a:fillRect/>
          </a:stretch>
        </p:blipFill>
        <p:spPr>
          <a:xfrm>
            <a:off x="1581612" y="3018288"/>
            <a:ext cx="3063730" cy="1717546"/>
          </a:xfrm>
          <a:prstGeom prst="rect">
            <a:avLst/>
          </a:prstGeom>
        </p:spPr>
      </p:pic>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pic>
        <p:nvPicPr>
          <p:cNvPr id="2" name="Picture 1">
            <a:extLst>
              <a:ext uri="{FF2B5EF4-FFF2-40B4-BE49-F238E27FC236}">
                <a16:creationId xmlns:a16="http://schemas.microsoft.com/office/drawing/2014/main" id="{1622E252-E110-4C7B-B59C-B3DDF5167805}"/>
              </a:ext>
            </a:extLst>
          </p:cNvPr>
          <p:cNvPicPr>
            <a:picLocks noChangeAspect="1"/>
          </p:cNvPicPr>
          <p:nvPr/>
        </p:nvPicPr>
        <p:blipFill>
          <a:blip r:embed="rId2"/>
          <a:stretch>
            <a:fillRect/>
          </a:stretch>
        </p:blipFill>
        <p:spPr>
          <a:xfrm>
            <a:off x="3218013" y="1720652"/>
            <a:ext cx="5779509" cy="2987299"/>
          </a:xfrm>
          <a:prstGeom prst="rect">
            <a:avLst/>
          </a:prstGeom>
        </p:spPr>
      </p:pic>
      <p:sp>
        <p:nvSpPr>
          <p:cNvPr id="8" name="TextBox 7">
            <a:extLst>
              <a:ext uri="{FF2B5EF4-FFF2-40B4-BE49-F238E27FC236}">
                <a16:creationId xmlns:a16="http://schemas.microsoft.com/office/drawing/2014/main" id="{3404E062-B442-4CCB-ACB0-92E82687D8A0}"/>
              </a:ext>
            </a:extLst>
          </p:cNvPr>
          <p:cNvSpPr txBox="1"/>
          <p:nvPr/>
        </p:nvSpPr>
        <p:spPr>
          <a:xfrm>
            <a:off x="428957" y="1157841"/>
            <a:ext cx="2579032" cy="3108543"/>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Four pairs of ANNs were trained with two distinct target sets.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first target set is the source depth, where the explosions have zero depth and the earthquakes have deeper depths.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second target set was a binary set formed of ones for earthquakes and zeros for explosions. </a:t>
            </a:r>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9FE390-DAD9-4BF6-BCB6-73D81742B63F}"/>
              </a:ext>
            </a:extLst>
          </p:cNvPr>
          <p:cNvSpPr txBox="1"/>
          <p:nvPr/>
        </p:nvSpPr>
        <p:spPr>
          <a:xfrm>
            <a:off x="3750623" y="935821"/>
            <a:ext cx="2337192" cy="400110"/>
          </a:xfrm>
          <a:prstGeom prst="rect">
            <a:avLst/>
          </a:prstGeom>
          <a:noFill/>
        </p:spPr>
        <p:txBody>
          <a:bodyPr wrap="square" rtlCol="0">
            <a:spAutoFit/>
          </a:bodyPr>
          <a:lstStyle/>
          <a:p>
            <a:r>
              <a:rPr lang="en-US" sz="2000" b="1" dirty="0">
                <a:effectLst/>
                <a:latin typeface="Calibri" panose="020F0502020204030204" pitchFamily="34" charset="0"/>
                <a:ea typeface="MS Mincho" panose="02020609040205080304" pitchFamily="49" charset="-128"/>
                <a:cs typeface="Arial" panose="020B0604020202020204" pitchFamily="34" charset="0"/>
              </a:rPr>
              <a:t>Input parameters</a:t>
            </a:r>
          </a:p>
        </p:txBody>
      </p:sp>
      <p:sp>
        <p:nvSpPr>
          <p:cNvPr id="13" name="TextBox 12">
            <a:extLst>
              <a:ext uri="{FF2B5EF4-FFF2-40B4-BE49-F238E27FC236}">
                <a16:creationId xmlns:a16="http://schemas.microsoft.com/office/drawing/2014/main" id="{A95A8D66-8FEA-4F2B-9421-FDE854C8AB05}"/>
              </a:ext>
            </a:extLst>
          </p:cNvPr>
          <p:cNvSpPr txBox="1"/>
          <p:nvPr/>
        </p:nvSpPr>
        <p:spPr>
          <a:xfrm>
            <a:off x="3729094" y="1268983"/>
            <a:ext cx="438955" cy="369332"/>
          </a:xfrm>
          <a:prstGeom prst="rect">
            <a:avLst/>
          </a:prstGeom>
          <a:noFill/>
        </p:spPr>
        <p:txBody>
          <a:bodyPr wrap="square">
            <a:spAutoFit/>
          </a:bodyPr>
          <a:lstStyle/>
          <a:p>
            <a:pPr marL="0" marR="0" lvl="0" indent="0" algn="l" defTabSz="8971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Arial" panose="020B0604020202020204" pitchFamily="34" charset="0"/>
              </a:rPr>
              <a:t>P</a:t>
            </a:r>
            <a:r>
              <a:rPr kumimoji="0" lang="en-US" sz="1800" b="1" i="0" u="none" strike="noStrike" kern="1200" cap="none" spc="0" normalizeH="0" baseline="-25000" noProof="0" dirty="0" err="1">
                <a:ln>
                  <a:noFill/>
                </a:ln>
                <a:solidFill>
                  <a:prstClr val="black"/>
                </a:solidFill>
                <a:effectLst/>
                <a:uLnTx/>
                <a:uFillTx/>
                <a:latin typeface="Calibri" panose="020F0502020204030204" pitchFamily="34" charset="0"/>
                <a:ea typeface="MS Mincho" panose="02020609040205080304" pitchFamily="49" charset="-128"/>
                <a:cs typeface="Arial" panose="020B0604020202020204" pitchFamily="34" charset="0"/>
              </a:rPr>
              <a:t>cf</a:t>
            </a:r>
            <a:endParaRPr kumimoji="0" lang="en-US" sz="35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788AD18-153A-4B8F-BD9A-6C22372F7344}"/>
              </a:ext>
            </a:extLst>
          </p:cNvPr>
          <p:cNvSpPr txBox="1"/>
          <p:nvPr/>
        </p:nvSpPr>
        <p:spPr>
          <a:xfrm>
            <a:off x="6592920" y="1268983"/>
            <a:ext cx="464556" cy="369332"/>
          </a:xfrm>
          <a:prstGeom prst="rect">
            <a:avLst/>
          </a:prstGeom>
          <a:noFill/>
        </p:spPr>
        <p:txBody>
          <a:bodyPr wrap="square">
            <a:spAutoFit/>
          </a:bodyPr>
          <a:lstStyle/>
          <a:p>
            <a:pPr marL="0" marR="0" lvl="0" indent="0" algn="l" defTabSz="8971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Arial" panose="020B0604020202020204" pitchFamily="34" charset="0"/>
              </a:rPr>
              <a:t>R</a:t>
            </a:r>
            <a:r>
              <a:rPr kumimoji="0" lang="en-US" sz="1800" b="1" i="0" u="none" strike="noStrike" kern="1200" cap="none" spc="0" normalizeH="0" baseline="-25000" noProof="0" dirty="0" err="1">
                <a:ln>
                  <a:noFill/>
                </a:ln>
                <a:solidFill>
                  <a:prstClr val="black"/>
                </a:solidFill>
                <a:effectLst/>
                <a:uLnTx/>
                <a:uFillTx/>
                <a:latin typeface="Calibri" panose="020F0502020204030204" pitchFamily="34" charset="0"/>
                <a:ea typeface="MS Mincho" panose="02020609040205080304" pitchFamily="49" charset="-128"/>
                <a:cs typeface="Arial" panose="020B0604020202020204" pitchFamily="34" charset="0"/>
              </a:rPr>
              <a:t>cf</a:t>
            </a:r>
            <a:endParaRPr kumimoji="0" lang="en-US" sz="35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4D119BA-74E1-4F10-A8E3-6675ABCA7A93}"/>
              </a:ext>
            </a:extLst>
          </p:cNvPr>
          <p:cNvSpPr txBox="1"/>
          <p:nvPr/>
        </p:nvSpPr>
        <p:spPr>
          <a:xfrm>
            <a:off x="7669132" y="1268983"/>
            <a:ext cx="1116561" cy="369332"/>
          </a:xfrm>
          <a:prstGeom prst="rect">
            <a:avLst/>
          </a:prstGeom>
          <a:noFill/>
        </p:spPr>
        <p:txBody>
          <a:bodyPr wrap="square">
            <a:spAutoFit/>
          </a:bodyPr>
          <a:lstStyle/>
          <a:p>
            <a:pPr marL="0" marR="0" lvl="0" indent="0" algn="l" defTabSz="89714" rtl="0" eaLnBrk="1" fontAlgn="auto" latinLnBrk="0" hangingPunct="1">
              <a:lnSpc>
                <a:spcPct val="100000"/>
              </a:lnSpc>
              <a:spcBef>
                <a:spcPts val="0"/>
              </a:spcBef>
              <a:spcAft>
                <a:spcPts val="0"/>
              </a:spcAft>
              <a:buClrTx/>
              <a:buSzTx/>
              <a:buFontTx/>
              <a:buNone/>
              <a:tabLst/>
              <a:defRPr/>
            </a:pPr>
            <a:r>
              <a:rPr lang="en-US" sz="1800" b="1" dirty="0" err="1">
                <a:effectLst/>
                <a:latin typeface="Calibri" panose="020F0502020204030204" pitchFamily="34" charset="0"/>
                <a:ea typeface="MS Mincho" panose="02020609040205080304" pitchFamily="49" charset="-128"/>
                <a:cs typeface="Arial" panose="020B0604020202020204" pitchFamily="34" charset="0"/>
              </a:rPr>
              <a:t>P</a:t>
            </a:r>
            <a:r>
              <a:rPr lang="en-US" sz="1800" b="1" baseline="-25000" dirty="0" err="1">
                <a:effectLst/>
                <a:latin typeface="Calibri" panose="020F0502020204030204" pitchFamily="34" charset="0"/>
                <a:ea typeface="MS Mincho" panose="02020609040205080304" pitchFamily="49" charset="-128"/>
                <a:cs typeface="Arial" panose="020B0604020202020204" pitchFamily="34" charset="0"/>
              </a:rPr>
              <a:t>cf</a:t>
            </a:r>
            <a:r>
              <a:rPr lang="en-US" sz="1800" b="1" dirty="0">
                <a:effectLst/>
                <a:latin typeface="Calibri" panose="020F0502020204030204" pitchFamily="34" charset="0"/>
                <a:ea typeface="MS Mincho" panose="02020609040205080304" pitchFamily="49" charset="-128"/>
                <a:cs typeface="Arial" panose="020B0604020202020204" pitchFamily="34" charset="0"/>
              </a:rPr>
              <a:t>, </a:t>
            </a:r>
            <a:r>
              <a:rPr lang="en-US" sz="1800" b="1" dirty="0" err="1">
                <a:effectLst/>
                <a:latin typeface="Calibri" panose="020F0502020204030204" pitchFamily="34" charset="0"/>
                <a:ea typeface="MS Mincho" panose="02020609040205080304" pitchFamily="49" charset="-128"/>
                <a:cs typeface="Arial" panose="020B0604020202020204" pitchFamily="34" charset="0"/>
              </a:rPr>
              <a:t>S</a:t>
            </a:r>
            <a:r>
              <a:rPr lang="en-US" sz="1800" b="1" baseline="-25000" dirty="0" err="1">
                <a:effectLst/>
                <a:latin typeface="Calibri" panose="020F0502020204030204" pitchFamily="34" charset="0"/>
                <a:ea typeface="MS Mincho" panose="02020609040205080304" pitchFamily="49" charset="-128"/>
                <a:cs typeface="Arial" panose="020B0604020202020204" pitchFamily="34" charset="0"/>
              </a:rPr>
              <a:t>cf</a:t>
            </a:r>
            <a:r>
              <a:rPr lang="en-US" sz="1800" b="1" dirty="0">
                <a:effectLst/>
                <a:latin typeface="Calibri" panose="020F0502020204030204" pitchFamily="34" charset="0"/>
                <a:ea typeface="MS Mincho" panose="02020609040205080304" pitchFamily="49" charset="-128"/>
                <a:cs typeface="Arial" panose="020B0604020202020204" pitchFamily="34" charset="0"/>
              </a:rPr>
              <a:t>, </a:t>
            </a:r>
            <a:r>
              <a:rPr lang="en-US" sz="1800" b="1" dirty="0" err="1">
                <a:effectLst/>
                <a:latin typeface="Calibri" panose="020F0502020204030204" pitchFamily="34" charset="0"/>
                <a:ea typeface="MS Mincho" panose="02020609040205080304" pitchFamily="49" charset="-128"/>
                <a:cs typeface="Arial" panose="020B0604020202020204" pitchFamily="34" charset="0"/>
              </a:rPr>
              <a:t>R</a:t>
            </a:r>
            <a:r>
              <a:rPr lang="en-US" sz="1800" b="1" baseline="-25000" dirty="0" err="1">
                <a:effectLst/>
                <a:latin typeface="Calibri" panose="020F0502020204030204" pitchFamily="34" charset="0"/>
                <a:ea typeface="MS Mincho" panose="02020609040205080304" pitchFamily="49" charset="-128"/>
                <a:cs typeface="Arial" panose="020B0604020202020204" pitchFamily="34" charset="0"/>
              </a:rPr>
              <a:t>cf</a:t>
            </a:r>
            <a:endParaRPr kumimoji="0" lang="en-US" sz="35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E1B8DC-CD8B-4D7F-98C8-F1DC1A593E69}"/>
              </a:ext>
            </a:extLst>
          </p:cNvPr>
          <p:cNvSpPr txBox="1"/>
          <p:nvPr/>
        </p:nvSpPr>
        <p:spPr>
          <a:xfrm>
            <a:off x="5176897" y="1268983"/>
            <a:ext cx="407773" cy="369332"/>
          </a:xfrm>
          <a:prstGeom prst="rect">
            <a:avLst/>
          </a:prstGeom>
          <a:noFill/>
        </p:spPr>
        <p:txBody>
          <a:bodyPr wrap="square">
            <a:spAutoFit/>
          </a:bodyPr>
          <a:lstStyle/>
          <a:p>
            <a:pPr marL="0" marR="0" lvl="0" indent="0" algn="l" defTabSz="8971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Arial" panose="020B0604020202020204" pitchFamily="34" charset="0"/>
              </a:rPr>
              <a:t>S</a:t>
            </a:r>
            <a:r>
              <a:rPr kumimoji="0" lang="en-US" sz="1800" b="1" i="0" u="none" strike="noStrike" kern="1200" cap="none" spc="0" normalizeH="0" baseline="-25000" noProof="0" dirty="0" err="1">
                <a:ln>
                  <a:noFill/>
                </a:ln>
                <a:solidFill>
                  <a:prstClr val="black"/>
                </a:solidFill>
                <a:effectLst/>
                <a:uLnTx/>
                <a:uFillTx/>
                <a:latin typeface="Calibri" panose="020F0502020204030204" pitchFamily="34" charset="0"/>
                <a:ea typeface="MS Mincho" panose="02020609040205080304" pitchFamily="49" charset="-128"/>
                <a:cs typeface="Arial" panose="020B0604020202020204" pitchFamily="34" charset="0"/>
              </a:rPr>
              <a:t>cf</a:t>
            </a:r>
            <a:endParaRPr kumimoji="0" lang="en-US" sz="35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68D90DD-2A61-4355-8881-B312EF2D252A}"/>
              </a:ext>
            </a:extLst>
          </p:cNvPr>
          <p:cNvSpPr txBox="1"/>
          <p:nvPr/>
        </p:nvSpPr>
        <p:spPr>
          <a:xfrm rot="16200000">
            <a:off x="1605122" y="2842880"/>
            <a:ext cx="2942621" cy="400110"/>
          </a:xfrm>
          <a:prstGeom prst="rect">
            <a:avLst/>
          </a:prstGeom>
          <a:noFill/>
        </p:spPr>
        <p:txBody>
          <a:bodyPr wrap="square" rtlCol="0">
            <a:spAutoFit/>
          </a:bodyPr>
          <a:lstStyle/>
          <a:p>
            <a:r>
              <a:rPr lang="en-US" sz="2000" b="1" dirty="0">
                <a:effectLst/>
                <a:latin typeface="Calibri" panose="020F0502020204030204" pitchFamily="34" charset="0"/>
                <a:ea typeface="MS Mincho" panose="02020609040205080304" pitchFamily="49" charset="-128"/>
                <a:cs typeface="Arial" panose="020B0604020202020204" pitchFamily="34" charset="0"/>
              </a:rPr>
              <a:t>Event Type    Event Depth</a:t>
            </a:r>
          </a:p>
        </p:txBody>
      </p:sp>
      <p:sp>
        <p:nvSpPr>
          <p:cNvPr id="18" name="TextBox 17">
            <a:extLst>
              <a:ext uri="{FF2B5EF4-FFF2-40B4-BE49-F238E27FC236}">
                <a16:creationId xmlns:a16="http://schemas.microsoft.com/office/drawing/2014/main" id="{25ABD22E-85D8-4985-A068-43C5013CFDC7}"/>
              </a:ext>
            </a:extLst>
          </p:cNvPr>
          <p:cNvSpPr txBox="1"/>
          <p:nvPr/>
        </p:nvSpPr>
        <p:spPr>
          <a:xfrm>
            <a:off x="428956" y="849126"/>
            <a:ext cx="2847531" cy="400110"/>
          </a:xfrm>
          <a:prstGeom prst="rect">
            <a:avLst/>
          </a:prstGeom>
          <a:noFill/>
        </p:spPr>
        <p:txBody>
          <a:bodyPr wrap="square" rtlCol="0">
            <a:spAutoFit/>
          </a:bodyPr>
          <a:lstStyle/>
          <a:p>
            <a:r>
              <a:rPr lang="en-US" sz="2000" b="1" dirty="0">
                <a:effectLst/>
                <a:latin typeface="Calibri" panose="020F0502020204030204" pitchFamily="34" charset="0"/>
                <a:ea typeface="MS Mincho" panose="02020609040205080304" pitchFamily="49" charset="-128"/>
                <a:cs typeface="Arial" panose="020B0604020202020204" pitchFamily="34" charset="0"/>
              </a:rPr>
              <a:t>Artificial Neural Network</a:t>
            </a:r>
          </a:p>
        </p:txBody>
      </p:sp>
    </p:spTree>
    <p:extLst>
      <p:ext uri="{BB962C8B-B14F-4D97-AF65-F5344CB8AC3E}">
        <p14:creationId xmlns:p14="http://schemas.microsoft.com/office/powerpoint/2010/main" val="343725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pic>
        <p:nvPicPr>
          <p:cNvPr id="6" name="Picture 5">
            <a:extLst>
              <a:ext uri="{FF2B5EF4-FFF2-40B4-BE49-F238E27FC236}">
                <a16:creationId xmlns:a16="http://schemas.microsoft.com/office/drawing/2014/main" id="{F3AB507C-ADB5-4799-978D-0F0B5FF4DC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5433" y="2629567"/>
            <a:ext cx="6353033" cy="1737717"/>
          </a:xfrm>
          <a:prstGeom prst="rect">
            <a:avLst/>
          </a:prstGeom>
          <a:noFill/>
          <a:ln w="19050">
            <a:solidFill>
              <a:schemeClr val="tx1"/>
            </a:solidFill>
          </a:ln>
        </p:spPr>
      </p:pic>
      <p:sp>
        <p:nvSpPr>
          <p:cNvPr id="7" name="TextBox 6">
            <a:extLst>
              <a:ext uri="{FF2B5EF4-FFF2-40B4-BE49-F238E27FC236}">
                <a16:creationId xmlns:a16="http://schemas.microsoft.com/office/drawing/2014/main" id="{17808C80-0B58-4A30-BDF6-67EE165DFE83}"/>
              </a:ext>
            </a:extLst>
          </p:cNvPr>
          <p:cNvSpPr txBox="1"/>
          <p:nvPr/>
        </p:nvSpPr>
        <p:spPr>
          <a:xfrm>
            <a:off x="953477" y="1103798"/>
            <a:ext cx="7583198" cy="646331"/>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To enhance the results, the output of each pair of the ANNs that has the same input parameter are combined.</a:t>
            </a:r>
            <a:endParaRPr lang="en-US" sz="1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DB08B7-96D2-4C8E-94EB-DCE30EC3A80D}"/>
                  </a:ext>
                </a:extLst>
              </p:cNvPr>
              <p:cNvSpPr txBox="1"/>
              <p:nvPr/>
            </p:nvSpPr>
            <p:spPr>
              <a:xfrm>
                <a:off x="1625599" y="1828800"/>
                <a:ext cx="4938973" cy="467757"/>
              </a:xfrm>
              <a:prstGeom prst="rect">
                <a:avLst/>
              </a:prstGeom>
              <a:noFill/>
            </p:spPr>
            <p:txBody>
              <a:bodyPr wrap="square">
                <a:spAutoFit/>
              </a:bodyPr>
              <a:lstStyle/>
              <a:p>
                <a:r>
                  <a:rPr lang="en-US" sz="1400" dirty="0">
                    <a:effectLst/>
                    <a:latin typeface="Calibri" panose="020F0502020204030204" pitchFamily="34" charset="0"/>
                    <a:ea typeface="MS Mincho" panose="02020609040205080304" pitchFamily="49" charset="-128"/>
                    <a:cs typeface="Arial" panose="020B0604020202020204" pitchFamily="34" charset="0"/>
                  </a:rPr>
                  <a:t>ANNC </a:t>
                </a:r>
                <a14:m>
                  <m:oMath xmlns:m="http://schemas.openxmlformats.org/officeDocument/2006/math">
                    <m:r>
                      <a:rPr lang="en-US" sz="1400" i="1">
                        <a:effectLst/>
                        <a:latin typeface="Cambria Math" panose="02040503050406030204" pitchFamily="18" charset="0"/>
                        <a:ea typeface="MS Mincho" panose="02020609040205080304" pitchFamily="49" charset="-128"/>
                        <a:cs typeface="Arial" panose="020B0604020202020204" pitchFamily="34" charset="0"/>
                      </a:rPr>
                      <m:t>=</m:t>
                    </m:r>
                    <m:d>
                      <m:dPr>
                        <m:begChr m:val="{"/>
                        <m:endChr m:val=""/>
                        <m:ctrlPr>
                          <a:rPr lang="en-US" sz="600" i="1">
                            <a:effectLst/>
                            <a:latin typeface="Cambria Math" panose="02040503050406030204" pitchFamily="18" charset="0"/>
                          </a:rPr>
                        </m:ctrlPr>
                      </m:dPr>
                      <m:e>
                        <m:m>
                          <m:mPr>
                            <m:mcs>
                              <m:mc>
                                <m:mcPr>
                                  <m:count m:val="1"/>
                                  <m:mcJc m:val="center"/>
                                </m:mcPr>
                              </m:mc>
                            </m:mcs>
                            <m:ctrlPr>
                              <a:rPr lang="en-US" sz="600" i="1">
                                <a:effectLst/>
                                <a:latin typeface="Cambria Math" panose="02040503050406030204" pitchFamily="18" charset="0"/>
                              </a:rPr>
                            </m:ctrlPr>
                          </m:mPr>
                          <m:mr>
                            <m:e>
                              <m:r>
                                <a:rPr lang="en-US" sz="1400" i="1">
                                  <a:effectLst/>
                                  <a:latin typeface="Cambria Math" panose="02040503050406030204" pitchFamily="18" charset="0"/>
                                  <a:ea typeface="MS Mincho" panose="02020609040205080304" pitchFamily="49" charset="-128"/>
                                  <a:cs typeface="Arial" panose="020B0604020202020204" pitchFamily="34" charset="0"/>
                                </a:rPr>
                                <m:t>1 </m:t>
                              </m:r>
                              <m:r>
                                <a:rPr lang="en-GB" sz="1400" b="0" i="1" smtClean="0">
                                  <a:effectLst/>
                                  <a:latin typeface="Cambria Math" panose="02040503050406030204" pitchFamily="18" charset="0"/>
                                  <a:ea typeface="MS Mincho" panose="02020609040205080304" pitchFamily="49" charset="-128"/>
                                  <a:cs typeface="Arial" panose="020B0604020202020204" pitchFamily="34" charset="0"/>
                                </a:rPr>
                                <m:t>          </m:t>
                              </m:r>
                              <m:r>
                                <a:rPr lang="en-US" sz="1400" i="1">
                                  <a:effectLst/>
                                  <a:latin typeface="Cambria Math" panose="02040503050406030204" pitchFamily="18" charset="0"/>
                                  <a:ea typeface="MS Mincho" panose="02020609040205080304" pitchFamily="49" charset="-128"/>
                                  <a:cs typeface="Arial" panose="020B0604020202020204" pitchFamily="34" charset="0"/>
                                </a:rPr>
                                <m:t>𝑖𝑓</m:t>
                              </m:r>
                              <m:r>
                                <a:rPr lang="en-US" sz="1400" i="1">
                                  <a:effectLst/>
                                  <a:latin typeface="Cambria Math" panose="02040503050406030204" pitchFamily="18" charset="0"/>
                                  <a:ea typeface="MS Mincho" panose="02020609040205080304" pitchFamily="49" charset="-128"/>
                                  <a:cs typeface="Arial" panose="020B0604020202020204" pitchFamily="34" charset="0"/>
                                </a:rPr>
                                <m:t> </m:t>
                              </m:r>
                              <m:r>
                                <a:rPr lang="en-US" sz="1400" i="1">
                                  <a:effectLst/>
                                  <a:latin typeface="Cambria Math" panose="02040503050406030204" pitchFamily="18" charset="0"/>
                                  <a:ea typeface="MS Mincho" panose="02020609040205080304" pitchFamily="49" charset="-128"/>
                                  <a:cs typeface="Arial" panose="020B0604020202020204" pitchFamily="34" charset="0"/>
                                </a:rPr>
                                <m:t>𝐴𝑁𝑁</m:t>
                              </m:r>
                              <m:d>
                                <m:dPr>
                                  <m:ctrlPr>
                                    <a:rPr lang="en-US" sz="600" i="1">
                                      <a:effectLst/>
                                      <a:latin typeface="Cambria Math" panose="02040503050406030204" pitchFamily="18" charset="0"/>
                                    </a:rPr>
                                  </m:ctrlPr>
                                </m:dPr>
                                <m:e>
                                  <m:r>
                                    <a:rPr lang="en-US" sz="1400" i="1">
                                      <a:effectLst/>
                                      <a:latin typeface="Cambria Math" panose="02040503050406030204" pitchFamily="18" charset="0"/>
                                      <a:ea typeface="MS Mincho" panose="02020609040205080304" pitchFamily="49" charset="-128"/>
                                      <a:cs typeface="Arial" panose="020B0604020202020204" pitchFamily="34" charset="0"/>
                                    </a:rPr>
                                    <m:t>𝑑𝑒𝑝𝑡h</m:t>
                                  </m:r>
                                </m:e>
                              </m:d>
                              <m:r>
                                <a:rPr lang="en-US" sz="1400" i="1">
                                  <a:effectLst/>
                                  <a:latin typeface="Cambria Math" panose="02040503050406030204" pitchFamily="18" charset="0"/>
                                  <a:ea typeface="MS Mincho" panose="02020609040205080304" pitchFamily="49" charset="-128"/>
                                  <a:cs typeface="Arial" panose="020B0604020202020204" pitchFamily="34" charset="0"/>
                                </a:rPr>
                                <m:t>&gt;2 </m:t>
                              </m:r>
                              <m:r>
                                <a:rPr lang="en-US" sz="1400" i="1">
                                  <a:effectLst/>
                                  <a:latin typeface="Cambria Math" panose="02040503050406030204" pitchFamily="18" charset="0"/>
                                  <a:ea typeface="MS Mincho" panose="02020609040205080304" pitchFamily="49" charset="-128"/>
                                  <a:cs typeface="Arial" panose="020B0604020202020204" pitchFamily="34" charset="0"/>
                                </a:rPr>
                                <m:t>𝑎𝑛𝑑</m:t>
                              </m:r>
                              <m:r>
                                <a:rPr lang="en-US" sz="1400" i="1">
                                  <a:effectLst/>
                                  <a:latin typeface="Cambria Math" panose="02040503050406030204" pitchFamily="18" charset="0"/>
                                  <a:ea typeface="MS Mincho" panose="02020609040205080304" pitchFamily="49" charset="-128"/>
                                  <a:cs typeface="Arial" panose="020B0604020202020204" pitchFamily="34" charset="0"/>
                                </a:rPr>
                                <m:t> </m:t>
                              </m:r>
                              <m:r>
                                <a:rPr lang="en-US" sz="1400" i="1">
                                  <a:effectLst/>
                                  <a:latin typeface="Cambria Math" panose="02040503050406030204" pitchFamily="18" charset="0"/>
                                  <a:ea typeface="MS Mincho" panose="02020609040205080304" pitchFamily="49" charset="-128"/>
                                  <a:cs typeface="Arial" panose="020B0604020202020204" pitchFamily="34" charset="0"/>
                                </a:rPr>
                                <m:t>𝐴𝑁𝑁</m:t>
                              </m:r>
                              <m:d>
                                <m:dPr>
                                  <m:ctrlPr>
                                    <a:rPr lang="en-US" sz="600" i="1">
                                      <a:effectLst/>
                                      <a:latin typeface="Cambria Math" panose="02040503050406030204" pitchFamily="18" charset="0"/>
                                    </a:rPr>
                                  </m:ctrlPr>
                                </m:dPr>
                                <m:e>
                                  <m:r>
                                    <a:rPr lang="en-US" sz="1400" i="1">
                                      <a:effectLst/>
                                      <a:latin typeface="Cambria Math" panose="02040503050406030204" pitchFamily="18" charset="0"/>
                                      <a:ea typeface="MS Mincho" panose="02020609040205080304" pitchFamily="49" charset="-128"/>
                                      <a:cs typeface="Arial" panose="020B0604020202020204" pitchFamily="34" charset="0"/>
                                    </a:rPr>
                                    <m:t>𝑏𝑖𝑛𝑎𝑟𝑦</m:t>
                                  </m:r>
                                </m:e>
                              </m:d>
                              <m:r>
                                <a:rPr lang="en-US" sz="1400" i="1">
                                  <a:effectLst/>
                                  <a:latin typeface="Cambria Math" panose="02040503050406030204" pitchFamily="18" charset="0"/>
                                  <a:ea typeface="MS Mincho" panose="02020609040205080304" pitchFamily="49" charset="-128"/>
                                  <a:cs typeface="Arial" panose="020B0604020202020204" pitchFamily="34" charset="0"/>
                                </a:rPr>
                                <m:t>&gt;0.5</m:t>
                              </m:r>
                            </m:e>
                          </m:mr>
                          <m:mr>
                            <m:e>
                              <m:r>
                                <a:rPr lang="en-US" sz="1400" i="1">
                                  <a:effectLst/>
                                  <a:latin typeface="Cambria Math" panose="02040503050406030204" pitchFamily="18" charset="0"/>
                                  <a:ea typeface="MS Mincho" panose="02020609040205080304" pitchFamily="49" charset="-128"/>
                                  <a:cs typeface="Arial" panose="020B0604020202020204" pitchFamily="34" charset="0"/>
                                </a:rPr>
                                <m:t>0 </m:t>
                              </m:r>
                              <m:r>
                                <a:rPr lang="en-GB" sz="1400" b="0" i="1" smtClean="0">
                                  <a:effectLst/>
                                  <a:latin typeface="Cambria Math" panose="02040503050406030204" pitchFamily="18" charset="0"/>
                                  <a:ea typeface="MS Mincho" panose="02020609040205080304" pitchFamily="49" charset="-128"/>
                                  <a:cs typeface="Arial" panose="020B0604020202020204" pitchFamily="34" charset="0"/>
                                </a:rPr>
                                <m:t>          </m:t>
                              </m:r>
                              <m:r>
                                <a:rPr lang="en-US" sz="1400" i="1">
                                  <a:effectLst/>
                                  <a:latin typeface="Cambria Math" panose="02040503050406030204" pitchFamily="18" charset="0"/>
                                  <a:ea typeface="MS Mincho" panose="02020609040205080304" pitchFamily="49" charset="-128"/>
                                  <a:cs typeface="Arial" panose="020B0604020202020204" pitchFamily="34" charset="0"/>
                                </a:rPr>
                                <m:t>𝑜𝑡h𝑒𝑟𝑤𝑖𝑠𝑒</m:t>
                              </m:r>
                              <m:r>
                                <a:rPr lang="en-GB" sz="1400" b="0" i="1" smtClean="0">
                                  <a:effectLst/>
                                  <a:latin typeface="Cambria Math" panose="02040503050406030204" pitchFamily="18" charset="0"/>
                                  <a:ea typeface="MS Mincho" panose="02020609040205080304" pitchFamily="49" charset="-128"/>
                                  <a:cs typeface="Arial" panose="020B0604020202020204" pitchFamily="34" charset="0"/>
                                </a:rPr>
                                <m:t>                                  </m:t>
                              </m:r>
                              <m:r>
                                <a:rPr lang="en-US" sz="1400" i="1">
                                  <a:effectLst/>
                                  <a:latin typeface="Cambria Math" panose="02040503050406030204" pitchFamily="18" charset="0"/>
                                  <a:ea typeface="MS Mincho" panose="02020609040205080304" pitchFamily="49" charset="-128"/>
                                  <a:cs typeface="Arial" panose="020B0604020202020204" pitchFamily="34" charset="0"/>
                                </a:rPr>
                                <m:t>   </m:t>
                              </m:r>
                              <m:r>
                                <a:rPr lang="en-GB" sz="1400" b="0" i="1" smtClean="0">
                                  <a:effectLst/>
                                  <a:latin typeface="Cambria Math" panose="02040503050406030204" pitchFamily="18" charset="0"/>
                                  <a:ea typeface="MS Mincho" panose="02020609040205080304" pitchFamily="49" charset="-128"/>
                                  <a:cs typeface="Arial" panose="020B0604020202020204" pitchFamily="34" charset="0"/>
                                </a:rPr>
                                <m:t>                   </m:t>
                              </m:r>
                              <m:r>
                                <a:rPr lang="en-US" sz="1400" i="1">
                                  <a:effectLst/>
                                  <a:latin typeface="Cambria Math" panose="02040503050406030204" pitchFamily="18" charset="0"/>
                                  <a:ea typeface="MS Mincho" panose="02020609040205080304" pitchFamily="49" charset="-128"/>
                                  <a:cs typeface="Arial" panose="020B0604020202020204" pitchFamily="34" charset="0"/>
                                </a:rPr>
                                <m:t>      </m:t>
                              </m:r>
                            </m:e>
                          </m:mr>
                        </m:m>
                      </m:e>
                    </m:d>
                  </m:oMath>
                </a14:m>
                <a:endParaRPr lang="en-US" sz="600" dirty="0"/>
              </a:p>
            </p:txBody>
          </p:sp>
        </mc:Choice>
        <mc:Fallback xmlns="">
          <p:sp>
            <p:nvSpPr>
              <p:cNvPr id="9" name="TextBox 8">
                <a:extLst>
                  <a:ext uri="{FF2B5EF4-FFF2-40B4-BE49-F238E27FC236}">
                    <a16:creationId xmlns:a16="http://schemas.microsoft.com/office/drawing/2014/main" id="{38DB08B7-96D2-4C8E-94EB-DCE30EC3A80D}"/>
                  </a:ext>
                </a:extLst>
              </p:cNvPr>
              <p:cNvSpPr txBox="1">
                <a:spLocks noRot="1" noChangeAspect="1" noMove="1" noResize="1" noEditPoints="1" noAdjustHandles="1" noChangeArrowheads="1" noChangeShapeType="1" noTextEdit="1"/>
              </p:cNvSpPr>
              <p:nvPr/>
            </p:nvSpPr>
            <p:spPr>
              <a:xfrm>
                <a:off x="1625599" y="1828800"/>
                <a:ext cx="4938973" cy="467757"/>
              </a:xfrm>
              <a:prstGeom prst="rect">
                <a:avLst/>
              </a:prstGeom>
              <a:blipFill>
                <a:blip r:embed="rId5"/>
                <a:stretch>
                  <a:fillRect l="-370" t="-75325" b="-125974"/>
                </a:stretch>
              </a:blipFill>
            </p:spPr>
            <p:txBody>
              <a:bodyPr/>
              <a:lstStyle/>
              <a:p>
                <a:r>
                  <a:rPr lang="en-US">
                    <a:noFill/>
                  </a:rPr>
                  <a:t> </a:t>
                </a:r>
              </a:p>
            </p:txBody>
          </p:sp>
        </mc:Fallback>
      </mc:AlternateContent>
    </p:spTree>
    <p:extLst>
      <p:ext uri="{BB962C8B-B14F-4D97-AF65-F5344CB8AC3E}">
        <p14:creationId xmlns:p14="http://schemas.microsoft.com/office/powerpoint/2010/main" val="174458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pic>
        <p:nvPicPr>
          <p:cNvPr id="2" name="Picture 1">
            <a:extLst>
              <a:ext uri="{FF2B5EF4-FFF2-40B4-BE49-F238E27FC236}">
                <a16:creationId xmlns:a16="http://schemas.microsoft.com/office/drawing/2014/main" id="{C8A297BF-F592-423E-BC61-5F92AB85BBA1}"/>
              </a:ext>
            </a:extLst>
          </p:cNvPr>
          <p:cNvPicPr>
            <a:picLocks noChangeAspect="1"/>
          </p:cNvPicPr>
          <p:nvPr/>
        </p:nvPicPr>
        <p:blipFill>
          <a:blip r:embed="rId2"/>
          <a:stretch>
            <a:fillRect/>
          </a:stretch>
        </p:blipFill>
        <p:spPr>
          <a:xfrm>
            <a:off x="2061902" y="2762590"/>
            <a:ext cx="6734284" cy="1941351"/>
          </a:xfrm>
          <a:prstGeom prst="rect">
            <a:avLst/>
          </a:prstGeom>
        </p:spPr>
      </p:pic>
      <p:sp>
        <p:nvSpPr>
          <p:cNvPr id="7" name="TextBox 6">
            <a:extLst>
              <a:ext uri="{FF2B5EF4-FFF2-40B4-BE49-F238E27FC236}">
                <a16:creationId xmlns:a16="http://schemas.microsoft.com/office/drawing/2014/main" id="{42FD674F-2506-46D3-A024-7B55287984B9}"/>
              </a:ext>
            </a:extLst>
          </p:cNvPr>
          <p:cNvSpPr txBox="1"/>
          <p:nvPr/>
        </p:nvSpPr>
        <p:spPr>
          <a:xfrm>
            <a:off x="491116" y="1067573"/>
            <a:ext cx="8652884" cy="1754326"/>
          </a:xfrm>
          <a:prstGeom prst="rect">
            <a:avLst/>
          </a:prstGeom>
          <a:noFill/>
        </p:spPr>
        <p:txBody>
          <a:bodyPr wrap="square">
            <a:spAutoFit/>
          </a:bodyPr>
          <a:lstStyle/>
          <a:p>
            <a:r>
              <a:rPr lang="en-GB" sz="1800" dirty="0">
                <a:latin typeface="Calibri" panose="020F0502020204030204" pitchFamily="34" charset="0"/>
                <a:ea typeface="MS Mincho" panose="02020609040205080304" pitchFamily="49" charset="-128"/>
                <a:cs typeface="Arial" panose="020B0604020202020204" pitchFamily="34" charset="0"/>
              </a:rPr>
              <a:t>The Self-organizing map (SOM) is a type of neural network that can perform clustering</a:t>
            </a:r>
          </a:p>
          <a:p>
            <a:r>
              <a:rPr lang="en-US" sz="1800" dirty="0">
                <a:effectLst/>
                <a:latin typeface="Calibri" panose="020F0502020204030204" pitchFamily="34" charset="0"/>
                <a:ea typeface="MS Mincho" panose="02020609040205080304" pitchFamily="49" charset="-128"/>
                <a:cs typeface="Arial" panose="020B0604020202020204" pitchFamily="34" charset="0"/>
              </a:rPr>
              <a:t>The neurons in the SOM are arranged in a two-dimensional array</a:t>
            </a:r>
            <a:endParaRPr lang="en-GB" sz="1400" dirty="0">
              <a:effectLst/>
              <a:latin typeface="Calibri" panose="020F0502020204030204" pitchFamily="34" charset="0"/>
              <a:ea typeface="MS Mincho" panose="02020609040205080304" pitchFamily="49" charset="-128"/>
              <a:cs typeface="Arial" panose="020B0604020202020204" pitchFamily="34" charset="0"/>
            </a:endParaRPr>
          </a:p>
          <a:p>
            <a:r>
              <a:rPr lang="en-US" sz="1800" dirty="0">
                <a:effectLst/>
                <a:latin typeface="Calibri" panose="020F0502020204030204" pitchFamily="34" charset="0"/>
                <a:ea typeface="MS Mincho" panose="02020609040205080304" pitchFamily="49" charset="-128"/>
                <a:cs typeface="Arial" panose="020B0604020202020204" pitchFamily="34" charset="0"/>
              </a:rPr>
              <a:t>The SOM is used to classify the dataset into 9 clusters based on the three parameters (</a:t>
            </a:r>
            <a:r>
              <a:rPr lang="en-US" sz="1800" dirty="0" err="1">
                <a:effectLst/>
                <a:latin typeface="Calibri" panose="020F0502020204030204" pitchFamily="34" charset="0"/>
                <a:ea typeface="MS Mincho" panose="02020609040205080304" pitchFamily="49" charset="-128"/>
                <a:cs typeface="Arial" panose="020B0604020202020204" pitchFamily="34" charset="0"/>
              </a:rPr>
              <a:t>P</a:t>
            </a:r>
            <a:r>
              <a:rPr lang="en-US" sz="1800" baseline="-25000" dirty="0" err="1">
                <a:effectLst/>
                <a:latin typeface="Calibri" panose="020F0502020204030204" pitchFamily="34" charset="0"/>
                <a:ea typeface="MS Mincho" panose="02020609040205080304" pitchFamily="49" charset="-128"/>
                <a:cs typeface="Arial" panose="020B0604020202020204" pitchFamily="34" charset="0"/>
              </a:rPr>
              <a:t>cf</a:t>
            </a:r>
            <a:r>
              <a:rPr lang="en-US" sz="1800" dirty="0">
                <a:effectLst/>
                <a:latin typeface="Calibri" panose="020F0502020204030204" pitchFamily="34" charset="0"/>
                <a:ea typeface="MS Mincho" panose="02020609040205080304" pitchFamily="49" charset="-128"/>
                <a:cs typeface="Arial" panose="020B0604020202020204" pitchFamily="34" charset="0"/>
              </a:rPr>
              <a:t>, </a:t>
            </a:r>
            <a:r>
              <a:rPr lang="en-US" sz="1800" dirty="0" err="1">
                <a:effectLst/>
                <a:latin typeface="Calibri" panose="020F0502020204030204" pitchFamily="34" charset="0"/>
                <a:ea typeface="MS Mincho" panose="02020609040205080304" pitchFamily="49" charset="-128"/>
                <a:cs typeface="Arial" panose="020B0604020202020204" pitchFamily="34" charset="0"/>
              </a:rPr>
              <a:t>S</a:t>
            </a:r>
            <a:r>
              <a:rPr lang="en-US" sz="1800" baseline="-25000" dirty="0" err="1">
                <a:effectLst/>
                <a:latin typeface="Calibri" panose="020F0502020204030204" pitchFamily="34" charset="0"/>
                <a:ea typeface="MS Mincho" panose="02020609040205080304" pitchFamily="49" charset="-128"/>
                <a:cs typeface="Arial" panose="020B0604020202020204" pitchFamily="34" charset="0"/>
              </a:rPr>
              <a:t>cf</a:t>
            </a:r>
            <a:r>
              <a:rPr lang="en-US" sz="1800" dirty="0">
                <a:effectLst/>
                <a:latin typeface="Calibri" panose="020F0502020204030204" pitchFamily="34" charset="0"/>
                <a:ea typeface="MS Mincho" panose="02020609040205080304" pitchFamily="49" charset="-128"/>
                <a:cs typeface="Arial" panose="020B0604020202020204" pitchFamily="34" charset="0"/>
              </a:rPr>
              <a:t>, </a:t>
            </a:r>
            <a:r>
              <a:rPr lang="en-US" sz="1800" dirty="0" err="1">
                <a:effectLst/>
                <a:latin typeface="Calibri" panose="020F0502020204030204" pitchFamily="34" charset="0"/>
                <a:ea typeface="MS Mincho" panose="02020609040205080304" pitchFamily="49" charset="-128"/>
                <a:cs typeface="Arial" panose="020B0604020202020204" pitchFamily="34" charset="0"/>
              </a:rPr>
              <a:t>R</a:t>
            </a:r>
            <a:r>
              <a:rPr lang="en-US" sz="1800" baseline="-25000" dirty="0" err="1">
                <a:effectLst/>
                <a:latin typeface="Calibri" panose="020F0502020204030204" pitchFamily="34" charset="0"/>
                <a:ea typeface="MS Mincho" panose="02020609040205080304" pitchFamily="49" charset="-128"/>
                <a:cs typeface="Arial" panose="020B0604020202020204" pitchFamily="34" charset="0"/>
              </a:rPr>
              <a:t>cf</a:t>
            </a:r>
            <a:r>
              <a:rPr lang="en-US" sz="1800" dirty="0">
                <a:effectLst/>
                <a:latin typeface="Calibri" panose="020F0502020204030204" pitchFamily="34" charset="0"/>
                <a:ea typeface="MS Mincho" panose="02020609040205080304" pitchFamily="49" charset="-128"/>
                <a:cs typeface="Arial" panose="020B0604020202020204" pitchFamily="34" charset="0"/>
              </a:rPr>
              <a:t>) and into 4 clusters based on every single parameter. The events were grouped in one of the groups by similarity according to the Euclidean distance between parameters. </a:t>
            </a:r>
            <a:endParaRPr lang="en-GB" sz="1400" dirty="0">
              <a:latin typeface="Calibri" panose="020F0502020204030204" pitchFamily="34" charset="0"/>
              <a:ea typeface="MS Mincho" panose="02020609040205080304" pitchFamily="49" charset="-128"/>
              <a:cs typeface="Arial" panose="020B0604020202020204" pitchFamily="34" charset="0"/>
            </a:endParaRPr>
          </a:p>
          <a:p>
            <a:r>
              <a:rPr lang="en-US" sz="1800" dirty="0">
                <a:effectLst/>
                <a:latin typeface="Calibri" panose="020F0502020204030204" pitchFamily="34" charset="0"/>
                <a:ea typeface="MS Mincho" panose="02020609040205080304" pitchFamily="49" charset="-128"/>
                <a:cs typeface="Arial" panose="020B0604020202020204" pitchFamily="34" charset="0"/>
              </a:rPr>
              <a:t>The results of SOM are usually represented by hits and weights positions plots</a:t>
            </a:r>
            <a:r>
              <a:rPr lang="en-GB" sz="1400" dirty="0"/>
              <a:t> </a:t>
            </a:r>
            <a:endParaRPr lang="en-US" sz="1400" dirty="0"/>
          </a:p>
        </p:txBody>
      </p:sp>
      <p:sp>
        <p:nvSpPr>
          <p:cNvPr id="8" name="TextBox 7">
            <a:extLst>
              <a:ext uri="{FF2B5EF4-FFF2-40B4-BE49-F238E27FC236}">
                <a16:creationId xmlns:a16="http://schemas.microsoft.com/office/drawing/2014/main" id="{731BFEE1-09E3-4615-BA08-3F09CAB36D42}"/>
              </a:ext>
            </a:extLst>
          </p:cNvPr>
          <p:cNvSpPr txBox="1"/>
          <p:nvPr/>
        </p:nvSpPr>
        <p:spPr>
          <a:xfrm>
            <a:off x="495719" y="828219"/>
            <a:ext cx="3132365" cy="400110"/>
          </a:xfrm>
          <a:prstGeom prst="rect">
            <a:avLst/>
          </a:prstGeom>
          <a:noFill/>
        </p:spPr>
        <p:txBody>
          <a:bodyPr wrap="square" rtlCol="0">
            <a:spAutoFit/>
          </a:bodyPr>
          <a:lstStyle/>
          <a:p>
            <a:r>
              <a:rPr lang="en-GB" sz="2000" b="1" dirty="0">
                <a:latin typeface="Calibri" panose="020F0502020204030204" pitchFamily="34" charset="0"/>
                <a:ea typeface="MS Mincho" panose="02020609040205080304" pitchFamily="49" charset="-128"/>
                <a:cs typeface="Arial" panose="020B0604020202020204" pitchFamily="34" charset="0"/>
              </a:rPr>
              <a:t>Self-organizing map (SOM)</a:t>
            </a:r>
            <a:endParaRPr lang="en-US" sz="2000" b="1" dirty="0">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53729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pic>
        <p:nvPicPr>
          <p:cNvPr id="2" name="Picture 1">
            <a:extLst>
              <a:ext uri="{FF2B5EF4-FFF2-40B4-BE49-F238E27FC236}">
                <a16:creationId xmlns:a16="http://schemas.microsoft.com/office/drawing/2014/main" id="{9DF802B9-578D-4AA0-9A69-15861EDC884B}"/>
              </a:ext>
            </a:extLst>
          </p:cNvPr>
          <p:cNvPicPr>
            <a:picLocks noChangeAspect="1"/>
          </p:cNvPicPr>
          <p:nvPr/>
        </p:nvPicPr>
        <p:blipFill>
          <a:blip r:embed="rId2"/>
          <a:stretch>
            <a:fillRect/>
          </a:stretch>
        </p:blipFill>
        <p:spPr>
          <a:xfrm>
            <a:off x="5047596" y="1069729"/>
            <a:ext cx="3937531" cy="3435027"/>
          </a:xfrm>
          <a:prstGeom prst="rect">
            <a:avLst/>
          </a:prstGeom>
        </p:spPr>
      </p:pic>
      <p:sp>
        <p:nvSpPr>
          <p:cNvPr id="7" name="TextBox 6">
            <a:extLst>
              <a:ext uri="{FF2B5EF4-FFF2-40B4-BE49-F238E27FC236}">
                <a16:creationId xmlns:a16="http://schemas.microsoft.com/office/drawing/2014/main" id="{941A6E70-6E22-4A77-BB15-4C16D9D0C7FB}"/>
              </a:ext>
            </a:extLst>
          </p:cNvPr>
          <p:cNvSpPr txBox="1"/>
          <p:nvPr/>
        </p:nvSpPr>
        <p:spPr>
          <a:xfrm>
            <a:off x="532232" y="1417588"/>
            <a:ext cx="4701652" cy="2308324"/>
          </a:xfrm>
          <a:prstGeom prst="rect">
            <a:avLst/>
          </a:prstGeom>
          <a:noFill/>
        </p:spPr>
        <p:txBody>
          <a:bodyPr wrap="square">
            <a:spAutoFit/>
          </a:bodyPr>
          <a:lstStyle/>
          <a:p>
            <a:r>
              <a:rPr lang="en-GB" sz="1800" dirty="0">
                <a:latin typeface="Calibri" panose="020F0502020204030204" pitchFamily="34" charset="0"/>
                <a:ea typeface="MS Mincho" panose="02020609040205080304" pitchFamily="49" charset="-128"/>
                <a:cs typeface="Arial" panose="020B0604020202020204" pitchFamily="34" charset="0"/>
              </a:rPr>
              <a:t>The main idea in k-means clustering is to find the </a:t>
            </a:r>
            <a:r>
              <a:rPr lang="en-GB" sz="1800" dirty="0" err="1">
                <a:latin typeface="Calibri" panose="020F0502020204030204" pitchFamily="34" charset="0"/>
                <a:ea typeface="MS Mincho" panose="02020609040205080304" pitchFamily="49" charset="-128"/>
                <a:cs typeface="Arial" panose="020B0604020202020204" pitchFamily="34" charset="0"/>
              </a:rPr>
              <a:t>center</a:t>
            </a:r>
            <a:r>
              <a:rPr lang="en-GB" sz="1800" dirty="0">
                <a:latin typeface="Calibri" panose="020F0502020204030204" pitchFamily="34" charset="0"/>
                <a:ea typeface="MS Mincho" panose="02020609040205080304" pitchFamily="49" charset="-128"/>
                <a:cs typeface="Arial" panose="020B0604020202020204" pitchFamily="34" charset="0"/>
              </a:rPr>
              <a:t> of each subset/cluster.</a:t>
            </a:r>
          </a:p>
          <a:p>
            <a:endParaRPr lang="en-GB" sz="1800" dirty="0">
              <a:latin typeface="Calibri" panose="020F0502020204030204" pitchFamily="34" charset="0"/>
              <a:ea typeface="MS Mincho" panose="02020609040205080304" pitchFamily="49" charset="-128"/>
              <a:cs typeface="Arial" panose="020B0604020202020204" pitchFamily="34" charset="0"/>
            </a:endParaRPr>
          </a:p>
          <a:p>
            <a:r>
              <a:rPr lang="en-US" sz="1800" dirty="0">
                <a:effectLst/>
                <a:latin typeface="Calibri" panose="020F0502020204030204" pitchFamily="34" charset="0"/>
                <a:ea typeface="MS Mincho" panose="02020609040205080304" pitchFamily="49" charset="-128"/>
                <a:cs typeface="Arial" panose="020B0604020202020204" pitchFamily="34" charset="0"/>
              </a:rPr>
              <a:t>Using the clusters obtained by the SOMs, the number of clusters is predetermined and the centers could easily be obtained by finding the mean of the members of each cluster using Euclidean distance.</a:t>
            </a:r>
            <a:endParaRPr lang="en-US" sz="1400" dirty="0"/>
          </a:p>
        </p:txBody>
      </p:sp>
      <p:sp>
        <p:nvSpPr>
          <p:cNvPr id="12" name="TextBox 11">
            <a:extLst>
              <a:ext uri="{FF2B5EF4-FFF2-40B4-BE49-F238E27FC236}">
                <a16:creationId xmlns:a16="http://schemas.microsoft.com/office/drawing/2014/main" id="{0B856774-DB25-44EF-BA82-E104A9DCA383}"/>
              </a:ext>
            </a:extLst>
          </p:cNvPr>
          <p:cNvSpPr txBox="1"/>
          <p:nvPr/>
        </p:nvSpPr>
        <p:spPr>
          <a:xfrm>
            <a:off x="545866" y="948821"/>
            <a:ext cx="2337192" cy="400110"/>
          </a:xfrm>
          <a:prstGeom prst="rect">
            <a:avLst/>
          </a:prstGeom>
          <a:noFill/>
        </p:spPr>
        <p:txBody>
          <a:bodyPr wrap="square" rtlCol="0">
            <a:spAutoFit/>
          </a:bodyPr>
          <a:lstStyle/>
          <a:p>
            <a:r>
              <a:rPr lang="en-US" sz="2000" b="1" dirty="0">
                <a:effectLst/>
                <a:latin typeface="Calibri" panose="020F0502020204030204" pitchFamily="34" charset="0"/>
                <a:ea typeface="MS Mincho" panose="02020609040205080304" pitchFamily="49" charset="-128"/>
                <a:cs typeface="Arial" panose="020B0604020202020204" pitchFamily="34" charset="0"/>
              </a:rPr>
              <a:t>K-means</a:t>
            </a:r>
          </a:p>
        </p:txBody>
      </p:sp>
    </p:spTree>
    <p:extLst>
      <p:ext uri="{BB962C8B-B14F-4D97-AF65-F5344CB8AC3E}">
        <p14:creationId xmlns:p14="http://schemas.microsoft.com/office/powerpoint/2010/main" val="299242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sp>
        <p:nvSpPr>
          <p:cNvPr id="7" name="TextBox 6">
            <a:extLst>
              <a:ext uri="{FF2B5EF4-FFF2-40B4-BE49-F238E27FC236}">
                <a16:creationId xmlns:a16="http://schemas.microsoft.com/office/drawing/2014/main" id="{BFD9F6A7-583E-464A-9974-082712C15727}"/>
              </a:ext>
            </a:extLst>
          </p:cNvPr>
          <p:cNvSpPr txBox="1"/>
          <p:nvPr/>
        </p:nvSpPr>
        <p:spPr>
          <a:xfrm>
            <a:off x="580030" y="1170533"/>
            <a:ext cx="7683689" cy="2246769"/>
          </a:xfrm>
          <a:prstGeom prst="rect">
            <a:avLst/>
          </a:prstGeom>
          <a:noFill/>
        </p:spPr>
        <p:txBody>
          <a:bodyPr wrap="square">
            <a:spAutoFit/>
          </a:bodyPr>
          <a:lstStyle/>
          <a:p>
            <a:r>
              <a:rPr lang="en-GB" sz="1400" dirty="0"/>
              <a:t>Each cluster C contains a number of events “hits” (</a:t>
            </a:r>
            <a:r>
              <a:rPr lang="en-GB" sz="1400" dirty="0" err="1"/>
              <a:t>nE</a:t>
            </a:r>
            <a:r>
              <a:rPr lang="en-GB" sz="1400" dirty="0"/>
              <a:t>). Some of them represent Earthquakes (</a:t>
            </a:r>
            <a:r>
              <a:rPr lang="en-GB" sz="1400" dirty="0" err="1"/>
              <a:t>nEq</a:t>
            </a:r>
            <a:r>
              <a:rPr lang="en-GB" sz="1400" dirty="0"/>
              <a:t>) and the others represent explosions (</a:t>
            </a:r>
            <a:r>
              <a:rPr lang="en-GB" sz="1400" dirty="0" err="1"/>
              <a:t>nEx</a:t>
            </a:r>
            <a:r>
              <a:rPr lang="en-GB" sz="1400" dirty="0"/>
              <a:t>).</a:t>
            </a:r>
          </a:p>
          <a:p>
            <a:r>
              <a:rPr lang="en-GB" sz="1400" dirty="0"/>
              <a:t>The support and confidence measures for these clusters could be defined as follows:</a:t>
            </a:r>
          </a:p>
          <a:p>
            <a:r>
              <a:rPr lang="en-GB" sz="1400" dirty="0"/>
              <a:t>The cluster support value (SC)is the ratio of the number of events in that cluster to the total number of events (TE).</a:t>
            </a:r>
          </a:p>
          <a:p>
            <a:r>
              <a:rPr lang="en-GB" sz="1400" dirty="0"/>
              <a:t>SC=</a:t>
            </a:r>
            <a:r>
              <a:rPr lang="en-GB" sz="1400" dirty="0" err="1"/>
              <a:t>nE</a:t>
            </a:r>
            <a:r>
              <a:rPr lang="en-GB" sz="1400" dirty="0"/>
              <a:t>/TE, (5)</a:t>
            </a:r>
          </a:p>
          <a:p>
            <a:r>
              <a:rPr lang="en-GB" sz="1400" dirty="0"/>
              <a:t>The confidence of a certain type of event in a given cluster is the ratio of the number of events of that type in the given cluster to the number of events in that cluster.</a:t>
            </a:r>
          </a:p>
          <a:p>
            <a:r>
              <a:rPr lang="en-GB" sz="1400" dirty="0"/>
              <a:t>The confidence of earthquakes of a given cluster is </a:t>
            </a:r>
            <a:r>
              <a:rPr lang="en-GB" sz="1400" dirty="0" err="1"/>
              <a:t>CfEq</a:t>
            </a:r>
            <a:r>
              <a:rPr lang="en-GB" sz="1400" dirty="0"/>
              <a:t>=</a:t>
            </a:r>
            <a:r>
              <a:rPr lang="en-GB" sz="1400" dirty="0" err="1"/>
              <a:t>nEq</a:t>
            </a:r>
            <a:r>
              <a:rPr lang="en-GB" sz="1400" dirty="0"/>
              <a:t>/</a:t>
            </a:r>
            <a:r>
              <a:rPr lang="en-GB" sz="1400" dirty="0" err="1"/>
              <a:t>nE</a:t>
            </a:r>
            <a:r>
              <a:rPr lang="en-GB" sz="1400" dirty="0"/>
              <a:t>, (6)</a:t>
            </a:r>
          </a:p>
          <a:p>
            <a:r>
              <a:rPr lang="en-GB" sz="1400" dirty="0"/>
              <a:t>The confidence of explosions of a given cluster is </a:t>
            </a:r>
            <a:r>
              <a:rPr lang="en-GB" sz="1400" dirty="0" err="1"/>
              <a:t>CfEx</a:t>
            </a:r>
            <a:r>
              <a:rPr lang="en-GB" sz="1400" dirty="0"/>
              <a:t>=</a:t>
            </a:r>
            <a:r>
              <a:rPr lang="en-GB" sz="1400" dirty="0" err="1"/>
              <a:t>nEx</a:t>
            </a:r>
            <a:r>
              <a:rPr lang="en-GB" sz="1400" dirty="0"/>
              <a:t>/</a:t>
            </a:r>
            <a:r>
              <a:rPr lang="en-GB" sz="1400" dirty="0" err="1"/>
              <a:t>nE</a:t>
            </a:r>
            <a:r>
              <a:rPr lang="en-GB" sz="1400" dirty="0"/>
              <a:t>, (7)</a:t>
            </a:r>
          </a:p>
        </p:txBody>
      </p:sp>
      <p:pic>
        <p:nvPicPr>
          <p:cNvPr id="8" name="Picture 7">
            <a:extLst>
              <a:ext uri="{FF2B5EF4-FFF2-40B4-BE49-F238E27FC236}">
                <a16:creationId xmlns:a16="http://schemas.microsoft.com/office/drawing/2014/main" id="{C1A33FA7-F820-4541-94E1-74333691453D}"/>
              </a:ext>
            </a:extLst>
          </p:cNvPr>
          <p:cNvPicPr>
            <a:picLocks noChangeAspect="1"/>
          </p:cNvPicPr>
          <p:nvPr/>
        </p:nvPicPr>
        <p:blipFill>
          <a:blip r:embed="rId2"/>
          <a:stretch>
            <a:fillRect/>
          </a:stretch>
        </p:blipFill>
        <p:spPr>
          <a:xfrm>
            <a:off x="4196686" y="3378003"/>
            <a:ext cx="4599499" cy="1325938"/>
          </a:xfrm>
          <a:prstGeom prst="rect">
            <a:avLst/>
          </a:prstGeom>
        </p:spPr>
      </p:pic>
      <p:sp>
        <p:nvSpPr>
          <p:cNvPr id="9" name="TextBox 8">
            <a:extLst>
              <a:ext uri="{FF2B5EF4-FFF2-40B4-BE49-F238E27FC236}">
                <a16:creationId xmlns:a16="http://schemas.microsoft.com/office/drawing/2014/main" id="{D0C3CE85-3A0B-4408-A615-63CADCF9BE60}"/>
              </a:ext>
            </a:extLst>
          </p:cNvPr>
          <p:cNvSpPr txBox="1"/>
          <p:nvPr/>
        </p:nvSpPr>
        <p:spPr>
          <a:xfrm>
            <a:off x="580030" y="837018"/>
            <a:ext cx="4223982" cy="400110"/>
          </a:xfrm>
          <a:prstGeom prst="rect">
            <a:avLst/>
          </a:prstGeom>
          <a:noFill/>
        </p:spPr>
        <p:txBody>
          <a:bodyPr wrap="square" rtlCol="0">
            <a:spAutoFit/>
          </a:bodyPr>
          <a:lstStyle/>
          <a:p>
            <a:r>
              <a:rPr lang="en-US" sz="2000" b="1" dirty="0">
                <a:latin typeface="Calibri" panose="020F0502020204030204" pitchFamily="34" charset="0"/>
                <a:ea typeface="MS Mincho" panose="02020609040205080304" pitchFamily="49" charset="-128"/>
                <a:cs typeface="Arial" panose="020B0604020202020204" pitchFamily="34" charset="0"/>
              </a:rPr>
              <a:t>Support and Confidence Measures </a:t>
            </a:r>
          </a:p>
        </p:txBody>
      </p:sp>
    </p:spTree>
    <p:extLst>
      <p:ext uri="{BB962C8B-B14F-4D97-AF65-F5344CB8AC3E}">
        <p14:creationId xmlns:p14="http://schemas.microsoft.com/office/powerpoint/2010/main" val="288377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P3.6-197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64641"/>
          </a:xfrm>
          <a:prstGeom prst="rect">
            <a:avLst/>
          </a:prstGeom>
          <a:noFill/>
          <a:ln w="9525">
            <a:noFill/>
            <a:miter lim="800000"/>
            <a:headEnd/>
            <a:tailEnd/>
          </a:ln>
        </p:spPr>
        <p:txBody>
          <a:bodyPr wrap="square" lIns="18666" tIns="9334" rIns="18666" bIns="9334">
            <a:spAutoFit/>
          </a:bodyPr>
          <a:lstStyle/>
          <a:p>
            <a:pPr marL="0" marR="0" lvl="0" indent="0" algn="ctr" defTabSz="89714"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Discrimination between Earthquakes and Quarries Blasts Using </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Committee Machine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9714" rtl="0" eaLnBrk="1" fontAlgn="auto" latinLnBrk="0" hangingPunct="1">
              <a:lnSpc>
                <a:spcPct val="115000"/>
              </a:lnSpc>
              <a:spcBef>
                <a:spcPts val="0"/>
              </a:spcBef>
              <a:spcAft>
                <a:spcPts val="100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Ahmed Lethy, Adel S. Othman, Mohamed N. </a:t>
            </a:r>
            <a:r>
              <a:rPr kumimoji="0" lang="en-US" sz="900" b="0" i="0" u="none" strike="noStrike" kern="1200" cap="none" spc="0" normalizeH="0" baseline="0" noProof="0" dirty="0" err="1">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ElGabry</a:t>
            </a: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S Mincho" panose="02020609040205080304" pitchFamily="49" charset="-128"/>
                <a:cs typeface="Arial" panose="020B0604020202020204" pitchFamily="34" charset="0"/>
              </a:rPr>
              <a:t>, Hesham Hussein</a:t>
            </a:r>
          </a:p>
        </p:txBody>
      </p:sp>
      <p:sp>
        <p:nvSpPr>
          <p:cNvPr id="9" name="TextBox 8">
            <a:extLst>
              <a:ext uri="{FF2B5EF4-FFF2-40B4-BE49-F238E27FC236}">
                <a16:creationId xmlns:a16="http://schemas.microsoft.com/office/drawing/2014/main" id="{D0C3CE85-3A0B-4408-A615-63CADCF9BE60}"/>
              </a:ext>
            </a:extLst>
          </p:cNvPr>
          <p:cNvSpPr txBox="1"/>
          <p:nvPr/>
        </p:nvSpPr>
        <p:spPr>
          <a:xfrm>
            <a:off x="580030" y="837018"/>
            <a:ext cx="4223982" cy="400110"/>
          </a:xfrm>
          <a:prstGeom prst="rect">
            <a:avLst/>
          </a:prstGeom>
          <a:noFill/>
        </p:spPr>
        <p:txBody>
          <a:bodyPr wrap="square" rtlCol="0">
            <a:spAutoFit/>
          </a:bodyPr>
          <a:lstStyle/>
          <a:p>
            <a:r>
              <a:rPr lang="en-US" sz="2000" b="1" dirty="0">
                <a:latin typeface="Calibri" panose="020F0502020204030204" pitchFamily="34" charset="0"/>
                <a:ea typeface="MS Mincho" panose="02020609040205080304" pitchFamily="49" charset="-128"/>
                <a:cs typeface="Arial" panose="020B0604020202020204" pitchFamily="34" charset="0"/>
              </a:rPr>
              <a:t>Support and Confidence Measures </a:t>
            </a: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96965A6D-1E8F-4000-AA8C-7FD1FB7EB685}"/>
                  </a:ext>
                </a:extLst>
              </p:cNvPr>
              <p:cNvGraphicFramePr>
                <a:graphicFrameLocks noGrp="1"/>
              </p:cNvGraphicFramePr>
              <p:nvPr>
                <p:extLst>
                  <p:ext uri="{D42A27DB-BD31-4B8C-83A1-F6EECF244321}">
                    <p14:modId xmlns:p14="http://schemas.microsoft.com/office/powerpoint/2010/main" val="21261570"/>
                  </p:ext>
                </p:extLst>
              </p:nvPr>
            </p:nvGraphicFramePr>
            <p:xfrm>
              <a:off x="3616656" y="1991756"/>
              <a:ext cx="5220270" cy="2478786"/>
            </p:xfrm>
            <a:graphic>
              <a:graphicData uri="http://schemas.openxmlformats.org/drawingml/2006/table">
                <a:tbl>
                  <a:tblPr firstRow="1" firstCol="1" bandRow="1">
                    <a:tableStyleId>{5C22544A-7EE6-4342-B048-85BDC9FD1C3A}</a:tableStyleId>
                  </a:tblPr>
                  <a:tblGrid>
                    <a:gridCol w="873456">
                      <a:extLst>
                        <a:ext uri="{9D8B030D-6E8A-4147-A177-3AD203B41FA5}">
                          <a16:colId xmlns:a16="http://schemas.microsoft.com/office/drawing/2014/main" val="3417274219"/>
                        </a:ext>
                      </a:extLst>
                    </a:gridCol>
                    <a:gridCol w="554032">
                      <a:extLst>
                        <a:ext uri="{9D8B030D-6E8A-4147-A177-3AD203B41FA5}">
                          <a16:colId xmlns:a16="http://schemas.microsoft.com/office/drawing/2014/main" val="1401963519"/>
                        </a:ext>
                      </a:extLst>
                    </a:gridCol>
                    <a:gridCol w="603045">
                      <a:extLst>
                        <a:ext uri="{9D8B030D-6E8A-4147-A177-3AD203B41FA5}">
                          <a16:colId xmlns:a16="http://schemas.microsoft.com/office/drawing/2014/main" val="333869486"/>
                        </a:ext>
                      </a:extLst>
                    </a:gridCol>
                    <a:gridCol w="603045">
                      <a:extLst>
                        <a:ext uri="{9D8B030D-6E8A-4147-A177-3AD203B41FA5}">
                          <a16:colId xmlns:a16="http://schemas.microsoft.com/office/drawing/2014/main" val="3345324543"/>
                        </a:ext>
                      </a:extLst>
                    </a:gridCol>
                    <a:gridCol w="603045">
                      <a:extLst>
                        <a:ext uri="{9D8B030D-6E8A-4147-A177-3AD203B41FA5}">
                          <a16:colId xmlns:a16="http://schemas.microsoft.com/office/drawing/2014/main" val="612481569"/>
                        </a:ext>
                      </a:extLst>
                    </a:gridCol>
                    <a:gridCol w="603045">
                      <a:extLst>
                        <a:ext uri="{9D8B030D-6E8A-4147-A177-3AD203B41FA5}">
                          <a16:colId xmlns:a16="http://schemas.microsoft.com/office/drawing/2014/main" val="3255619644"/>
                        </a:ext>
                      </a:extLst>
                    </a:gridCol>
                    <a:gridCol w="705037">
                      <a:extLst>
                        <a:ext uri="{9D8B030D-6E8A-4147-A177-3AD203B41FA5}">
                          <a16:colId xmlns:a16="http://schemas.microsoft.com/office/drawing/2014/main" val="449697530"/>
                        </a:ext>
                      </a:extLst>
                    </a:gridCol>
                    <a:gridCol w="675565">
                      <a:extLst>
                        <a:ext uri="{9D8B030D-6E8A-4147-A177-3AD203B41FA5}">
                          <a16:colId xmlns:a16="http://schemas.microsoft.com/office/drawing/2014/main" val="540063140"/>
                        </a:ext>
                      </a:extLst>
                    </a:gridCol>
                  </a:tblGrid>
                  <a:tr h="190500">
                    <a:tc>
                      <a:txBody>
                        <a:bodyPr/>
                        <a:lstStyle/>
                        <a:p>
                          <a:pPr marL="0" marR="0" algn="ctr">
                            <a:lnSpc>
                              <a:spcPct val="115000"/>
                            </a:lnSpc>
                            <a:spcBef>
                              <a:spcPts val="0"/>
                            </a:spcBef>
                            <a:spcAft>
                              <a:spcPts val="0"/>
                            </a:spcAft>
                          </a:pPr>
                          <a:r>
                            <a:rPr lang="en-US" sz="1100">
                              <a:effectLst/>
                            </a:rPr>
                            <a:t>Parameter</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Cluster</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𝒏𝑬</m:t>
                                </m:r>
                              </m:oMath>
                            </m:oMathPara>
                          </a14:m>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𝒏𝑬𝒒</m:t>
                                </m:r>
                              </m:oMath>
                            </m:oMathPara>
                          </a14:m>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𝒏𝑬𝒙</m:t>
                                </m:r>
                              </m:oMath>
                            </m:oMathPara>
                          </a14:m>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14:m>
                            <m:oMath xmlns:m="http://schemas.openxmlformats.org/officeDocument/2006/math">
                              <m:r>
                                <a:rPr lang="en-US" sz="1100">
                                  <a:effectLst/>
                                  <a:latin typeface="Cambria Math" panose="02040503050406030204" pitchFamily="18" charset="0"/>
                                </a:rPr>
                                <m:t>𝑺𝑪</m:t>
                              </m:r>
                            </m:oMath>
                          </a14:m>
                          <a:r>
                            <a:rPr lang="en-US" sz="1000">
                              <a:effectLst/>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𝑪𝒇𝑬𝒒</m:t>
                                </m:r>
                                <m:r>
                                  <a:rPr lang="en-US" sz="1100">
                                    <a:effectLst/>
                                    <a:latin typeface="Cambria Math" panose="02040503050406030204" pitchFamily="18" charset="0"/>
                                  </a:rPr>
                                  <m:t> (%)</m:t>
                                </m:r>
                              </m:oMath>
                            </m:oMathPara>
                          </a14:m>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𝑪𝒇𝑬𝒙</m:t>
                                </m:r>
                                <m:r>
                                  <a:rPr lang="en-US" sz="1100">
                                    <a:effectLst/>
                                    <a:latin typeface="Cambria Math" panose="02040503050406030204" pitchFamily="18" charset="0"/>
                                  </a:rPr>
                                  <m:t> (%)</m:t>
                                </m:r>
                              </m:oMath>
                            </m:oMathPara>
                          </a14:m>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928066334"/>
                      </a:ext>
                    </a:extLst>
                  </a:tr>
                  <a:tr h="190500">
                    <a:tc rowSpan="4">
                      <a:txBody>
                        <a:bodyPr/>
                        <a:lstStyle/>
                        <a:p>
                          <a:pPr marL="0" marR="0" algn="ctr">
                            <a:lnSpc>
                              <a:spcPct val="115000"/>
                            </a:lnSpc>
                            <a:spcBef>
                              <a:spcPts val="0"/>
                            </a:spcBef>
                            <a:spcAft>
                              <a:spcPts val="0"/>
                            </a:spcAft>
                          </a:pPr>
                          <a:r>
                            <a:rPr lang="en-US" sz="1100">
                              <a:effectLst/>
                            </a:rPr>
                            <a:t>P</a:t>
                          </a:r>
                          <a:r>
                            <a:rPr lang="en-US" sz="1100" baseline="-25000">
                              <a:effectLst/>
                            </a:rPr>
                            <a:t>cf</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254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253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35.28</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0.39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99.61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257327473"/>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161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dirty="0">
                              <a:effectLst/>
                            </a:rPr>
                            <a:t>22</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22.36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86.34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13.66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41615672"/>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dirty="0">
                              <a:effectLst/>
                            </a:rPr>
                            <a:t>3</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187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96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91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25.97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51.34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48.66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745980698"/>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118</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118</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16.39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434122200"/>
                      </a:ext>
                    </a:extLst>
                  </a:tr>
                  <a:tr h="190500">
                    <a:tc rowSpan="4">
                      <a:txBody>
                        <a:bodyPr/>
                        <a:lstStyle/>
                        <a:p>
                          <a:pPr marL="0" marR="0" algn="ctr">
                            <a:lnSpc>
                              <a:spcPct val="115000"/>
                            </a:lnSpc>
                            <a:spcBef>
                              <a:spcPts val="0"/>
                            </a:spcBef>
                            <a:spcAft>
                              <a:spcPts val="0"/>
                            </a:spcAft>
                          </a:pPr>
                          <a:r>
                            <a:rPr lang="en-US" sz="1100">
                              <a:effectLst/>
                            </a:rPr>
                            <a:t>S</a:t>
                          </a:r>
                          <a:r>
                            <a:rPr lang="en-US" sz="1100" baseline="-25000">
                              <a:effectLst/>
                            </a:rPr>
                            <a:t>cf</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49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84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18.47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36.84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63.16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08420342"/>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15.42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772860351"/>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282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282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39.17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78368755"/>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194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194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26.94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923769802"/>
                      </a:ext>
                    </a:extLst>
                  </a:tr>
                  <a:tr h="190500">
                    <a:tc rowSpan="4">
                      <a:txBody>
                        <a:bodyPr/>
                        <a:lstStyle/>
                        <a:p>
                          <a:pPr marL="0" marR="0" algn="ctr">
                            <a:lnSpc>
                              <a:spcPct val="115000"/>
                            </a:lnSpc>
                            <a:spcBef>
                              <a:spcPts val="0"/>
                            </a:spcBef>
                            <a:spcAft>
                              <a:spcPts val="0"/>
                            </a:spcAft>
                          </a:pPr>
                          <a:r>
                            <a:rPr lang="en-US" sz="1100" dirty="0" err="1">
                              <a:effectLst/>
                            </a:rPr>
                            <a:t>R</a:t>
                          </a:r>
                          <a:r>
                            <a:rPr lang="en-US" sz="1100" baseline="-25000" dirty="0" err="1">
                              <a:effectLst/>
                            </a:rPr>
                            <a:t>cf</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145</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123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20.14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15.17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84.83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155293715"/>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15.69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511296297"/>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332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332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46.11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4169268438"/>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18.06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dirty="0">
                              <a:effectLst/>
                            </a:rPr>
                            <a:t>100</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979443129"/>
                      </a:ext>
                    </a:extLst>
                  </a:tr>
                </a:tbl>
              </a:graphicData>
            </a:graphic>
          </p:graphicFrame>
        </mc:Choice>
        <mc:Fallback xmlns="">
          <p:graphicFrame>
            <p:nvGraphicFramePr>
              <p:cNvPr id="10" name="Table 9">
                <a:extLst>
                  <a:ext uri="{FF2B5EF4-FFF2-40B4-BE49-F238E27FC236}">
                    <a16:creationId xmlns:a16="http://schemas.microsoft.com/office/drawing/2014/main" id="{96965A6D-1E8F-4000-AA8C-7FD1FB7EB685}"/>
                  </a:ext>
                </a:extLst>
              </p:cNvPr>
              <p:cNvGraphicFramePr>
                <a:graphicFrameLocks noGrp="1"/>
              </p:cNvGraphicFramePr>
              <p:nvPr>
                <p:extLst>
                  <p:ext uri="{D42A27DB-BD31-4B8C-83A1-F6EECF244321}">
                    <p14:modId xmlns:p14="http://schemas.microsoft.com/office/powerpoint/2010/main" val="21261570"/>
                  </p:ext>
                </p:extLst>
              </p:nvPr>
            </p:nvGraphicFramePr>
            <p:xfrm>
              <a:off x="3616656" y="1991756"/>
              <a:ext cx="5220270" cy="2478786"/>
            </p:xfrm>
            <a:graphic>
              <a:graphicData uri="http://schemas.openxmlformats.org/drawingml/2006/table">
                <a:tbl>
                  <a:tblPr firstRow="1" firstCol="1" bandRow="1">
                    <a:tableStyleId>{5C22544A-7EE6-4342-B048-85BDC9FD1C3A}</a:tableStyleId>
                  </a:tblPr>
                  <a:tblGrid>
                    <a:gridCol w="873456">
                      <a:extLst>
                        <a:ext uri="{9D8B030D-6E8A-4147-A177-3AD203B41FA5}">
                          <a16:colId xmlns:a16="http://schemas.microsoft.com/office/drawing/2014/main" val="3417274219"/>
                        </a:ext>
                      </a:extLst>
                    </a:gridCol>
                    <a:gridCol w="554032">
                      <a:extLst>
                        <a:ext uri="{9D8B030D-6E8A-4147-A177-3AD203B41FA5}">
                          <a16:colId xmlns:a16="http://schemas.microsoft.com/office/drawing/2014/main" val="1401963519"/>
                        </a:ext>
                      </a:extLst>
                    </a:gridCol>
                    <a:gridCol w="603045">
                      <a:extLst>
                        <a:ext uri="{9D8B030D-6E8A-4147-A177-3AD203B41FA5}">
                          <a16:colId xmlns:a16="http://schemas.microsoft.com/office/drawing/2014/main" val="333869486"/>
                        </a:ext>
                      </a:extLst>
                    </a:gridCol>
                    <a:gridCol w="603045">
                      <a:extLst>
                        <a:ext uri="{9D8B030D-6E8A-4147-A177-3AD203B41FA5}">
                          <a16:colId xmlns:a16="http://schemas.microsoft.com/office/drawing/2014/main" val="3345324543"/>
                        </a:ext>
                      </a:extLst>
                    </a:gridCol>
                    <a:gridCol w="603045">
                      <a:extLst>
                        <a:ext uri="{9D8B030D-6E8A-4147-A177-3AD203B41FA5}">
                          <a16:colId xmlns:a16="http://schemas.microsoft.com/office/drawing/2014/main" val="612481569"/>
                        </a:ext>
                      </a:extLst>
                    </a:gridCol>
                    <a:gridCol w="603045">
                      <a:extLst>
                        <a:ext uri="{9D8B030D-6E8A-4147-A177-3AD203B41FA5}">
                          <a16:colId xmlns:a16="http://schemas.microsoft.com/office/drawing/2014/main" val="3255619644"/>
                        </a:ext>
                      </a:extLst>
                    </a:gridCol>
                    <a:gridCol w="705037">
                      <a:extLst>
                        <a:ext uri="{9D8B030D-6E8A-4147-A177-3AD203B41FA5}">
                          <a16:colId xmlns:a16="http://schemas.microsoft.com/office/drawing/2014/main" val="449697530"/>
                        </a:ext>
                      </a:extLst>
                    </a:gridCol>
                    <a:gridCol w="675565">
                      <a:extLst>
                        <a:ext uri="{9D8B030D-6E8A-4147-A177-3AD203B41FA5}">
                          <a16:colId xmlns:a16="http://schemas.microsoft.com/office/drawing/2014/main" val="540063140"/>
                        </a:ext>
                      </a:extLst>
                    </a:gridCol>
                  </a:tblGrid>
                  <a:tr h="192786">
                    <a:tc>
                      <a:txBody>
                        <a:bodyPr/>
                        <a:lstStyle/>
                        <a:p>
                          <a:pPr marL="0" marR="0" algn="ctr">
                            <a:lnSpc>
                              <a:spcPct val="115000"/>
                            </a:lnSpc>
                            <a:spcBef>
                              <a:spcPts val="0"/>
                            </a:spcBef>
                            <a:spcAft>
                              <a:spcPts val="0"/>
                            </a:spcAft>
                          </a:pPr>
                          <a:r>
                            <a:rPr lang="en-US" sz="1100">
                              <a:effectLst/>
                            </a:rPr>
                            <a:t>Parameter</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Cluster</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2"/>
                          <a:stretch>
                            <a:fillRect l="-237374" t="-12500" r="-533333" b="-1215625"/>
                          </a:stretch>
                        </a:blipFill>
                      </a:tcPr>
                    </a:tc>
                    <a:tc>
                      <a:txBody>
                        <a:bodyPr/>
                        <a:lstStyle/>
                        <a:p>
                          <a:endParaRPr lang="en-US"/>
                        </a:p>
                      </a:txBody>
                      <a:tcPr marL="68580" marR="68580" marT="0" marB="0" anchor="ctr">
                        <a:blipFill>
                          <a:blip r:embed="rId2"/>
                          <a:stretch>
                            <a:fillRect l="-337374" t="-12500" r="-433333" b="-1215625"/>
                          </a:stretch>
                        </a:blipFill>
                      </a:tcPr>
                    </a:tc>
                    <a:tc>
                      <a:txBody>
                        <a:bodyPr/>
                        <a:lstStyle/>
                        <a:p>
                          <a:endParaRPr lang="en-US"/>
                        </a:p>
                      </a:txBody>
                      <a:tcPr marL="68580" marR="68580" marT="0" marB="0" anchor="ctr">
                        <a:blipFill>
                          <a:blip r:embed="rId2"/>
                          <a:stretch>
                            <a:fillRect l="-437374" t="-12500" r="-333333" b="-1215625"/>
                          </a:stretch>
                        </a:blipFill>
                      </a:tcPr>
                    </a:tc>
                    <a:tc>
                      <a:txBody>
                        <a:bodyPr/>
                        <a:lstStyle/>
                        <a:p>
                          <a:endParaRPr lang="en-US"/>
                        </a:p>
                      </a:txBody>
                      <a:tcPr marL="68580" marR="68580" marT="0" marB="0" anchor="ctr">
                        <a:blipFill>
                          <a:blip r:embed="rId2"/>
                          <a:stretch>
                            <a:fillRect l="-537374" t="-12500" r="-233333" b="-1215625"/>
                          </a:stretch>
                        </a:blipFill>
                      </a:tcPr>
                    </a:tc>
                    <a:tc>
                      <a:txBody>
                        <a:bodyPr/>
                        <a:lstStyle/>
                        <a:p>
                          <a:endParaRPr lang="en-US"/>
                        </a:p>
                      </a:txBody>
                      <a:tcPr marL="68580" marR="68580" marT="0" marB="0" anchor="ctr">
                        <a:blipFill>
                          <a:blip r:embed="rId2"/>
                          <a:stretch>
                            <a:fillRect l="-543966" t="-12500" r="-99138" b="-1215625"/>
                          </a:stretch>
                        </a:blipFill>
                      </a:tcPr>
                    </a:tc>
                    <a:tc>
                      <a:txBody>
                        <a:bodyPr/>
                        <a:lstStyle/>
                        <a:p>
                          <a:endParaRPr lang="en-US"/>
                        </a:p>
                      </a:txBody>
                      <a:tcPr marL="68580" marR="68580" marT="0" marB="0" anchor="ctr">
                        <a:blipFill>
                          <a:blip r:embed="rId2"/>
                          <a:stretch>
                            <a:fillRect l="-672973" t="-12500" r="-3604" b="-1215625"/>
                          </a:stretch>
                        </a:blipFill>
                      </a:tcPr>
                    </a:tc>
                    <a:extLst>
                      <a:ext uri="{0D108BD9-81ED-4DB2-BD59-A6C34878D82A}">
                        <a16:rowId xmlns:a16="http://schemas.microsoft.com/office/drawing/2014/main" val="2928066334"/>
                      </a:ext>
                    </a:extLst>
                  </a:tr>
                  <a:tr h="190500">
                    <a:tc rowSpan="4">
                      <a:txBody>
                        <a:bodyPr/>
                        <a:lstStyle/>
                        <a:p>
                          <a:pPr marL="0" marR="0" algn="ctr">
                            <a:lnSpc>
                              <a:spcPct val="115000"/>
                            </a:lnSpc>
                            <a:spcBef>
                              <a:spcPts val="0"/>
                            </a:spcBef>
                            <a:spcAft>
                              <a:spcPts val="0"/>
                            </a:spcAft>
                          </a:pPr>
                          <a:r>
                            <a:rPr lang="en-US" sz="1100">
                              <a:effectLst/>
                            </a:rPr>
                            <a:t>P</a:t>
                          </a:r>
                          <a:r>
                            <a:rPr lang="en-US" sz="1100" baseline="-25000">
                              <a:effectLst/>
                            </a:rPr>
                            <a:t>cf</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254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253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35.28</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0.39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99.61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257327473"/>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161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dirty="0">
                              <a:effectLst/>
                            </a:rPr>
                            <a:t>22</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22.36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86.34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13.66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41615672"/>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dirty="0">
                              <a:effectLst/>
                            </a:rPr>
                            <a:t>3</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187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96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91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25.97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51.34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48.66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745980698"/>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118</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118</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16.39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434122200"/>
                      </a:ext>
                    </a:extLst>
                  </a:tr>
                  <a:tr h="190500">
                    <a:tc rowSpan="4">
                      <a:txBody>
                        <a:bodyPr/>
                        <a:lstStyle/>
                        <a:p>
                          <a:pPr marL="0" marR="0" algn="ctr">
                            <a:lnSpc>
                              <a:spcPct val="115000"/>
                            </a:lnSpc>
                            <a:spcBef>
                              <a:spcPts val="0"/>
                            </a:spcBef>
                            <a:spcAft>
                              <a:spcPts val="0"/>
                            </a:spcAft>
                          </a:pPr>
                          <a:r>
                            <a:rPr lang="en-US" sz="1100">
                              <a:effectLst/>
                            </a:rPr>
                            <a:t>S</a:t>
                          </a:r>
                          <a:r>
                            <a:rPr lang="en-US" sz="1100" baseline="-25000">
                              <a:effectLst/>
                            </a:rPr>
                            <a:t>cf</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49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84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18.47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36.84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63.16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08420342"/>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15.42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772860351"/>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282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282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39.17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78368755"/>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194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194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26.94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923769802"/>
                      </a:ext>
                    </a:extLst>
                  </a:tr>
                  <a:tr h="190500">
                    <a:tc rowSpan="4">
                      <a:txBody>
                        <a:bodyPr/>
                        <a:lstStyle/>
                        <a:p>
                          <a:pPr marL="0" marR="0" algn="ctr">
                            <a:lnSpc>
                              <a:spcPct val="115000"/>
                            </a:lnSpc>
                            <a:spcBef>
                              <a:spcPts val="0"/>
                            </a:spcBef>
                            <a:spcAft>
                              <a:spcPts val="0"/>
                            </a:spcAft>
                          </a:pPr>
                          <a:r>
                            <a:rPr lang="en-US" sz="1100" dirty="0" err="1">
                              <a:effectLst/>
                            </a:rPr>
                            <a:t>R</a:t>
                          </a:r>
                          <a:r>
                            <a:rPr lang="en-US" sz="1100" baseline="-25000" dirty="0" err="1">
                              <a:effectLst/>
                            </a:rPr>
                            <a:t>cf</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145</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123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20.14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15.17</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84.83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155293715"/>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113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15.69</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511296297"/>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3</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332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332</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46.11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4169268438"/>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a:effectLst/>
                            </a:rPr>
                            <a:t>4</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130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18.06</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0.0</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100" dirty="0">
                              <a:effectLst/>
                            </a:rPr>
                            <a:t>100</a:t>
                          </a:r>
                          <a:endParaRPr lang="en-US" sz="11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979443129"/>
                      </a:ext>
                    </a:extLst>
                  </a:tr>
                </a:tbl>
              </a:graphicData>
            </a:graphic>
          </p:graphicFrame>
        </mc:Fallback>
      </mc:AlternateContent>
    </p:spTree>
    <p:extLst>
      <p:ext uri="{BB962C8B-B14F-4D97-AF65-F5344CB8AC3E}">
        <p14:creationId xmlns:p14="http://schemas.microsoft.com/office/powerpoint/2010/main" val="608172184"/>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5275</TotalTime>
  <Words>1453</Words>
  <Application>Microsoft Office PowerPoint</Application>
  <PresentationFormat>On-screen Show (16:9)</PresentationFormat>
  <Paragraphs>195</Paragraphs>
  <Slides>12</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12</vt:i4>
      </vt:variant>
    </vt:vector>
  </HeadingPairs>
  <TitlesOfParts>
    <vt:vector size="27" baseType="lpstr">
      <vt:lpstr>Arial</vt:lpstr>
      <vt:lpstr>Avenir Book</vt:lpstr>
      <vt:lpstr>Avenir Heavy</vt:lpstr>
      <vt:lpstr>Avenir Medium</vt:lpstr>
      <vt:lpstr>Calibri</vt:lpstr>
      <vt:lpstr>Cambria Math</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ahmed lethy</cp:lastModifiedBy>
  <cp:revision>74</cp:revision>
  <cp:lastPrinted>2019-03-26T13:54:24Z</cp:lastPrinted>
  <dcterms:created xsi:type="dcterms:W3CDTF">2019-04-24T06:32:04Z</dcterms:created>
  <dcterms:modified xsi:type="dcterms:W3CDTF">2021-06-15T21:35:39Z</dcterms:modified>
</cp:coreProperties>
</file>