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ppt/_rels/presentation.xml.rels" ContentType="application/vnd.openxmlformats-package.relationships+xml"/>
  <Override PartName="/ppt/slideLayouts/_rels/slideLayout22.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10.xml.rels" ContentType="application/vnd.openxmlformats-package.relationships+xml"/>
  <Override PartName="/ppt/slideLayouts/_rels/slideLayout16.xml.rels" ContentType="application/vnd.openxmlformats-package.relationships+xml"/>
  <Override PartName="/ppt/slideLayouts/_rels/slideLayout2.xml.rels" ContentType="application/vnd.openxmlformats-package.relationships+xml"/>
  <Override PartName="/ppt/slideLayouts/_rels/slideLayout24.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5.xml.rels" ContentType="application/vnd.openxmlformats-package.relationships+xml"/>
  <Override PartName="/ppt/slideLayouts/_rels/slideLayout1.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3.xml.rels" ContentType="application/vnd.openxmlformats-package.relationships+xml"/>
  <Override PartName="/ppt/slideLayouts/_rels/slideLayout17.xml.rels" ContentType="application/vnd.openxmlformats-package.relationships+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9.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theme/theme1.xml" ContentType="application/vnd.openxmlformats-officedocument.theme+xml"/>
  <Override PartName="/ppt/theme/theme2.xml" ContentType="application/vnd.openxmlformats-officedocument.theme+xml"/>
  <Override PartName="/ppt/media/image8.wmf" ContentType="image/x-wmf"/>
  <Override PartName="/ppt/media/image7.wmf" ContentType="image/x-wmf"/>
  <Override PartName="/ppt/media/image3.wmf" ContentType="image/x-wmf"/>
  <Override PartName="/ppt/media/image6.wmf" ContentType="image/x-wmf"/>
  <Override PartName="/ppt/media/image9.wmf" ContentType="image/x-wmf"/>
  <Override PartName="/ppt/media/image2.wmf" ContentType="image/x-wmf"/>
  <Override PartName="/ppt/media/image4.jpeg" ContentType="image/jpeg"/>
  <Override PartName="/ppt/media/image5.jpeg" ContentType="image/jpeg"/>
  <Override PartName="/ppt/media/image1.jpeg" ContentType="image/jpeg"/>
  <Override PartName="/ppt/media/image13.png" ContentType="image/png"/>
  <Override PartName="/ppt/media/image14.wmf" ContentType="image/x-wmf"/>
  <Override PartName="/ppt/media/image15.wmf" ContentType="image/x-wmf"/>
  <Override PartName="/ppt/media/image17.wmf" ContentType="image/x-wmf"/>
  <Override PartName="/ppt/media/image16.wmf" ContentType="image/x-wmf"/>
  <Override PartName="/ppt/media/image18.wmf" ContentType="image/x-wmf"/>
  <Override PartName="/ppt/media/image10.wmf" ContentType="image/x-wmf"/>
  <Override PartName="/ppt/media/image11.wmf" ContentType="image/x-wmf"/>
  <Override PartName="/ppt/media/image12.wmf" ContentType="image/x-wmf"/>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_rels/.rels" ContentType="application/vnd.openxmlformats-package.relationshi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Lst>
  <p:sldSz cx="9144000" cy="51435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en-US" sz="4400" spc="-1" strike="noStrike">
              <a:latin typeface="Arial"/>
            </a:endParaRPr>
          </a:p>
        </p:txBody>
      </p:sp>
      <p:sp>
        <p:nvSpPr>
          <p:cNvPr id="30"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31"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en-US" sz="4400" spc="-1" strike="noStrike">
              <a:latin typeface="Arial"/>
            </a:endParaRPr>
          </a:p>
        </p:txBody>
      </p:sp>
      <p:sp>
        <p:nvSpPr>
          <p:cNvPr id="3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5"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36"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en-US" sz="4400" spc="-1" strike="noStrike">
              <a:latin typeface="Arial"/>
            </a:endParaRPr>
          </a:p>
        </p:txBody>
      </p:sp>
      <p:sp>
        <p:nvSpPr>
          <p:cNvPr id="38"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39"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40"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41"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42"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43"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en-US" sz="4400" spc="-1" strike="noStrike">
              <a:latin typeface="Arial"/>
            </a:endParaRPr>
          </a:p>
        </p:txBody>
      </p:sp>
      <p:sp>
        <p:nvSpPr>
          <p:cNvPr id="56"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en-US" sz="4400" spc="-1" strike="noStrike">
              <a:latin typeface="Arial"/>
            </a:endParaRPr>
          </a:p>
        </p:txBody>
      </p:sp>
      <p:sp>
        <p:nvSpPr>
          <p:cNvPr id="5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en-US" sz="4400" spc="-1" strike="noStrike">
              <a:latin typeface="Arial"/>
            </a:endParaRPr>
          </a:p>
        </p:txBody>
      </p:sp>
      <p:sp>
        <p:nvSpPr>
          <p:cNvPr id="6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6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en-US" sz="4400" spc="-1" strike="noStrike">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en-US" sz="4400" spc="-1" strike="noStrike">
              <a:latin typeface="Arial"/>
            </a:endParaRPr>
          </a:p>
        </p:txBody>
      </p:sp>
      <p:sp>
        <p:nvSpPr>
          <p:cNvPr id="9"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en-US" sz="4400" spc="-1" strike="noStrike">
              <a:latin typeface="Arial"/>
            </a:endParaRPr>
          </a:p>
        </p:txBody>
      </p:sp>
      <p:sp>
        <p:nvSpPr>
          <p:cNvPr id="6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7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7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en-US" sz="4400" spc="-1" strike="noStrike">
              <a:latin typeface="Arial"/>
            </a:endParaRPr>
          </a:p>
        </p:txBody>
      </p:sp>
      <p:sp>
        <p:nvSpPr>
          <p:cNvPr id="7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7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7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en-US" sz="4400" spc="-1" strike="noStrike">
              <a:latin typeface="Arial"/>
            </a:endParaRPr>
          </a:p>
        </p:txBody>
      </p:sp>
      <p:sp>
        <p:nvSpPr>
          <p:cNvPr id="7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7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en-US" sz="4400" spc="-1" strike="noStrike">
              <a:latin typeface="Arial"/>
            </a:endParaRPr>
          </a:p>
        </p:txBody>
      </p:sp>
      <p:sp>
        <p:nvSpPr>
          <p:cNvPr id="8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8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8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83"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en-US" sz="4400" spc="-1" strike="noStrike">
              <a:latin typeface="Arial"/>
            </a:endParaRPr>
          </a:p>
        </p:txBody>
      </p:sp>
      <p:sp>
        <p:nvSpPr>
          <p:cNvPr id="8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8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8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88"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8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90"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en-US" sz="4400" spc="-1" strike="noStrike">
              <a:latin typeface="Arial"/>
            </a:endParaRPr>
          </a:p>
        </p:txBody>
      </p:sp>
      <p:sp>
        <p:nvSpPr>
          <p:cNvPr id="11"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en-US" sz="4400" spc="-1" strike="noStrike">
              <a:latin typeface="Arial"/>
            </a:endParaRPr>
          </a:p>
        </p:txBody>
      </p:sp>
      <p:sp>
        <p:nvSpPr>
          <p:cNvPr id="13"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4"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en-US" sz="4400" spc="-1" strike="noStrike">
              <a:latin typeface="Arial"/>
            </a:endParaRPr>
          </a:p>
        </p:txBody>
      </p:sp>
      <p:sp>
        <p:nvSpPr>
          <p:cNvPr id="1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9"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20"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en-US" sz="4400" spc="-1" strike="noStrike">
              <a:latin typeface="Arial"/>
            </a:endParaRPr>
          </a:p>
        </p:txBody>
      </p:sp>
      <p:sp>
        <p:nvSpPr>
          <p:cNvPr id="2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4"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en-US" sz="4400" spc="-1" strike="noStrike">
              <a:latin typeface="Arial"/>
            </a:endParaRPr>
          </a:p>
        </p:txBody>
      </p:sp>
      <p:sp>
        <p:nvSpPr>
          <p:cNvPr id="2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8"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wmf"/><Relationship Id="rId5" Type="http://schemas.openxmlformats.org/officeDocument/2006/relationships/image" Target="../media/image7.wmf"/><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slideLayout" Target="../slideLayouts/slideLayout22.xml"/><Relationship Id="rId16" Type="http://schemas.openxmlformats.org/officeDocument/2006/relationships/slideLayout" Target="../slideLayouts/slideLayout23.xml"/><Relationship Id="rId17"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2" descr="A picture containing light, night sky&#10;&#10;Description automatically generated"/>
          <p:cNvPicPr/>
          <p:nvPr/>
        </p:nvPicPr>
        <p:blipFill>
          <a:blip r:embed="rId2"/>
          <a:stretch/>
        </p:blipFill>
        <p:spPr>
          <a:xfrm>
            <a:off x="0" y="360"/>
            <a:ext cx="9142920" cy="5141880"/>
          </a:xfrm>
          <a:prstGeom prst="rect">
            <a:avLst/>
          </a:prstGeom>
          <a:ln>
            <a:noFill/>
          </a:ln>
        </p:spPr>
      </p:pic>
      <p:sp>
        <p:nvSpPr>
          <p:cNvPr id="1" name="CustomShape 1"/>
          <p:cNvSpPr/>
          <p:nvPr/>
        </p:nvSpPr>
        <p:spPr>
          <a:xfrm>
            <a:off x="0" y="4876200"/>
            <a:ext cx="9142920" cy="2552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 name="CustomShape 2"/>
          <p:cNvSpPr/>
          <p:nvPr/>
        </p:nvSpPr>
        <p:spPr>
          <a:xfrm>
            <a:off x="7920720" y="4895280"/>
            <a:ext cx="1074240" cy="25704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100" spc="-1" strike="noStrike">
                <a:solidFill>
                  <a:srgbClr val="ffffff"/>
                </a:solidFill>
                <a:latin typeface="DIN-Medium"/>
                <a:ea typeface="DejaVu Sans"/>
              </a:rPr>
              <a:t>CTBTO.ORG</a:t>
            </a:r>
            <a:endParaRPr b="0" lang="en-US" sz="1100" spc="-1" strike="noStrike">
              <a:latin typeface="Arial"/>
            </a:endParaRPr>
          </a:p>
        </p:txBody>
      </p:sp>
      <p:sp>
        <p:nvSpPr>
          <p:cNvPr id="3" name="CustomShape 3"/>
          <p:cNvSpPr/>
          <p:nvPr/>
        </p:nvSpPr>
        <p:spPr>
          <a:xfrm>
            <a:off x="123120" y="4875120"/>
            <a:ext cx="3771360" cy="2570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100" spc="-1" strike="noStrike">
                <a:solidFill>
                  <a:srgbClr val="ffffff"/>
                </a:solidFill>
                <a:latin typeface="DIN-Light"/>
                <a:ea typeface="DejaVu Sans"/>
              </a:rPr>
              <a:t>PUTTING AN END TO NUCLEAR EXPLOSIONS </a:t>
            </a:r>
            <a:endParaRPr b="0" lang="en-US" sz="1100" spc="-1" strike="noStrike">
              <a:latin typeface="Arial"/>
            </a:endParaRPr>
          </a:p>
        </p:txBody>
      </p:sp>
      <p:pic>
        <p:nvPicPr>
          <p:cNvPr id="4" name="Picture 9" descr=""/>
          <p:cNvPicPr/>
          <p:nvPr/>
        </p:nvPicPr>
        <p:blipFill>
          <a:blip r:embed="rId3"/>
          <a:stretch/>
        </p:blipFill>
        <p:spPr>
          <a:xfrm>
            <a:off x="6751800" y="282960"/>
            <a:ext cx="1878120" cy="497160"/>
          </a:xfrm>
          <a:prstGeom prst="rect">
            <a:avLst/>
          </a:prstGeom>
          <a:ln>
            <a:noFill/>
          </a:ln>
        </p:spPr>
      </p:pic>
      <p:pic>
        <p:nvPicPr>
          <p:cNvPr id="5" name="Picture 8" descr=""/>
          <p:cNvPicPr/>
          <p:nvPr/>
        </p:nvPicPr>
        <p:blipFill>
          <a:blip r:embed="rId4"/>
          <a:stretch/>
        </p:blipFill>
        <p:spPr>
          <a:xfrm>
            <a:off x="424440" y="287280"/>
            <a:ext cx="1966680" cy="497160"/>
          </a:xfrm>
          <a:prstGeom prst="rect">
            <a:avLst/>
          </a:prstGeom>
          <a:ln>
            <a:noFill/>
          </a:ln>
        </p:spPr>
      </p:pic>
      <p:sp>
        <p:nvSpPr>
          <p:cNvPr id="6" name="PlaceHolder 4"/>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a:t>
            </a:r>
            <a:r>
              <a:rPr b="0" lang="en-US" sz="4400" spc="-1" strike="noStrike">
                <a:latin typeface="Arial"/>
              </a:rPr>
              <a:t>text format</a:t>
            </a:r>
            <a:endParaRPr b="0" lang="en-US" sz="4400" spc="-1" strike="noStrike">
              <a:latin typeface="Arial"/>
            </a:endParaRPr>
          </a:p>
        </p:txBody>
      </p:sp>
      <p:sp>
        <p:nvSpPr>
          <p:cNvPr id="7" name="PlaceHolder 5"/>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4" name="Picture 16" descr=""/>
          <p:cNvPicPr/>
          <p:nvPr/>
        </p:nvPicPr>
        <p:blipFill>
          <a:blip r:embed="rId2"/>
          <a:stretch/>
        </p:blipFill>
        <p:spPr>
          <a:xfrm>
            <a:off x="0" y="4889520"/>
            <a:ext cx="9142920" cy="253080"/>
          </a:xfrm>
          <a:prstGeom prst="rect">
            <a:avLst/>
          </a:prstGeom>
          <a:ln>
            <a:noFill/>
          </a:ln>
        </p:spPr>
      </p:pic>
      <p:pic>
        <p:nvPicPr>
          <p:cNvPr id="45" name="Picture 5" descr=""/>
          <p:cNvPicPr/>
          <p:nvPr/>
        </p:nvPicPr>
        <p:blipFill>
          <a:blip r:embed="rId3"/>
          <a:stretch/>
        </p:blipFill>
        <p:spPr>
          <a:xfrm>
            <a:off x="0" y="0"/>
            <a:ext cx="9142920" cy="880560"/>
          </a:xfrm>
          <a:prstGeom prst="rect">
            <a:avLst/>
          </a:prstGeom>
          <a:ln>
            <a:noFill/>
          </a:ln>
        </p:spPr>
      </p:pic>
      <p:sp>
        <p:nvSpPr>
          <p:cNvPr id="46" name="CustomShape 1"/>
          <p:cNvSpPr/>
          <p:nvPr/>
        </p:nvSpPr>
        <p:spPr>
          <a:xfrm>
            <a:off x="7863480" y="4895280"/>
            <a:ext cx="1238760" cy="25704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100" spc="-1" strike="noStrike">
                <a:solidFill>
                  <a:srgbClr val="ffffff"/>
                </a:solidFill>
                <a:latin typeface="DIN-Medium"/>
                <a:ea typeface="DejaVu Sans"/>
              </a:rPr>
              <a:t>CTBTO.ORG</a:t>
            </a:r>
            <a:endParaRPr b="0" lang="en-US" sz="1100" spc="-1" strike="noStrike">
              <a:latin typeface="Arial"/>
            </a:endParaRPr>
          </a:p>
        </p:txBody>
      </p:sp>
      <p:sp>
        <p:nvSpPr>
          <p:cNvPr id="47" name="CustomShape 2"/>
          <p:cNvSpPr/>
          <p:nvPr/>
        </p:nvSpPr>
        <p:spPr>
          <a:xfrm>
            <a:off x="167040" y="4764240"/>
            <a:ext cx="4300200" cy="118080"/>
          </a:xfrm>
          <a:prstGeom prst="rect">
            <a:avLst/>
          </a:prstGeom>
          <a:noFill/>
          <a:ln w="9360">
            <a:noFill/>
          </a:ln>
        </p:spPr>
        <p:style>
          <a:lnRef idx="0"/>
          <a:fillRef idx="0"/>
          <a:effectRef idx="0"/>
          <a:fontRef idx="minor"/>
        </p:style>
        <p:txBody>
          <a:bodyPr lIns="20520" rIns="20520" tIns="10440" bIns="10440">
            <a:spAutoFit/>
          </a:bodyPr>
          <a:p>
            <a:pPr>
              <a:lnSpc>
                <a:spcPct val="100000"/>
              </a:lnSpc>
              <a:spcBef>
                <a:spcPts val="317"/>
              </a:spcBef>
            </a:pPr>
            <a:r>
              <a:rPr b="1" lang="en-US" sz="640" spc="-1" strike="noStrike">
                <a:solidFill>
                  <a:srgbClr val="000000"/>
                </a:solidFill>
                <a:latin typeface="Avenir Heavy"/>
                <a:ea typeface="DejaVu Sans"/>
              </a:rPr>
              <a:t>Disclaimer: </a:t>
            </a:r>
            <a:r>
              <a:rPr b="0" lang="en-US" sz="500" spc="-1" strike="noStrike">
                <a:solidFill>
                  <a:srgbClr val="000000"/>
                </a:solidFill>
                <a:latin typeface="Avenir Medium"/>
                <a:ea typeface="DejaVu Sans"/>
              </a:rPr>
              <a:t>The views expressed on this poster are those of the author and do not necessarily reflect the view of the CTBTO</a:t>
            </a:r>
            <a:endParaRPr b="0" lang="en-US" sz="500" spc="-1" strike="noStrike">
              <a:latin typeface="Arial"/>
            </a:endParaRPr>
          </a:p>
        </p:txBody>
      </p:sp>
      <p:sp>
        <p:nvSpPr>
          <p:cNvPr id="48" name="CustomShape 3"/>
          <p:cNvSpPr/>
          <p:nvPr/>
        </p:nvSpPr>
        <p:spPr>
          <a:xfrm>
            <a:off x="115200" y="536040"/>
            <a:ext cx="1236960" cy="2570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100" spc="-1" strike="noStrike">
                <a:solidFill>
                  <a:srgbClr val="ffffff"/>
                </a:solidFill>
                <a:latin typeface="DIN-Light"/>
                <a:ea typeface="DejaVu Sans"/>
              </a:rPr>
              <a:t>Poster No.:</a:t>
            </a:r>
            <a:endParaRPr b="0" lang="en-US" sz="1100" spc="-1" strike="noStrike">
              <a:latin typeface="Arial"/>
            </a:endParaRPr>
          </a:p>
        </p:txBody>
      </p:sp>
      <p:sp>
        <p:nvSpPr>
          <p:cNvPr id="49" name="CustomShape 4"/>
          <p:cNvSpPr/>
          <p:nvPr/>
        </p:nvSpPr>
        <p:spPr>
          <a:xfrm>
            <a:off x="78840" y="4895280"/>
            <a:ext cx="3673080" cy="2570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100" spc="-1" strike="noStrike">
                <a:solidFill>
                  <a:srgbClr val="ffffff"/>
                </a:solidFill>
                <a:latin typeface="DIN-Light"/>
                <a:ea typeface="DejaVu Sans"/>
              </a:rPr>
              <a:t>PUTTING AN END TO NUCLEAR EXPLOSIONS </a:t>
            </a:r>
            <a:endParaRPr b="0" lang="en-US" sz="1100" spc="-1" strike="noStrike">
              <a:latin typeface="Arial"/>
            </a:endParaRPr>
          </a:p>
        </p:txBody>
      </p:sp>
      <p:sp>
        <p:nvSpPr>
          <p:cNvPr id="50" name="CustomShape 5"/>
          <p:cNvSpPr/>
          <p:nvPr/>
        </p:nvSpPr>
        <p:spPr>
          <a:xfrm>
            <a:off x="947520" y="564480"/>
            <a:ext cx="681840" cy="203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51" name="Picture 10" descr=""/>
          <p:cNvPicPr/>
          <p:nvPr/>
        </p:nvPicPr>
        <p:blipFill>
          <a:blip r:embed="rId4"/>
          <a:stretch/>
        </p:blipFill>
        <p:spPr>
          <a:xfrm>
            <a:off x="221760" y="141120"/>
            <a:ext cx="1407600" cy="355680"/>
          </a:xfrm>
          <a:prstGeom prst="rect">
            <a:avLst/>
          </a:prstGeom>
          <a:ln>
            <a:noFill/>
          </a:ln>
        </p:spPr>
      </p:pic>
      <p:pic>
        <p:nvPicPr>
          <p:cNvPr id="52" name="Picture 12" descr=""/>
          <p:cNvPicPr/>
          <p:nvPr/>
        </p:nvPicPr>
        <p:blipFill>
          <a:blip r:embed="rId5"/>
          <a:stretch/>
        </p:blipFill>
        <p:spPr>
          <a:xfrm>
            <a:off x="7274520" y="215640"/>
            <a:ext cx="1686960" cy="446400"/>
          </a:xfrm>
          <a:prstGeom prst="rect">
            <a:avLst/>
          </a:prstGeom>
          <a:ln>
            <a:noFill/>
          </a:ln>
        </p:spPr>
      </p:pic>
      <p:sp>
        <p:nvSpPr>
          <p:cNvPr id="53" name="PlaceHolder 6"/>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54" name="PlaceHolder 7"/>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sldMaster>
</file>

<file path=ppt/slides/_rels/slide1.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12.wmf"/><Relationship Id="rId3" Type="http://schemas.openxmlformats.org/officeDocument/2006/relationships/image" Target="../media/image13.png"/><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8.wmf"/><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774000" y="1898280"/>
            <a:ext cx="10690560" cy="1278720"/>
          </a:xfrm>
          <a:prstGeom prst="rect">
            <a:avLst/>
          </a:prstGeom>
          <a:noFill/>
          <a:ln w="9360">
            <a:noFill/>
          </a:ln>
        </p:spPr>
        <p:style>
          <a:lnRef idx="0"/>
          <a:fillRef idx="0"/>
          <a:effectRef idx="0"/>
          <a:fontRef idx="minor"/>
        </p:style>
        <p:txBody>
          <a:bodyPr lIns="18720" rIns="18720" tIns="9360" bIns="9360">
            <a:spAutoFit/>
          </a:bodyPr>
          <a:p>
            <a:pPr algn="ctr">
              <a:lnSpc>
                <a:spcPct val="100000"/>
              </a:lnSpc>
            </a:pPr>
            <a:r>
              <a:rPr b="1" lang="en-US" sz="1800" spc="-1" strike="noStrike">
                <a:solidFill>
                  <a:srgbClr val="ffffff"/>
                </a:solidFill>
                <a:latin typeface="Arial"/>
                <a:ea typeface="DejaVu Sans"/>
              </a:rPr>
              <a:t>Massive earthquake detection using matched filter and fingerprinting techniques  </a:t>
            </a:r>
            <a:endParaRPr b="0" lang="en-US" sz="1800" spc="-1" strike="noStrike">
              <a:latin typeface="Arial"/>
            </a:endParaRPr>
          </a:p>
          <a:p>
            <a:pPr algn="ctr">
              <a:lnSpc>
                <a:spcPts val="1587"/>
              </a:lnSpc>
            </a:pPr>
            <a:endParaRPr b="0" lang="en-US" sz="1800" spc="-1" strike="noStrike">
              <a:latin typeface="Arial"/>
            </a:endParaRPr>
          </a:p>
          <a:p>
            <a:pPr algn="ctr">
              <a:lnSpc>
                <a:spcPct val="100000"/>
              </a:lnSpc>
            </a:pPr>
            <a:r>
              <a:rPr b="0" lang="en-US" sz="1000" spc="-1" strike="noStrike">
                <a:solidFill>
                  <a:srgbClr val="ffffff"/>
                </a:solidFill>
                <a:latin typeface="Avenir Book"/>
                <a:ea typeface="Avenir Book"/>
              </a:rPr>
              <a:t>Guillermo González</a:t>
            </a:r>
            <a:r>
              <a:rPr b="0" lang="en-US" sz="1000" spc="-1" strike="noStrike" baseline="19000">
                <a:solidFill>
                  <a:srgbClr val="ffffff"/>
                </a:solidFill>
                <a:latin typeface="Avenir Book"/>
                <a:ea typeface="Avenir Book"/>
              </a:rPr>
              <a:t>1</a:t>
            </a:r>
            <a:r>
              <a:rPr b="0" lang="en-US" sz="1000" spc="-1" strike="noStrike">
                <a:solidFill>
                  <a:srgbClr val="ffffff"/>
                </a:solidFill>
                <a:latin typeface="Avenir Book"/>
                <a:ea typeface="Avenir Book"/>
              </a:rPr>
              <a:t> and Allen Husker</a:t>
            </a:r>
            <a:r>
              <a:rPr b="0" lang="en-US" sz="1000" spc="-1" strike="noStrike" baseline="19000">
                <a:solidFill>
                  <a:srgbClr val="ffffff"/>
                </a:solidFill>
                <a:latin typeface="Avenir Book"/>
                <a:ea typeface="Avenir Book"/>
              </a:rPr>
              <a:t>2</a:t>
            </a:r>
            <a:endParaRPr b="0" lang="en-US" sz="1000" spc="-1" strike="noStrike">
              <a:latin typeface="Arial"/>
            </a:endParaRPr>
          </a:p>
          <a:p>
            <a:pPr algn="ctr">
              <a:lnSpc>
                <a:spcPct val="100000"/>
              </a:lnSpc>
            </a:pPr>
            <a:r>
              <a:rPr b="0" lang="en-US" sz="1000" spc="-1" strike="noStrike" baseline="19000">
                <a:solidFill>
                  <a:srgbClr val="ffffff"/>
                </a:solidFill>
                <a:latin typeface="Avenir Book"/>
                <a:ea typeface="Avenir Book"/>
              </a:rPr>
              <a:t>1 </a:t>
            </a:r>
            <a:r>
              <a:rPr b="0" lang="en-US" sz="1000" spc="-1" strike="noStrike">
                <a:solidFill>
                  <a:srgbClr val="ffffff"/>
                </a:solidFill>
                <a:latin typeface="Avenir Book"/>
                <a:ea typeface="Avenir Book"/>
              </a:rPr>
              <a:t>National Autonomous University of Mexico</a:t>
            </a:r>
            <a:endParaRPr b="0" lang="en-US" sz="1000" spc="-1" strike="noStrike">
              <a:latin typeface="Arial"/>
            </a:endParaRPr>
          </a:p>
          <a:p>
            <a:pPr algn="ctr">
              <a:lnSpc>
                <a:spcPct val="100000"/>
              </a:lnSpc>
            </a:pPr>
            <a:r>
              <a:rPr b="0" lang="en-US" sz="1000" spc="-1" strike="noStrike" baseline="19000">
                <a:solidFill>
                  <a:srgbClr val="ffffff"/>
                </a:solidFill>
                <a:latin typeface="Avenir Book"/>
                <a:ea typeface="Avenir Book"/>
              </a:rPr>
              <a:t>2 </a:t>
            </a:r>
            <a:r>
              <a:rPr b="0" lang="en-US" sz="1000" spc="-1" strike="noStrike">
                <a:solidFill>
                  <a:srgbClr val="ffffff"/>
                </a:solidFill>
                <a:latin typeface="Avenir Book"/>
                <a:ea typeface="Avenir Book"/>
              </a:rPr>
              <a:t>California Institute of Technology</a:t>
            </a:r>
            <a:endParaRPr b="0" lang="en-US" sz="1000" spc="-1" strike="noStrike">
              <a:latin typeface="Arial"/>
            </a:endParaRPr>
          </a:p>
          <a:p>
            <a:pPr algn="ctr">
              <a:lnSpc>
                <a:spcPct val="100000"/>
              </a:lnSpc>
              <a:spcBef>
                <a:spcPts val="91"/>
              </a:spcBef>
            </a:pPr>
            <a:endParaRPr b="0" lang="en-US" sz="1000" spc="-1" strike="noStrike">
              <a:latin typeface="Arial"/>
            </a:endParaRPr>
          </a:p>
          <a:p>
            <a:pPr algn="ctr">
              <a:lnSpc>
                <a:spcPct val="100000"/>
              </a:lnSpc>
              <a:spcBef>
                <a:spcPts val="91"/>
              </a:spcBef>
            </a:pPr>
            <a:endParaRPr b="0" lang="en-US" sz="1000" spc="-1" strike="noStrike">
              <a:latin typeface="Arial"/>
            </a:endParaRPr>
          </a:p>
        </p:txBody>
      </p:sp>
      <p:sp>
        <p:nvSpPr>
          <p:cNvPr id="92" name="CustomShape 2"/>
          <p:cNvSpPr/>
          <p:nvPr/>
        </p:nvSpPr>
        <p:spPr>
          <a:xfrm>
            <a:off x="2774880" y="3867120"/>
            <a:ext cx="3592800" cy="2570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1100" spc="-1" strike="noStrike">
                <a:solidFill>
                  <a:srgbClr val="ffffff"/>
                </a:solidFill>
                <a:latin typeface="Arial"/>
                <a:ea typeface="DejaVu Sans"/>
              </a:rPr>
              <a:t>Vienna Institute for CTBT Science and Technology </a:t>
            </a:r>
            <a:endParaRPr b="0" lang="en-US" sz="1100" spc="-1" strike="noStrike">
              <a:latin typeface="Arial"/>
            </a:endParaRPr>
          </a:p>
        </p:txBody>
      </p:sp>
      <p:pic>
        <p:nvPicPr>
          <p:cNvPr id="93" name="Picture 9" descr=""/>
          <p:cNvPicPr/>
          <p:nvPr/>
        </p:nvPicPr>
        <p:blipFill>
          <a:blip r:embed="rId1"/>
          <a:stretch/>
        </p:blipFill>
        <p:spPr>
          <a:xfrm>
            <a:off x="225720" y="3867120"/>
            <a:ext cx="570600" cy="862560"/>
          </a:xfrm>
          <a:prstGeom prst="rect">
            <a:avLst/>
          </a:prstGeom>
          <a:ln>
            <a:noFill/>
          </a:ln>
        </p:spPr>
      </p:pic>
      <p:sp>
        <p:nvSpPr>
          <p:cNvPr id="94" name="CustomShape 3"/>
          <p:cNvSpPr/>
          <p:nvPr/>
        </p:nvSpPr>
        <p:spPr>
          <a:xfrm>
            <a:off x="3153600" y="2801160"/>
            <a:ext cx="2835720" cy="3027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1400" spc="-1" strike="noStrike">
                <a:solidFill>
                  <a:srgbClr val="ffffff"/>
                </a:solidFill>
                <a:latin typeface="Arial"/>
                <a:ea typeface="DejaVu Sans"/>
              </a:rPr>
              <a:t>Poster No. P3.5-561</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CustomShape 1"/>
          <p:cNvSpPr/>
          <p:nvPr/>
        </p:nvSpPr>
        <p:spPr>
          <a:xfrm>
            <a:off x="1992960" y="163800"/>
            <a:ext cx="4961520" cy="1053000"/>
          </a:xfrm>
          <a:prstGeom prst="rect">
            <a:avLst/>
          </a:prstGeom>
          <a:noFill/>
          <a:ln w="9360">
            <a:noFill/>
          </a:ln>
        </p:spPr>
        <p:style>
          <a:lnRef idx="0"/>
          <a:fillRef idx="0"/>
          <a:effectRef idx="0"/>
          <a:fontRef idx="minor"/>
        </p:style>
        <p:txBody>
          <a:bodyPr lIns="18720" rIns="18720" tIns="9360" bIns="9360">
            <a:spAutoFit/>
          </a:bodyPr>
          <a:p>
            <a:pPr algn="ctr">
              <a:lnSpc>
                <a:spcPct val="100000"/>
              </a:lnSpc>
            </a:pPr>
            <a:r>
              <a:rPr b="1" lang="en-US" sz="1100" spc="-1" strike="noStrike">
                <a:solidFill>
                  <a:srgbClr val="ffffff"/>
                </a:solidFill>
                <a:latin typeface="Arial"/>
                <a:ea typeface="DejaVu Sans"/>
              </a:rPr>
              <a:t>Massive earthquake detection using matched filter and fingerprinting techniques  </a:t>
            </a:r>
            <a:endParaRPr b="0" lang="en-US" sz="1100" spc="-1" strike="noStrike">
              <a:latin typeface="Arial"/>
            </a:endParaRPr>
          </a:p>
          <a:p>
            <a:pPr algn="ctr">
              <a:lnSpc>
                <a:spcPct val="100000"/>
              </a:lnSpc>
            </a:pPr>
            <a:r>
              <a:rPr b="0" lang="en-US" sz="800" spc="-1" strike="noStrike">
                <a:solidFill>
                  <a:srgbClr val="ffffff"/>
                </a:solidFill>
                <a:latin typeface="Avenir Book"/>
                <a:ea typeface="Avenir Book"/>
              </a:rPr>
              <a:t>Guillermo González</a:t>
            </a:r>
            <a:r>
              <a:rPr b="0" lang="en-US" sz="800" spc="-1" strike="noStrike" baseline="19000">
                <a:solidFill>
                  <a:srgbClr val="ffffff"/>
                </a:solidFill>
                <a:latin typeface="Avenir Book"/>
                <a:ea typeface="Avenir Book"/>
              </a:rPr>
              <a:t>1</a:t>
            </a:r>
            <a:r>
              <a:rPr b="0" lang="en-US" sz="800" spc="-1" strike="noStrike">
                <a:solidFill>
                  <a:srgbClr val="ffffff"/>
                </a:solidFill>
                <a:latin typeface="Avenir Book"/>
                <a:ea typeface="Avenir Book"/>
              </a:rPr>
              <a:t> and Allen Husker</a:t>
            </a:r>
            <a:r>
              <a:rPr b="0" lang="en-US" sz="800" spc="-1" strike="noStrike" baseline="19000">
                <a:solidFill>
                  <a:srgbClr val="ffffff"/>
                </a:solidFill>
                <a:latin typeface="Avenir Book"/>
                <a:ea typeface="Avenir Book"/>
              </a:rPr>
              <a:t>2</a:t>
            </a:r>
            <a:endParaRPr b="0" lang="en-US" sz="800" spc="-1" strike="noStrike">
              <a:latin typeface="Arial"/>
            </a:endParaRPr>
          </a:p>
          <a:p>
            <a:pPr algn="ctr">
              <a:lnSpc>
                <a:spcPct val="100000"/>
              </a:lnSpc>
            </a:pPr>
            <a:r>
              <a:rPr b="0" lang="en-US" sz="800" spc="-1" strike="noStrike" baseline="19000">
                <a:solidFill>
                  <a:srgbClr val="ffffff"/>
                </a:solidFill>
                <a:latin typeface="Avenir Book"/>
                <a:ea typeface="Avenir Book"/>
              </a:rPr>
              <a:t>1 </a:t>
            </a:r>
            <a:r>
              <a:rPr b="0" lang="en-US" sz="800" spc="-1" strike="noStrike">
                <a:solidFill>
                  <a:srgbClr val="ffffff"/>
                </a:solidFill>
                <a:latin typeface="Avenir Book"/>
                <a:ea typeface="Avenir Book"/>
              </a:rPr>
              <a:t>National Autonomous University of Mexico</a:t>
            </a:r>
            <a:endParaRPr b="0" lang="en-US" sz="800" spc="-1" strike="noStrike">
              <a:latin typeface="Arial"/>
            </a:endParaRPr>
          </a:p>
          <a:p>
            <a:pPr algn="ctr">
              <a:lnSpc>
                <a:spcPct val="100000"/>
              </a:lnSpc>
            </a:pPr>
            <a:r>
              <a:rPr b="0" lang="en-US" sz="800" spc="-1" strike="noStrike" baseline="19000">
                <a:solidFill>
                  <a:srgbClr val="ffffff"/>
                </a:solidFill>
                <a:latin typeface="Avenir Book"/>
                <a:ea typeface="Avenir Book"/>
              </a:rPr>
              <a:t>2 </a:t>
            </a:r>
            <a:r>
              <a:rPr b="0" lang="en-US" sz="800" spc="-1" strike="noStrike">
                <a:solidFill>
                  <a:srgbClr val="ffffff"/>
                </a:solidFill>
                <a:latin typeface="Avenir Book"/>
                <a:ea typeface="Avenir Book"/>
              </a:rPr>
              <a:t>California Institute of Technology</a:t>
            </a:r>
            <a:endParaRPr b="0" lang="en-US" sz="800" spc="-1" strike="noStrike">
              <a:latin typeface="Arial"/>
            </a:endParaRPr>
          </a:p>
          <a:p>
            <a:pPr algn="ctr">
              <a:lnSpc>
                <a:spcPct val="100000"/>
              </a:lnSpc>
              <a:spcBef>
                <a:spcPts val="91"/>
              </a:spcBef>
            </a:pPr>
            <a:endParaRPr b="0" lang="en-US" sz="800" spc="-1" strike="noStrike">
              <a:latin typeface="Arial"/>
            </a:endParaRPr>
          </a:p>
          <a:p>
            <a:pPr algn="ctr">
              <a:lnSpc>
                <a:spcPts val="1587"/>
              </a:lnSpc>
            </a:pPr>
            <a:endParaRPr b="0" lang="en-US" sz="800" spc="-1" strike="noStrike">
              <a:latin typeface="Arial"/>
            </a:endParaRPr>
          </a:p>
        </p:txBody>
      </p:sp>
      <p:sp>
        <p:nvSpPr>
          <p:cNvPr id="96" name="CustomShape 2"/>
          <p:cNvSpPr/>
          <p:nvPr/>
        </p:nvSpPr>
        <p:spPr>
          <a:xfrm>
            <a:off x="953640" y="567720"/>
            <a:ext cx="671040" cy="1962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700" spc="-1" strike="noStrike">
                <a:solidFill>
                  <a:srgbClr val="000000"/>
                </a:solidFill>
                <a:latin typeface="Arial"/>
                <a:ea typeface="DejaVu Sans"/>
              </a:rPr>
              <a:t>P3.5-561</a:t>
            </a:r>
            <a:endParaRPr b="0" lang="en-US" sz="700" spc="-1" strike="noStrike">
              <a:latin typeface="Arial"/>
            </a:endParaRPr>
          </a:p>
        </p:txBody>
      </p:sp>
      <p:sp>
        <p:nvSpPr>
          <p:cNvPr id="97" name="CustomShape 3"/>
          <p:cNvSpPr/>
          <p:nvPr/>
        </p:nvSpPr>
        <p:spPr>
          <a:xfrm>
            <a:off x="365760" y="913320"/>
            <a:ext cx="8503200" cy="3327120"/>
          </a:xfrm>
          <a:prstGeom prst="rect">
            <a:avLst/>
          </a:prstGeom>
          <a:noFill/>
          <a:ln>
            <a:noFill/>
          </a:ln>
        </p:spPr>
        <p:style>
          <a:lnRef idx="0"/>
          <a:fillRef idx="0"/>
          <a:effectRef idx="0"/>
          <a:fontRef idx="minor"/>
        </p:style>
        <p:txBody>
          <a:bodyPr lIns="90000" rIns="90000" tIns="45000" bIns="45000">
            <a:noAutofit/>
          </a:bodyPr>
          <a:p>
            <a:pPr algn="just">
              <a:lnSpc>
                <a:spcPct val="100000"/>
              </a:lnSpc>
            </a:pPr>
            <a:endParaRPr b="0" lang="en-US" sz="1800" spc="-1" strike="noStrike">
              <a:latin typeface="Arial"/>
            </a:endParaRPr>
          </a:p>
          <a:p>
            <a:pPr algn="just">
              <a:lnSpc>
                <a:spcPct val="100000"/>
              </a:lnSpc>
            </a:pPr>
            <a:r>
              <a:rPr b="0" lang="en-US" sz="1300" spc="-1" strike="noStrike">
                <a:solidFill>
                  <a:srgbClr val="000000"/>
                </a:solidFill>
                <a:latin typeface="Calibri"/>
                <a:ea typeface="DejaVu Sans"/>
              </a:rPr>
              <a:t>Abstract</a:t>
            </a:r>
            <a:endParaRPr b="0" lang="en-US" sz="1300" spc="-1" strike="noStrike">
              <a:latin typeface="Arial"/>
            </a:endParaRPr>
          </a:p>
          <a:p>
            <a:pPr algn="just">
              <a:lnSpc>
                <a:spcPct val="100000"/>
              </a:lnSpc>
            </a:pPr>
            <a:endParaRPr b="0" lang="en-US" sz="1300" spc="-1" strike="noStrike">
              <a:latin typeface="Arial"/>
            </a:endParaRPr>
          </a:p>
          <a:p>
            <a:pPr algn="just">
              <a:lnSpc>
                <a:spcPct val="100000"/>
              </a:lnSpc>
            </a:pPr>
            <a:r>
              <a:rPr b="0" lang="en-US" sz="1300" spc="-1" strike="noStrike">
                <a:solidFill>
                  <a:srgbClr val="000000"/>
                </a:solidFill>
                <a:latin typeface="Calibri"/>
                <a:ea typeface="DejaVu Sans"/>
              </a:rPr>
              <a:t>We have tested matched filter over several study zones of interest: in the Western part of Mexico (the Jalisco Block and nearby zones) to study general seismic activity using more than 2000 templates, in the Isthmus of Tehuantepec in Southern Mexico to track aftershocks from the September, 2017 Mw8.2 earthquake. We have demonstrated the accuracy of the Matched Filter technique especially detecting low amplitude signals hidden in the noise and coming out when we stack the resulting correlation coefficients over multiple stations. We are now testing fingerprinting, a technique much more efficient computationally, where we focus on extracting a fingerprint of the waveform for several templates in the frequency domain by compressing the resulting spectrogram. We then apply a hash function to create a hash table for our automatically selected templates. </a:t>
            </a:r>
            <a:endParaRPr b="0" lang="en-US" sz="13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CustomShape 1"/>
          <p:cNvSpPr/>
          <p:nvPr/>
        </p:nvSpPr>
        <p:spPr>
          <a:xfrm>
            <a:off x="1992960" y="163800"/>
            <a:ext cx="4961520" cy="1053000"/>
          </a:xfrm>
          <a:prstGeom prst="rect">
            <a:avLst/>
          </a:prstGeom>
          <a:noFill/>
          <a:ln w="9360">
            <a:noFill/>
          </a:ln>
        </p:spPr>
        <p:style>
          <a:lnRef idx="0"/>
          <a:fillRef idx="0"/>
          <a:effectRef idx="0"/>
          <a:fontRef idx="minor"/>
        </p:style>
        <p:txBody>
          <a:bodyPr lIns="18720" rIns="18720" tIns="9360" bIns="9360">
            <a:spAutoFit/>
          </a:bodyPr>
          <a:p>
            <a:pPr algn="ctr">
              <a:lnSpc>
                <a:spcPct val="100000"/>
              </a:lnSpc>
            </a:pPr>
            <a:r>
              <a:rPr b="1" lang="en-US" sz="1100" spc="-1" strike="noStrike">
                <a:solidFill>
                  <a:srgbClr val="ffffff"/>
                </a:solidFill>
                <a:latin typeface="Arial"/>
                <a:ea typeface="DejaVu Sans"/>
              </a:rPr>
              <a:t>Massive earthquake detection using matched filter and fingerprinting techniques  </a:t>
            </a:r>
            <a:endParaRPr b="0" lang="en-US" sz="1100" spc="-1" strike="noStrike">
              <a:latin typeface="Arial"/>
            </a:endParaRPr>
          </a:p>
          <a:p>
            <a:pPr algn="ctr">
              <a:lnSpc>
                <a:spcPct val="100000"/>
              </a:lnSpc>
            </a:pPr>
            <a:r>
              <a:rPr b="0" lang="en-US" sz="800" spc="-1" strike="noStrike">
                <a:solidFill>
                  <a:srgbClr val="ffffff"/>
                </a:solidFill>
                <a:latin typeface="Avenir Book"/>
                <a:ea typeface="Avenir Book"/>
              </a:rPr>
              <a:t>Guillermo González</a:t>
            </a:r>
            <a:r>
              <a:rPr b="0" lang="en-US" sz="800" spc="-1" strike="noStrike" baseline="19000">
                <a:solidFill>
                  <a:srgbClr val="ffffff"/>
                </a:solidFill>
                <a:latin typeface="Avenir Book"/>
                <a:ea typeface="Avenir Book"/>
              </a:rPr>
              <a:t>1</a:t>
            </a:r>
            <a:r>
              <a:rPr b="0" lang="en-US" sz="800" spc="-1" strike="noStrike">
                <a:solidFill>
                  <a:srgbClr val="ffffff"/>
                </a:solidFill>
                <a:latin typeface="Avenir Book"/>
                <a:ea typeface="Avenir Book"/>
              </a:rPr>
              <a:t> and Allen Husker</a:t>
            </a:r>
            <a:r>
              <a:rPr b="0" lang="en-US" sz="800" spc="-1" strike="noStrike" baseline="19000">
                <a:solidFill>
                  <a:srgbClr val="ffffff"/>
                </a:solidFill>
                <a:latin typeface="Avenir Book"/>
                <a:ea typeface="Avenir Book"/>
              </a:rPr>
              <a:t>2</a:t>
            </a:r>
            <a:endParaRPr b="0" lang="en-US" sz="800" spc="-1" strike="noStrike">
              <a:latin typeface="Arial"/>
            </a:endParaRPr>
          </a:p>
          <a:p>
            <a:pPr algn="ctr">
              <a:lnSpc>
                <a:spcPct val="100000"/>
              </a:lnSpc>
            </a:pPr>
            <a:r>
              <a:rPr b="0" lang="en-US" sz="800" spc="-1" strike="noStrike" baseline="19000">
                <a:solidFill>
                  <a:srgbClr val="ffffff"/>
                </a:solidFill>
                <a:latin typeface="Avenir Book"/>
                <a:ea typeface="Avenir Book"/>
              </a:rPr>
              <a:t>1 </a:t>
            </a:r>
            <a:r>
              <a:rPr b="0" lang="en-US" sz="800" spc="-1" strike="noStrike">
                <a:solidFill>
                  <a:srgbClr val="ffffff"/>
                </a:solidFill>
                <a:latin typeface="Avenir Book"/>
                <a:ea typeface="Avenir Book"/>
              </a:rPr>
              <a:t>National Autonomous University of Mexico</a:t>
            </a:r>
            <a:endParaRPr b="0" lang="en-US" sz="800" spc="-1" strike="noStrike">
              <a:latin typeface="Arial"/>
            </a:endParaRPr>
          </a:p>
          <a:p>
            <a:pPr algn="ctr">
              <a:lnSpc>
                <a:spcPct val="100000"/>
              </a:lnSpc>
            </a:pPr>
            <a:r>
              <a:rPr b="0" lang="en-US" sz="800" spc="-1" strike="noStrike" baseline="19000">
                <a:solidFill>
                  <a:srgbClr val="ffffff"/>
                </a:solidFill>
                <a:latin typeface="Avenir Book"/>
                <a:ea typeface="Avenir Book"/>
              </a:rPr>
              <a:t>2 </a:t>
            </a:r>
            <a:r>
              <a:rPr b="0" lang="en-US" sz="800" spc="-1" strike="noStrike">
                <a:solidFill>
                  <a:srgbClr val="ffffff"/>
                </a:solidFill>
                <a:latin typeface="Avenir Book"/>
                <a:ea typeface="Avenir Book"/>
              </a:rPr>
              <a:t>California Institute of Technology</a:t>
            </a:r>
            <a:endParaRPr b="0" lang="en-US" sz="800" spc="-1" strike="noStrike">
              <a:latin typeface="Arial"/>
            </a:endParaRPr>
          </a:p>
          <a:p>
            <a:pPr algn="ctr">
              <a:lnSpc>
                <a:spcPct val="100000"/>
              </a:lnSpc>
              <a:spcBef>
                <a:spcPts val="91"/>
              </a:spcBef>
            </a:pPr>
            <a:endParaRPr b="0" lang="en-US" sz="800" spc="-1" strike="noStrike">
              <a:latin typeface="Arial"/>
            </a:endParaRPr>
          </a:p>
          <a:p>
            <a:pPr algn="ctr">
              <a:lnSpc>
                <a:spcPts val="1587"/>
              </a:lnSpc>
            </a:pPr>
            <a:endParaRPr b="0" lang="en-US" sz="800" spc="-1" strike="noStrike">
              <a:latin typeface="Arial"/>
            </a:endParaRPr>
          </a:p>
        </p:txBody>
      </p:sp>
      <p:sp>
        <p:nvSpPr>
          <p:cNvPr id="99" name="CustomShape 2"/>
          <p:cNvSpPr/>
          <p:nvPr/>
        </p:nvSpPr>
        <p:spPr>
          <a:xfrm>
            <a:off x="953640" y="567720"/>
            <a:ext cx="671040" cy="1962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700" spc="-1" strike="noStrike">
                <a:solidFill>
                  <a:srgbClr val="000000"/>
                </a:solidFill>
                <a:latin typeface="Arial"/>
                <a:ea typeface="DejaVu Sans"/>
              </a:rPr>
              <a:t>P3.5-561</a:t>
            </a:r>
            <a:endParaRPr b="0" lang="en-US" sz="700" spc="-1" strike="noStrike">
              <a:latin typeface="Arial"/>
            </a:endParaRPr>
          </a:p>
        </p:txBody>
      </p:sp>
      <p:pic>
        <p:nvPicPr>
          <p:cNvPr id="100" name="" descr=""/>
          <p:cNvPicPr/>
          <p:nvPr/>
        </p:nvPicPr>
        <p:blipFill>
          <a:blip r:embed="rId1"/>
          <a:stretch/>
        </p:blipFill>
        <p:spPr>
          <a:xfrm>
            <a:off x="664920" y="1659600"/>
            <a:ext cx="2926080" cy="3046320"/>
          </a:xfrm>
          <a:prstGeom prst="rect">
            <a:avLst/>
          </a:prstGeom>
          <a:ln>
            <a:noFill/>
          </a:ln>
        </p:spPr>
      </p:pic>
      <p:pic>
        <p:nvPicPr>
          <p:cNvPr id="101" name="" descr=""/>
          <p:cNvPicPr/>
          <p:nvPr/>
        </p:nvPicPr>
        <p:blipFill>
          <a:blip r:embed="rId2"/>
          <a:stretch/>
        </p:blipFill>
        <p:spPr>
          <a:xfrm>
            <a:off x="5067720" y="1645920"/>
            <a:ext cx="3161880" cy="2738880"/>
          </a:xfrm>
          <a:prstGeom prst="rect">
            <a:avLst/>
          </a:prstGeom>
          <a:ln>
            <a:noFill/>
          </a:ln>
        </p:spPr>
      </p:pic>
      <p:sp>
        <p:nvSpPr>
          <p:cNvPr id="102" name="CustomShape 3"/>
          <p:cNvSpPr/>
          <p:nvPr/>
        </p:nvSpPr>
        <p:spPr>
          <a:xfrm>
            <a:off x="365760" y="985320"/>
            <a:ext cx="8503200" cy="680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500" spc="-1" strike="noStrike">
                <a:solidFill>
                  <a:srgbClr val="000000"/>
                </a:solidFill>
                <a:latin typeface="Calibri"/>
                <a:ea typeface="DejaVu Sans"/>
              </a:rPr>
              <a:t>We applied the Matched Filter and Fingerprinting to two different zones in Mexico.</a:t>
            </a:r>
            <a:endParaRPr b="0" lang="en-US" sz="1500" spc="-1" strike="noStrike">
              <a:latin typeface="Arial"/>
            </a:endParaRPr>
          </a:p>
        </p:txBody>
      </p:sp>
      <p:sp>
        <p:nvSpPr>
          <p:cNvPr id="103" name="CustomShape 4"/>
          <p:cNvSpPr/>
          <p:nvPr/>
        </p:nvSpPr>
        <p:spPr>
          <a:xfrm>
            <a:off x="1463040" y="1385280"/>
            <a:ext cx="1371600" cy="2743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050" spc="-1" strike="noStrike">
                <a:solidFill>
                  <a:srgbClr val="000000"/>
                </a:solidFill>
                <a:latin typeface="Calibri"/>
                <a:ea typeface="DejaVu Sans"/>
              </a:rPr>
              <a:t>Western Mexico</a:t>
            </a:r>
            <a:endParaRPr b="0" lang="en-US" sz="1050" spc="-1" strike="noStrike">
              <a:latin typeface="Arial"/>
            </a:endParaRPr>
          </a:p>
        </p:txBody>
      </p:sp>
      <p:sp>
        <p:nvSpPr>
          <p:cNvPr id="104" name="CustomShape 5"/>
          <p:cNvSpPr/>
          <p:nvPr/>
        </p:nvSpPr>
        <p:spPr>
          <a:xfrm>
            <a:off x="6035040" y="1371600"/>
            <a:ext cx="1371600" cy="2743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050" spc="-1" strike="noStrike">
                <a:solidFill>
                  <a:srgbClr val="000000"/>
                </a:solidFill>
                <a:latin typeface="Calibri"/>
                <a:ea typeface="DejaVu Sans"/>
              </a:rPr>
              <a:t>Southern Mexico</a:t>
            </a:r>
            <a:endParaRPr b="0" lang="en-US" sz="105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1992960" y="163800"/>
            <a:ext cx="4961520" cy="1053000"/>
          </a:xfrm>
          <a:prstGeom prst="rect">
            <a:avLst/>
          </a:prstGeom>
          <a:noFill/>
          <a:ln w="9360">
            <a:noFill/>
          </a:ln>
        </p:spPr>
        <p:style>
          <a:lnRef idx="0"/>
          <a:fillRef idx="0"/>
          <a:effectRef idx="0"/>
          <a:fontRef idx="minor"/>
        </p:style>
        <p:txBody>
          <a:bodyPr lIns="18720" rIns="18720" tIns="9360" bIns="9360">
            <a:spAutoFit/>
          </a:bodyPr>
          <a:p>
            <a:pPr algn="ctr">
              <a:lnSpc>
                <a:spcPct val="100000"/>
              </a:lnSpc>
            </a:pPr>
            <a:r>
              <a:rPr b="1" lang="en-US" sz="1100" spc="-1" strike="noStrike">
                <a:solidFill>
                  <a:srgbClr val="ffffff"/>
                </a:solidFill>
                <a:latin typeface="Arial"/>
                <a:ea typeface="DejaVu Sans"/>
              </a:rPr>
              <a:t>Massive earthquake detection using matched filter and fingerprinting techniques  </a:t>
            </a:r>
            <a:endParaRPr b="0" lang="en-US" sz="1100" spc="-1" strike="noStrike">
              <a:latin typeface="Arial"/>
            </a:endParaRPr>
          </a:p>
          <a:p>
            <a:pPr algn="ctr">
              <a:lnSpc>
                <a:spcPct val="100000"/>
              </a:lnSpc>
            </a:pPr>
            <a:r>
              <a:rPr b="0" lang="en-US" sz="800" spc="-1" strike="noStrike">
                <a:solidFill>
                  <a:srgbClr val="ffffff"/>
                </a:solidFill>
                <a:latin typeface="Avenir Book"/>
                <a:ea typeface="Avenir Book"/>
              </a:rPr>
              <a:t>Guillermo González</a:t>
            </a:r>
            <a:r>
              <a:rPr b="0" lang="en-US" sz="800" spc="-1" strike="noStrike" baseline="19000">
                <a:solidFill>
                  <a:srgbClr val="ffffff"/>
                </a:solidFill>
                <a:latin typeface="Avenir Book"/>
                <a:ea typeface="Avenir Book"/>
              </a:rPr>
              <a:t>1</a:t>
            </a:r>
            <a:r>
              <a:rPr b="0" lang="en-US" sz="800" spc="-1" strike="noStrike">
                <a:solidFill>
                  <a:srgbClr val="ffffff"/>
                </a:solidFill>
                <a:latin typeface="Avenir Book"/>
                <a:ea typeface="Avenir Book"/>
              </a:rPr>
              <a:t> and Allen Husker</a:t>
            </a:r>
            <a:r>
              <a:rPr b="0" lang="en-US" sz="800" spc="-1" strike="noStrike" baseline="19000">
                <a:solidFill>
                  <a:srgbClr val="ffffff"/>
                </a:solidFill>
                <a:latin typeface="Avenir Book"/>
                <a:ea typeface="Avenir Book"/>
              </a:rPr>
              <a:t>2</a:t>
            </a:r>
            <a:endParaRPr b="0" lang="en-US" sz="800" spc="-1" strike="noStrike">
              <a:latin typeface="Arial"/>
            </a:endParaRPr>
          </a:p>
          <a:p>
            <a:pPr algn="ctr">
              <a:lnSpc>
                <a:spcPct val="100000"/>
              </a:lnSpc>
            </a:pPr>
            <a:r>
              <a:rPr b="0" lang="en-US" sz="800" spc="-1" strike="noStrike" baseline="19000">
                <a:solidFill>
                  <a:srgbClr val="ffffff"/>
                </a:solidFill>
                <a:latin typeface="Avenir Book"/>
                <a:ea typeface="Avenir Book"/>
              </a:rPr>
              <a:t>1 </a:t>
            </a:r>
            <a:r>
              <a:rPr b="0" lang="en-US" sz="800" spc="-1" strike="noStrike">
                <a:solidFill>
                  <a:srgbClr val="ffffff"/>
                </a:solidFill>
                <a:latin typeface="Avenir Book"/>
                <a:ea typeface="Avenir Book"/>
              </a:rPr>
              <a:t>National Autonomous University of Mexico</a:t>
            </a:r>
            <a:endParaRPr b="0" lang="en-US" sz="800" spc="-1" strike="noStrike">
              <a:latin typeface="Arial"/>
            </a:endParaRPr>
          </a:p>
          <a:p>
            <a:pPr algn="ctr">
              <a:lnSpc>
                <a:spcPct val="100000"/>
              </a:lnSpc>
            </a:pPr>
            <a:r>
              <a:rPr b="0" lang="en-US" sz="800" spc="-1" strike="noStrike" baseline="19000">
                <a:solidFill>
                  <a:srgbClr val="ffffff"/>
                </a:solidFill>
                <a:latin typeface="Avenir Book"/>
                <a:ea typeface="Avenir Book"/>
              </a:rPr>
              <a:t>2 </a:t>
            </a:r>
            <a:r>
              <a:rPr b="0" lang="en-US" sz="800" spc="-1" strike="noStrike">
                <a:solidFill>
                  <a:srgbClr val="ffffff"/>
                </a:solidFill>
                <a:latin typeface="Avenir Book"/>
                <a:ea typeface="Avenir Book"/>
              </a:rPr>
              <a:t>California Institute of Technology</a:t>
            </a:r>
            <a:endParaRPr b="0" lang="en-US" sz="800" spc="-1" strike="noStrike">
              <a:latin typeface="Arial"/>
            </a:endParaRPr>
          </a:p>
          <a:p>
            <a:pPr algn="ctr">
              <a:lnSpc>
                <a:spcPct val="100000"/>
              </a:lnSpc>
              <a:spcBef>
                <a:spcPts val="91"/>
              </a:spcBef>
            </a:pPr>
            <a:endParaRPr b="0" lang="en-US" sz="800" spc="-1" strike="noStrike">
              <a:latin typeface="Arial"/>
            </a:endParaRPr>
          </a:p>
          <a:p>
            <a:pPr algn="ctr">
              <a:lnSpc>
                <a:spcPts val="1587"/>
              </a:lnSpc>
            </a:pPr>
            <a:endParaRPr b="0" lang="en-US" sz="800" spc="-1" strike="noStrike">
              <a:latin typeface="Arial"/>
            </a:endParaRPr>
          </a:p>
        </p:txBody>
      </p:sp>
      <p:sp>
        <p:nvSpPr>
          <p:cNvPr id="106" name="CustomShape 2"/>
          <p:cNvSpPr/>
          <p:nvPr/>
        </p:nvSpPr>
        <p:spPr>
          <a:xfrm>
            <a:off x="953640" y="567720"/>
            <a:ext cx="671040" cy="1962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700" spc="-1" strike="noStrike">
                <a:solidFill>
                  <a:srgbClr val="000000"/>
                </a:solidFill>
                <a:latin typeface="Arial"/>
                <a:ea typeface="DejaVu Sans"/>
              </a:rPr>
              <a:t>P3.5-561</a:t>
            </a:r>
            <a:endParaRPr b="0" lang="en-US" sz="700" spc="-1" strike="noStrike">
              <a:latin typeface="Arial"/>
            </a:endParaRPr>
          </a:p>
        </p:txBody>
      </p:sp>
      <p:sp>
        <p:nvSpPr>
          <p:cNvPr id="107" name="CustomShape 3"/>
          <p:cNvSpPr/>
          <p:nvPr/>
        </p:nvSpPr>
        <p:spPr>
          <a:xfrm>
            <a:off x="365760" y="1097280"/>
            <a:ext cx="1828080" cy="680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500" spc="-1" strike="noStrike">
                <a:solidFill>
                  <a:srgbClr val="000000"/>
                </a:solidFill>
                <a:latin typeface="Calibri"/>
                <a:ea typeface="DejaVu Sans"/>
              </a:rPr>
              <a:t>Matched Filter</a:t>
            </a:r>
            <a:endParaRPr b="0" lang="en-US" sz="1500" spc="-1" strike="noStrike">
              <a:latin typeface="Arial"/>
            </a:endParaRPr>
          </a:p>
        </p:txBody>
      </p:sp>
      <p:pic>
        <p:nvPicPr>
          <p:cNvPr id="108" name="" descr=""/>
          <p:cNvPicPr/>
          <p:nvPr/>
        </p:nvPicPr>
        <p:blipFill>
          <a:blip r:embed="rId1"/>
          <a:stretch/>
        </p:blipFill>
        <p:spPr>
          <a:xfrm>
            <a:off x="822960" y="2158920"/>
            <a:ext cx="2926440" cy="2412360"/>
          </a:xfrm>
          <a:prstGeom prst="rect">
            <a:avLst/>
          </a:prstGeom>
          <a:ln>
            <a:noFill/>
          </a:ln>
        </p:spPr>
      </p:pic>
      <p:pic>
        <p:nvPicPr>
          <p:cNvPr id="109" name="" descr=""/>
          <p:cNvPicPr/>
          <p:nvPr/>
        </p:nvPicPr>
        <p:blipFill>
          <a:blip r:embed="rId2"/>
          <a:stretch/>
        </p:blipFill>
        <p:spPr>
          <a:xfrm>
            <a:off x="4572000" y="2011680"/>
            <a:ext cx="3798720" cy="2709360"/>
          </a:xfrm>
          <a:prstGeom prst="rect">
            <a:avLst/>
          </a:prstGeom>
          <a:ln>
            <a:noFill/>
          </a:ln>
        </p:spPr>
      </p:pic>
      <p:pic>
        <p:nvPicPr>
          <p:cNvPr id="110" name="" descr=""/>
          <p:cNvPicPr/>
          <p:nvPr/>
        </p:nvPicPr>
        <p:blipFill>
          <a:blip r:embed="rId3"/>
          <a:stretch/>
        </p:blipFill>
        <p:spPr>
          <a:xfrm>
            <a:off x="3017520" y="1162080"/>
            <a:ext cx="2152440" cy="574560"/>
          </a:xfrm>
          <a:prstGeom prst="rect">
            <a:avLst/>
          </a:prstGeom>
          <a:ln>
            <a:noFill/>
          </a:ln>
        </p:spPr>
      </p:pic>
      <p:sp>
        <p:nvSpPr>
          <p:cNvPr id="111" name="CustomShape 4"/>
          <p:cNvSpPr/>
          <p:nvPr/>
        </p:nvSpPr>
        <p:spPr>
          <a:xfrm>
            <a:off x="5577840" y="1280160"/>
            <a:ext cx="2377440" cy="2743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050" spc="-1" strike="noStrike">
                <a:solidFill>
                  <a:srgbClr val="000000"/>
                </a:solidFill>
                <a:latin typeface="Calibri"/>
                <a:ea typeface="DejaVu Sans"/>
              </a:rPr>
              <a:t>Correlation coefficients function</a:t>
            </a:r>
            <a:endParaRPr b="0" lang="en-US" sz="1050" spc="-1" strike="noStrike">
              <a:latin typeface="Arial"/>
            </a:endParaRPr>
          </a:p>
        </p:txBody>
      </p:sp>
      <p:sp>
        <p:nvSpPr>
          <p:cNvPr id="112" name="CustomShape 5"/>
          <p:cNvSpPr/>
          <p:nvPr/>
        </p:nvSpPr>
        <p:spPr>
          <a:xfrm>
            <a:off x="1280160" y="1828800"/>
            <a:ext cx="2377440" cy="2743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050" spc="-1" strike="noStrike">
                <a:solidFill>
                  <a:srgbClr val="000000"/>
                </a:solidFill>
                <a:latin typeface="Calibri"/>
                <a:ea typeface="DejaVu Sans"/>
              </a:rPr>
              <a:t>Absolute time template</a:t>
            </a:r>
            <a:endParaRPr b="0" lang="en-US" sz="1050" spc="-1" strike="noStrike">
              <a:latin typeface="Arial"/>
            </a:endParaRPr>
          </a:p>
        </p:txBody>
      </p:sp>
      <p:sp>
        <p:nvSpPr>
          <p:cNvPr id="113" name="CustomShape 6"/>
          <p:cNvSpPr/>
          <p:nvPr/>
        </p:nvSpPr>
        <p:spPr>
          <a:xfrm>
            <a:off x="5394960" y="1737360"/>
            <a:ext cx="2377440" cy="2743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050" spc="-1" strike="noStrike">
                <a:solidFill>
                  <a:srgbClr val="000000"/>
                </a:solidFill>
                <a:latin typeface="Calibri"/>
                <a:ea typeface="DejaVu Sans"/>
              </a:rPr>
              <a:t>Shifted time template</a:t>
            </a:r>
            <a:endParaRPr b="0" lang="en-US" sz="105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1992960" y="163800"/>
            <a:ext cx="4961520" cy="1053000"/>
          </a:xfrm>
          <a:prstGeom prst="rect">
            <a:avLst/>
          </a:prstGeom>
          <a:noFill/>
          <a:ln w="9360">
            <a:noFill/>
          </a:ln>
        </p:spPr>
        <p:style>
          <a:lnRef idx="0"/>
          <a:fillRef idx="0"/>
          <a:effectRef idx="0"/>
          <a:fontRef idx="minor"/>
        </p:style>
        <p:txBody>
          <a:bodyPr lIns="18720" rIns="18720" tIns="9360" bIns="9360">
            <a:spAutoFit/>
          </a:bodyPr>
          <a:p>
            <a:pPr algn="ctr">
              <a:lnSpc>
                <a:spcPct val="100000"/>
              </a:lnSpc>
            </a:pPr>
            <a:r>
              <a:rPr b="1" lang="en-US" sz="1100" spc="-1" strike="noStrike">
                <a:solidFill>
                  <a:srgbClr val="ffffff"/>
                </a:solidFill>
                <a:latin typeface="Arial"/>
                <a:ea typeface="DejaVu Sans"/>
              </a:rPr>
              <a:t>Massive earthquake detection using matched filter and fingerprinting techniques  </a:t>
            </a:r>
            <a:endParaRPr b="0" lang="en-US" sz="1100" spc="-1" strike="noStrike">
              <a:latin typeface="Arial"/>
            </a:endParaRPr>
          </a:p>
          <a:p>
            <a:pPr algn="ctr">
              <a:lnSpc>
                <a:spcPct val="100000"/>
              </a:lnSpc>
            </a:pPr>
            <a:r>
              <a:rPr b="0" lang="en-US" sz="800" spc="-1" strike="noStrike">
                <a:solidFill>
                  <a:srgbClr val="ffffff"/>
                </a:solidFill>
                <a:latin typeface="Avenir Book"/>
                <a:ea typeface="Avenir Book"/>
              </a:rPr>
              <a:t>Guillermo González</a:t>
            </a:r>
            <a:r>
              <a:rPr b="0" lang="en-US" sz="800" spc="-1" strike="noStrike" baseline="19000">
                <a:solidFill>
                  <a:srgbClr val="ffffff"/>
                </a:solidFill>
                <a:latin typeface="Avenir Book"/>
                <a:ea typeface="Avenir Book"/>
              </a:rPr>
              <a:t>1</a:t>
            </a:r>
            <a:r>
              <a:rPr b="0" lang="en-US" sz="800" spc="-1" strike="noStrike">
                <a:solidFill>
                  <a:srgbClr val="ffffff"/>
                </a:solidFill>
                <a:latin typeface="Avenir Book"/>
                <a:ea typeface="Avenir Book"/>
              </a:rPr>
              <a:t> and Allen Husker</a:t>
            </a:r>
            <a:r>
              <a:rPr b="0" lang="en-US" sz="800" spc="-1" strike="noStrike" baseline="19000">
                <a:solidFill>
                  <a:srgbClr val="ffffff"/>
                </a:solidFill>
                <a:latin typeface="Avenir Book"/>
                <a:ea typeface="Avenir Book"/>
              </a:rPr>
              <a:t>2</a:t>
            </a:r>
            <a:endParaRPr b="0" lang="en-US" sz="800" spc="-1" strike="noStrike">
              <a:latin typeface="Arial"/>
            </a:endParaRPr>
          </a:p>
          <a:p>
            <a:pPr algn="ctr">
              <a:lnSpc>
                <a:spcPct val="100000"/>
              </a:lnSpc>
            </a:pPr>
            <a:r>
              <a:rPr b="0" lang="en-US" sz="800" spc="-1" strike="noStrike" baseline="19000">
                <a:solidFill>
                  <a:srgbClr val="ffffff"/>
                </a:solidFill>
                <a:latin typeface="Avenir Book"/>
                <a:ea typeface="Avenir Book"/>
              </a:rPr>
              <a:t>1 </a:t>
            </a:r>
            <a:r>
              <a:rPr b="0" lang="en-US" sz="800" spc="-1" strike="noStrike">
                <a:solidFill>
                  <a:srgbClr val="ffffff"/>
                </a:solidFill>
                <a:latin typeface="Avenir Book"/>
                <a:ea typeface="Avenir Book"/>
              </a:rPr>
              <a:t>National Autonomous University of Mexico</a:t>
            </a:r>
            <a:endParaRPr b="0" lang="en-US" sz="800" spc="-1" strike="noStrike">
              <a:latin typeface="Arial"/>
            </a:endParaRPr>
          </a:p>
          <a:p>
            <a:pPr algn="ctr">
              <a:lnSpc>
                <a:spcPct val="100000"/>
              </a:lnSpc>
            </a:pPr>
            <a:r>
              <a:rPr b="0" lang="en-US" sz="800" spc="-1" strike="noStrike" baseline="19000">
                <a:solidFill>
                  <a:srgbClr val="ffffff"/>
                </a:solidFill>
                <a:latin typeface="Avenir Book"/>
                <a:ea typeface="Avenir Book"/>
              </a:rPr>
              <a:t>2 </a:t>
            </a:r>
            <a:r>
              <a:rPr b="0" lang="en-US" sz="800" spc="-1" strike="noStrike">
                <a:solidFill>
                  <a:srgbClr val="ffffff"/>
                </a:solidFill>
                <a:latin typeface="Avenir Book"/>
                <a:ea typeface="Avenir Book"/>
              </a:rPr>
              <a:t>California Institute of Technology</a:t>
            </a:r>
            <a:endParaRPr b="0" lang="en-US" sz="800" spc="-1" strike="noStrike">
              <a:latin typeface="Arial"/>
            </a:endParaRPr>
          </a:p>
          <a:p>
            <a:pPr algn="ctr">
              <a:lnSpc>
                <a:spcPct val="100000"/>
              </a:lnSpc>
              <a:spcBef>
                <a:spcPts val="91"/>
              </a:spcBef>
            </a:pPr>
            <a:endParaRPr b="0" lang="en-US" sz="800" spc="-1" strike="noStrike">
              <a:latin typeface="Arial"/>
            </a:endParaRPr>
          </a:p>
          <a:p>
            <a:pPr algn="ctr">
              <a:lnSpc>
                <a:spcPts val="1587"/>
              </a:lnSpc>
            </a:pPr>
            <a:endParaRPr b="0" lang="en-US" sz="800" spc="-1" strike="noStrike">
              <a:latin typeface="Arial"/>
            </a:endParaRPr>
          </a:p>
        </p:txBody>
      </p:sp>
      <p:sp>
        <p:nvSpPr>
          <p:cNvPr id="115" name="CustomShape 2"/>
          <p:cNvSpPr/>
          <p:nvPr/>
        </p:nvSpPr>
        <p:spPr>
          <a:xfrm>
            <a:off x="953640" y="567720"/>
            <a:ext cx="671040" cy="1962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700" spc="-1" strike="noStrike">
                <a:solidFill>
                  <a:srgbClr val="000000"/>
                </a:solidFill>
                <a:latin typeface="Arial"/>
                <a:ea typeface="DejaVu Sans"/>
              </a:rPr>
              <a:t>P3.5-561</a:t>
            </a:r>
            <a:endParaRPr b="0" lang="en-US" sz="700" spc="-1" strike="noStrike">
              <a:latin typeface="Arial"/>
            </a:endParaRPr>
          </a:p>
        </p:txBody>
      </p:sp>
      <p:sp>
        <p:nvSpPr>
          <p:cNvPr id="116" name="CustomShape 3"/>
          <p:cNvSpPr/>
          <p:nvPr/>
        </p:nvSpPr>
        <p:spPr>
          <a:xfrm>
            <a:off x="365760" y="1097280"/>
            <a:ext cx="8503200" cy="6807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US" sz="1500" spc="-1" strike="noStrike">
                <a:solidFill>
                  <a:srgbClr val="000000"/>
                </a:solidFill>
                <a:latin typeface="Calibri"/>
                <a:ea typeface="DejaVu Sans"/>
              </a:rPr>
              <a:t>Results</a:t>
            </a:r>
            <a:endParaRPr b="0" lang="en-US" sz="1500" spc="-1" strike="noStrike">
              <a:latin typeface="Arial"/>
            </a:endParaRPr>
          </a:p>
        </p:txBody>
      </p:sp>
      <p:pic>
        <p:nvPicPr>
          <p:cNvPr id="117" name="" descr=""/>
          <p:cNvPicPr/>
          <p:nvPr/>
        </p:nvPicPr>
        <p:blipFill>
          <a:blip r:embed="rId1"/>
          <a:stretch/>
        </p:blipFill>
        <p:spPr>
          <a:xfrm>
            <a:off x="91440" y="1554480"/>
            <a:ext cx="3565440" cy="2678040"/>
          </a:xfrm>
          <a:prstGeom prst="rect">
            <a:avLst/>
          </a:prstGeom>
          <a:ln>
            <a:noFill/>
          </a:ln>
        </p:spPr>
      </p:pic>
      <p:pic>
        <p:nvPicPr>
          <p:cNvPr id="118" name="" descr=""/>
          <p:cNvPicPr/>
          <p:nvPr/>
        </p:nvPicPr>
        <p:blipFill>
          <a:blip r:embed="rId2"/>
          <a:stretch/>
        </p:blipFill>
        <p:spPr>
          <a:xfrm>
            <a:off x="3383280" y="1920240"/>
            <a:ext cx="6172560" cy="2065320"/>
          </a:xfrm>
          <a:prstGeom prst="rect">
            <a:avLst/>
          </a:prstGeom>
          <a:ln>
            <a:noFill/>
          </a:ln>
        </p:spPr>
      </p:pic>
      <p:sp>
        <p:nvSpPr>
          <p:cNvPr id="119" name="CustomShape 4"/>
          <p:cNvSpPr/>
          <p:nvPr/>
        </p:nvSpPr>
        <p:spPr>
          <a:xfrm>
            <a:off x="1005840" y="1216800"/>
            <a:ext cx="1371600" cy="2743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050" spc="-1" strike="noStrike">
                <a:solidFill>
                  <a:srgbClr val="000000"/>
                </a:solidFill>
                <a:latin typeface="Calibri"/>
                <a:ea typeface="DejaVu Sans"/>
              </a:rPr>
              <a:t>Wester</a:t>
            </a:r>
            <a:r>
              <a:rPr b="0" lang="en-US" sz="1050" spc="-1" strike="noStrike">
                <a:solidFill>
                  <a:srgbClr val="000000"/>
                </a:solidFill>
                <a:latin typeface="Calibri"/>
                <a:ea typeface="DejaVu Sans"/>
              </a:rPr>
              <a:t>n </a:t>
            </a:r>
            <a:r>
              <a:rPr b="0" lang="en-US" sz="1050" spc="-1" strike="noStrike">
                <a:solidFill>
                  <a:srgbClr val="000000"/>
                </a:solidFill>
                <a:latin typeface="Calibri"/>
                <a:ea typeface="DejaVu Sans"/>
              </a:rPr>
              <a:t>Mexico</a:t>
            </a:r>
            <a:endParaRPr b="0" lang="en-US" sz="1050" spc="-1" strike="noStrike">
              <a:latin typeface="Arial"/>
            </a:endParaRPr>
          </a:p>
        </p:txBody>
      </p:sp>
      <p:sp>
        <p:nvSpPr>
          <p:cNvPr id="120" name="CustomShape 5"/>
          <p:cNvSpPr/>
          <p:nvPr/>
        </p:nvSpPr>
        <p:spPr>
          <a:xfrm>
            <a:off x="6035040" y="1371600"/>
            <a:ext cx="1371600" cy="2743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050" spc="-1" strike="noStrike">
                <a:solidFill>
                  <a:srgbClr val="000000"/>
                </a:solidFill>
                <a:latin typeface="Calibri"/>
                <a:ea typeface="DejaVu Sans"/>
              </a:rPr>
              <a:t>Southern Mexico</a:t>
            </a:r>
            <a:endParaRPr b="0" lang="en-US" sz="105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1992960" y="163800"/>
            <a:ext cx="4961520" cy="1053000"/>
          </a:xfrm>
          <a:prstGeom prst="rect">
            <a:avLst/>
          </a:prstGeom>
          <a:noFill/>
          <a:ln w="9360">
            <a:noFill/>
          </a:ln>
        </p:spPr>
        <p:style>
          <a:lnRef idx="0"/>
          <a:fillRef idx="0"/>
          <a:effectRef idx="0"/>
          <a:fontRef idx="minor"/>
        </p:style>
        <p:txBody>
          <a:bodyPr lIns="18720" rIns="18720" tIns="9360" bIns="9360">
            <a:spAutoFit/>
          </a:bodyPr>
          <a:p>
            <a:pPr algn="ctr">
              <a:lnSpc>
                <a:spcPct val="100000"/>
              </a:lnSpc>
            </a:pPr>
            <a:r>
              <a:rPr b="1" lang="en-US" sz="1100" spc="-1" strike="noStrike">
                <a:solidFill>
                  <a:srgbClr val="ffffff"/>
                </a:solidFill>
                <a:latin typeface="Arial"/>
                <a:ea typeface="DejaVu Sans"/>
              </a:rPr>
              <a:t>Massive earthquake detection using matched filter and fingerprinting techniques  </a:t>
            </a:r>
            <a:endParaRPr b="0" lang="en-US" sz="1100" spc="-1" strike="noStrike">
              <a:latin typeface="Arial"/>
            </a:endParaRPr>
          </a:p>
          <a:p>
            <a:pPr algn="ctr">
              <a:lnSpc>
                <a:spcPct val="100000"/>
              </a:lnSpc>
            </a:pPr>
            <a:r>
              <a:rPr b="0" lang="en-US" sz="800" spc="-1" strike="noStrike">
                <a:solidFill>
                  <a:srgbClr val="ffffff"/>
                </a:solidFill>
                <a:latin typeface="Avenir Book"/>
                <a:ea typeface="Avenir Book"/>
              </a:rPr>
              <a:t>Guillermo González</a:t>
            </a:r>
            <a:r>
              <a:rPr b="0" lang="en-US" sz="800" spc="-1" strike="noStrike" baseline="19000">
                <a:solidFill>
                  <a:srgbClr val="ffffff"/>
                </a:solidFill>
                <a:latin typeface="Avenir Book"/>
                <a:ea typeface="Avenir Book"/>
              </a:rPr>
              <a:t>1</a:t>
            </a:r>
            <a:r>
              <a:rPr b="0" lang="en-US" sz="800" spc="-1" strike="noStrike">
                <a:solidFill>
                  <a:srgbClr val="ffffff"/>
                </a:solidFill>
                <a:latin typeface="Avenir Book"/>
                <a:ea typeface="Avenir Book"/>
              </a:rPr>
              <a:t> and Allen Husker</a:t>
            </a:r>
            <a:r>
              <a:rPr b="0" lang="en-US" sz="800" spc="-1" strike="noStrike" baseline="19000">
                <a:solidFill>
                  <a:srgbClr val="ffffff"/>
                </a:solidFill>
                <a:latin typeface="Avenir Book"/>
                <a:ea typeface="Avenir Book"/>
              </a:rPr>
              <a:t>2</a:t>
            </a:r>
            <a:endParaRPr b="0" lang="en-US" sz="800" spc="-1" strike="noStrike">
              <a:latin typeface="Arial"/>
            </a:endParaRPr>
          </a:p>
          <a:p>
            <a:pPr algn="ctr">
              <a:lnSpc>
                <a:spcPct val="100000"/>
              </a:lnSpc>
            </a:pPr>
            <a:r>
              <a:rPr b="0" lang="en-US" sz="800" spc="-1" strike="noStrike" baseline="19000">
                <a:solidFill>
                  <a:srgbClr val="ffffff"/>
                </a:solidFill>
                <a:latin typeface="Avenir Book"/>
                <a:ea typeface="Avenir Book"/>
              </a:rPr>
              <a:t>1 </a:t>
            </a:r>
            <a:r>
              <a:rPr b="0" lang="en-US" sz="800" spc="-1" strike="noStrike">
                <a:solidFill>
                  <a:srgbClr val="ffffff"/>
                </a:solidFill>
                <a:latin typeface="Avenir Book"/>
                <a:ea typeface="Avenir Book"/>
              </a:rPr>
              <a:t>National Autonomous University of Mexico</a:t>
            </a:r>
            <a:endParaRPr b="0" lang="en-US" sz="800" spc="-1" strike="noStrike">
              <a:latin typeface="Arial"/>
            </a:endParaRPr>
          </a:p>
          <a:p>
            <a:pPr algn="ctr">
              <a:lnSpc>
                <a:spcPct val="100000"/>
              </a:lnSpc>
            </a:pPr>
            <a:r>
              <a:rPr b="0" lang="en-US" sz="800" spc="-1" strike="noStrike" baseline="19000">
                <a:solidFill>
                  <a:srgbClr val="ffffff"/>
                </a:solidFill>
                <a:latin typeface="Avenir Book"/>
                <a:ea typeface="Avenir Book"/>
              </a:rPr>
              <a:t>2 </a:t>
            </a:r>
            <a:r>
              <a:rPr b="0" lang="en-US" sz="800" spc="-1" strike="noStrike">
                <a:solidFill>
                  <a:srgbClr val="ffffff"/>
                </a:solidFill>
                <a:latin typeface="Avenir Book"/>
                <a:ea typeface="Avenir Book"/>
              </a:rPr>
              <a:t>California Institute of Technology</a:t>
            </a:r>
            <a:endParaRPr b="0" lang="en-US" sz="800" spc="-1" strike="noStrike">
              <a:latin typeface="Arial"/>
            </a:endParaRPr>
          </a:p>
          <a:p>
            <a:pPr algn="ctr">
              <a:lnSpc>
                <a:spcPct val="100000"/>
              </a:lnSpc>
              <a:spcBef>
                <a:spcPts val="91"/>
              </a:spcBef>
            </a:pPr>
            <a:endParaRPr b="0" lang="en-US" sz="800" spc="-1" strike="noStrike">
              <a:latin typeface="Arial"/>
            </a:endParaRPr>
          </a:p>
          <a:p>
            <a:pPr algn="ctr">
              <a:lnSpc>
                <a:spcPts val="1587"/>
              </a:lnSpc>
            </a:pPr>
            <a:endParaRPr b="0" lang="en-US" sz="800" spc="-1" strike="noStrike">
              <a:latin typeface="Arial"/>
            </a:endParaRPr>
          </a:p>
        </p:txBody>
      </p:sp>
      <p:sp>
        <p:nvSpPr>
          <p:cNvPr id="122" name="CustomShape 2"/>
          <p:cNvSpPr/>
          <p:nvPr/>
        </p:nvSpPr>
        <p:spPr>
          <a:xfrm>
            <a:off x="953640" y="567720"/>
            <a:ext cx="671040" cy="1962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700" spc="-1" strike="noStrike">
                <a:solidFill>
                  <a:srgbClr val="000000"/>
                </a:solidFill>
                <a:latin typeface="Arial"/>
                <a:ea typeface="DejaVu Sans"/>
              </a:rPr>
              <a:t>P3.5-561</a:t>
            </a:r>
            <a:endParaRPr b="0" lang="en-US" sz="700" spc="-1" strike="noStrike">
              <a:latin typeface="Arial"/>
            </a:endParaRPr>
          </a:p>
        </p:txBody>
      </p:sp>
      <p:sp>
        <p:nvSpPr>
          <p:cNvPr id="123" name="CustomShape 3"/>
          <p:cNvSpPr/>
          <p:nvPr/>
        </p:nvSpPr>
        <p:spPr>
          <a:xfrm>
            <a:off x="1828800" y="1055880"/>
            <a:ext cx="8503200" cy="6807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US" sz="1500" spc="-1" strike="noStrike">
                <a:solidFill>
                  <a:srgbClr val="000000"/>
                </a:solidFill>
                <a:latin typeface="Calibri"/>
                <a:ea typeface="DejaVu Sans"/>
              </a:rPr>
              <a:t>Fingerprinting</a:t>
            </a:r>
            <a:endParaRPr b="0" lang="en-US" sz="1500" spc="-1" strike="noStrike">
              <a:latin typeface="Arial"/>
            </a:endParaRPr>
          </a:p>
        </p:txBody>
      </p:sp>
      <p:pic>
        <p:nvPicPr>
          <p:cNvPr id="124" name="" descr=""/>
          <p:cNvPicPr/>
          <p:nvPr/>
        </p:nvPicPr>
        <p:blipFill>
          <a:blip r:embed="rId1"/>
          <a:stretch/>
        </p:blipFill>
        <p:spPr>
          <a:xfrm>
            <a:off x="457200" y="822960"/>
            <a:ext cx="2651040" cy="3878640"/>
          </a:xfrm>
          <a:prstGeom prst="rect">
            <a:avLst/>
          </a:prstGeom>
          <a:ln>
            <a:noFill/>
          </a:ln>
        </p:spPr>
      </p:pic>
      <p:pic>
        <p:nvPicPr>
          <p:cNvPr id="125" name="" descr=""/>
          <p:cNvPicPr/>
          <p:nvPr/>
        </p:nvPicPr>
        <p:blipFill>
          <a:blip r:embed="rId2"/>
          <a:stretch/>
        </p:blipFill>
        <p:spPr>
          <a:xfrm>
            <a:off x="3874320" y="2892240"/>
            <a:ext cx="4446720" cy="1222560"/>
          </a:xfrm>
          <a:prstGeom prst="rect">
            <a:avLst/>
          </a:prstGeom>
          <a:ln>
            <a:noFill/>
          </a:ln>
        </p:spPr>
      </p:pic>
      <p:sp>
        <p:nvSpPr>
          <p:cNvPr id="126" name="CustomShape 4"/>
          <p:cNvSpPr/>
          <p:nvPr/>
        </p:nvSpPr>
        <p:spPr>
          <a:xfrm>
            <a:off x="4114800" y="1736640"/>
            <a:ext cx="4023360" cy="9144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050" spc="-1" strike="noStrike">
                <a:solidFill>
                  <a:srgbClr val="000000"/>
                </a:solidFill>
                <a:latin typeface="Calibri"/>
                <a:ea typeface="DejaVu Sans"/>
              </a:rPr>
              <a:t>For </a:t>
            </a:r>
            <a:r>
              <a:rPr b="0" lang="en-US" sz="1050" spc="-1" strike="noStrike">
                <a:solidFill>
                  <a:srgbClr val="000000"/>
                </a:solidFill>
                <a:latin typeface="Calibri"/>
                <a:ea typeface="DejaVu Sans"/>
              </a:rPr>
              <a:t>each </a:t>
            </a:r>
            <a:r>
              <a:rPr b="0" lang="en-US" sz="1050" spc="-1" strike="noStrike">
                <a:solidFill>
                  <a:srgbClr val="000000"/>
                </a:solidFill>
                <a:latin typeface="Calibri"/>
                <a:ea typeface="DejaVu Sans"/>
              </a:rPr>
              <a:t>query </a:t>
            </a:r>
            <a:r>
              <a:rPr b="0" lang="en-US" sz="1050" spc="-1" strike="noStrike">
                <a:solidFill>
                  <a:srgbClr val="000000"/>
                </a:solidFill>
                <a:latin typeface="Calibri"/>
                <a:ea typeface="DejaVu Sans"/>
              </a:rPr>
              <a:t>signal, </a:t>
            </a:r>
            <a:r>
              <a:rPr b="0" lang="en-US" sz="1050" spc="-1" strike="noStrike">
                <a:solidFill>
                  <a:srgbClr val="000000"/>
                </a:solidFill>
                <a:latin typeface="Calibri"/>
                <a:ea typeface="DejaVu Sans"/>
              </a:rPr>
              <a:t>we </a:t>
            </a:r>
            <a:r>
              <a:rPr b="0" lang="en-US" sz="1050" spc="-1" strike="noStrike">
                <a:solidFill>
                  <a:srgbClr val="000000"/>
                </a:solidFill>
                <a:latin typeface="Calibri"/>
                <a:ea typeface="DejaVu Sans"/>
              </a:rPr>
              <a:t>system</a:t>
            </a:r>
            <a:r>
              <a:rPr b="0" lang="en-US" sz="1050" spc="-1" strike="noStrike">
                <a:solidFill>
                  <a:srgbClr val="000000"/>
                </a:solidFill>
                <a:latin typeface="Calibri"/>
                <a:ea typeface="DejaVu Sans"/>
              </a:rPr>
              <a:t>atically </a:t>
            </a:r>
            <a:r>
              <a:rPr b="0" lang="en-US" sz="1050" spc="-1" strike="noStrike">
                <a:solidFill>
                  <a:srgbClr val="000000"/>
                </a:solidFill>
                <a:latin typeface="Calibri"/>
                <a:ea typeface="DejaVu Sans"/>
              </a:rPr>
              <a:t>calcula</a:t>
            </a:r>
            <a:r>
              <a:rPr b="0" lang="en-US" sz="1050" spc="-1" strike="noStrike">
                <a:solidFill>
                  <a:srgbClr val="000000"/>
                </a:solidFill>
                <a:latin typeface="Calibri"/>
                <a:ea typeface="DejaVu Sans"/>
              </a:rPr>
              <a:t>te </a:t>
            </a:r>
            <a:r>
              <a:rPr b="0" lang="en-US" sz="1050" spc="-1" strike="noStrike">
                <a:solidFill>
                  <a:srgbClr val="000000"/>
                </a:solidFill>
                <a:latin typeface="Calibri"/>
                <a:ea typeface="DejaVu Sans"/>
              </a:rPr>
              <a:t>fingerp</a:t>
            </a:r>
            <a:r>
              <a:rPr b="0" lang="en-US" sz="1050" spc="-1" strike="noStrike">
                <a:solidFill>
                  <a:srgbClr val="000000"/>
                </a:solidFill>
                <a:latin typeface="Calibri"/>
                <a:ea typeface="DejaVu Sans"/>
              </a:rPr>
              <a:t>rints </a:t>
            </a:r>
            <a:r>
              <a:rPr b="0" lang="en-US" sz="1050" spc="-1" strike="noStrike">
                <a:solidFill>
                  <a:srgbClr val="000000"/>
                </a:solidFill>
                <a:latin typeface="Calibri"/>
                <a:ea typeface="DejaVu Sans"/>
              </a:rPr>
              <a:t>using a </a:t>
            </a:r>
            <a:r>
              <a:rPr b="0" lang="en-US" sz="1050" spc="-1" strike="noStrike">
                <a:solidFill>
                  <a:srgbClr val="000000"/>
                </a:solidFill>
                <a:latin typeface="Calibri"/>
                <a:ea typeface="DejaVu Sans"/>
              </a:rPr>
              <a:t>movin</a:t>
            </a:r>
            <a:r>
              <a:rPr b="0" lang="en-US" sz="1050" spc="-1" strike="noStrike">
                <a:solidFill>
                  <a:srgbClr val="000000"/>
                </a:solidFill>
                <a:latin typeface="Calibri"/>
                <a:ea typeface="DejaVu Sans"/>
              </a:rPr>
              <a:t>g </a:t>
            </a:r>
            <a:r>
              <a:rPr b="0" lang="en-US" sz="1050" spc="-1" strike="noStrike">
                <a:solidFill>
                  <a:srgbClr val="000000"/>
                </a:solidFill>
                <a:latin typeface="Calibri"/>
                <a:ea typeface="DejaVu Sans"/>
              </a:rPr>
              <a:t>windo</a:t>
            </a:r>
            <a:r>
              <a:rPr b="0" lang="en-US" sz="1050" spc="-1" strike="noStrike">
                <a:solidFill>
                  <a:srgbClr val="000000"/>
                </a:solidFill>
                <a:latin typeface="Calibri"/>
                <a:ea typeface="DejaVu Sans"/>
              </a:rPr>
              <a:t>w. </a:t>
            </a:r>
            <a:r>
              <a:rPr b="0" lang="en-US" sz="1050" spc="-1" strike="noStrike">
                <a:solidFill>
                  <a:srgbClr val="000000"/>
                </a:solidFill>
                <a:latin typeface="Calibri"/>
                <a:ea typeface="DejaVu Sans"/>
              </a:rPr>
              <a:t>Then </a:t>
            </a:r>
            <a:r>
              <a:rPr b="0" lang="en-US" sz="1050" spc="-1" strike="noStrike">
                <a:solidFill>
                  <a:srgbClr val="000000"/>
                </a:solidFill>
                <a:latin typeface="Calibri"/>
                <a:ea typeface="DejaVu Sans"/>
              </a:rPr>
              <a:t>we </a:t>
            </a:r>
            <a:r>
              <a:rPr b="0" lang="en-US" sz="1050" spc="-1" strike="noStrike">
                <a:solidFill>
                  <a:srgbClr val="000000"/>
                </a:solidFill>
                <a:latin typeface="Calibri"/>
                <a:ea typeface="DejaVu Sans"/>
              </a:rPr>
              <a:t>compu</a:t>
            </a:r>
            <a:r>
              <a:rPr b="0" lang="en-US" sz="1050" spc="-1" strike="noStrike">
                <a:solidFill>
                  <a:srgbClr val="000000"/>
                </a:solidFill>
                <a:latin typeface="Calibri"/>
                <a:ea typeface="DejaVu Sans"/>
              </a:rPr>
              <a:t>te a </a:t>
            </a:r>
            <a:r>
              <a:rPr b="0" lang="en-US" sz="1050" spc="-1" strike="noStrike">
                <a:solidFill>
                  <a:srgbClr val="000000"/>
                </a:solidFill>
                <a:latin typeface="Calibri"/>
                <a:ea typeface="DejaVu Sans"/>
              </a:rPr>
              <a:t>hash </a:t>
            </a:r>
            <a:r>
              <a:rPr b="0" lang="en-US" sz="1050" spc="-1" strike="noStrike">
                <a:solidFill>
                  <a:srgbClr val="000000"/>
                </a:solidFill>
                <a:latin typeface="Calibri"/>
                <a:ea typeface="DejaVu Sans"/>
              </a:rPr>
              <a:t>value </a:t>
            </a:r>
            <a:r>
              <a:rPr b="0" lang="en-US" sz="1050" spc="-1" strike="noStrike">
                <a:solidFill>
                  <a:srgbClr val="000000"/>
                </a:solidFill>
                <a:latin typeface="Calibri"/>
                <a:ea typeface="DejaVu Sans"/>
              </a:rPr>
              <a:t>to </a:t>
            </a:r>
            <a:r>
              <a:rPr b="0" lang="en-US" sz="1050" spc="-1" strike="noStrike">
                <a:solidFill>
                  <a:srgbClr val="000000"/>
                </a:solidFill>
                <a:latin typeface="Calibri"/>
                <a:ea typeface="DejaVu Sans"/>
              </a:rPr>
              <a:t>each </a:t>
            </a:r>
            <a:r>
              <a:rPr b="0" lang="en-US" sz="1050" spc="-1" strike="noStrike">
                <a:solidFill>
                  <a:srgbClr val="000000"/>
                </a:solidFill>
                <a:latin typeface="Calibri"/>
                <a:ea typeface="DejaVu Sans"/>
              </a:rPr>
              <a:t>one </a:t>
            </a:r>
            <a:r>
              <a:rPr b="0" lang="en-US" sz="1050" spc="-1" strike="noStrike">
                <a:solidFill>
                  <a:srgbClr val="000000"/>
                </a:solidFill>
                <a:latin typeface="Calibri"/>
                <a:ea typeface="DejaVu Sans"/>
              </a:rPr>
              <a:t>and </a:t>
            </a:r>
            <a:r>
              <a:rPr b="0" lang="en-US" sz="1050" spc="-1" strike="noStrike">
                <a:solidFill>
                  <a:srgbClr val="000000"/>
                </a:solidFill>
                <a:latin typeface="Calibri"/>
                <a:ea typeface="DejaVu Sans"/>
              </a:rPr>
              <a:t>compu</a:t>
            </a:r>
            <a:r>
              <a:rPr b="0" lang="en-US" sz="1050" spc="-1" strike="noStrike">
                <a:solidFill>
                  <a:srgbClr val="000000"/>
                </a:solidFill>
                <a:latin typeface="Calibri"/>
                <a:ea typeface="DejaVu Sans"/>
              </a:rPr>
              <a:t>te an </a:t>
            </a:r>
            <a:r>
              <a:rPr b="0" lang="en-US" sz="1050" spc="-1" strike="noStrike">
                <a:solidFill>
                  <a:srgbClr val="000000"/>
                </a:solidFill>
                <a:latin typeface="Calibri"/>
                <a:ea typeface="DejaVu Sans"/>
              </a:rPr>
              <a:t>index </a:t>
            </a:r>
            <a:r>
              <a:rPr b="0" lang="en-US" sz="1050" spc="-1" strike="noStrike">
                <a:solidFill>
                  <a:srgbClr val="000000"/>
                </a:solidFill>
                <a:latin typeface="Calibri"/>
                <a:ea typeface="DejaVu Sans"/>
              </a:rPr>
              <a:t>based </a:t>
            </a:r>
            <a:r>
              <a:rPr b="0" lang="en-US" sz="1050" spc="-1" strike="noStrike">
                <a:solidFill>
                  <a:srgbClr val="000000"/>
                </a:solidFill>
                <a:latin typeface="Calibri"/>
                <a:ea typeface="DejaVu Sans"/>
              </a:rPr>
              <a:t>in the </a:t>
            </a:r>
            <a:r>
              <a:rPr b="0" lang="en-US" sz="1050" spc="-1" strike="noStrike">
                <a:solidFill>
                  <a:srgbClr val="000000"/>
                </a:solidFill>
                <a:latin typeface="Calibri"/>
                <a:ea typeface="DejaVu Sans"/>
              </a:rPr>
              <a:t>hash </a:t>
            </a:r>
            <a:r>
              <a:rPr b="0" lang="en-US" sz="1050" spc="-1" strike="noStrike">
                <a:solidFill>
                  <a:srgbClr val="000000"/>
                </a:solidFill>
                <a:latin typeface="Calibri"/>
                <a:ea typeface="DejaVu Sans"/>
              </a:rPr>
              <a:t>value. </a:t>
            </a:r>
            <a:r>
              <a:rPr b="0" lang="en-US" sz="1050" spc="-1" strike="noStrike">
                <a:solidFill>
                  <a:srgbClr val="000000"/>
                </a:solidFill>
                <a:latin typeface="Calibri"/>
                <a:ea typeface="DejaVu Sans"/>
              </a:rPr>
              <a:t>We </a:t>
            </a:r>
            <a:r>
              <a:rPr b="0" lang="en-US" sz="1050" spc="-1" strike="noStrike">
                <a:solidFill>
                  <a:srgbClr val="000000"/>
                </a:solidFill>
                <a:latin typeface="Calibri"/>
                <a:ea typeface="DejaVu Sans"/>
              </a:rPr>
              <a:t>finally </a:t>
            </a:r>
            <a:r>
              <a:rPr b="0" lang="en-US" sz="1050" spc="-1" strike="noStrike">
                <a:solidFill>
                  <a:srgbClr val="000000"/>
                </a:solidFill>
                <a:latin typeface="Calibri"/>
                <a:ea typeface="DejaVu Sans"/>
              </a:rPr>
              <a:t>count </a:t>
            </a:r>
            <a:r>
              <a:rPr b="0" lang="en-US" sz="1050" spc="-1" strike="noStrike">
                <a:solidFill>
                  <a:srgbClr val="000000"/>
                </a:solidFill>
                <a:latin typeface="Calibri"/>
                <a:ea typeface="DejaVu Sans"/>
              </a:rPr>
              <a:t>the </a:t>
            </a:r>
            <a:r>
              <a:rPr b="0" lang="en-US" sz="1050" spc="-1" strike="noStrike">
                <a:solidFill>
                  <a:srgbClr val="000000"/>
                </a:solidFill>
                <a:latin typeface="Calibri"/>
                <a:ea typeface="DejaVu Sans"/>
              </a:rPr>
              <a:t>numbe</a:t>
            </a:r>
            <a:r>
              <a:rPr b="0" lang="en-US" sz="1050" spc="-1" strike="noStrike">
                <a:solidFill>
                  <a:srgbClr val="000000"/>
                </a:solidFill>
                <a:latin typeface="Calibri"/>
                <a:ea typeface="DejaVu Sans"/>
              </a:rPr>
              <a:t>r of </a:t>
            </a:r>
            <a:r>
              <a:rPr b="0" lang="en-US" sz="1050" spc="-1" strike="noStrike">
                <a:solidFill>
                  <a:srgbClr val="000000"/>
                </a:solidFill>
                <a:latin typeface="Calibri"/>
                <a:ea typeface="DejaVu Sans"/>
              </a:rPr>
              <a:t>coincid</a:t>
            </a:r>
            <a:r>
              <a:rPr b="0" lang="en-US" sz="1050" spc="-1" strike="noStrike">
                <a:solidFill>
                  <a:srgbClr val="000000"/>
                </a:solidFill>
                <a:latin typeface="Calibri"/>
                <a:ea typeface="DejaVu Sans"/>
              </a:rPr>
              <a:t>ences </a:t>
            </a:r>
            <a:r>
              <a:rPr b="0" lang="en-US" sz="1050" spc="-1" strike="noStrike">
                <a:solidFill>
                  <a:srgbClr val="000000"/>
                </a:solidFill>
                <a:latin typeface="Calibri"/>
                <a:ea typeface="DejaVu Sans"/>
              </a:rPr>
              <a:t>with </a:t>
            </a:r>
            <a:r>
              <a:rPr b="0" lang="en-US" sz="1050" spc="-1" strike="noStrike">
                <a:solidFill>
                  <a:srgbClr val="000000"/>
                </a:solidFill>
                <a:latin typeface="Calibri"/>
                <a:ea typeface="DejaVu Sans"/>
              </a:rPr>
              <a:t>each </a:t>
            </a:r>
            <a:r>
              <a:rPr b="0" lang="en-US" sz="1050" spc="-1" strike="noStrike">
                <a:solidFill>
                  <a:srgbClr val="000000"/>
                </a:solidFill>
                <a:latin typeface="Calibri"/>
                <a:ea typeface="DejaVu Sans"/>
              </a:rPr>
              <a:t>templa</a:t>
            </a:r>
            <a:r>
              <a:rPr b="0" lang="en-US" sz="1050" spc="-1" strike="noStrike">
                <a:solidFill>
                  <a:srgbClr val="000000"/>
                </a:solidFill>
                <a:latin typeface="Calibri"/>
                <a:ea typeface="DejaVu Sans"/>
              </a:rPr>
              <a:t>te.</a:t>
            </a:r>
            <a:endParaRPr b="0" lang="en-US" sz="105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1992960" y="163800"/>
            <a:ext cx="4961520" cy="1053000"/>
          </a:xfrm>
          <a:prstGeom prst="rect">
            <a:avLst/>
          </a:prstGeom>
          <a:noFill/>
          <a:ln w="9360">
            <a:noFill/>
          </a:ln>
        </p:spPr>
        <p:style>
          <a:lnRef idx="0"/>
          <a:fillRef idx="0"/>
          <a:effectRef idx="0"/>
          <a:fontRef idx="minor"/>
        </p:style>
        <p:txBody>
          <a:bodyPr lIns="18720" rIns="18720" tIns="9360" bIns="9360">
            <a:spAutoFit/>
          </a:bodyPr>
          <a:p>
            <a:pPr algn="ctr">
              <a:lnSpc>
                <a:spcPct val="100000"/>
              </a:lnSpc>
            </a:pPr>
            <a:r>
              <a:rPr b="1" lang="en-US" sz="1100" spc="-1" strike="noStrike">
                <a:solidFill>
                  <a:srgbClr val="ffffff"/>
                </a:solidFill>
                <a:latin typeface="Arial"/>
                <a:ea typeface="DejaVu Sans"/>
              </a:rPr>
              <a:t>Massive earthquake detection using matched filter and fingerprinting techniques  </a:t>
            </a:r>
            <a:endParaRPr b="0" lang="en-US" sz="1100" spc="-1" strike="noStrike">
              <a:latin typeface="Arial"/>
            </a:endParaRPr>
          </a:p>
          <a:p>
            <a:pPr algn="ctr">
              <a:lnSpc>
                <a:spcPct val="100000"/>
              </a:lnSpc>
            </a:pPr>
            <a:r>
              <a:rPr b="0" lang="en-US" sz="800" spc="-1" strike="noStrike">
                <a:solidFill>
                  <a:srgbClr val="ffffff"/>
                </a:solidFill>
                <a:latin typeface="Avenir Book"/>
                <a:ea typeface="Avenir Book"/>
              </a:rPr>
              <a:t>Guillermo González</a:t>
            </a:r>
            <a:r>
              <a:rPr b="0" lang="en-US" sz="800" spc="-1" strike="noStrike" baseline="19000">
                <a:solidFill>
                  <a:srgbClr val="ffffff"/>
                </a:solidFill>
                <a:latin typeface="Avenir Book"/>
                <a:ea typeface="Avenir Book"/>
              </a:rPr>
              <a:t>1</a:t>
            </a:r>
            <a:r>
              <a:rPr b="0" lang="en-US" sz="800" spc="-1" strike="noStrike">
                <a:solidFill>
                  <a:srgbClr val="ffffff"/>
                </a:solidFill>
                <a:latin typeface="Avenir Book"/>
                <a:ea typeface="Avenir Book"/>
              </a:rPr>
              <a:t> and Allen Husker</a:t>
            </a:r>
            <a:r>
              <a:rPr b="0" lang="en-US" sz="800" spc="-1" strike="noStrike" baseline="19000">
                <a:solidFill>
                  <a:srgbClr val="ffffff"/>
                </a:solidFill>
                <a:latin typeface="Avenir Book"/>
                <a:ea typeface="Avenir Book"/>
              </a:rPr>
              <a:t>2</a:t>
            </a:r>
            <a:endParaRPr b="0" lang="en-US" sz="800" spc="-1" strike="noStrike">
              <a:latin typeface="Arial"/>
            </a:endParaRPr>
          </a:p>
          <a:p>
            <a:pPr algn="ctr">
              <a:lnSpc>
                <a:spcPct val="100000"/>
              </a:lnSpc>
            </a:pPr>
            <a:r>
              <a:rPr b="0" lang="en-US" sz="800" spc="-1" strike="noStrike" baseline="19000">
                <a:solidFill>
                  <a:srgbClr val="ffffff"/>
                </a:solidFill>
                <a:latin typeface="Avenir Book"/>
                <a:ea typeface="Avenir Book"/>
              </a:rPr>
              <a:t>1 </a:t>
            </a:r>
            <a:r>
              <a:rPr b="0" lang="en-US" sz="800" spc="-1" strike="noStrike">
                <a:solidFill>
                  <a:srgbClr val="ffffff"/>
                </a:solidFill>
                <a:latin typeface="Avenir Book"/>
                <a:ea typeface="Avenir Book"/>
              </a:rPr>
              <a:t>National Autonomous University of Mexico</a:t>
            </a:r>
            <a:endParaRPr b="0" lang="en-US" sz="800" spc="-1" strike="noStrike">
              <a:latin typeface="Arial"/>
            </a:endParaRPr>
          </a:p>
          <a:p>
            <a:pPr algn="ctr">
              <a:lnSpc>
                <a:spcPct val="100000"/>
              </a:lnSpc>
            </a:pPr>
            <a:r>
              <a:rPr b="0" lang="en-US" sz="800" spc="-1" strike="noStrike" baseline="19000">
                <a:solidFill>
                  <a:srgbClr val="ffffff"/>
                </a:solidFill>
                <a:latin typeface="Avenir Book"/>
                <a:ea typeface="Avenir Book"/>
              </a:rPr>
              <a:t>2 </a:t>
            </a:r>
            <a:r>
              <a:rPr b="0" lang="en-US" sz="800" spc="-1" strike="noStrike">
                <a:solidFill>
                  <a:srgbClr val="ffffff"/>
                </a:solidFill>
                <a:latin typeface="Avenir Book"/>
                <a:ea typeface="Avenir Book"/>
              </a:rPr>
              <a:t>California Institute of Technology</a:t>
            </a:r>
            <a:endParaRPr b="0" lang="en-US" sz="800" spc="-1" strike="noStrike">
              <a:latin typeface="Arial"/>
            </a:endParaRPr>
          </a:p>
          <a:p>
            <a:pPr algn="ctr">
              <a:lnSpc>
                <a:spcPct val="100000"/>
              </a:lnSpc>
              <a:spcBef>
                <a:spcPts val="91"/>
              </a:spcBef>
            </a:pPr>
            <a:endParaRPr b="0" lang="en-US" sz="800" spc="-1" strike="noStrike">
              <a:latin typeface="Arial"/>
            </a:endParaRPr>
          </a:p>
          <a:p>
            <a:pPr algn="ctr">
              <a:lnSpc>
                <a:spcPts val="1587"/>
              </a:lnSpc>
            </a:pPr>
            <a:endParaRPr b="0" lang="en-US" sz="800" spc="-1" strike="noStrike">
              <a:latin typeface="Arial"/>
            </a:endParaRPr>
          </a:p>
        </p:txBody>
      </p:sp>
      <p:sp>
        <p:nvSpPr>
          <p:cNvPr id="128" name="CustomShape 2"/>
          <p:cNvSpPr/>
          <p:nvPr/>
        </p:nvSpPr>
        <p:spPr>
          <a:xfrm>
            <a:off x="953640" y="567720"/>
            <a:ext cx="671040" cy="1962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700" spc="-1" strike="noStrike">
                <a:solidFill>
                  <a:srgbClr val="000000"/>
                </a:solidFill>
                <a:latin typeface="Arial"/>
                <a:ea typeface="DejaVu Sans"/>
              </a:rPr>
              <a:t>P3.5-561</a:t>
            </a:r>
            <a:endParaRPr b="0" lang="en-US" sz="700" spc="-1" strike="noStrike">
              <a:latin typeface="Arial"/>
            </a:endParaRPr>
          </a:p>
        </p:txBody>
      </p:sp>
      <p:sp>
        <p:nvSpPr>
          <p:cNvPr id="129" name="CustomShape 3"/>
          <p:cNvSpPr/>
          <p:nvPr/>
        </p:nvSpPr>
        <p:spPr>
          <a:xfrm>
            <a:off x="365760" y="1097280"/>
            <a:ext cx="8503200" cy="6807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US" sz="1500" spc="-1" strike="noStrike">
                <a:solidFill>
                  <a:srgbClr val="000000"/>
                </a:solidFill>
                <a:latin typeface="Calibri"/>
                <a:ea typeface="DejaVu Sans"/>
              </a:rPr>
              <a:t>Results</a:t>
            </a:r>
            <a:endParaRPr b="0" lang="en-US" sz="1500" spc="-1" strike="noStrike">
              <a:latin typeface="Arial"/>
            </a:endParaRPr>
          </a:p>
        </p:txBody>
      </p:sp>
      <p:pic>
        <p:nvPicPr>
          <p:cNvPr id="130" name="" descr=""/>
          <p:cNvPicPr/>
          <p:nvPr/>
        </p:nvPicPr>
        <p:blipFill>
          <a:blip r:embed="rId1"/>
          <a:stretch/>
        </p:blipFill>
        <p:spPr>
          <a:xfrm>
            <a:off x="1463040" y="1737360"/>
            <a:ext cx="5870520" cy="283392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1992960" y="163800"/>
            <a:ext cx="4961520" cy="1053000"/>
          </a:xfrm>
          <a:prstGeom prst="rect">
            <a:avLst/>
          </a:prstGeom>
          <a:noFill/>
          <a:ln w="9360">
            <a:noFill/>
          </a:ln>
        </p:spPr>
        <p:style>
          <a:lnRef idx="0"/>
          <a:fillRef idx="0"/>
          <a:effectRef idx="0"/>
          <a:fontRef idx="minor"/>
        </p:style>
        <p:txBody>
          <a:bodyPr lIns="18720" rIns="18720" tIns="9360" bIns="9360">
            <a:spAutoFit/>
          </a:bodyPr>
          <a:p>
            <a:pPr algn="ctr">
              <a:lnSpc>
                <a:spcPct val="100000"/>
              </a:lnSpc>
            </a:pPr>
            <a:r>
              <a:rPr b="1" lang="en-US" sz="1100" spc="-1" strike="noStrike">
                <a:solidFill>
                  <a:srgbClr val="ffffff"/>
                </a:solidFill>
                <a:latin typeface="Arial"/>
                <a:ea typeface="DejaVu Sans"/>
              </a:rPr>
              <a:t>Massive earthquake detection using matched filter and fingerprinting techniques  </a:t>
            </a:r>
            <a:endParaRPr b="0" lang="en-US" sz="1100" spc="-1" strike="noStrike">
              <a:latin typeface="Arial"/>
            </a:endParaRPr>
          </a:p>
          <a:p>
            <a:pPr algn="ctr">
              <a:lnSpc>
                <a:spcPct val="100000"/>
              </a:lnSpc>
            </a:pPr>
            <a:r>
              <a:rPr b="0" lang="en-US" sz="800" spc="-1" strike="noStrike">
                <a:solidFill>
                  <a:srgbClr val="ffffff"/>
                </a:solidFill>
                <a:latin typeface="Avenir Book"/>
                <a:ea typeface="Avenir Book"/>
              </a:rPr>
              <a:t>Guillermo González</a:t>
            </a:r>
            <a:r>
              <a:rPr b="0" lang="en-US" sz="800" spc="-1" strike="noStrike" baseline="19000">
                <a:solidFill>
                  <a:srgbClr val="ffffff"/>
                </a:solidFill>
                <a:latin typeface="Avenir Book"/>
                <a:ea typeface="Avenir Book"/>
              </a:rPr>
              <a:t>1</a:t>
            </a:r>
            <a:r>
              <a:rPr b="0" lang="en-US" sz="800" spc="-1" strike="noStrike">
                <a:solidFill>
                  <a:srgbClr val="ffffff"/>
                </a:solidFill>
                <a:latin typeface="Avenir Book"/>
                <a:ea typeface="Avenir Book"/>
              </a:rPr>
              <a:t> and Allen Husker</a:t>
            </a:r>
            <a:r>
              <a:rPr b="0" lang="en-US" sz="800" spc="-1" strike="noStrike" baseline="19000">
                <a:solidFill>
                  <a:srgbClr val="ffffff"/>
                </a:solidFill>
                <a:latin typeface="Avenir Book"/>
                <a:ea typeface="Avenir Book"/>
              </a:rPr>
              <a:t>2</a:t>
            </a:r>
            <a:endParaRPr b="0" lang="en-US" sz="800" spc="-1" strike="noStrike">
              <a:latin typeface="Arial"/>
            </a:endParaRPr>
          </a:p>
          <a:p>
            <a:pPr algn="ctr">
              <a:lnSpc>
                <a:spcPct val="100000"/>
              </a:lnSpc>
            </a:pPr>
            <a:r>
              <a:rPr b="0" lang="en-US" sz="800" spc="-1" strike="noStrike" baseline="19000">
                <a:solidFill>
                  <a:srgbClr val="ffffff"/>
                </a:solidFill>
                <a:latin typeface="Avenir Book"/>
                <a:ea typeface="Avenir Book"/>
              </a:rPr>
              <a:t>1 </a:t>
            </a:r>
            <a:r>
              <a:rPr b="0" lang="en-US" sz="800" spc="-1" strike="noStrike">
                <a:solidFill>
                  <a:srgbClr val="ffffff"/>
                </a:solidFill>
                <a:latin typeface="Avenir Book"/>
                <a:ea typeface="Avenir Book"/>
              </a:rPr>
              <a:t>National Autonomous University of Mexico</a:t>
            </a:r>
            <a:endParaRPr b="0" lang="en-US" sz="800" spc="-1" strike="noStrike">
              <a:latin typeface="Arial"/>
            </a:endParaRPr>
          </a:p>
          <a:p>
            <a:pPr algn="ctr">
              <a:lnSpc>
                <a:spcPct val="100000"/>
              </a:lnSpc>
            </a:pPr>
            <a:r>
              <a:rPr b="0" lang="en-US" sz="800" spc="-1" strike="noStrike" baseline="19000">
                <a:solidFill>
                  <a:srgbClr val="ffffff"/>
                </a:solidFill>
                <a:latin typeface="Avenir Book"/>
                <a:ea typeface="Avenir Book"/>
              </a:rPr>
              <a:t>2 </a:t>
            </a:r>
            <a:r>
              <a:rPr b="0" lang="en-US" sz="800" spc="-1" strike="noStrike">
                <a:solidFill>
                  <a:srgbClr val="ffffff"/>
                </a:solidFill>
                <a:latin typeface="Avenir Book"/>
                <a:ea typeface="Avenir Book"/>
              </a:rPr>
              <a:t>California Institute of Technology</a:t>
            </a:r>
            <a:endParaRPr b="0" lang="en-US" sz="800" spc="-1" strike="noStrike">
              <a:latin typeface="Arial"/>
            </a:endParaRPr>
          </a:p>
          <a:p>
            <a:pPr algn="ctr">
              <a:lnSpc>
                <a:spcPct val="100000"/>
              </a:lnSpc>
              <a:spcBef>
                <a:spcPts val="91"/>
              </a:spcBef>
            </a:pPr>
            <a:endParaRPr b="0" lang="en-US" sz="800" spc="-1" strike="noStrike">
              <a:latin typeface="Arial"/>
            </a:endParaRPr>
          </a:p>
          <a:p>
            <a:pPr algn="ctr">
              <a:lnSpc>
                <a:spcPts val="1587"/>
              </a:lnSpc>
            </a:pPr>
            <a:endParaRPr b="0" lang="en-US" sz="800" spc="-1" strike="noStrike">
              <a:latin typeface="Arial"/>
            </a:endParaRPr>
          </a:p>
        </p:txBody>
      </p:sp>
      <p:sp>
        <p:nvSpPr>
          <p:cNvPr id="132" name="CustomShape 2"/>
          <p:cNvSpPr/>
          <p:nvPr/>
        </p:nvSpPr>
        <p:spPr>
          <a:xfrm>
            <a:off x="953640" y="567720"/>
            <a:ext cx="671040" cy="1962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700" spc="-1" strike="noStrike">
                <a:solidFill>
                  <a:srgbClr val="000000"/>
                </a:solidFill>
                <a:latin typeface="Arial"/>
                <a:ea typeface="DejaVu Sans"/>
              </a:rPr>
              <a:t>P3.5-561</a:t>
            </a:r>
            <a:endParaRPr b="0" lang="en-US" sz="700" spc="-1" strike="noStrike">
              <a:latin typeface="Arial"/>
            </a:endParaRPr>
          </a:p>
        </p:txBody>
      </p:sp>
      <p:sp>
        <p:nvSpPr>
          <p:cNvPr id="133" name="CustomShape 3"/>
          <p:cNvSpPr/>
          <p:nvPr/>
        </p:nvSpPr>
        <p:spPr>
          <a:xfrm>
            <a:off x="365760" y="1097280"/>
            <a:ext cx="8503200" cy="6807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US" sz="1500" spc="-1" strike="noStrike">
                <a:solidFill>
                  <a:srgbClr val="000000"/>
                </a:solidFill>
                <a:latin typeface="Calibri"/>
                <a:ea typeface="DejaVu Sans"/>
              </a:rPr>
              <a:t>Conclusions</a:t>
            </a:r>
            <a:endParaRPr b="0" lang="en-US" sz="1500" spc="-1" strike="noStrike">
              <a:latin typeface="Arial"/>
            </a:endParaRPr>
          </a:p>
        </p:txBody>
      </p:sp>
      <p:sp>
        <p:nvSpPr>
          <p:cNvPr id="134" name="CustomShape 4"/>
          <p:cNvSpPr/>
          <p:nvPr/>
        </p:nvSpPr>
        <p:spPr>
          <a:xfrm>
            <a:off x="182880" y="1676880"/>
            <a:ext cx="8857440" cy="271152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n-US" sz="1400" spc="-1" strike="noStrike">
                <a:solidFill>
                  <a:srgbClr val="000000"/>
                </a:solidFill>
                <a:latin typeface="Arial"/>
                <a:ea typeface="DejaVu Sans"/>
              </a:rPr>
              <a:t>The matched filter is powerful in detecting similar events, is easy to implement and very precise, but computationally is very intensive. </a:t>
            </a:r>
            <a:endParaRPr b="0" lang="en-US" sz="1400" spc="-1" strike="noStrike">
              <a:latin typeface="Arial"/>
            </a:endParaRPr>
          </a:p>
          <a:p>
            <a:pPr algn="just">
              <a:lnSpc>
                <a:spcPct val="100000"/>
              </a:lnSpc>
            </a:pPr>
            <a:endParaRPr b="0" lang="en-US" sz="1400" spc="-1" strike="noStrike">
              <a:latin typeface="Arial"/>
            </a:endParaRPr>
          </a:p>
          <a:p>
            <a:pPr algn="just">
              <a:lnSpc>
                <a:spcPct val="100000"/>
              </a:lnSpc>
            </a:pPr>
            <a:r>
              <a:rPr b="0" lang="en-US" sz="1400" spc="-1" strike="noStrike">
                <a:solidFill>
                  <a:srgbClr val="000000"/>
                </a:solidFill>
                <a:latin typeface="Arial"/>
                <a:ea typeface="DejaVu Sans"/>
              </a:rPr>
              <a:t>The Fingerprinting method is very efficient computationally since it does not do any redundant work. It is a very promising method, because if tuned properly, it can be used for automatic classification of earthquakes.</a:t>
            </a:r>
            <a:endParaRPr b="0" lang="en-US" sz="1400" spc="-1" strike="noStrike">
              <a:latin typeface="Arial"/>
            </a:endParaRPr>
          </a:p>
          <a:p>
            <a:pPr algn="just">
              <a:lnSpc>
                <a:spcPct val="100000"/>
              </a:lnSpc>
            </a:pPr>
            <a:endParaRPr b="0" lang="en-US" sz="1400" spc="-1" strike="noStrike">
              <a:latin typeface="Arial"/>
            </a:endParaRPr>
          </a:p>
          <a:p>
            <a:pPr algn="just">
              <a:lnSpc>
                <a:spcPct val="100000"/>
              </a:lnSpc>
            </a:pPr>
            <a:r>
              <a:rPr b="0" lang="en-US" sz="1400" spc="-1" strike="noStrike">
                <a:solidFill>
                  <a:srgbClr val="000000"/>
                </a:solidFill>
                <a:latin typeface="Arial"/>
                <a:ea typeface="DejaVu Sans"/>
              </a:rPr>
              <a:t>Regarding the computational time is: 1 week to process 500 days of data, 47 stations and 2254 templates using a GPU for the Matched Filter, while it took only 2 days for the same data and stations, but 3180 templates for the fingerprinting</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1992960" y="163800"/>
            <a:ext cx="4961520" cy="1053000"/>
          </a:xfrm>
          <a:prstGeom prst="rect">
            <a:avLst/>
          </a:prstGeom>
          <a:noFill/>
          <a:ln w="9360">
            <a:noFill/>
          </a:ln>
        </p:spPr>
        <p:style>
          <a:lnRef idx="0"/>
          <a:fillRef idx="0"/>
          <a:effectRef idx="0"/>
          <a:fontRef idx="minor"/>
        </p:style>
        <p:txBody>
          <a:bodyPr lIns="18720" rIns="18720" tIns="9360" bIns="9360">
            <a:spAutoFit/>
          </a:bodyPr>
          <a:p>
            <a:pPr algn="ctr">
              <a:lnSpc>
                <a:spcPct val="100000"/>
              </a:lnSpc>
            </a:pPr>
            <a:r>
              <a:rPr b="1" lang="en-US" sz="1100" spc="-1" strike="noStrike">
                <a:solidFill>
                  <a:srgbClr val="ffffff"/>
                </a:solidFill>
                <a:latin typeface="Arial"/>
                <a:ea typeface="DejaVu Sans"/>
              </a:rPr>
              <a:t>Massive earthquake detection using matched filter and fingerprinting techniques  </a:t>
            </a:r>
            <a:endParaRPr b="0" lang="en-US" sz="1100" spc="-1" strike="noStrike">
              <a:latin typeface="Arial"/>
            </a:endParaRPr>
          </a:p>
          <a:p>
            <a:pPr algn="ctr">
              <a:lnSpc>
                <a:spcPct val="100000"/>
              </a:lnSpc>
            </a:pPr>
            <a:r>
              <a:rPr b="0" lang="en-US" sz="800" spc="-1" strike="noStrike">
                <a:solidFill>
                  <a:srgbClr val="ffffff"/>
                </a:solidFill>
                <a:latin typeface="Avenir Book"/>
                <a:ea typeface="Avenir Book"/>
              </a:rPr>
              <a:t>Guillermo González</a:t>
            </a:r>
            <a:r>
              <a:rPr b="0" lang="en-US" sz="800" spc="-1" strike="noStrike" baseline="19000">
                <a:solidFill>
                  <a:srgbClr val="ffffff"/>
                </a:solidFill>
                <a:latin typeface="Avenir Book"/>
                <a:ea typeface="Avenir Book"/>
              </a:rPr>
              <a:t>1</a:t>
            </a:r>
            <a:r>
              <a:rPr b="0" lang="en-US" sz="800" spc="-1" strike="noStrike">
                <a:solidFill>
                  <a:srgbClr val="ffffff"/>
                </a:solidFill>
                <a:latin typeface="Avenir Book"/>
                <a:ea typeface="Avenir Book"/>
              </a:rPr>
              <a:t> and Allen Husker</a:t>
            </a:r>
            <a:r>
              <a:rPr b="0" lang="en-US" sz="800" spc="-1" strike="noStrike" baseline="19000">
                <a:solidFill>
                  <a:srgbClr val="ffffff"/>
                </a:solidFill>
                <a:latin typeface="Avenir Book"/>
                <a:ea typeface="Avenir Book"/>
              </a:rPr>
              <a:t>2</a:t>
            </a:r>
            <a:endParaRPr b="0" lang="en-US" sz="800" spc="-1" strike="noStrike">
              <a:latin typeface="Arial"/>
            </a:endParaRPr>
          </a:p>
          <a:p>
            <a:pPr algn="ctr">
              <a:lnSpc>
                <a:spcPct val="100000"/>
              </a:lnSpc>
            </a:pPr>
            <a:r>
              <a:rPr b="0" lang="en-US" sz="800" spc="-1" strike="noStrike" baseline="19000">
                <a:solidFill>
                  <a:srgbClr val="ffffff"/>
                </a:solidFill>
                <a:latin typeface="Avenir Book"/>
                <a:ea typeface="Avenir Book"/>
              </a:rPr>
              <a:t>1 </a:t>
            </a:r>
            <a:r>
              <a:rPr b="0" lang="en-US" sz="800" spc="-1" strike="noStrike">
                <a:solidFill>
                  <a:srgbClr val="ffffff"/>
                </a:solidFill>
                <a:latin typeface="Avenir Book"/>
                <a:ea typeface="Avenir Book"/>
              </a:rPr>
              <a:t>National Autonomous University of Mexico</a:t>
            </a:r>
            <a:endParaRPr b="0" lang="en-US" sz="800" spc="-1" strike="noStrike">
              <a:latin typeface="Arial"/>
            </a:endParaRPr>
          </a:p>
          <a:p>
            <a:pPr algn="ctr">
              <a:lnSpc>
                <a:spcPct val="100000"/>
              </a:lnSpc>
            </a:pPr>
            <a:r>
              <a:rPr b="0" lang="en-US" sz="800" spc="-1" strike="noStrike" baseline="19000">
                <a:solidFill>
                  <a:srgbClr val="ffffff"/>
                </a:solidFill>
                <a:latin typeface="Avenir Book"/>
                <a:ea typeface="Avenir Book"/>
              </a:rPr>
              <a:t>2 </a:t>
            </a:r>
            <a:r>
              <a:rPr b="0" lang="en-US" sz="800" spc="-1" strike="noStrike">
                <a:solidFill>
                  <a:srgbClr val="ffffff"/>
                </a:solidFill>
                <a:latin typeface="Avenir Book"/>
                <a:ea typeface="Avenir Book"/>
              </a:rPr>
              <a:t>California Institute of Technology</a:t>
            </a:r>
            <a:endParaRPr b="0" lang="en-US" sz="800" spc="-1" strike="noStrike">
              <a:latin typeface="Arial"/>
            </a:endParaRPr>
          </a:p>
          <a:p>
            <a:pPr algn="ctr">
              <a:lnSpc>
                <a:spcPct val="100000"/>
              </a:lnSpc>
              <a:spcBef>
                <a:spcPts val="91"/>
              </a:spcBef>
            </a:pPr>
            <a:endParaRPr b="0" lang="en-US" sz="800" spc="-1" strike="noStrike">
              <a:latin typeface="Arial"/>
            </a:endParaRPr>
          </a:p>
          <a:p>
            <a:pPr algn="ctr">
              <a:lnSpc>
                <a:spcPts val="1587"/>
              </a:lnSpc>
            </a:pPr>
            <a:endParaRPr b="0" lang="en-US" sz="800" spc="-1" strike="noStrike">
              <a:latin typeface="Arial"/>
            </a:endParaRPr>
          </a:p>
        </p:txBody>
      </p:sp>
      <p:sp>
        <p:nvSpPr>
          <p:cNvPr id="136" name="CustomShape 2"/>
          <p:cNvSpPr/>
          <p:nvPr/>
        </p:nvSpPr>
        <p:spPr>
          <a:xfrm>
            <a:off x="953640" y="567720"/>
            <a:ext cx="671040" cy="1962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700" spc="-1" strike="noStrike">
                <a:solidFill>
                  <a:srgbClr val="000000"/>
                </a:solidFill>
                <a:latin typeface="Arial"/>
                <a:ea typeface="DejaVu Sans"/>
              </a:rPr>
              <a:t>P3.5-561</a:t>
            </a:r>
            <a:endParaRPr b="0" lang="en-US" sz="700" spc="-1" strike="noStrike">
              <a:latin typeface="Arial"/>
            </a:endParaRPr>
          </a:p>
        </p:txBody>
      </p:sp>
      <p:sp>
        <p:nvSpPr>
          <p:cNvPr id="137" name="CustomShape 3"/>
          <p:cNvSpPr/>
          <p:nvPr/>
        </p:nvSpPr>
        <p:spPr>
          <a:xfrm>
            <a:off x="365760" y="1097280"/>
            <a:ext cx="8503200" cy="6807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US" sz="1500" spc="-1" strike="noStrike">
                <a:solidFill>
                  <a:srgbClr val="000000"/>
                </a:solidFill>
                <a:latin typeface="Calibri"/>
                <a:ea typeface="DejaVu Sans"/>
              </a:rPr>
              <a:t>References</a:t>
            </a:r>
            <a:endParaRPr b="0" lang="en-US" sz="1500" spc="-1" strike="noStrike">
              <a:latin typeface="Arial"/>
            </a:endParaRPr>
          </a:p>
        </p:txBody>
      </p:sp>
      <p:sp>
        <p:nvSpPr>
          <p:cNvPr id="138" name="CustomShape 4"/>
          <p:cNvSpPr/>
          <p:nvPr/>
        </p:nvSpPr>
        <p:spPr>
          <a:xfrm>
            <a:off x="182880" y="1676880"/>
            <a:ext cx="8857440" cy="271152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n-US" sz="1000" spc="-1" strike="noStrike">
                <a:solidFill>
                  <a:srgbClr val="000000"/>
                </a:solidFill>
                <a:latin typeface="Arial"/>
                <a:ea typeface="DejaVu Sans"/>
              </a:rPr>
              <a:t>Clara E. Yoon, Ossian O’Reilly, Karianne J. Bergen and Gregory C. Beroza. “Earthquake detection through computationally efficient similarity search”. Sci Adv, 1 (11). Doi:1126/sciadv.1501057. 2015.</a:t>
            </a:r>
            <a:endParaRPr b="0" lang="en-US" sz="1000" spc="-1" strike="noStrike">
              <a:latin typeface="Arial"/>
            </a:endParaRPr>
          </a:p>
          <a:p>
            <a:pPr algn="just">
              <a:lnSpc>
                <a:spcPct val="100000"/>
              </a:lnSpc>
            </a:pPr>
            <a:endParaRPr b="0" lang="en-US" sz="1000" spc="-1" strike="noStrike">
              <a:latin typeface="Arial"/>
            </a:endParaRPr>
          </a:p>
          <a:p>
            <a:pPr algn="just">
              <a:lnSpc>
                <a:spcPct val="100000"/>
              </a:lnSpc>
            </a:pPr>
            <a:r>
              <a:rPr b="0" lang="en-US" sz="1000" spc="-1" strike="noStrike">
                <a:solidFill>
                  <a:srgbClr val="000000"/>
                </a:solidFill>
                <a:latin typeface="Arial"/>
                <a:ea typeface="DejaVu Sans"/>
              </a:rPr>
              <a:t>David R. Shelly, Gregory C. Beroza and Satoshi Ide. “Non-volcanic tremor and low-frequency earthquake swarms”. Nature. Doi: 10.1038/nature05666. March 2007.</a:t>
            </a:r>
            <a:endParaRPr b="0" lang="en-US" sz="1000" spc="-1" strike="noStrike">
              <a:latin typeface="Arial"/>
            </a:endParaRPr>
          </a:p>
          <a:p>
            <a:pPr algn="just">
              <a:lnSpc>
                <a:spcPct val="100000"/>
              </a:lnSpc>
            </a:pPr>
            <a:endParaRPr b="0" lang="en-US" sz="1000" spc="-1" strike="noStrike">
              <a:latin typeface="Arial"/>
            </a:endParaRPr>
          </a:p>
          <a:p>
            <a:pPr algn="just">
              <a:lnSpc>
                <a:spcPct val="100000"/>
              </a:lnSpc>
            </a:pPr>
            <a:r>
              <a:rPr b="0" lang="en-US" sz="1000" spc="-1" strike="noStrike">
                <a:solidFill>
                  <a:srgbClr val="000000"/>
                </a:solidFill>
                <a:latin typeface="Arial"/>
                <a:ea typeface="DejaVu Sans"/>
              </a:rPr>
              <a:t>Mark K. Hinders. “Intelligent Feature Selection for Machine Learning using the Dynamic Wavelet Fingerprint”. Editorial Springer. ISBN 978-3-030-49395-0, 2020.</a:t>
            </a:r>
            <a:endParaRPr b="0" lang="en-US" sz="1000" spc="-1" strike="noStrike">
              <a:latin typeface="Arial"/>
            </a:endParaRPr>
          </a:p>
          <a:p>
            <a:pPr algn="just">
              <a:lnSpc>
                <a:spcPct val="100000"/>
              </a:lnSpc>
            </a:pPr>
            <a:endParaRPr b="0" lang="en-US" sz="1000" spc="-1" strike="noStrike">
              <a:latin typeface="Arial"/>
            </a:endParaRPr>
          </a:p>
          <a:p>
            <a:pPr algn="just">
              <a:lnSpc>
                <a:spcPct val="100000"/>
              </a:lnSpc>
            </a:pPr>
            <a:r>
              <a:rPr b="0" lang="en-US" sz="1000" spc="-1" strike="noStrike">
                <a:solidFill>
                  <a:srgbClr val="000000"/>
                </a:solidFill>
                <a:latin typeface="Arial"/>
                <a:ea typeface="DejaVu Sans"/>
              </a:rPr>
              <a:t>Steve J. Gibbons and Frode Ringdal. “The detection of low magnitude seismic events using array-based waveform correlation”. Geophys J Int. doi:10.1111/j.1365-246X.2006.02865.x. November 2006.</a:t>
            </a:r>
            <a:endParaRPr b="0" lang="en-US" sz="1000" spc="-1" strike="noStrike">
              <a:latin typeface="Arial"/>
            </a:endParaRPr>
          </a:p>
          <a:p>
            <a:pPr algn="just">
              <a:lnSpc>
                <a:spcPct val="100000"/>
              </a:lnSpc>
            </a:pPr>
            <a:endParaRPr b="0" lang="en-US" sz="1000" spc="-1" strike="noStrike">
              <a:latin typeface="Arial"/>
            </a:endParaRPr>
          </a:p>
          <a:p>
            <a:pPr algn="just">
              <a:lnSpc>
                <a:spcPct val="100000"/>
              </a:lnSpc>
            </a:pPr>
            <a:r>
              <a:rPr b="0" lang="en-US" sz="1000" spc="-1" strike="noStrike">
                <a:solidFill>
                  <a:srgbClr val="000000"/>
                </a:solidFill>
                <a:latin typeface="Arial"/>
                <a:ea typeface="DejaVu Sans"/>
              </a:rPr>
              <a:t>William B. Frank, Nikolai M. Shapiro, Allen L. Husker, Vladimir Kostoglodov, Alexey Romanenko and Michel Campillo. “Using systematically characterized low-frequency eathquakes as a fault probe in Guerrero, Mexico”. AGU Publications. Doi: 10.1002/2014JB011457. October 2014.</a:t>
            </a:r>
            <a:endParaRPr b="0" lang="en-US" sz="1000" spc="-1" strike="noStrike">
              <a:latin typeface="Arial"/>
            </a:endParaRPr>
          </a:p>
          <a:p>
            <a:pPr algn="just">
              <a:lnSpc>
                <a:spcPct val="100000"/>
              </a:lnSpc>
            </a:pPr>
            <a:endParaRPr b="0" lang="en-US" sz="1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27</TotalTime>
  <Application>LibreOffice/6.4.6.2$Linux_X86_64 LibreOffice_project/40$Build-2</Application>
  <Words>310</Words>
  <Paragraphs>39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2019-04-24T06:32:04Z</dcterms:created>
  <dc:creator>Microsoft Office User</dc:creator>
  <dc:description/>
  <dc:language>en-US</dc:language>
  <cp:lastModifiedBy/>
  <cp:lastPrinted>2019-03-26T13:54:24Z</cp:lastPrinted>
  <dcterms:modified xsi:type="dcterms:W3CDTF">2021-07-01T01:34:51Z</dcterms:modified>
  <cp:revision>50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(16:9)</vt:lpwstr>
  </property>
  <property fmtid="{D5CDD505-2E9C-101B-9397-08002B2CF9AE}" pid="9" name="ScaleCrop">
    <vt:bool>0</vt:bool>
  </property>
  <property fmtid="{D5CDD505-2E9C-101B-9397-08002B2CF9AE}" pid="10" name="ShareDoc">
    <vt:bool>0</vt:bool>
  </property>
  <property fmtid="{D5CDD505-2E9C-101B-9397-08002B2CF9AE}" pid="11" name="Slides">
    <vt:i4>8</vt:i4>
  </property>
</Properties>
</file>