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89714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179431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269145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358860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448576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538290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628007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717721" algn="l" defTabSz="897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263" latinLnBrk="0">
      <a:defRPr sz="800">
        <a:latin typeface="+mn-lt"/>
        <a:ea typeface="+mn-ea"/>
        <a:cs typeface="+mn-cs"/>
        <a:sym typeface="Calibri"/>
      </a:defRPr>
    </a:lvl1pPr>
    <a:lvl2pPr indent="228600" defTabSz="685263" latinLnBrk="0">
      <a:defRPr sz="800">
        <a:latin typeface="+mn-lt"/>
        <a:ea typeface="+mn-ea"/>
        <a:cs typeface="+mn-cs"/>
        <a:sym typeface="Calibri"/>
      </a:defRPr>
    </a:lvl2pPr>
    <a:lvl3pPr indent="457200" defTabSz="685263" latinLnBrk="0">
      <a:defRPr sz="800">
        <a:latin typeface="+mn-lt"/>
        <a:ea typeface="+mn-ea"/>
        <a:cs typeface="+mn-cs"/>
        <a:sym typeface="Calibri"/>
      </a:defRPr>
    </a:lvl3pPr>
    <a:lvl4pPr indent="685800" defTabSz="685263" latinLnBrk="0">
      <a:defRPr sz="800">
        <a:latin typeface="+mn-lt"/>
        <a:ea typeface="+mn-ea"/>
        <a:cs typeface="+mn-cs"/>
        <a:sym typeface="Calibri"/>
      </a:defRPr>
    </a:lvl4pPr>
    <a:lvl5pPr indent="914400" defTabSz="685263" latinLnBrk="0">
      <a:defRPr sz="800">
        <a:latin typeface="+mn-lt"/>
        <a:ea typeface="+mn-ea"/>
        <a:cs typeface="+mn-cs"/>
        <a:sym typeface="Calibri"/>
      </a:defRPr>
    </a:lvl5pPr>
    <a:lvl6pPr indent="1143000" defTabSz="685263" latinLnBrk="0">
      <a:defRPr sz="800">
        <a:latin typeface="+mn-lt"/>
        <a:ea typeface="+mn-ea"/>
        <a:cs typeface="+mn-cs"/>
        <a:sym typeface="Calibri"/>
      </a:defRPr>
    </a:lvl6pPr>
    <a:lvl7pPr indent="1371600" defTabSz="685263" latinLnBrk="0">
      <a:defRPr sz="800">
        <a:latin typeface="+mn-lt"/>
        <a:ea typeface="+mn-ea"/>
        <a:cs typeface="+mn-cs"/>
        <a:sym typeface="Calibri"/>
      </a:defRPr>
    </a:lvl7pPr>
    <a:lvl8pPr indent="1600200" defTabSz="685263" latinLnBrk="0">
      <a:defRPr sz="800">
        <a:latin typeface="+mn-lt"/>
        <a:ea typeface="+mn-ea"/>
        <a:cs typeface="+mn-cs"/>
        <a:sym typeface="Calibri"/>
      </a:defRPr>
    </a:lvl8pPr>
    <a:lvl9pPr indent="1828800" defTabSz="685263" latinLnBrk="0">
      <a:defRPr sz="8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extBox 13"/>
          <p:cNvSpPr txBox="1"/>
          <p:nvPr/>
        </p:nvSpPr>
        <p:spPr>
          <a:xfrm>
            <a:off x="7909293" y="4895381"/>
            <a:ext cx="114843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DIN-Medium"/>
                <a:ea typeface="DIN-Medium"/>
                <a:cs typeface="DIN-Medium"/>
                <a:sym typeface="DIN-Medium"/>
              </a:defRPr>
            </a:lvl1pPr>
          </a:lstStyle>
          <a:p>
            <a:pPr/>
            <a:r>
              <a:t>CTBTO.ORG</a:t>
            </a:r>
          </a:p>
        </p:txBody>
      </p:sp>
      <p:sp>
        <p:nvSpPr>
          <p:cNvPr id="27" name="Text Box 174"/>
          <p:cNvSpPr txBox="1"/>
          <p:nvPr/>
        </p:nvSpPr>
        <p:spPr>
          <a:xfrm>
            <a:off x="177238" y="4764218"/>
            <a:ext cx="428076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301" tIns="10301" rIns="10301" bIns="10301">
            <a:spAutoFit/>
          </a:bodyPr>
          <a:lstStyle/>
          <a:p>
            <a:pPr defTabSz="207617">
              <a:spcBef>
                <a:spcPts val="300"/>
              </a:spcBef>
              <a:defRPr sz="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Disclaimer: </a:t>
            </a:r>
            <a:r>
              <a:rPr sz="400">
                <a:latin typeface="Avenir Medium"/>
                <a:ea typeface="Avenir Medium"/>
                <a:cs typeface="Avenir Medium"/>
                <a:sym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28" name="TextBox 18"/>
          <p:cNvSpPr txBox="1"/>
          <p:nvPr/>
        </p:nvSpPr>
        <p:spPr>
          <a:xfrm>
            <a:off x="161050" y="536155"/>
            <a:ext cx="114665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Poster No.:</a:t>
            </a:r>
          </a:p>
        </p:txBody>
      </p:sp>
      <p:sp>
        <p:nvSpPr>
          <p:cNvPr id="29" name="Rectangle 1"/>
          <p:cNvSpPr txBox="1"/>
          <p:nvPr/>
        </p:nvSpPr>
        <p:spPr>
          <a:xfrm>
            <a:off x="124615" y="4895381"/>
            <a:ext cx="35825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PUTTING AN END TO NUCLEAR EXPLOSIONS </a:t>
            </a:r>
          </a:p>
        </p:txBody>
      </p:sp>
      <p:sp>
        <p:nvSpPr>
          <p:cNvPr id="30" name="Rectangle 2"/>
          <p:cNvSpPr/>
          <p:nvPr/>
        </p:nvSpPr>
        <p:spPr>
          <a:xfrm>
            <a:off x="947351" y="564599"/>
            <a:ext cx="683095" cy="2047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pic>
        <p:nvPicPr>
          <p:cNvPr id="31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640" y="141122"/>
            <a:ext cx="1408806" cy="356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4666" y="215729"/>
            <a:ext cx="1687984" cy="44741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13"/>
          <p:cNvSpPr txBox="1"/>
          <p:nvPr/>
        </p:nvSpPr>
        <p:spPr>
          <a:xfrm>
            <a:off x="7909293" y="4895381"/>
            <a:ext cx="114843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DIN-Medium"/>
                <a:ea typeface="DIN-Medium"/>
                <a:cs typeface="DIN-Medium"/>
                <a:sym typeface="DIN-Medium"/>
              </a:defRPr>
            </a:lvl1pPr>
          </a:lstStyle>
          <a:p>
            <a:pPr/>
            <a:r>
              <a:t>CTBTO.ORG</a:t>
            </a:r>
          </a:p>
        </p:txBody>
      </p:sp>
      <p:sp>
        <p:nvSpPr>
          <p:cNvPr id="43" name="Text Box 174"/>
          <p:cNvSpPr txBox="1"/>
          <p:nvPr/>
        </p:nvSpPr>
        <p:spPr>
          <a:xfrm>
            <a:off x="177238" y="4764218"/>
            <a:ext cx="428076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301" tIns="10301" rIns="10301" bIns="10301">
            <a:spAutoFit/>
          </a:bodyPr>
          <a:lstStyle/>
          <a:p>
            <a:pPr defTabSz="207617">
              <a:spcBef>
                <a:spcPts val="300"/>
              </a:spcBef>
              <a:defRPr sz="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Disclaimer: </a:t>
            </a:r>
            <a:r>
              <a:rPr sz="400">
                <a:latin typeface="Avenir Medium"/>
                <a:ea typeface="Avenir Medium"/>
                <a:cs typeface="Avenir Medium"/>
                <a:sym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44" name="TextBox 18"/>
          <p:cNvSpPr txBox="1"/>
          <p:nvPr/>
        </p:nvSpPr>
        <p:spPr>
          <a:xfrm>
            <a:off x="161050" y="536155"/>
            <a:ext cx="114665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Poster No.:</a:t>
            </a:r>
          </a:p>
        </p:txBody>
      </p:sp>
      <p:sp>
        <p:nvSpPr>
          <p:cNvPr id="45" name="Rectangle 1"/>
          <p:cNvSpPr txBox="1"/>
          <p:nvPr/>
        </p:nvSpPr>
        <p:spPr>
          <a:xfrm>
            <a:off x="124615" y="4895381"/>
            <a:ext cx="35825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PUTTING AN END TO NUCLEAR EXPLOSIONS </a:t>
            </a:r>
          </a:p>
        </p:txBody>
      </p:sp>
      <p:sp>
        <p:nvSpPr>
          <p:cNvPr id="46" name="Rectangle 2"/>
          <p:cNvSpPr/>
          <p:nvPr/>
        </p:nvSpPr>
        <p:spPr>
          <a:xfrm>
            <a:off x="947351" y="564599"/>
            <a:ext cx="683095" cy="2047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pic>
        <p:nvPicPr>
          <p:cNvPr id="47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640" y="141122"/>
            <a:ext cx="1408806" cy="356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4666" y="215729"/>
            <a:ext cx="1687984" cy="447418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extBox 13"/>
          <p:cNvSpPr txBox="1"/>
          <p:nvPr/>
        </p:nvSpPr>
        <p:spPr>
          <a:xfrm>
            <a:off x="7909293" y="4895381"/>
            <a:ext cx="114843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DIN-Medium"/>
                <a:ea typeface="DIN-Medium"/>
                <a:cs typeface="DIN-Medium"/>
                <a:sym typeface="DIN-Medium"/>
              </a:defRPr>
            </a:lvl1pPr>
          </a:lstStyle>
          <a:p>
            <a:pPr/>
            <a:r>
              <a:t>CTBTO.ORG</a:t>
            </a:r>
          </a:p>
        </p:txBody>
      </p:sp>
      <p:sp>
        <p:nvSpPr>
          <p:cNvPr id="59" name="Text Box 174"/>
          <p:cNvSpPr txBox="1"/>
          <p:nvPr/>
        </p:nvSpPr>
        <p:spPr>
          <a:xfrm>
            <a:off x="177238" y="4764218"/>
            <a:ext cx="428076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301" tIns="10301" rIns="10301" bIns="10301">
            <a:spAutoFit/>
          </a:bodyPr>
          <a:lstStyle/>
          <a:p>
            <a:pPr defTabSz="207617">
              <a:spcBef>
                <a:spcPts val="300"/>
              </a:spcBef>
              <a:defRPr sz="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Disclaimer: </a:t>
            </a:r>
            <a:r>
              <a:rPr sz="400">
                <a:latin typeface="Avenir Medium"/>
                <a:ea typeface="Avenir Medium"/>
                <a:cs typeface="Avenir Medium"/>
                <a:sym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60" name="TextBox 18"/>
          <p:cNvSpPr txBox="1"/>
          <p:nvPr/>
        </p:nvSpPr>
        <p:spPr>
          <a:xfrm>
            <a:off x="161050" y="536155"/>
            <a:ext cx="114665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Poster No.:</a:t>
            </a:r>
          </a:p>
        </p:txBody>
      </p:sp>
      <p:sp>
        <p:nvSpPr>
          <p:cNvPr id="61" name="Rectangle 1"/>
          <p:cNvSpPr txBox="1"/>
          <p:nvPr/>
        </p:nvSpPr>
        <p:spPr>
          <a:xfrm>
            <a:off x="124615" y="4895381"/>
            <a:ext cx="35825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PUTTING AN END TO NUCLEAR EXPLOSIONS </a:t>
            </a:r>
          </a:p>
        </p:txBody>
      </p:sp>
      <p:sp>
        <p:nvSpPr>
          <p:cNvPr id="62" name="Rectangle 2"/>
          <p:cNvSpPr/>
          <p:nvPr/>
        </p:nvSpPr>
        <p:spPr>
          <a:xfrm>
            <a:off x="947351" y="564599"/>
            <a:ext cx="683095" cy="2047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pic>
        <p:nvPicPr>
          <p:cNvPr id="63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640" y="141122"/>
            <a:ext cx="1408806" cy="356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4666" y="215729"/>
            <a:ext cx="1687984" cy="44741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Box 13"/>
          <p:cNvSpPr txBox="1"/>
          <p:nvPr/>
        </p:nvSpPr>
        <p:spPr>
          <a:xfrm>
            <a:off x="7909293" y="4895381"/>
            <a:ext cx="114843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DIN-Medium"/>
                <a:ea typeface="DIN-Medium"/>
                <a:cs typeface="DIN-Medium"/>
                <a:sym typeface="DIN-Medium"/>
              </a:defRPr>
            </a:lvl1pPr>
          </a:lstStyle>
          <a:p>
            <a:pPr/>
            <a:r>
              <a:t>CTBTO.ORG</a:t>
            </a:r>
          </a:p>
        </p:txBody>
      </p:sp>
      <p:sp>
        <p:nvSpPr>
          <p:cNvPr id="75" name="Text Box 174"/>
          <p:cNvSpPr txBox="1"/>
          <p:nvPr/>
        </p:nvSpPr>
        <p:spPr>
          <a:xfrm>
            <a:off x="177238" y="4764218"/>
            <a:ext cx="428076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301" tIns="10301" rIns="10301" bIns="10301">
            <a:spAutoFit/>
          </a:bodyPr>
          <a:lstStyle/>
          <a:p>
            <a:pPr defTabSz="207617">
              <a:spcBef>
                <a:spcPts val="300"/>
              </a:spcBef>
              <a:defRPr sz="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Disclaimer: </a:t>
            </a:r>
            <a:r>
              <a:rPr sz="400">
                <a:latin typeface="Avenir Medium"/>
                <a:ea typeface="Avenir Medium"/>
                <a:cs typeface="Avenir Medium"/>
                <a:sym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76" name="TextBox 18"/>
          <p:cNvSpPr txBox="1"/>
          <p:nvPr/>
        </p:nvSpPr>
        <p:spPr>
          <a:xfrm>
            <a:off x="161050" y="536155"/>
            <a:ext cx="114665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Poster No.:</a:t>
            </a:r>
          </a:p>
        </p:txBody>
      </p:sp>
      <p:sp>
        <p:nvSpPr>
          <p:cNvPr id="77" name="Rectangle 1"/>
          <p:cNvSpPr txBox="1"/>
          <p:nvPr/>
        </p:nvSpPr>
        <p:spPr>
          <a:xfrm>
            <a:off x="124615" y="4895381"/>
            <a:ext cx="35825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PUTTING AN END TO NUCLEAR EXPLOSIONS </a:t>
            </a:r>
          </a:p>
        </p:txBody>
      </p:sp>
      <p:sp>
        <p:nvSpPr>
          <p:cNvPr id="78" name="Rectangle 2"/>
          <p:cNvSpPr/>
          <p:nvPr/>
        </p:nvSpPr>
        <p:spPr>
          <a:xfrm>
            <a:off x="947351" y="564599"/>
            <a:ext cx="683095" cy="2047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pic>
        <p:nvPicPr>
          <p:cNvPr id="79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640" y="141122"/>
            <a:ext cx="1408806" cy="356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4666" y="215729"/>
            <a:ext cx="1687984" cy="44741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extBox 13"/>
          <p:cNvSpPr txBox="1"/>
          <p:nvPr/>
        </p:nvSpPr>
        <p:spPr>
          <a:xfrm>
            <a:off x="7909293" y="4895381"/>
            <a:ext cx="114843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DIN-Medium"/>
                <a:ea typeface="DIN-Medium"/>
                <a:cs typeface="DIN-Medium"/>
                <a:sym typeface="DIN-Medium"/>
              </a:defRPr>
            </a:lvl1pPr>
          </a:lstStyle>
          <a:p>
            <a:pPr/>
            <a:r>
              <a:t>CTBTO.ORG</a:t>
            </a:r>
          </a:p>
        </p:txBody>
      </p:sp>
      <p:sp>
        <p:nvSpPr>
          <p:cNvPr id="91" name="Text Box 174"/>
          <p:cNvSpPr txBox="1"/>
          <p:nvPr/>
        </p:nvSpPr>
        <p:spPr>
          <a:xfrm>
            <a:off x="177238" y="4764218"/>
            <a:ext cx="428076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301" tIns="10301" rIns="10301" bIns="10301">
            <a:spAutoFit/>
          </a:bodyPr>
          <a:lstStyle/>
          <a:p>
            <a:pPr defTabSz="207617">
              <a:spcBef>
                <a:spcPts val="300"/>
              </a:spcBef>
              <a:defRPr sz="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Disclaimer: </a:t>
            </a:r>
            <a:r>
              <a:rPr sz="400">
                <a:latin typeface="Avenir Medium"/>
                <a:ea typeface="Avenir Medium"/>
                <a:cs typeface="Avenir Medium"/>
                <a:sym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92" name="TextBox 18"/>
          <p:cNvSpPr txBox="1"/>
          <p:nvPr/>
        </p:nvSpPr>
        <p:spPr>
          <a:xfrm>
            <a:off x="161050" y="536155"/>
            <a:ext cx="114665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Poster No.:</a:t>
            </a:r>
          </a:p>
        </p:txBody>
      </p:sp>
      <p:sp>
        <p:nvSpPr>
          <p:cNvPr id="93" name="Rectangle 1"/>
          <p:cNvSpPr txBox="1"/>
          <p:nvPr/>
        </p:nvSpPr>
        <p:spPr>
          <a:xfrm>
            <a:off x="124615" y="4895381"/>
            <a:ext cx="35825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PUTTING AN END TO NUCLEAR EXPLOSIONS </a:t>
            </a:r>
          </a:p>
        </p:txBody>
      </p:sp>
      <p:sp>
        <p:nvSpPr>
          <p:cNvPr id="94" name="Rectangle 2"/>
          <p:cNvSpPr/>
          <p:nvPr/>
        </p:nvSpPr>
        <p:spPr>
          <a:xfrm>
            <a:off x="947351" y="564599"/>
            <a:ext cx="683095" cy="2047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pic>
        <p:nvPicPr>
          <p:cNvPr id="95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640" y="141122"/>
            <a:ext cx="1408806" cy="356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4666" y="215729"/>
            <a:ext cx="1687984" cy="44741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3"/>
          <p:cNvSpPr txBox="1"/>
          <p:nvPr/>
        </p:nvSpPr>
        <p:spPr>
          <a:xfrm>
            <a:off x="7909293" y="4895381"/>
            <a:ext cx="114843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DIN-Medium"/>
                <a:ea typeface="DIN-Medium"/>
                <a:cs typeface="DIN-Medium"/>
                <a:sym typeface="DIN-Medium"/>
              </a:defRPr>
            </a:lvl1pPr>
          </a:lstStyle>
          <a:p>
            <a:pPr/>
            <a:r>
              <a:t>CTBTO.ORG</a:t>
            </a:r>
          </a:p>
        </p:txBody>
      </p:sp>
      <p:sp>
        <p:nvSpPr>
          <p:cNvPr id="107" name="Text Box 174"/>
          <p:cNvSpPr txBox="1"/>
          <p:nvPr/>
        </p:nvSpPr>
        <p:spPr>
          <a:xfrm>
            <a:off x="177238" y="4764218"/>
            <a:ext cx="428076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301" tIns="10301" rIns="10301" bIns="10301">
            <a:spAutoFit/>
          </a:bodyPr>
          <a:lstStyle/>
          <a:p>
            <a:pPr defTabSz="207617">
              <a:spcBef>
                <a:spcPts val="300"/>
              </a:spcBef>
              <a:defRPr sz="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Disclaimer: </a:t>
            </a:r>
            <a:r>
              <a:rPr sz="400">
                <a:latin typeface="Avenir Medium"/>
                <a:ea typeface="Avenir Medium"/>
                <a:cs typeface="Avenir Medium"/>
                <a:sym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08" name="TextBox 18"/>
          <p:cNvSpPr txBox="1"/>
          <p:nvPr/>
        </p:nvSpPr>
        <p:spPr>
          <a:xfrm>
            <a:off x="161050" y="536155"/>
            <a:ext cx="1146656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Poster No.:</a:t>
            </a:r>
          </a:p>
        </p:txBody>
      </p:sp>
      <p:sp>
        <p:nvSpPr>
          <p:cNvPr id="109" name="Rectangle 1"/>
          <p:cNvSpPr txBox="1"/>
          <p:nvPr/>
        </p:nvSpPr>
        <p:spPr>
          <a:xfrm>
            <a:off x="124615" y="4895381"/>
            <a:ext cx="35825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PUTTING AN END TO NUCLEAR EXPLOSIONS </a:t>
            </a:r>
          </a:p>
        </p:txBody>
      </p:sp>
      <p:sp>
        <p:nvSpPr>
          <p:cNvPr id="110" name="Rectangle 2"/>
          <p:cNvSpPr/>
          <p:nvPr/>
        </p:nvSpPr>
        <p:spPr>
          <a:xfrm>
            <a:off x="947351" y="564599"/>
            <a:ext cx="683095" cy="2047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pic>
        <p:nvPicPr>
          <p:cNvPr id="111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640" y="141122"/>
            <a:ext cx="1408806" cy="356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4666" y="215729"/>
            <a:ext cx="1687984" cy="44741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9"/>
            <a:ext cx="9144000" cy="51428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5"/>
          <p:cNvSpPr/>
          <p:nvPr/>
        </p:nvSpPr>
        <p:spPr>
          <a:xfrm>
            <a:off x="1" y="4876243"/>
            <a:ext cx="9144001" cy="2563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sp>
        <p:nvSpPr>
          <p:cNvPr id="4" name="TextBox 14"/>
          <p:cNvSpPr txBox="1"/>
          <p:nvPr/>
        </p:nvSpPr>
        <p:spPr>
          <a:xfrm>
            <a:off x="7966354" y="4895300"/>
            <a:ext cx="98371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DIN-Medium"/>
                <a:ea typeface="DIN-Medium"/>
                <a:cs typeface="DIN-Medium"/>
                <a:sym typeface="DIN-Medium"/>
              </a:defRPr>
            </a:lvl1pPr>
          </a:lstStyle>
          <a:p>
            <a:pPr/>
            <a:r>
              <a:t>CTBTO.ORG</a:t>
            </a:r>
          </a:p>
        </p:txBody>
      </p:sp>
      <p:sp>
        <p:nvSpPr>
          <p:cNvPr id="5" name="Rectangle 15"/>
          <p:cNvSpPr txBox="1"/>
          <p:nvPr/>
        </p:nvSpPr>
        <p:spPr>
          <a:xfrm>
            <a:off x="168995" y="4875274"/>
            <a:ext cx="368093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DIN-Light"/>
                <a:ea typeface="DIN-Light"/>
                <a:cs typeface="DIN-Light"/>
                <a:sym typeface="DIN-Light"/>
              </a:defRPr>
            </a:lvl1pPr>
          </a:lstStyle>
          <a:p>
            <a:pPr/>
            <a:r>
              <a:t>PUTTING AN END TO NUCLEAR EXPLOSIONS </a:t>
            </a:r>
          </a:p>
        </p:txBody>
      </p:sp>
      <p:pic>
        <p:nvPicPr>
          <p:cNvPr id="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1777" y="283003"/>
            <a:ext cx="1879333" cy="498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288" y="287282"/>
            <a:ext cx="1967734" cy="49813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ransition xmlns:p14="http://schemas.microsoft.com/office/powerpoint/2010/main" spd="med" advClick="1"/>
  <p:txStyles>
    <p:titleStyle>
      <a:lvl1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811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2027" marR="0" indent="-252027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94858" marR="0" indent="-290800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51785" marR="0" indent="-343673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910105" marR="0" indent="-397937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14159" marR="0" indent="-397937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18215" marR="0" indent="-397937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22271" marR="0" indent="-397937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26327" marR="0" indent="-397936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30384" marR="0" indent="-397937" algn="l" defTabSz="1008111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89714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79431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269145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358860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48576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538290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628007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717721" algn="r" defTabSz="897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7"/>
          <p:cNvSpPr txBox="1"/>
          <p:nvPr/>
        </p:nvSpPr>
        <p:spPr>
          <a:xfrm>
            <a:off x="-764572" y="1948650"/>
            <a:ext cx="10673151" cy="755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algn="ctr">
              <a:defRPr sz="900">
                <a:solidFill>
                  <a:srgbClr val="FFFFFF"/>
                </a:solidFill>
              </a:defRPr>
            </a:pPr>
          </a:p>
        </p:txBody>
      </p:sp>
      <p:pic>
        <p:nvPicPr>
          <p:cNvPr id="123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599" y="3867150"/>
            <a:ext cx="571501" cy="8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10"/>
          <p:cNvSpPr txBox="1"/>
          <p:nvPr/>
        </p:nvSpPr>
        <p:spPr>
          <a:xfrm>
            <a:off x="3199300" y="2800991"/>
            <a:ext cx="274539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2"/>
          <p:cNvSpPr txBox="1"/>
          <p:nvPr/>
        </p:nvSpPr>
        <p:spPr>
          <a:xfrm>
            <a:off x="999197" y="567771"/>
            <a:ext cx="580683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  <p:sp>
        <p:nvSpPr>
          <p:cNvPr id="127" name="TextBox 3"/>
          <p:cNvSpPr txBox="1"/>
          <p:nvPr/>
        </p:nvSpPr>
        <p:spPr>
          <a:xfrm rot="16200000">
            <a:off x="-1752447" y="2518040"/>
            <a:ext cx="3791037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DFC5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ABSTRACT</a:t>
            </a:r>
          </a:p>
        </p:txBody>
      </p:sp>
      <p:sp>
        <p:nvSpPr>
          <p:cNvPr id="128" name="Rectangle 17"/>
          <p:cNvSpPr txBox="1"/>
          <p:nvPr/>
        </p:nvSpPr>
        <p:spPr>
          <a:xfrm>
            <a:off x="1980502" y="77872"/>
            <a:ext cx="4944107" cy="72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Edwald, tryggvi.edwald@gmail.com</a:t>
            </a:r>
          </a:p>
        </p:txBody>
      </p:sp>
      <p:sp>
        <p:nvSpPr>
          <p:cNvPr id="129" name="This poster* describes progress in 2020 on using Machine Learning, or “Deep Learning”, to…"/>
          <p:cNvSpPr txBox="1"/>
          <p:nvPr/>
        </p:nvSpPr>
        <p:spPr>
          <a:xfrm>
            <a:off x="498404" y="967591"/>
            <a:ext cx="7873998" cy="336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This poster</a:t>
            </a:r>
            <a:r>
              <a:rPr sz="1200"/>
              <a:t>*</a:t>
            </a:r>
            <a:r>
              <a:t> describes progress in 2020 on using Machine Learning, or “Deep Learning”, to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classify IMS particulate radionuclide spectra into two classes: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“Likely Normal” (Categories 1,2) and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“Requires Scrutiny by Analyst” (Categories 3,4,5).</a:t>
            </a:r>
            <a:br/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aim is to assist IDC radionuclide analysts by reducing their workload of “normal” spectra, which are </a:t>
            </a:r>
            <a:br/>
            <a:r>
              <a:t>the majority of IMS spectra, reserving their expertise to where it is needed.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method described here entirely ignores radionuclide science.  This is on purpose (for this initial study).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whole point of this first effort was to find how close to a correct classification one could get using only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Machine Learning methods, and treating the spectra as any series of data. Accuracy of over 94%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has been achieved. It is considered likely that by injecting RN science into the calculations, the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results could be improved.</a:t>
            </a:r>
          </a:p>
          <a:p>
            <a:pPr algn="just" defTabSz="457200">
              <a:defRPr sz="10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9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(*) The work described here was made while the author was a staff member of the CTBTO. However, the work was done entirely on his own time, </a:t>
            </a:r>
          </a:p>
          <a:p>
            <a:pPr algn="just" defTabSz="457200">
              <a:defRPr sz="9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  without using resources of the PTS other than idle computer time, and access to the IMS data.  No PTS project suffered because of this study.</a:t>
            </a:r>
          </a:p>
        </p:txBody>
      </p:sp>
      <p:sp>
        <p:nvSpPr>
          <p:cNvPr id="130" name="Line"/>
          <p:cNvSpPr/>
          <p:nvPr/>
        </p:nvSpPr>
        <p:spPr>
          <a:xfrm>
            <a:off x="520914" y="3946200"/>
            <a:ext cx="7863284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2"/>
          <p:cNvSpPr txBox="1"/>
          <p:nvPr/>
        </p:nvSpPr>
        <p:spPr>
          <a:xfrm>
            <a:off x="998557" y="575710"/>
            <a:ext cx="580684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  <p:sp>
        <p:nvSpPr>
          <p:cNvPr id="133" name="TextBox 3"/>
          <p:cNvSpPr txBox="1"/>
          <p:nvPr/>
        </p:nvSpPr>
        <p:spPr>
          <a:xfrm rot="16200000">
            <a:off x="-1752447" y="2518041"/>
            <a:ext cx="3791037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DFC5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34" name="Rectangle 17"/>
          <p:cNvSpPr txBox="1"/>
          <p:nvPr/>
        </p:nvSpPr>
        <p:spPr>
          <a:xfrm>
            <a:off x="1980502" y="77872"/>
            <a:ext cx="4944107" cy="72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Edwald, tryggvi.edwald@gmail.com</a:t>
            </a:r>
          </a:p>
        </p:txBody>
      </p:sp>
      <p:sp>
        <p:nvSpPr>
          <p:cNvPr id="135" name="The Machine Learning algorithm behind this method was trained on a large number of radionuclide…"/>
          <p:cNvSpPr txBox="1"/>
          <p:nvPr/>
        </p:nvSpPr>
        <p:spPr>
          <a:xfrm>
            <a:off x="680714" y="927464"/>
            <a:ext cx="8210648" cy="41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Machine Learning algorithm behind this method was trained on a large number of radionuclide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spectra already classified by human analysts, and therefore the input samples were of high quality.  </a:t>
            </a:r>
            <a:br/>
            <a:r>
              <a:t>(The current algorithm cannot reliably process spectra of lesser quality or faulty spectra.)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br>
              <a:rPr sz="900"/>
            </a:br>
            <a:r>
              <a:t>Several Artificial Neural Networks (ANNs) were tested, but of those tested, the most successful was of the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shape shown on the next slide.   The network was implemented in Tensorflow (2.x) Keras.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ANN includes specific mechanisms to guard against numerical instability and overfitting. </a:t>
            </a:r>
          </a:p>
          <a:p>
            <a:pPr algn="just" defTabSz="457200">
              <a:defRPr sz="9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As is normal practice, a significant, randomly selected, fraction of the whole dataset was set aside for </a:t>
            </a:r>
            <a:br/>
            <a:r>
              <a:t>testing the accuracy of the network, after training is completed (data not ‘seen’ by the network during training).  </a:t>
            </a:r>
          </a:p>
          <a:p>
            <a:pPr algn="just" defTabSz="457200">
              <a:defRPr sz="9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During training, the algorithms set a fraction of the input data aside for ‘validation’, after every ‘epoch’. 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An epoch is one full run of the dataset through the network, in which the network parameters are updated. 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After each epoch, the accuracy of the network on the training data is compared with its accuracy on the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validation data.  How these values develop shows the training progress, and may be used to determine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when it should end - for instance, if ther is apparently no further improvement. </a:t>
            </a:r>
          </a:p>
          <a:p>
            <a:pPr algn="just" defTabSz="457200">
              <a:defRPr sz="8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Relative sizes of the training, validation, and final testing datasets were varied in this study, and often 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depend on the full dataset size, but commonly the division is around 80%/10%/10% respectively.  </a:t>
            </a:r>
          </a:p>
          <a:p>
            <a:pPr algn="just" defTabSz="457200">
              <a:defRPr sz="14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7"/>
          <p:cNvSpPr txBox="1"/>
          <p:nvPr/>
        </p:nvSpPr>
        <p:spPr>
          <a:xfrm>
            <a:off x="1980502" y="154072"/>
            <a:ext cx="4944107" cy="72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Edwald, tryggvi.edwald@gmail.com</a:t>
            </a:r>
          </a:p>
        </p:txBody>
      </p:sp>
      <p:sp>
        <p:nvSpPr>
          <p:cNvPr id="138" name="TextBox 2"/>
          <p:cNvSpPr txBox="1"/>
          <p:nvPr/>
        </p:nvSpPr>
        <p:spPr>
          <a:xfrm>
            <a:off x="998557" y="575710"/>
            <a:ext cx="580684" cy="17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119" y="1530746"/>
            <a:ext cx="5249701" cy="306080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he spectra are fed in at the top…"/>
          <p:cNvSpPr txBox="1"/>
          <p:nvPr/>
        </p:nvSpPr>
        <p:spPr>
          <a:xfrm>
            <a:off x="6096809" y="1570387"/>
            <a:ext cx="2613572" cy="283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spectra are fed in at the top</a:t>
            </a:r>
          </a:p>
          <a:p>
            <a:pPr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network consists of three similar</a:t>
            </a: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‘Convolution’ blocks, (three layers</a:t>
            </a: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 each block, as shown here on the </a:t>
            </a: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left) … </a:t>
            </a:r>
          </a:p>
          <a:p>
            <a:pPr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… a single ‘flatten’ layer …</a:t>
            </a: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… five ‘Dense’ blocks, each</a:t>
            </a: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with two layers, …</a:t>
            </a: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… and finally a single classification layer</a:t>
            </a:r>
          </a:p>
          <a:p>
            <a: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yields the binary output.</a:t>
            </a:r>
          </a:p>
        </p:txBody>
      </p:sp>
      <p:sp>
        <p:nvSpPr>
          <p:cNvPr id="141" name="ANN Network Structure"/>
          <p:cNvSpPr txBox="1"/>
          <p:nvPr/>
        </p:nvSpPr>
        <p:spPr>
          <a:xfrm>
            <a:off x="650839" y="1135124"/>
            <a:ext cx="1974242" cy="289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ANN Network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2"/>
          <p:cNvSpPr txBox="1"/>
          <p:nvPr/>
        </p:nvSpPr>
        <p:spPr>
          <a:xfrm>
            <a:off x="999197" y="567771"/>
            <a:ext cx="580683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  <p:sp>
        <p:nvSpPr>
          <p:cNvPr id="144" name="TextBox 3"/>
          <p:cNvSpPr txBox="1"/>
          <p:nvPr/>
        </p:nvSpPr>
        <p:spPr>
          <a:xfrm rot="16200000">
            <a:off x="-1752445" y="2518040"/>
            <a:ext cx="379103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DFC5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METHODS-I</a:t>
            </a:r>
          </a:p>
        </p:txBody>
      </p:sp>
      <p:sp>
        <p:nvSpPr>
          <p:cNvPr id="145" name="Rectangle 17"/>
          <p:cNvSpPr txBox="1"/>
          <p:nvPr/>
        </p:nvSpPr>
        <p:spPr>
          <a:xfrm>
            <a:off x="1980502" y="154072"/>
            <a:ext cx="4944107" cy="72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Edwald, tryggvi.edwald@gmail.com</a:t>
            </a:r>
          </a:p>
        </p:txBody>
      </p:sp>
      <p:sp>
        <p:nvSpPr>
          <p:cNvPr id="146" name="Around 150K high-quality radionuclide spectra from June 2011 to late 2019, were fed through the network.…"/>
          <p:cNvSpPr txBox="1"/>
          <p:nvPr/>
        </p:nvSpPr>
        <p:spPr>
          <a:xfrm>
            <a:off x="443581" y="944060"/>
            <a:ext cx="8472399" cy="371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1300">
                <a:latin typeface="+mj-lt"/>
                <a:ea typeface="+mj-ea"/>
                <a:cs typeface="+mj-cs"/>
                <a:sym typeface="Helvetica"/>
              </a:defRPr>
            </a:pPr>
            <a:r>
              <a:t>Around 150K high-quality radionuclide spectra from June 2011 to late 2019, were fed through the network.  </a:t>
            </a:r>
          </a:p>
          <a:p>
            <a:pPr defTabSz="914400">
              <a:defRPr sz="1300">
                <a:latin typeface="+mj-lt"/>
                <a:ea typeface="+mj-ea"/>
                <a:cs typeface="+mj-cs"/>
                <a:sym typeface="Helvetica"/>
              </a:defRPr>
            </a:pPr>
            <a:r>
              <a:t>In 2011, changes were made to the processing pipeline that mean incorporating earlier spectra would </a:t>
            </a:r>
          </a:p>
          <a:p>
            <a:pPr defTabSz="914400">
              <a:defRPr sz="1300">
                <a:latin typeface="+mj-lt"/>
                <a:ea typeface="+mj-ea"/>
                <a:cs typeface="+mj-cs"/>
                <a:sym typeface="Helvetica"/>
              </a:defRPr>
            </a:pPr>
            <a:r>
              <a:t>require extra work. </a:t>
            </a:r>
            <a:br/>
            <a:r>
              <a:t>(The current author has lost access to the data, so no updates with data from 2020-2021 can be made.) </a:t>
            </a:r>
          </a:p>
          <a:p>
            <a:pPr defTabSz="914400">
              <a:defRPr sz="13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914400">
              <a:defRPr b="1"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effect of pseudo-Calibration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Each spectra comes with one or more polynomials for Energy Calibration, to translate between the spectra </a:t>
            </a:r>
            <a:br/>
            <a:r>
              <a:t>energies and the channel-number in the Multi-Channel Analyzers.  These polynomials can be problematic for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learning algorithm to make use of, as the energy translation may map onto a variable number of channels, and regularizing these to a fixed number of channels –a necessity for neural network learning- would involve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re-sampling and/or padding the incoming data.  </a:t>
            </a:r>
          </a:p>
          <a:p>
            <a:pPr defTabSz="914400">
              <a:defRPr b="1" sz="6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 approach selected was to use the Detector-ID as a proxy for calibration, assuming that each detector would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probably have similar energy calibrations through a few years of data.  (This assumption may not hold, as the PTS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will use the Detector-ID throughout the lifetime of the detector, through repairs, rebuilds and relocations.)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was found that adding the detector ID as a single column (one extra input node) on the spectra increases the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accuracy of the model </a:t>
            </a:r>
            <a:r>
              <a:rPr b="1"/>
              <a:t>in excess of 2 percentage points.</a:t>
            </a:r>
            <a:r>
              <a:t>   (Precise value depends on Model design.)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2"/>
          <p:cNvSpPr txBox="1"/>
          <p:nvPr/>
        </p:nvSpPr>
        <p:spPr>
          <a:xfrm>
            <a:off x="999197" y="567771"/>
            <a:ext cx="580683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  <p:sp>
        <p:nvSpPr>
          <p:cNvPr id="149" name="TextBox 3"/>
          <p:cNvSpPr txBox="1"/>
          <p:nvPr/>
        </p:nvSpPr>
        <p:spPr>
          <a:xfrm rot="16200000">
            <a:off x="-1752445" y="2518040"/>
            <a:ext cx="379103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DFC5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METHODS-II</a:t>
            </a:r>
          </a:p>
        </p:txBody>
      </p:sp>
      <p:sp>
        <p:nvSpPr>
          <p:cNvPr id="150" name="Rectangle 17"/>
          <p:cNvSpPr txBox="1"/>
          <p:nvPr/>
        </p:nvSpPr>
        <p:spPr>
          <a:xfrm>
            <a:off x="1980502" y="154072"/>
            <a:ext cx="4944107" cy="72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Edwald, tryggvi.edwald@gmail.com</a:t>
            </a:r>
          </a:p>
        </p:txBody>
      </p:sp>
      <p:sp>
        <p:nvSpPr>
          <p:cNvPr id="151" name="Is the Full Spectra Needed?…"/>
          <p:cNvSpPr txBox="1"/>
          <p:nvPr/>
        </p:nvSpPr>
        <p:spPr>
          <a:xfrm>
            <a:off x="427926" y="975574"/>
            <a:ext cx="8288148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b="1"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Is the Full Spectra Needed?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While identifying which features of the spectra have the most impact on the outcome, i</a:t>
            </a:r>
            <a:r>
              <a:t>t was found that under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these classes ( {1,2} and {3,4,5} ) the model does not lose any accuracy in its predictions by discarding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three-quarters of the spectra.  Using the first 2048 channels only, the prediction accuracy does not drop. 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model still managed to reach some 94% accuracy on unseen data.  The precise amount of reductions 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possible without loss of accuracy has not been determined.  </a:t>
            </a:r>
          </a:p>
          <a:p>
            <a:pPr defTabSz="9144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is, of course, not news to the radionuclide science, as energies of the treaty-relevant nuclides are well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known, but this is important if calculation resources are limited.  The reduced 1/4-spectra model can be run on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common small GPU-based processors, such as Nvidia’s Jetson computer, with relatively minuscule memory).</a:t>
            </a:r>
          </a:p>
          <a:p>
            <a:pPr defTabSz="914400">
              <a:defRPr sz="800"/>
            </a:pPr>
          </a:p>
        </p:txBody>
      </p:sp>
      <p:sp>
        <p:nvSpPr>
          <p:cNvPr id="152" name="Text"/>
          <p:cNvSpPr txBox="1"/>
          <p:nvPr/>
        </p:nvSpPr>
        <p:spPr>
          <a:xfrm>
            <a:off x="287407" y="2635613"/>
            <a:ext cx="127001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800"/>
            </a:pPr>
          </a:p>
          <a:p>
            <a:pPr defTabSz="914400">
              <a:defRPr sz="800"/>
            </a:pPr>
          </a:p>
          <a:p>
            <a:pPr defTabSz="914400">
              <a:defRPr sz="800"/>
            </a:pPr>
          </a:p>
          <a:p>
            <a:pPr defTabSz="914400">
              <a:defRPr sz="800"/>
            </a:pPr>
          </a:p>
          <a:p>
            <a:pPr defTabSz="914400">
              <a:defRPr sz="800"/>
            </a:pPr>
          </a:p>
          <a:p>
            <a:pPr defTabSz="914400">
              <a:defRPr sz="800"/>
            </a:pPr>
          </a:p>
          <a:p>
            <a:pPr defTabSz="914400">
              <a:defRPr sz="800"/>
            </a:pPr>
          </a:p>
          <a:p>
            <a:pPr defTabSz="914400">
              <a:defRPr sz="800"/>
            </a:pPr>
          </a:p>
          <a:p>
            <a:pPr defTabSz="914400">
              <a:defRPr sz="800"/>
            </a:pPr>
          </a:p>
        </p:txBody>
      </p:sp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67" y="3146599"/>
            <a:ext cx="1639543" cy="1107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9684" y="2015489"/>
            <a:ext cx="1639543" cy="1107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7111" y="3146599"/>
            <a:ext cx="1639543" cy="110717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 18"/>
          <p:cNvSpPr/>
          <p:nvPr/>
        </p:nvSpPr>
        <p:spPr>
          <a:xfrm>
            <a:off x="2960057" y="3493983"/>
            <a:ext cx="1021081" cy="640081"/>
          </a:xfrm>
          <a:prstGeom prst="rect">
            <a:avLst/>
          </a:prstGeom>
          <a:solidFill>
            <a:srgbClr val="FFFFFF">
              <a:alpha val="7598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157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3125" y="3256941"/>
            <a:ext cx="1566397" cy="886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3069" y="3267871"/>
            <a:ext cx="1557142" cy="870719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Above left: actual distribution, on the right: predicted distribution of classes (note tiny…"/>
          <p:cNvSpPr txBox="1"/>
          <p:nvPr/>
        </p:nvSpPr>
        <p:spPr>
          <a:xfrm>
            <a:off x="4740438" y="4274859"/>
            <a:ext cx="364540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800"/>
            </a:pPr>
            <a:r>
              <a:t>Above left: actual distribution, on the right: predicted distribution of classes (note tiny</a:t>
            </a:r>
          </a:p>
          <a:p>
            <a:pPr defTabSz="914400">
              <a:defRPr sz="800"/>
            </a:pPr>
            <a:r>
              <a:t>values around 0.2 on the right)</a:t>
            </a:r>
          </a:p>
        </p:txBody>
      </p:sp>
      <p:sp>
        <p:nvSpPr>
          <p:cNvPr id="160" name="Above, left: a typical, normalized full spectra;   on the right, the first ¼ of the spectra."/>
          <p:cNvSpPr txBox="1"/>
          <p:nvPr/>
        </p:nvSpPr>
        <p:spPr>
          <a:xfrm>
            <a:off x="572298" y="4274859"/>
            <a:ext cx="358964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800"/>
            </a:lvl1pPr>
          </a:lstStyle>
          <a:p>
            <a:pPr/>
            <a:r>
              <a:t>Above, left: a typical, normalized full spectra;   on the right, the first ¼ of the spectra.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2"/>
          <p:cNvSpPr txBox="1"/>
          <p:nvPr/>
        </p:nvSpPr>
        <p:spPr>
          <a:xfrm>
            <a:off x="999197" y="567771"/>
            <a:ext cx="580683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  <p:sp>
        <p:nvSpPr>
          <p:cNvPr id="163" name="TextBox 4"/>
          <p:cNvSpPr txBox="1"/>
          <p:nvPr/>
        </p:nvSpPr>
        <p:spPr>
          <a:xfrm rot="16200000">
            <a:off x="-1752447" y="2518040"/>
            <a:ext cx="3791037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DFC5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164" name="Rectangle 17"/>
          <p:cNvSpPr txBox="1"/>
          <p:nvPr/>
        </p:nvSpPr>
        <p:spPr>
          <a:xfrm>
            <a:off x="2002254" y="163887"/>
            <a:ext cx="4944107" cy="72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Edwald, tryggvi.edwald@gmail.com</a:t>
            </a:r>
          </a:p>
        </p:txBody>
      </p:sp>
      <p:pic>
        <p:nvPicPr>
          <p:cNvPr id="16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441" y="2101869"/>
            <a:ext cx="4200189" cy="139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sults of Learning…"/>
          <p:cNvSpPr txBox="1"/>
          <p:nvPr/>
        </p:nvSpPr>
        <p:spPr>
          <a:xfrm>
            <a:off x="775233" y="1068185"/>
            <a:ext cx="7994346" cy="988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Results of Learning</a:t>
            </a:r>
          </a:p>
          <a:p>
            <a:pPr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Around 150 thousand spectra were fed through the network.  On an 8-GPU Nvidia DGX-1 Server, an epoch of 150K </a:t>
            </a:r>
          </a:p>
          <a:p>
            <a:pPr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spectra took around 6 seconds to process.  Typically, there were 500 epochs in each training run (this number is an </a:t>
            </a:r>
          </a:p>
          <a:p>
            <a:pPr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experimentally determined function of when the networks stops improving.  </a:t>
            </a:r>
          </a:p>
          <a:p>
            <a:pPr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typical trace of accuracy improving with epochs (500 epochs in this case):  </a:t>
            </a:r>
          </a:p>
        </p:txBody>
      </p:sp>
      <p:sp>
        <p:nvSpPr>
          <p:cNvPr id="167" name="Legend:…"/>
          <p:cNvSpPr txBox="1"/>
          <p:nvPr/>
        </p:nvSpPr>
        <p:spPr>
          <a:xfrm>
            <a:off x="4917528" y="2136067"/>
            <a:ext cx="4140810" cy="1296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Legend:</a:t>
            </a:r>
          </a:p>
          <a:p>
            <a:pPr defTabSz="9144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acc</a:t>
            </a:r>
            <a:r>
              <a:t>:        Accuracy on the dataset used for learning </a:t>
            </a:r>
          </a:p>
          <a:p>
            <a:pPr defTabSz="9144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val_acc</a:t>
            </a:r>
            <a:r>
              <a:t>: Accuracy on a separate set of data used repeatedly during the learning, </a:t>
            </a:r>
            <a:br/>
            <a:r>
              <a:t>               for validation purposes.  </a:t>
            </a:r>
          </a:p>
          <a:p>
            <a:pPr defTabSz="9144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            The final accuracy is calculated on a third dataset, which the learning algorithm </a:t>
            </a:r>
          </a:p>
          <a:p>
            <a:pPr defTabSz="9144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            doesn’t “see” until the learning phase is complete.</a:t>
            </a:r>
            <a:br/>
            <a:endParaRPr sz="400"/>
          </a:p>
          <a:p>
            <a:pPr defTabSz="9144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gap between validation and training accuracy usually indicates that the network is</a:t>
            </a:r>
            <a:br/>
            <a:r>
              <a:t>‘overfitting’ the model to the training data, and won’t necessarily do well on spectra</a:t>
            </a:r>
          </a:p>
          <a:p>
            <a:pPr defTabSz="9144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hasn’t seen yet. </a:t>
            </a:r>
          </a:p>
        </p:txBody>
      </p:sp>
      <p:sp>
        <p:nvSpPr>
          <p:cNvPr id="168" name="Actual \ Predictions : 0 (%) 1 (%)…"/>
          <p:cNvSpPr txBox="1"/>
          <p:nvPr/>
        </p:nvSpPr>
        <p:spPr>
          <a:xfrm>
            <a:off x="4239216" y="3543399"/>
            <a:ext cx="4821615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457200" defTabSz="914400">
              <a:defRPr b="1" sz="1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Actual \ Predictions : 0 (%) 1 (%) </a:t>
            </a:r>
          </a:p>
          <a:p>
            <a:pPr lvl="1" indent="457200" defTabSz="914400">
              <a:defRPr b="1" sz="1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---------------------------------------- </a:t>
            </a:r>
          </a:p>
          <a:p>
            <a:pPr lvl="1" indent="457200" defTabSz="914400">
              <a:defRPr b="1" sz="1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0 : 4522 (90.44%) 144 ( 2.88%) </a:t>
            </a:r>
          </a:p>
          <a:p>
            <a:pPr lvl="1" indent="457200" defTabSz="914400">
              <a:defRPr b="1" sz="1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1 :  </a:t>
            </a:r>
            <a:r>
              <a:rPr>
                <a:solidFill>
                  <a:schemeClr val="accent1">
                    <a:satOff val="-3547"/>
                    <a:lumOff val="-10352"/>
                  </a:schemeClr>
                </a:solidFill>
              </a:rPr>
              <a:t>134 ( 2.68%)</a:t>
            </a:r>
            <a:r>
              <a:t> 200 ( 4.00%)</a:t>
            </a:r>
          </a:p>
          <a:p>
            <a:pPr lvl="1" indent="457200" defTabSz="914400">
              <a:defRPr b="1" sz="1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Correct predictions: 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94.44</a:t>
            </a:r>
            <a:r>
              <a:t>% (4722 of 5000) </a:t>
            </a:r>
          </a:p>
        </p:txBody>
      </p:sp>
      <p:sp>
        <p:nvSpPr>
          <p:cNvPr id="169" name="The Models described above reliably reached over 94%…"/>
          <p:cNvSpPr txBox="1"/>
          <p:nvPr/>
        </p:nvSpPr>
        <p:spPr>
          <a:xfrm>
            <a:off x="776317" y="3597666"/>
            <a:ext cx="3838956" cy="7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4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914400"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Models described above reliably reached over 94% </a:t>
            </a:r>
          </a:p>
          <a:p>
            <a:pPr defTabSz="914400"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accuracy on unseen spectra.  </a:t>
            </a:r>
          </a:p>
          <a:p>
            <a:pPr defTabSz="914400"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proportion of false positives (</a:t>
            </a:r>
            <a:r>
              <a:rPr>
                <a:solidFill>
                  <a:schemeClr val="accent1">
                    <a:satOff val="-3547"/>
                    <a:lumOff val="-10352"/>
                  </a:schemeClr>
                </a:solidFill>
              </a:rPr>
              <a:t>blue</a:t>
            </a:r>
            <a:r>
              <a:t>, in table on right) is </a:t>
            </a:r>
          </a:p>
          <a:p>
            <a:pPr defTabSz="914400"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reason for concern, and needs further work to reduce.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/>
          <p:cNvSpPr txBox="1"/>
          <p:nvPr/>
        </p:nvSpPr>
        <p:spPr>
          <a:xfrm>
            <a:off x="999197" y="567771"/>
            <a:ext cx="580683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  <p:sp>
        <p:nvSpPr>
          <p:cNvPr id="172" name="TextBox 4"/>
          <p:cNvSpPr txBox="1"/>
          <p:nvPr/>
        </p:nvSpPr>
        <p:spPr>
          <a:xfrm rot="16200000">
            <a:off x="-1675958" y="2512410"/>
            <a:ext cx="379103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DFC5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173" name="Rectangle 17"/>
          <p:cNvSpPr txBox="1"/>
          <p:nvPr/>
        </p:nvSpPr>
        <p:spPr>
          <a:xfrm>
            <a:off x="2002254" y="163887"/>
            <a:ext cx="4944107" cy="72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Edwald, tryggvi.edwald@gmail.com</a:t>
            </a:r>
          </a:p>
        </p:txBody>
      </p:sp>
      <p:sp>
        <p:nvSpPr>
          <p:cNvPr id="174" name="Implementing an “inference Engine”…"/>
          <p:cNvSpPr txBox="1"/>
          <p:nvPr/>
        </p:nvSpPr>
        <p:spPr>
          <a:xfrm>
            <a:off x="420599" y="1086891"/>
            <a:ext cx="4294213" cy="3160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Implementing an “inference Engine”</a:t>
            </a:r>
            <a:endParaRPr b="1"/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/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 the right, the “analyst”: an Nvidia Jetson Nano,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built and operated by the author.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small computer fits into a box 10x10x3 cm, and can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 operated for hours on battery power.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runs a full Linux OS, and has a full Python 3 environ-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ment, Jupyter server and TensorFlow 2.x,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among other software.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fully-trained model from the above discussion </a:t>
            </a:r>
            <a:br/>
            <a:r>
              <a:t>(trained on the reduced-size spectra) was downloaded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into this smaller platform.  A small REST server on the 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device receives a full spectra, and returns the classifi-</a:t>
            </a:r>
          </a:p>
          <a:p>
            <a:pPr defTabSz="914400"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cation as predicted by the model in a second or less.</a:t>
            </a:r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3574" y="1163552"/>
            <a:ext cx="2816393" cy="345228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6" name="Table 10"/>
          <p:cNvGraphicFramePr/>
          <p:nvPr/>
        </p:nvGraphicFramePr>
        <p:xfrm>
          <a:off x="6988457" y="3806257"/>
          <a:ext cx="1426030" cy="56151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18663"/>
                <a:gridCol w="1502156"/>
              </a:tblGrid>
              <a:tr h="17108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800"/>
                        <a:t>GPU</a:t>
                      </a:r>
                    </a:p>
                  </a:txBody>
                  <a:tcPr marL="65045" marR="65045" marT="65045" marB="6504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DDDDDD"/>
                      </a:solidFill>
                    </a:lnT>
                    <a:lnB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128-core Maxwell</a:t>
                      </a:r>
                    </a:p>
                  </a:txBody>
                  <a:tcPr marL="65045" marR="65045" marT="65045" marB="6504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DDDDDD"/>
                      </a:solidFill>
                    </a:lnT>
                    <a:lnB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521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800"/>
                        <a:t>CPU</a:t>
                      </a:r>
                    </a:p>
                  </a:txBody>
                  <a:tcPr marL="65045" marR="65045" marT="65045" marB="6504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DDDDDD"/>
                      </a:solidFill>
                    </a:lnT>
                    <a:lnB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Quad-core ARM A57 @ 1.43 GHz</a:t>
                      </a:r>
                    </a:p>
                  </a:txBody>
                  <a:tcPr marL="65045" marR="65045" marT="65045" marB="6504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DDDDDD"/>
                      </a:solidFill>
                    </a:lnT>
                    <a:lnB>
                      <a:solidFill>
                        <a:srgbClr val="DDDDDD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521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800"/>
                        <a:t>Memory</a:t>
                      </a:r>
                    </a:p>
                  </a:txBody>
                  <a:tcPr marL="65045" marR="65045" marT="65045" marB="6504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DDDDDD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800"/>
                        <a:t>4 GB 64-bit LPDDR4 25.6 GB/s</a:t>
                      </a:r>
                    </a:p>
                  </a:txBody>
                  <a:tcPr marL="65045" marR="65045" marT="65045" marB="6504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DDDDDD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2"/>
          <p:cNvSpPr txBox="1"/>
          <p:nvPr/>
        </p:nvSpPr>
        <p:spPr>
          <a:xfrm>
            <a:off x="999197" y="567771"/>
            <a:ext cx="580683" cy="1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P3.5-026</a:t>
            </a:r>
          </a:p>
        </p:txBody>
      </p:sp>
      <p:sp>
        <p:nvSpPr>
          <p:cNvPr id="179" name="TextBox 3"/>
          <p:cNvSpPr txBox="1"/>
          <p:nvPr/>
        </p:nvSpPr>
        <p:spPr>
          <a:xfrm rot="16200000">
            <a:off x="-1747806" y="2518041"/>
            <a:ext cx="3791037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solidFill>
                  <a:srgbClr val="DFC5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180" name="Rectangle 17"/>
          <p:cNvSpPr txBox="1"/>
          <p:nvPr/>
        </p:nvSpPr>
        <p:spPr>
          <a:xfrm>
            <a:off x="1980502" y="154072"/>
            <a:ext cx="4944107" cy="72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333" tIns="9333" rIns="9333" bIns="9333">
            <a:spAutoFit/>
          </a:bodyPr>
          <a:lstStyle/>
          <a:p>
            <a:pPr algn="ctr">
              <a:def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Automatic Classification of Particulate Radionuclide Spectra</a:t>
            </a:r>
            <a:endParaRPr sz="2100"/>
          </a:p>
          <a:p>
            <a:pPr algn="ctr">
              <a:lnSpc>
                <a:spcPts val="1500"/>
              </a:lnSpc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Tryggvi Edwald, tryggvi.edwald@gmail.com</a:t>
            </a:r>
          </a:p>
        </p:txBody>
      </p:sp>
      <p:sp>
        <p:nvSpPr>
          <p:cNvPr id="181" name="The"/>
          <p:cNvSpPr txBox="1"/>
          <p:nvPr/>
        </p:nvSpPr>
        <p:spPr>
          <a:xfrm>
            <a:off x="4488462" y="2500629"/>
            <a:ext cx="170295" cy="14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The </a:t>
            </a:r>
          </a:p>
        </p:txBody>
      </p:sp>
      <p:sp>
        <p:nvSpPr>
          <p:cNvPr id="182" name="This work is an interesting start, but only a start.  Further work is needed, if this approach is to be useful.…"/>
          <p:cNvSpPr txBox="1"/>
          <p:nvPr/>
        </p:nvSpPr>
        <p:spPr>
          <a:xfrm>
            <a:off x="574894" y="960227"/>
            <a:ext cx="8260514" cy="370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This work is an interesting start, but only a start.  Further work is needed, if this approach is to be useful.</a:t>
            </a:r>
          </a:p>
          <a:p>
            <a:pPr algn="just" defTabSz="457200">
              <a:defRPr sz="8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 be useful to IDC Analysts, the algorithm needs to handle incorrect spectra, and spectra of low quality.  </a:t>
            </a:r>
          </a:p>
          <a:p>
            <a:pPr algn="just" defTabSz="457200">
              <a:defRPr sz="8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It would be useful to incorporate a mechanism to consider prior spectra from the same detector, both as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 quality assurance mechanism, and to handle seasonal and cyclical changes in ‘normal’ values.</a:t>
            </a:r>
          </a:p>
          <a:p>
            <a:pPr algn="just" defTabSz="457200">
              <a:defRPr sz="8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An obvious weakness of the current approach is the ignorance of energy calibrations. Further work is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needed to establish whether re-scaling or re-sampling the spectra of different lengths (after energy cali-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bration) introduce any processing artifacts.  </a:t>
            </a:r>
          </a:p>
          <a:p>
            <a:pPr algn="just" defTabSz="457200">
              <a:defRPr sz="8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above proposed improvements of the current algorithm can be made purely based on statistical and</a:t>
            </a: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Machine Learning methods, (without application of radionuclide physics) and still be useful. </a:t>
            </a:r>
          </a:p>
          <a:p>
            <a:pPr algn="just" defTabSz="457200">
              <a:defRPr sz="8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However, it is unlikely that a method of this sort will become reliable, and be accepted by the radionuclide</a:t>
            </a:r>
            <a:br/>
            <a:r>
              <a:t>community, without the application of radionuclide science -  e.g. using high quality nuclide libraries to </a:t>
            </a:r>
            <a:br/>
            <a:r>
              <a:t>identify spectra peaks as nuclides, and other features of the existing data processing pipeline.</a:t>
            </a:r>
          </a:p>
          <a:p>
            <a:pPr algn="just" defTabSz="457200">
              <a:defRPr sz="8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 defTabSz="457200">
              <a:defRPr sz="1300">
                <a:solidFill>
                  <a:srgbClr val="555555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Finally, the extension of these methods to the Noble-Gas domain seems obvious, but this author had only </a:t>
            </a:r>
            <a:br/>
            <a:r>
              <a:t>begun to apply Machine Learning to </a:t>
            </a:r>
            <a14:m>
              <m:oMath>
                <m:r>
                  <a:rPr xmlns:a="http://schemas.openxmlformats.org/drawingml/2006/main" sz="1500" i="1">
                    <a:solidFill>
                      <a:srgbClr val="545454"/>
                    </a:solidFill>
                    <a:latin typeface="Cambria Math" panose="02040503050406030204" pitchFamily="18" charset="0"/>
                  </a:rPr>
                  <m:t>β</m:t>
                </m:r>
                <m:r>
                  <a:rPr xmlns:a="http://schemas.openxmlformats.org/drawingml/2006/main" sz="1500" i="1">
                    <a:solidFill>
                      <a:srgbClr val="545454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1500" i="1">
                    <a:solidFill>
                      <a:srgbClr val="545454"/>
                    </a:solidFill>
                    <a:latin typeface="Cambria Math" panose="02040503050406030204" pitchFamily="18" charset="0"/>
                  </a:rPr>
                  <m:t>γ</m:t>
                </m:r>
              </m:oMath>
            </a14:m>
            <a:r>
              <a:t> spectra when this study came to an end.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itle Slide">
  <a:themeElements>
    <a:clrScheme name="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tle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897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897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itle Slide">
  <a:themeElements>
    <a:clrScheme name="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tle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897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897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