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9"/>
  </p:notesMasterIdLst>
  <p:sldIdLst>
    <p:sldId id="256" r:id="rId8"/>
    <p:sldId id="257" r:id="rId9"/>
    <p:sldId id="264" r:id="rId10"/>
    <p:sldId id="265" r:id="rId11"/>
    <p:sldId id="266" r:id="rId12"/>
    <p:sldId id="271" r:id="rId13"/>
    <p:sldId id="268" r:id="rId14"/>
    <p:sldId id="273" r:id="rId15"/>
    <p:sldId id="270" r:id="rId16"/>
    <p:sldId id="272" r:id="rId17"/>
    <p:sldId id="269" r:id="rId18"/>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ALUT Barbara" initials="NB" lastIdx="2" clrIdx="0">
    <p:extLst>
      <p:ext uri="{19B8F6BF-5375-455C-9EA6-DF929625EA0E}">
        <p15:presenceInfo xmlns:p15="http://schemas.microsoft.com/office/powerpoint/2012/main" userId="S::Barbara.NADALUT@ctbto.org::ab54903f-6009-4e7b-bd22-d1a2aa247a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13" d="100"/>
          <a:sy n="113" d="100"/>
        </p:scale>
        <p:origin x="9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rmanspahn\Documents\test%20the%20test%20V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s\PTS\idc-ims\ED\ED%20Specific\ed-rm\Labs\Exercises\Proficiency%20Test%202019\Evaluation%20of%20results\uncertainties\zeta%20results%2016-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simulated</a:t>
            </a:r>
            <a:r>
              <a:rPr lang="en-GB" baseline="0"/>
              <a:t> zeta distribution for overestimated uncertainty</a:t>
            </a:r>
            <a:endParaRPr lang="en-GB"/>
          </a:p>
        </c:rich>
      </c:tx>
      <c:overlay val="0"/>
    </c:title>
    <c:autoTitleDeleted val="0"/>
    <c:plotArea>
      <c:layout/>
      <c:barChart>
        <c:barDir val="col"/>
        <c:grouping val="clustered"/>
        <c:varyColors val="0"/>
        <c:ser>
          <c:idx val="0"/>
          <c:order val="0"/>
          <c:tx>
            <c:strRef>
              <c:f>'0-0.5'!$B$1</c:f>
              <c:strCache>
                <c:ptCount val="1"/>
                <c:pt idx="0">
                  <c:v>s=0.5</c:v>
                </c:pt>
              </c:strCache>
            </c:strRef>
          </c:tx>
          <c:spPr>
            <a:solidFill>
              <a:srgbClr val="FF0000"/>
            </a:solidFill>
          </c:spPr>
          <c:invertIfNegative val="0"/>
          <c:cat>
            <c:strRef>
              <c:f>'0-0.5'!$A$2:$A$15</c:f>
              <c:strCache>
                <c:ptCount val="14"/>
                <c:pt idx="0">
                  <c:v>-3</c:v>
                </c:pt>
                <c:pt idx="1">
                  <c:v>-2.5</c:v>
                </c:pt>
                <c:pt idx="2">
                  <c:v>-2</c:v>
                </c:pt>
                <c:pt idx="3">
                  <c:v>-1.5</c:v>
                </c:pt>
                <c:pt idx="4">
                  <c:v>-1</c:v>
                </c:pt>
                <c:pt idx="5">
                  <c:v>-0.5</c:v>
                </c:pt>
                <c:pt idx="6">
                  <c:v>0</c:v>
                </c:pt>
                <c:pt idx="7">
                  <c:v>0.5</c:v>
                </c:pt>
                <c:pt idx="8">
                  <c:v>1</c:v>
                </c:pt>
                <c:pt idx="9">
                  <c:v>1.5</c:v>
                </c:pt>
                <c:pt idx="10">
                  <c:v>2</c:v>
                </c:pt>
                <c:pt idx="11">
                  <c:v>2.5</c:v>
                </c:pt>
                <c:pt idx="12">
                  <c:v>3</c:v>
                </c:pt>
                <c:pt idx="13">
                  <c:v>More</c:v>
                </c:pt>
              </c:strCache>
            </c:strRef>
          </c:cat>
          <c:val>
            <c:numRef>
              <c:f>'0-0.5'!$B$2:$B$15</c:f>
              <c:numCache>
                <c:formatCode>General</c:formatCode>
                <c:ptCount val="14"/>
                <c:pt idx="0">
                  <c:v>5.6968687397663074E-7</c:v>
                </c:pt>
                <c:pt idx="1">
                  <c:v>1.0136050686792497E-4</c:v>
                </c:pt>
                <c:pt idx="2">
                  <c:v>6.8769421773238497E-3</c:v>
                </c:pt>
                <c:pt idx="3">
                  <c:v>0.17931108740221824</c:v>
                </c:pt>
                <c:pt idx="4">
                  <c:v>1.8179260782924578</c:v>
                </c:pt>
                <c:pt idx="5">
                  <c:v>7.2519101237138646</c:v>
                </c:pt>
                <c:pt idx="6">
                  <c:v>11.487747676440787</c:v>
                </c:pt>
                <c:pt idx="7">
                  <c:v>7.2519101237138637</c:v>
                </c:pt>
                <c:pt idx="8">
                  <c:v>1.8179260782924578</c:v>
                </c:pt>
                <c:pt idx="9">
                  <c:v>0.17931108740221857</c:v>
                </c:pt>
                <c:pt idx="10">
                  <c:v>6.8769421773240413E-3</c:v>
                </c:pt>
                <c:pt idx="11">
                  <c:v>1.0136050686782028E-4</c:v>
                </c:pt>
                <c:pt idx="12">
                  <c:v>5.6848207474757828E-7</c:v>
                </c:pt>
                <c:pt idx="13">
                  <c:v>0</c:v>
                </c:pt>
              </c:numCache>
            </c:numRef>
          </c:val>
          <c:extLst>
            <c:ext xmlns:c16="http://schemas.microsoft.com/office/drawing/2014/chart" uri="{C3380CC4-5D6E-409C-BE32-E72D297353CC}">
              <c16:uniqueId val="{00000000-6BE6-4D3F-A67A-7DDDB36BA9AF}"/>
            </c:ext>
          </c:extLst>
        </c:ser>
        <c:ser>
          <c:idx val="1"/>
          <c:order val="1"/>
          <c:tx>
            <c:strRef>
              <c:f>'0-0.5'!$D$1</c:f>
              <c:strCache>
                <c:ptCount val="1"/>
                <c:pt idx="0">
                  <c:v>normal dist</c:v>
                </c:pt>
              </c:strCache>
            </c:strRef>
          </c:tx>
          <c:spPr>
            <a:solidFill>
              <a:srgbClr val="0070C0"/>
            </a:solidFill>
          </c:spPr>
          <c:invertIfNegative val="0"/>
          <c:val>
            <c:numRef>
              <c:f>'0-0.5'!$D$2:$D$14</c:f>
              <c:numCache>
                <c:formatCode>General</c:formatCode>
                <c:ptCount val="13"/>
                <c:pt idx="0">
                  <c:v>8.9392897048046649E-2</c:v>
                </c:pt>
                <c:pt idx="1">
                  <c:v>0.27734128258856622</c:v>
                </c:pt>
                <c:pt idx="2">
                  <c:v>0.83504052622963698</c:v>
                </c:pt>
                <c:pt idx="3">
                  <c:v>1.9677185040121212</c:v>
                </c:pt>
                <c:pt idx="4">
                  <c:v>3.6293273611546351</c:v>
                </c:pt>
                <c:pt idx="5">
                  <c:v>5.2399896579958058</c:v>
                </c:pt>
                <c:pt idx="6">
                  <c:v>5.9223795407375803</c:v>
                </c:pt>
                <c:pt idx="7">
                  <c:v>5.2399896579958041</c:v>
                </c:pt>
                <c:pt idx="8">
                  <c:v>3.6293273611546373</c:v>
                </c:pt>
                <c:pt idx="9">
                  <c:v>1.9677185040121206</c:v>
                </c:pt>
                <c:pt idx="10">
                  <c:v>0.83504052622963809</c:v>
                </c:pt>
                <c:pt idx="11">
                  <c:v>0.2773412825885655</c:v>
                </c:pt>
                <c:pt idx="12">
                  <c:v>7.2082145777018866E-2</c:v>
                </c:pt>
              </c:numCache>
            </c:numRef>
          </c:val>
          <c:extLst>
            <c:ext xmlns:c16="http://schemas.microsoft.com/office/drawing/2014/chart" uri="{C3380CC4-5D6E-409C-BE32-E72D297353CC}">
              <c16:uniqueId val="{00000001-6BE6-4D3F-A67A-7DDDB36BA9AF}"/>
            </c:ext>
          </c:extLst>
        </c:ser>
        <c:dLbls>
          <c:showLegendKey val="0"/>
          <c:showVal val="0"/>
          <c:showCatName val="0"/>
          <c:showSerName val="0"/>
          <c:showPercent val="0"/>
          <c:showBubbleSize val="0"/>
        </c:dLbls>
        <c:gapWidth val="150"/>
        <c:axId val="112452352"/>
        <c:axId val="112454272"/>
      </c:barChart>
      <c:catAx>
        <c:axId val="112452352"/>
        <c:scaling>
          <c:orientation val="minMax"/>
        </c:scaling>
        <c:delete val="0"/>
        <c:axPos val="b"/>
        <c:title>
          <c:tx>
            <c:rich>
              <a:bodyPr/>
              <a:lstStyle/>
              <a:p>
                <a:pPr>
                  <a:defRPr/>
                </a:pPr>
                <a:r>
                  <a:rPr lang="en-GB"/>
                  <a:t>Bin</a:t>
                </a:r>
              </a:p>
            </c:rich>
          </c:tx>
          <c:overlay val="0"/>
        </c:title>
        <c:numFmt formatCode="General" sourceLinked="0"/>
        <c:majorTickMark val="out"/>
        <c:minorTickMark val="none"/>
        <c:tickLblPos val="nextTo"/>
        <c:crossAx val="112454272"/>
        <c:crosses val="autoZero"/>
        <c:auto val="1"/>
        <c:lblAlgn val="ctr"/>
        <c:lblOffset val="100"/>
        <c:noMultiLvlLbl val="0"/>
      </c:catAx>
      <c:valAx>
        <c:axId val="112454272"/>
        <c:scaling>
          <c:orientation val="minMax"/>
        </c:scaling>
        <c:delete val="0"/>
        <c:axPos val="l"/>
        <c:title>
          <c:tx>
            <c:rich>
              <a:bodyPr/>
              <a:lstStyle/>
              <a:p>
                <a:pPr>
                  <a:defRPr/>
                </a:pPr>
                <a:r>
                  <a:rPr lang="en-GB"/>
                  <a:t>Frequency</a:t>
                </a:r>
              </a:p>
            </c:rich>
          </c:tx>
          <c:overlay val="0"/>
        </c:title>
        <c:numFmt formatCode="General" sourceLinked="1"/>
        <c:majorTickMark val="out"/>
        <c:minorTickMark val="none"/>
        <c:tickLblPos val="nextTo"/>
        <c:crossAx val="112452352"/>
        <c:crosses val="autoZero"/>
        <c:crossBetween val="between"/>
      </c:valAx>
    </c:plotArea>
    <c:legend>
      <c:legendPos val="r"/>
      <c:overlay val="0"/>
    </c:legend>
    <c:plotVisOnly val="1"/>
    <c:dispBlanksAs val="gap"/>
    <c:showDLblsOverMax val="0"/>
  </c:chart>
  <c:spPr>
    <a:solidFill>
      <a:schemeClr val="accent1">
        <a:lumMod val="20000"/>
        <a:lumOff val="8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zeta test distribution</a:t>
            </a:r>
          </a:p>
          <a:p>
            <a:pPr>
              <a:defRPr/>
            </a:pPr>
            <a:r>
              <a:rPr lang="en-GB" dirty="0"/>
              <a:t>ALL LABS - PTE2017-2019</a:t>
            </a:r>
          </a:p>
        </c:rich>
      </c:tx>
      <c:overlay val="0"/>
    </c:title>
    <c:autoTitleDeleted val="0"/>
    <c:plotArea>
      <c:layout/>
      <c:barChart>
        <c:barDir val="col"/>
        <c:grouping val="clustered"/>
        <c:varyColors val="0"/>
        <c:ser>
          <c:idx val="0"/>
          <c:order val="0"/>
          <c:tx>
            <c:v>All labs PTE2017-2019</c:v>
          </c:tx>
          <c:invertIfNegative val="0"/>
          <c:cat>
            <c:numRef>
              <c:f>'ALL LABs'!$A$2:$A$20</c:f>
              <c:numCache>
                <c:formatCode>General</c:formatCode>
                <c:ptCount val="19"/>
                <c:pt idx="0">
                  <c:v>-4.5</c:v>
                </c:pt>
                <c:pt idx="1">
                  <c:v>-4</c:v>
                </c:pt>
                <c:pt idx="2">
                  <c:v>-3.5</c:v>
                </c:pt>
                <c:pt idx="3">
                  <c:v>-3</c:v>
                </c:pt>
                <c:pt idx="4">
                  <c:v>-2.5</c:v>
                </c:pt>
                <c:pt idx="5">
                  <c:v>-2</c:v>
                </c:pt>
                <c:pt idx="6">
                  <c:v>-1.5</c:v>
                </c:pt>
                <c:pt idx="7">
                  <c:v>-1</c:v>
                </c:pt>
                <c:pt idx="8">
                  <c:v>-0.5</c:v>
                </c:pt>
                <c:pt idx="9">
                  <c:v>0</c:v>
                </c:pt>
                <c:pt idx="10">
                  <c:v>0.5</c:v>
                </c:pt>
                <c:pt idx="11">
                  <c:v>1</c:v>
                </c:pt>
                <c:pt idx="12">
                  <c:v>1.5</c:v>
                </c:pt>
                <c:pt idx="13">
                  <c:v>2</c:v>
                </c:pt>
                <c:pt idx="14">
                  <c:v>2.5</c:v>
                </c:pt>
                <c:pt idx="15">
                  <c:v>3</c:v>
                </c:pt>
                <c:pt idx="16">
                  <c:v>3.5</c:v>
                </c:pt>
                <c:pt idx="17">
                  <c:v>4</c:v>
                </c:pt>
                <c:pt idx="18">
                  <c:v>4.5</c:v>
                </c:pt>
              </c:numCache>
            </c:numRef>
          </c:cat>
          <c:val>
            <c:numRef>
              <c:f>'ALL LABs'!$B$2:$B$20</c:f>
              <c:numCache>
                <c:formatCode>General</c:formatCode>
                <c:ptCount val="19"/>
                <c:pt idx="0">
                  <c:v>4</c:v>
                </c:pt>
                <c:pt idx="1">
                  <c:v>3</c:v>
                </c:pt>
                <c:pt idx="2">
                  <c:v>1</c:v>
                </c:pt>
                <c:pt idx="3">
                  <c:v>5</c:v>
                </c:pt>
                <c:pt idx="4">
                  <c:v>5</c:v>
                </c:pt>
                <c:pt idx="5">
                  <c:v>16</c:v>
                </c:pt>
                <c:pt idx="6">
                  <c:v>14</c:v>
                </c:pt>
                <c:pt idx="7">
                  <c:v>34</c:v>
                </c:pt>
                <c:pt idx="8">
                  <c:v>70</c:v>
                </c:pt>
                <c:pt idx="9">
                  <c:v>118</c:v>
                </c:pt>
                <c:pt idx="10">
                  <c:v>135</c:v>
                </c:pt>
                <c:pt idx="11">
                  <c:v>69</c:v>
                </c:pt>
                <c:pt idx="12">
                  <c:v>32</c:v>
                </c:pt>
                <c:pt idx="13">
                  <c:v>22</c:v>
                </c:pt>
                <c:pt idx="14">
                  <c:v>6</c:v>
                </c:pt>
                <c:pt idx="15">
                  <c:v>5</c:v>
                </c:pt>
                <c:pt idx="16">
                  <c:v>0</c:v>
                </c:pt>
                <c:pt idx="17">
                  <c:v>1</c:v>
                </c:pt>
                <c:pt idx="18">
                  <c:v>0</c:v>
                </c:pt>
              </c:numCache>
            </c:numRef>
          </c:val>
          <c:extLst>
            <c:ext xmlns:c16="http://schemas.microsoft.com/office/drawing/2014/chart" uri="{C3380CC4-5D6E-409C-BE32-E72D297353CC}">
              <c16:uniqueId val="{00000000-9F88-4697-8DA7-5982C8893C79}"/>
            </c:ext>
          </c:extLst>
        </c:ser>
        <c:ser>
          <c:idx val="1"/>
          <c:order val="1"/>
          <c:tx>
            <c:v>fit distr.</c:v>
          </c:tx>
          <c:invertIfNegative val="0"/>
          <c:val>
            <c:numRef>
              <c:f>'ALL LABs'!$C$2:$C$20</c:f>
              <c:numCache>
                <c:formatCode>General</c:formatCode>
                <c:ptCount val="19"/>
                <c:pt idx="0">
                  <c:v>2.0617554617780441E-4</c:v>
                </c:pt>
                <c:pt idx="1">
                  <c:v>2.8699683778440248E-3</c:v>
                </c:pt>
                <c:pt idx="2">
                  <c:v>3.1056841284915551E-2</c:v>
                </c:pt>
                <c:pt idx="3">
                  <c:v>0.24836188363250467</c:v>
                </c:pt>
                <c:pt idx="4">
                  <c:v>1.4683072242555162</c:v>
                </c:pt>
                <c:pt idx="5">
                  <c:v>6.4194735124303826</c:v>
                </c:pt>
                <c:pt idx="6">
                  <c:v>20.761711293186245</c:v>
                </c:pt>
                <c:pt idx="7">
                  <c:v>49.684268217519588</c:v>
                </c:pt>
                <c:pt idx="8">
                  <c:v>87.99401579579974</c:v>
                </c:pt>
                <c:pt idx="9">
                  <c:v>115.3518438325294</c:v>
                </c:pt>
                <c:pt idx="10">
                  <c:v>111.93385864808727</c:v>
                </c:pt>
                <c:pt idx="11">
                  <c:v>80.40087413718453</c:v>
                </c:pt>
                <c:pt idx="12">
                  <c:v>42.745249359328284</c:v>
                </c:pt>
                <c:pt idx="13">
                  <c:v>16.818151447218042</c:v>
                </c:pt>
                <c:pt idx="14">
                  <c:v>4.8959879525037877</c:v>
                </c:pt>
                <c:pt idx="15">
                  <c:v>1.0542873223230345</c:v>
                </c:pt>
                <c:pt idx="16">
                  <c:v>0.16788038658262394</c:v>
                </c:pt>
                <c:pt idx="17">
                  <c:v>1.9761258722724051E-2</c:v>
                </c:pt>
                <c:pt idx="18">
                  <c:v>1.356187106125617E-3</c:v>
                </c:pt>
              </c:numCache>
            </c:numRef>
          </c:val>
          <c:extLst>
            <c:ext xmlns:c16="http://schemas.microsoft.com/office/drawing/2014/chart" uri="{C3380CC4-5D6E-409C-BE32-E72D297353CC}">
              <c16:uniqueId val="{00000001-9F88-4697-8DA7-5982C8893C79}"/>
            </c:ext>
          </c:extLst>
        </c:ser>
        <c:ser>
          <c:idx val="2"/>
          <c:order val="2"/>
          <c:tx>
            <c:v>normal dist.</c:v>
          </c:tx>
          <c:spPr>
            <a:solidFill>
              <a:srgbClr val="00B050"/>
            </a:solidFill>
          </c:spPr>
          <c:invertIfNegative val="0"/>
          <c:val>
            <c:numRef>
              <c:f>'ALL LABs'!$G$2:$G$20</c:f>
              <c:numCache>
                <c:formatCode>General</c:formatCode>
                <c:ptCount val="19"/>
                <c:pt idx="0">
                  <c:v>5.7718039184645759E-3</c:v>
                </c:pt>
                <c:pt idx="1">
                  <c:v>4.1973530089969457E-2</c:v>
                </c:pt>
                <c:pt idx="2">
                  <c:v>0.26384818888257966</c:v>
                </c:pt>
                <c:pt idx="3">
                  <c:v>1.2974786240384462</c:v>
                </c:pt>
                <c:pt idx="4">
                  <c:v>4.9921430867946759</c:v>
                </c:pt>
                <c:pt idx="5">
                  <c:v>15.030729472737097</c:v>
                </c:pt>
                <c:pt idx="6">
                  <c:v>35.418933073640602</c:v>
                </c:pt>
                <c:pt idx="7">
                  <c:v>65.327892503406986</c:v>
                </c:pt>
                <c:pt idx="8">
                  <c:v>94.319813847712368</c:v>
                </c:pt>
                <c:pt idx="9">
                  <c:v>106.60283173755761</c:v>
                </c:pt>
                <c:pt idx="10">
                  <c:v>94.319813847712339</c:v>
                </c:pt>
                <c:pt idx="11">
                  <c:v>65.327892503407043</c:v>
                </c:pt>
                <c:pt idx="12">
                  <c:v>35.418933073640574</c:v>
                </c:pt>
                <c:pt idx="13">
                  <c:v>15.030729472737107</c:v>
                </c:pt>
                <c:pt idx="14">
                  <c:v>4.9921430867947265</c:v>
                </c:pt>
                <c:pt idx="15">
                  <c:v>1.2974786240383764</c:v>
                </c:pt>
                <c:pt idx="16">
                  <c:v>0.26384818888254813</c:v>
                </c:pt>
                <c:pt idx="17">
                  <c:v>4.1973530089990163E-2</c:v>
                </c:pt>
                <c:pt idx="18">
                  <c:v>3.937060431098871E-3</c:v>
                </c:pt>
              </c:numCache>
            </c:numRef>
          </c:val>
          <c:extLst>
            <c:ext xmlns:c16="http://schemas.microsoft.com/office/drawing/2014/chart" uri="{C3380CC4-5D6E-409C-BE32-E72D297353CC}">
              <c16:uniqueId val="{00000002-9F88-4697-8DA7-5982C8893C79}"/>
            </c:ext>
          </c:extLst>
        </c:ser>
        <c:dLbls>
          <c:showLegendKey val="0"/>
          <c:showVal val="0"/>
          <c:showCatName val="0"/>
          <c:showSerName val="0"/>
          <c:showPercent val="0"/>
          <c:showBubbleSize val="0"/>
        </c:dLbls>
        <c:gapWidth val="150"/>
        <c:axId val="197195648"/>
        <c:axId val="197197184"/>
      </c:barChart>
      <c:catAx>
        <c:axId val="197195648"/>
        <c:scaling>
          <c:orientation val="minMax"/>
        </c:scaling>
        <c:delete val="0"/>
        <c:axPos val="b"/>
        <c:numFmt formatCode="General" sourceLinked="1"/>
        <c:majorTickMark val="out"/>
        <c:minorTickMark val="none"/>
        <c:tickLblPos val="nextTo"/>
        <c:crossAx val="197197184"/>
        <c:crosses val="autoZero"/>
        <c:auto val="1"/>
        <c:lblAlgn val="ctr"/>
        <c:lblOffset val="100"/>
        <c:noMultiLvlLbl val="0"/>
      </c:catAx>
      <c:valAx>
        <c:axId val="197197184"/>
        <c:scaling>
          <c:orientation val="minMax"/>
        </c:scaling>
        <c:delete val="0"/>
        <c:axPos val="l"/>
        <c:majorGridlines/>
        <c:numFmt formatCode="General" sourceLinked="1"/>
        <c:majorTickMark val="out"/>
        <c:minorTickMark val="none"/>
        <c:tickLblPos val="nextTo"/>
        <c:crossAx val="197195648"/>
        <c:crosses val="autoZero"/>
        <c:crossBetween val="between"/>
      </c:valAx>
    </c:plotArea>
    <c:legend>
      <c:legendPos val="r"/>
      <c:overlay val="0"/>
    </c:legend>
    <c:plotVisOnly val="1"/>
    <c:dispBlanksAs val="gap"/>
    <c:showDLblsOverMax val="0"/>
  </c:chart>
  <c:spPr>
    <a:solidFill>
      <a:schemeClr val="accent1">
        <a:lumMod val="20000"/>
        <a:lumOff val="80000"/>
      </a:schemeClr>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14-Jun-21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rPr>
              <a:t>Proficiency Test Exercises (PTE) : Bringing Certainty into Uncertainty</a:t>
            </a:r>
            <a:endParaRPr lang="en-US" sz="1800" b="1" dirty="0">
              <a:solidFill>
                <a:schemeClr val="bg1"/>
              </a:solidFill>
              <a:latin typeface="Arial" panose="020B0604020202020204" pitchFamily="34" charset="0"/>
            </a:endParaRP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de-DE" sz="1600" dirty="0">
                <a:solidFill>
                  <a:schemeClr val="bg1"/>
                </a:solidFill>
                <a:latin typeface="Arial" panose="020B0604020202020204" pitchFamily="34" charset="0"/>
                <a:ea typeface="Avenir Book" charset="0"/>
              </a:rPr>
              <a:t>Nikolaus Hermanspahn, Herbert Gohla</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GB" sz="1401" dirty="0">
                <a:solidFill>
                  <a:schemeClr val="bg1"/>
                </a:solidFill>
                <a:latin typeface="Arial" panose="020B0604020202020204" pitchFamily="34" charset="0"/>
                <a:cs typeface="Arial" panose="020B0604020202020204" pitchFamily="34" charset="0"/>
              </a:rPr>
              <a:t>P3.2-279</a:t>
            </a:r>
            <a:endParaRPr lang="en-AT"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6F2458A-2389-4BBB-8C6C-042F1DAACD0F}"/>
              </a:ext>
            </a:extLst>
          </p:cNvPr>
          <p:cNvSpPr txBox="1"/>
          <p:nvPr/>
        </p:nvSpPr>
        <p:spPr>
          <a:xfrm>
            <a:off x="477982" y="1136073"/>
            <a:ext cx="8312727" cy="707886"/>
          </a:xfrm>
          <a:prstGeom prst="rect">
            <a:avLst/>
          </a:prstGeom>
          <a:noFill/>
        </p:spPr>
        <p:txBody>
          <a:bodyPr wrap="square" rtlCol="0">
            <a:spAutoFit/>
          </a:bodyPr>
          <a:lstStyle/>
          <a:p>
            <a:r>
              <a:rPr lang="en-US" sz="1000" dirty="0"/>
              <a:t>Example 3: The plot below shows the distribution of zeta test values for one laboratory (Lab C – in blue) for a three year period. The distribution clearly differs from the standard normal distribution (in green) and also shows some outliers, but also shows that most individual results are acceptable. The orange distribution shown, is a normal distribution (</a:t>
            </a:r>
            <a:r>
              <a:rPr lang="en-US" sz="1000" dirty="0">
                <a:latin typeface="Symbol" panose="05050102010706020507" pitchFamily="18" charset="2"/>
              </a:rPr>
              <a:t>m</a:t>
            </a:r>
            <a:r>
              <a:rPr lang="en-US" sz="1000" dirty="0"/>
              <a:t> -1.2, </a:t>
            </a:r>
            <a:r>
              <a:rPr lang="en-US" sz="1000" dirty="0">
                <a:latin typeface="Symbol" panose="05050102010706020507" pitchFamily="18" charset="2"/>
              </a:rPr>
              <a:t>s</a:t>
            </a:r>
            <a:r>
              <a:rPr lang="en-US" sz="1000" dirty="0"/>
              <a:t> = 1.1) which approximates the laboratory data. The distribution may indicate that the laboratory has a bias and would warrant further investigation.</a:t>
            </a:r>
          </a:p>
        </p:txBody>
      </p:sp>
      <p:pic>
        <p:nvPicPr>
          <p:cNvPr id="7" name="Picture 6">
            <a:extLst>
              <a:ext uri="{FF2B5EF4-FFF2-40B4-BE49-F238E27FC236}">
                <a16:creationId xmlns:a16="http://schemas.microsoft.com/office/drawing/2014/main" id="{3FEEAC8F-8857-4166-9F84-EE8434C813E4}"/>
              </a:ext>
            </a:extLst>
          </p:cNvPr>
          <p:cNvPicPr>
            <a:picLocks noChangeAspect="1"/>
          </p:cNvPicPr>
          <p:nvPr/>
        </p:nvPicPr>
        <p:blipFill>
          <a:blip r:embed="rId2"/>
          <a:stretch>
            <a:fillRect/>
          </a:stretch>
        </p:blipFill>
        <p:spPr>
          <a:xfrm>
            <a:off x="718494" y="1971041"/>
            <a:ext cx="8015882" cy="2604688"/>
          </a:xfrm>
          <a:prstGeom prst="rect">
            <a:avLst/>
          </a:prstGeom>
        </p:spPr>
      </p:pic>
    </p:spTree>
    <p:extLst>
      <p:ext uri="{BB962C8B-B14F-4D97-AF65-F5344CB8AC3E}">
        <p14:creationId xmlns:p14="http://schemas.microsoft.com/office/powerpoint/2010/main" val="83573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A132F9-6845-4767-AB1B-CA4D3A80791C}"/>
              </a:ext>
            </a:extLst>
          </p:cNvPr>
          <p:cNvSpPr txBox="1"/>
          <p:nvPr/>
        </p:nvSpPr>
        <p:spPr>
          <a:xfrm>
            <a:off x="76200" y="874652"/>
            <a:ext cx="8991600" cy="470898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14B"/>
                </a:solidFill>
                <a:effectLst/>
                <a:uLnTx/>
                <a:uFillTx/>
                <a:ea typeface="+mn-ea"/>
                <a:cs typeface="+mn-cs"/>
              </a:rPr>
              <a:t>Conclusion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314B"/>
                </a:solidFill>
                <a:effectLst/>
                <a:uLnTx/>
                <a:uFillTx/>
                <a:ea typeface="+mn-ea"/>
                <a:cs typeface="+mn-cs"/>
              </a:rPr>
              <a:t>The statistical evaluation and graphical </a:t>
            </a:r>
            <a:r>
              <a:rPr kumimoji="0" lang="en-GB" sz="2000" b="0" i="0" u="none" strike="noStrike" kern="1200" cap="none" spc="0" normalizeH="0" baseline="0" noProof="0" dirty="0">
                <a:ln>
                  <a:noFill/>
                </a:ln>
                <a:solidFill>
                  <a:srgbClr val="00314B"/>
                </a:solidFill>
                <a:effectLst/>
                <a:uLnTx/>
                <a:uFillTx/>
                <a:ea typeface="+mn-ea"/>
                <a:cs typeface="+mn-cs"/>
              </a:rPr>
              <a:t>presentation of </a:t>
            </a:r>
            <a:r>
              <a:rPr lang="en-US" sz="2000" dirty="0">
                <a:solidFill>
                  <a:srgbClr val="00314B"/>
                </a:solidFill>
                <a:latin typeface="Symbol" panose="05050102010706020507" pitchFamily="18" charset="2"/>
              </a:rPr>
              <a:t>z</a:t>
            </a:r>
            <a:r>
              <a:rPr lang="en-US" sz="2000" dirty="0">
                <a:solidFill>
                  <a:srgbClr val="00314B"/>
                </a:solidFill>
              </a:rPr>
              <a:t> scores </a:t>
            </a:r>
            <a:r>
              <a:rPr kumimoji="0" lang="en-US" sz="2000" b="0" i="0" u="none" strike="noStrike" kern="1200" cap="none" spc="0" normalizeH="0" baseline="0" noProof="0" dirty="0">
                <a:ln>
                  <a:noFill/>
                </a:ln>
                <a:solidFill>
                  <a:srgbClr val="00314B"/>
                </a:solidFill>
                <a:effectLst/>
                <a:uLnTx/>
                <a:uFillTx/>
                <a:ea typeface="+mn-ea"/>
                <a:cs typeface="+mn-cs"/>
              </a:rPr>
              <a:t>in histograms aides in assessing the complete set of results as opposed to focusing on singular fail results.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314B"/>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314B"/>
                </a:solidFill>
              </a:rPr>
              <a:t>The relative large number of results </a:t>
            </a:r>
            <a:r>
              <a:rPr lang="en-US" sz="2000">
                <a:solidFill>
                  <a:srgbClr val="00314B"/>
                </a:solidFill>
              </a:rPr>
              <a:t>per exercise </a:t>
            </a:r>
            <a:r>
              <a:rPr lang="en-US" sz="2000" dirty="0">
                <a:solidFill>
                  <a:srgbClr val="00314B"/>
                </a:solidFill>
              </a:rPr>
              <a:t>makes it possible to provide feedback based on a single exercise.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314B"/>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314B"/>
                </a:solidFill>
              </a:rPr>
              <a:t>The evaluation should not be used as additional pass/fail criteria, but can aid laboratories in identifying weaknesses.</a:t>
            </a:r>
            <a:endParaRPr kumimoji="0" lang="en-US" sz="2000" b="0" i="0" u="none" strike="noStrike" kern="1200" cap="none" spc="0" normalizeH="0" baseline="0" noProof="0" dirty="0">
              <a:ln>
                <a:noFill/>
              </a:ln>
              <a:solidFill>
                <a:srgbClr val="00314B"/>
              </a:solidFill>
              <a:effectLst/>
              <a:uLnTx/>
              <a:uFillTx/>
              <a:ea typeface="+mn-ea"/>
              <a:cs typeface="+mn-cs"/>
            </a:endParaRPr>
          </a:p>
          <a:p>
            <a:pPr lvl="0" defTabSz="914400" eaLnBrk="0" fontAlgn="base" hangingPunct="0">
              <a:spcBef>
                <a:spcPct val="0"/>
              </a:spcBef>
              <a:spcAft>
                <a:spcPct val="0"/>
              </a:spcAft>
              <a:defRPr/>
            </a:pPr>
            <a:endParaRPr lang="en-US" sz="2400" dirty="0">
              <a:solidFill>
                <a:srgbClr val="00314B"/>
              </a:solidFill>
            </a:endParaRPr>
          </a:p>
          <a:p>
            <a:pPr lvl="0" defTabSz="914400" eaLnBrk="0" fontAlgn="base" hangingPunct="0">
              <a:spcBef>
                <a:spcPct val="0"/>
              </a:spcBef>
              <a:spcAft>
                <a:spcPct val="0"/>
              </a:spcAft>
              <a:defRPr/>
            </a:pPr>
            <a:endParaRPr kumimoji="0" lang="en-US" sz="2400" b="0" i="0" u="none" strike="noStrike" kern="1200" cap="none" spc="0" normalizeH="0" baseline="0" noProof="0" dirty="0">
              <a:ln>
                <a:noFill/>
              </a:ln>
              <a:solidFill>
                <a:srgbClr val="00314B"/>
              </a:solidFill>
              <a:effectLst/>
              <a:uLnTx/>
              <a:uFillTx/>
              <a:ea typeface="+mn-ea"/>
              <a:cs typeface="+mn-cs"/>
            </a:endParaRPr>
          </a:p>
          <a:p>
            <a:pPr lvl="0" defTabSz="914400" eaLnBrk="0" fontAlgn="base" hangingPunct="0">
              <a:spcBef>
                <a:spcPct val="0"/>
              </a:spcBef>
              <a:spcAft>
                <a:spcPct val="0"/>
              </a:spcAft>
              <a:defRPr/>
            </a:pPr>
            <a:endParaRPr kumimoji="0" lang="en-US" sz="2400" b="0" i="0" u="none" strike="noStrike" kern="1200" cap="none" spc="0" normalizeH="0" baseline="0" noProof="0" dirty="0">
              <a:ln>
                <a:noFill/>
              </a:ln>
              <a:solidFill>
                <a:srgbClr val="00314B"/>
              </a:solidFill>
              <a:effectLst/>
              <a:uLnTx/>
              <a:uFillTx/>
              <a:ea typeface="+mn-ea"/>
              <a:cs typeface="+mn-cs"/>
            </a:endParaRPr>
          </a:p>
          <a:p>
            <a:pPr lvl="0" defTabSz="914400" eaLnBrk="0" fontAlgn="base" hangingPunct="0">
              <a:spcBef>
                <a:spcPct val="0"/>
              </a:spcBef>
              <a:spcAft>
                <a:spcPct val="0"/>
              </a:spcAft>
              <a:defRPr/>
            </a:pPr>
            <a:endParaRPr kumimoji="0" lang="en-US" sz="2400" b="0" i="0" u="none" strike="noStrike" kern="1200" cap="none" spc="0" normalizeH="0" baseline="0" noProof="0" dirty="0">
              <a:ln>
                <a:noFill/>
              </a:ln>
              <a:solidFill>
                <a:srgbClr val="00314B"/>
              </a:solidFill>
              <a:effectLst/>
              <a:uLnTx/>
              <a:uFillTx/>
              <a:ea typeface="+mn-ea"/>
              <a:cs typeface="+mn-cs"/>
            </a:endParaRPr>
          </a:p>
        </p:txBody>
      </p:sp>
    </p:spTree>
    <p:extLst>
      <p:ext uri="{BB962C8B-B14F-4D97-AF65-F5344CB8AC3E}">
        <p14:creationId xmlns:p14="http://schemas.microsoft.com/office/powerpoint/2010/main" val="235030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CF0A35B3-EA0B-4F0A-AB41-0E1BA486C191}"/>
              </a:ext>
            </a:extLst>
          </p:cNvPr>
          <p:cNvGrpSpPr/>
          <p:nvPr/>
        </p:nvGrpSpPr>
        <p:grpSpPr>
          <a:xfrm>
            <a:off x="627380" y="1775136"/>
            <a:ext cx="5670907" cy="2927412"/>
            <a:chOff x="538691" y="1810078"/>
            <a:chExt cx="5670907" cy="2927412"/>
          </a:xfrm>
        </p:grpSpPr>
        <p:pic>
          <p:nvPicPr>
            <p:cNvPr id="6" name="Picture 2">
              <a:extLst>
                <a:ext uri="{FF2B5EF4-FFF2-40B4-BE49-F238E27FC236}">
                  <a16:creationId xmlns:a16="http://schemas.microsoft.com/office/drawing/2014/main" id="{626E86F2-188C-4D5A-9AEF-67CB4A9592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7"/>
            <a:stretch/>
          </p:blipFill>
          <p:spPr bwMode="auto">
            <a:xfrm>
              <a:off x="538691" y="1810078"/>
              <a:ext cx="5564227" cy="292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24ECF83-5B58-4712-BCD5-47841EEBF387}"/>
                </a:ext>
              </a:extLst>
            </p:cNvPr>
            <p:cNvSpPr txBox="1"/>
            <p:nvPr/>
          </p:nvSpPr>
          <p:spPr>
            <a:xfrm>
              <a:off x="2931371" y="1919416"/>
              <a:ext cx="3278227" cy="1077218"/>
            </a:xfrm>
            <a:prstGeom prst="rect">
              <a:avLst/>
            </a:prstGeom>
            <a:noFill/>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Quick Facts on CTBT Particulate PTEs</a:t>
              </a:r>
            </a:p>
            <a:p>
              <a:pPr marL="685800" indent="-68580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800" dirty="0">
                  <a:solidFill>
                    <a:schemeClr val="bg1"/>
                  </a:solidFill>
                  <a:latin typeface="Arial" panose="020B0604020202020204" pitchFamily="34" charset="0"/>
                  <a:cs typeface="Arial" panose="020B0604020202020204" pitchFamily="34" charset="0"/>
                </a:rPr>
                <a:t>16 participating  IMS laboratories</a:t>
              </a:r>
            </a:p>
            <a:p>
              <a:pPr marL="685800" indent="-685800">
                <a:buFont typeface="Arial" panose="020B0604020202020204" pitchFamily="34" charset="0"/>
                <a:buChar char="•"/>
              </a:pPr>
              <a:r>
                <a:rPr lang="en-US" sz="800" dirty="0">
                  <a:solidFill>
                    <a:schemeClr val="bg1"/>
                  </a:solidFill>
                  <a:latin typeface="Arial" panose="020B0604020202020204" pitchFamily="34" charset="0"/>
                  <a:cs typeface="Arial" panose="020B0604020202020204" pitchFamily="34" charset="0"/>
                </a:rPr>
                <a:t>Per PTE one of six IMS standard geometries</a:t>
              </a:r>
            </a:p>
            <a:p>
              <a:pPr marL="685800" indent="-685800">
                <a:buFont typeface="Arial" panose="020B0604020202020204" pitchFamily="34" charset="0"/>
                <a:buChar char="•"/>
              </a:pPr>
              <a:r>
                <a:rPr lang="en-US" sz="800" dirty="0">
                  <a:solidFill>
                    <a:schemeClr val="bg1"/>
                  </a:solidFill>
                  <a:latin typeface="Arial" panose="020B0604020202020204" pitchFamily="34" charset="0"/>
                  <a:cs typeface="Arial" panose="020B0604020202020204" pitchFamily="34" charset="0"/>
                </a:rPr>
                <a:t>Fresh fission and activation products</a:t>
              </a:r>
            </a:p>
            <a:p>
              <a:pPr marL="685800" indent="-685800">
                <a:buFont typeface="Arial" panose="020B0604020202020204" pitchFamily="34" charset="0"/>
                <a:buChar char="•"/>
              </a:pPr>
              <a:r>
                <a:rPr lang="en-US" sz="800" dirty="0">
                  <a:solidFill>
                    <a:schemeClr val="bg1"/>
                  </a:solidFill>
                  <a:latin typeface="Arial" panose="020B0604020202020204" pitchFamily="34" charset="0"/>
                  <a:cs typeface="Arial" panose="020B0604020202020204" pitchFamily="34" charset="0"/>
                </a:rPr>
                <a:t>10-30 nuclides are  evaluated in each exercise</a:t>
              </a:r>
            </a:p>
            <a:p>
              <a:pPr marL="685800" indent="-685800">
                <a:buFont typeface="Arial" panose="020B0604020202020204" pitchFamily="34" charset="0"/>
                <a:buChar char="•"/>
              </a:pPr>
              <a:r>
                <a:rPr lang="en-US" sz="800" dirty="0">
                  <a:solidFill>
                    <a:schemeClr val="bg1"/>
                  </a:solidFill>
                  <a:latin typeface="Arial" panose="020B0604020202020204" pitchFamily="34" charset="0"/>
                  <a:cs typeface="Arial" panose="020B0604020202020204" pitchFamily="34" charset="0"/>
                </a:rPr>
                <a:t>Analysis by gamma spectrometry</a:t>
              </a:r>
            </a:p>
            <a:p>
              <a:pPr marL="685800" indent="-685800">
                <a:buFont typeface="Arial" panose="020B0604020202020204" pitchFamily="34" charset="0"/>
                <a:buChar char="•"/>
              </a:pPr>
              <a:r>
                <a:rPr lang="en-US" sz="800" dirty="0">
                  <a:solidFill>
                    <a:schemeClr val="bg1"/>
                  </a:solidFill>
                  <a:latin typeface="Arial" panose="020B0604020202020204" pitchFamily="34" charset="0"/>
                  <a:cs typeface="Arial" panose="020B0604020202020204" pitchFamily="34" charset="0"/>
                </a:rPr>
                <a:t>Spectra typically contain 200-300 peaks</a:t>
              </a:r>
              <a:endParaRPr lang="en-GB" sz="800" dirty="0">
                <a:solidFill>
                  <a:schemeClr val="bg1"/>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7779EA4C-A9ED-408C-B03A-1599B551DAF5}"/>
              </a:ext>
            </a:extLst>
          </p:cNvPr>
          <p:cNvSpPr txBox="1"/>
          <p:nvPr/>
        </p:nvSpPr>
        <p:spPr>
          <a:xfrm>
            <a:off x="538691" y="888996"/>
            <a:ext cx="7853258" cy="1015663"/>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Proficiency Test  Exercises for IMS Laboratories</a:t>
            </a:r>
          </a:p>
          <a:p>
            <a:endParaRPr lang="en-US" sz="900" b="1"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IMS laboratories are part of the International Monitoring system (IMS) and provide critical data and assessments on  potential Treaty violations. The laboratories also fulfil an essential role in the  Quality Assurance program for radionuclide IMS stations.</a:t>
            </a:r>
          </a:p>
          <a:p>
            <a:r>
              <a:rPr lang="en-US" sz="800" dirty="0">
                <a:latin typeface="Arial" panose="020B0604020202020204" pitchFamily="34" charset="0"/>
                <a:cs typeface="Arial" panose="020B0604020202020204" pitchFamily="34" charset="0"/>
              </a:rPr>
              <a:t>Proficiency Test Exercises (PTEs) are held annually to test the performance of IMS laboratories and to provide them with feedback for improvement.</a:t>
            </a:r>
          </a:p>
          <a:p>
            <a:r>
              <a:rPr lang="en-US" sz="800" dirty="0">
                <a:latin typeface="Arial" panose="020B0604020202020204" pitchFamily="34" charset="0"/>
                <a:cs typeface="Arial" panose="020B0604020202020204" pitchFamily="34" charset="0"/>
              </a:rPr>
              <a:t>Particulate PTEs have been held since 2000 and Noble Gas PTEs have started in 2021.</a:t>
            </a:r>
          </a:p>
          <a:p>
            <a:endParaRPr lang="en-US"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E20938-EEAE-4592-BBE7-CB77FA2EF64B}"/>
              </a:ext>
            </a:extLst>
          </p:cNvPr>
          <p:cNvSpPr txBox="1"/>
          <p:nvPr/>
        </p:nvSpPr>
        <p:spPr>
          <a:xfrm>
            <a:off x="6576060" y="1775136"/>
            <a:ext cx="2270760" cy="2554545"/>
          </a:xfrm>
          <a:prstGeom prst="rect">
            <a:avLst/>
          </a:prstGeom>
          <a:noFill/>
        </p:spPr>
        <p:txBody>
          <a:bodyPr wrap="square" rtlCol="0">
            <a:spAutoFit/>
          </a:bodyPr>
          <a:lstStyle/>
          <a:p>
            <a:r>
              <a:rPr lang="en-US" sz="1000" b="1" dirty="0"/>
              <a:t>Background</a:t>
            </a:r>
          </a:p>
          <a:p>
            <a:r>
              <a:rPr lang="en-US" sz="1000" dirty="0"/>
              <a:t>Evaluation criteria have been established for individual results for a PTE and these results are used  to grade the laboratories. In addition to these pass/fail criteria, data from PTEs contains additional information that could be used to further improve laboratory performance.</a:t>
            </a:r>
          </a:p>
          <a:p>
            <a:endParaRPr lang="en-US" sz="1000" dirty="0"/>
          </a:p>
          <a:p>
            <a:r>
              <a:rPr lang="en-US" sz="1000" b="1" dirty="0"/>
              <a:t>Goal</a:t>
            </a:r>
          </a:p>
          <a:p>
            <a:r>
              <a:rPr lang="en-US" sz="1000" dirty="0"/>
              <a:t>Establish additional tools to evaluate overall performance of individual laboratories and to provide information on performance of PTEs.</a:t>
            </a:r>
          </a:p>
          <a:p>
            <a:endParaRPr lang="en-US" sz="1000" dirty="0"/>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2E6D41-DC61-4C57-8388-7E136E9B8764}"/>
                  </a:ext>
                </a:extLst>
              </p:cNvPr>
              <p:cNvSpPr txBox="1"/>
              <p:nvPr/>
            </p:nvSpPr>
            <p:spPr>
              <a:xfrm>
                <a:off x="541867" y="1210733"/>
                <a:ext cx="8034866" cy="3089372"/>
              </a:xfrm>
              <a:prstGeom prst="rect">
                <a:avLst/>
              </a:prstGeom>
              <a:noFill/>
            </p:spPr>
            <p:txBody>
              <a:bodyPr wrap="square" rtlCol="0">
                <a:spAutoFit/>
              </a:bodyPr>
              <a:lstStyle/>
              <a:p>
                <a:r>
                  <a:rPr lang="en-US" sz="1400" b="1" dirty="0"/>
                  <a:t>PTE evaluation metrics</a:t>
                </a:r>
                <a:r>
                  <a:rPr lang="en-US" sz="1400" b="1" dirty="0">
                    <a:solidFill>
                      <a:srgbClr val="FF0000"/>
                    </a:solidFill>
                  </a:rPr>
                  <a:t> </a:t>
                </a:r>
                <a:r>
                  <a:rPr lang="en-US" sz="1400" b="1" dirty="0"/>
                  <a:t>based on ISO 13528:2015 </a:t>
                </a:r>
                <a:r>
                  <a:rPr lang="en-GB" sz="1400" b="1" i="1" dirty="0"/>
                  <a:t>Statistical methods for use in proficiency testing by interlaboratory comparison</a:t>
                </a:r>
                <a:endParaRPr lang="en-US" sz="1400" b="1" i="1" dirty="0"/>
              </a:p>
              <a:p>
                <a:endParaRPr lang="en-US" sz="1400" dirty="0"/>
              </a:p>
              <a:p>
                <a:r>
                  <a:rPr lang="en-US" sz="1400" dirty="0"/>
                  <a:t>Zeta test values and % deviation are used to assign a pass/fail grade for individual nuclide results, and additional tests are used to establish overall laboratory performance (See next slide)</a:t>
                </a:r>
              </a:p>
              <a:p>
                <a:endParaRPr lang="en-US" sz="1400" dirty="0"/>
              </a:p>
              <a:p>
                <a:pPr algn="ctr"/>
                <a14:m>
                  <m:oMath xmlns:m="http://schemas.openxmlformats.org/officeDocument/2006/math">
                    <m:r>
                      <m:rPr>
                        <m:nor/>
                      </m:rPr>
                      <a:rPr lang="en-US" sz="1100" dirty="0">
                        <a:latin typeface="Cambria Math" panose="02040503050406030204" pitchFamily="18" charset="0"/>
                      </a:rPr>
                      <m:t>%</m:t>
                    </m:r>
                    <m:r>
                      <m:rPr>
                        <m:nor/>
                      </m:rPr>
                      <a:rPr lang="en-US" sz="1100" b="0" i="0" dirty="0" smtClean="0">
                        <a:latin typeface="Cambria Math" panose="02040503050406030204" pitchFamily="18" charset="0"/>
                      </a:rPr>
                      <m:t> </m:t>
                    </m:r>
                    <m:r>
                      <m:rPr>
                        <m:nor/>
                      </m:rPr>
                      <a:rPr lang="en-US" sz="1100" b="0" i="0" dirty="0" smtClean="0">
                        <a:latin typeface="Cambria Math" panose="02040503050406030204" pitchFamily="18" charset="0"/>
                      </a:rPr>
                      <m:t>Dev</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𝑥</m:t>
                        </m:r>
                        <m:r>
                          <a:rPr lang="en-US" sz="1100" b="0" i="1" smtClean="0">
                            <a:latin typeface="Cambria Math"/>
                          </a:rPr>
                          <m:t>−</m:t>
                        </m:r>
                        <m:sSub>
                          <m:sSubPr>
                            <m:ctrlPr>
                              <a:rPr lang="en-US" sz="1100" b="0" i="1" smtClean="0">
                                <a:latin typeface="Cambria Math" panose="02040503050406030204" pitchFamily="18" charset="0"/>
                              </a:rPr>
                            </m:ctrlPr>
                          </m:sSubPr>
                          <m:e>
                            <m:r>
                              <a:rPr lang="en-US" sz="1100" b="0" i="1" smtClean="0">
                                <a:latin typeface="Cambria Math"/>
                              </a:rPr>
                              <m:t>𝑥</m:t>
                            </m:r>
                          </m:e>
                          <m:sub>
                            <m:r>
                              <a:rPr lang="en-US" sz="1100" b="0" i="1" smtClean="0">
                                <a:latin typeface="Cambria Math"/>
                              </a:rPr>
                              <m:t>𝑟𝑒𝑓</m:t>
                            </m:r>
                          </m:sub>
                        </m:sSub>
                      </m:num>
                      <m:den>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𝑟𝑒𝑓</m:t>
                            </m:r>
                          </m:sub>
                        </m:sSub>
                      </m:den>
                    </m:f>
                  </m:oMath>
                </a14:m>
                <a:r>
                  <a:rPr lang="en-US" sz="1100" dirty="0"/>
                  <a:t> [%]</a:t>
                </a:r>
              </a:p>
              <a:p>
                <a:endParaRPr lang="en-US" sz="1400" dirty="0"/>
              </a:p>
              <a:p>
                <a:endParaRPr lang="en-US" sz="1100" dirty="0"/>
              </a:p>
              <a:p>
                <a:pPr/>
                <a14:m>
                  <m:oMathPara xmlns:m="http://schemas.openxmlformats.org/officeDocument/2006/math">
                    <m:oMathParaPr>
                      <m:jc m:val="centerGroup"/>
                    </m:oMathParaPr>
                    <m:oMath xmlns:m="http://schemas.openxmlformats.org/officeDocument/2006/math">
                      <m:r>
                        <m:rPr>
                          <m:nor/>
                        </m:rPr>
                        <a:rPr lang="en-US" sz="1100" dirty="0" smtClean="0">
                          <a:solidFill>
                            <a:schemeClr val="tx1"/>
                          </a:solidFill>
                          <a:latin typeface="Symbol" panose="05050102010706020507" pitchFamily="18" charset="2"/>
                        </a:rPr>
                        <m:t>z</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𝑥</m:t>
                          </m:r>
                          <m:r>
                            <a:rPr lang="en-US" sz="1100" b="0" i="1" smtClean="0">
                              <a:latin typeface="Cambria Math"/>
                            </a:rPr>
                            <m:t>−</m:t>
                          </m:r>
                          <m:sSub>
                            <m:sSubPr>
                              <m:ctrlPr>
                                <a:rPr lang="en-US" sz="1100" b="0" i="1" smtClean="0">
                                  <a:latin typeface="Cambria Math" panose="02040503050406030204" pitchFamily="18" charset="0"/>
                                </a:rPr>
                              </m:ctrlPr>
                            </m:sSubPr>
                            <m:e>
                              <m:r>
                                <a:rPr lang="en-US" sz="1100" b="0" i="1" smtClean="0">
                                  <a:latin typeface="Cambria Math"/>
                                </a:rPr>
                                <m:t>𝑥</m:t>
                              </m:r>
                            </m:e>
                            <m:sub>
                              <m:r>
                                <a:rPr lang="en-US" sz="1100" b="0" i="1" smtClean="0">
                                  <a:latin typeface="Cambria Math"/>
                                </a:rPr>
                                <m:t>𝑟𝑒𝑓</m:t>
                              </m:r>
                            </m:sub>
                          </m:sSub>
                        </m:num>
                        <m:den>
                          <m:rad>
                            <m:radPr>
                              <m:degHide m:val="on"/>
                              <m:ctrlPr>
                                <a:rPr lang="en-US" sz="1100" b="0" i="1" smtClean="0">
                                  <a:latin typeface="Cambria Math" panose="02040503050406030204" pitchFamily="18" charset="0"/>
                                </a:rPr>
                              </m:ctrlPr>
                            </m:radPr>
                            <m:deg/>
                            <m:e>
                              <m:sSup>
                                <m:sSupPr>
                                  <m:ctrlPr>
                                    <a:rPr lang="en-US" sz="1100" b="0" i="1" smtClean="0">
                                      <a:latin typeface="Cambria Math" panose="02040503050406030204" pitchFamily="18" charset="0"/>
                                    </a:rPr>
                                  </m:ctrlPr>
                                </m:sSupPr>
                                <m:e>
                                  <m:r>
                                    <a:rPr lang="en-US" sz="1100" b="0" i="1" smtClean="0">
                                      <a:latin typeface="Cambria Math"/>
                                    </a:rPr>
                                    <m:t>𝑢</m:t>
                                  </m:r>
                                  <m:r>
                                    <a:rPr lang="en-US" sz="1100" b="0" i="1" smtClean="0">
                                      <a:latin typeface="Cambria Math"/>
                                    </a:rPr>
                                    <m:t>(</m:t>
                                  </m:r>
                                  <m:r>
                                    <a:rPr lang="en-US" sz="1100" b="0" i="1" smtClean="0">
                                      <a:latin typeface="Cambria Math"/>
                                    </a:rPr>
                                    <m:t>𝑥</m:t>
                                  </m:r>
                                  <m:r>
                                    <a:rPr lang="en-US" sz="1100" b="0" i="1" smtClean="0">
                                      <a:latin typeface="Cambria Math"/>
                                    </a:rPr>
                                    <m:t>)</m:t>
                                  </m:r>
                                </m:e>
                                <m:sup>
                                  <m:r>
                                    <a:rPr lang="en-US" sz="1100" b="0" i="1" smtClean="0">
                                      <a:latin typeface="Cambria Math"/>
                                    </a:rPr>
                                    <m:t>2</m:t>
                                  </m:r>
                                </m:sup>
                              </m:sSup>
                              <m:r>
                                <a:rPr lang="en-US" sz="1100" b="0" i="1" smtClean="0">
                                  <a:latin typeface="Cambria Math"/>
                                </a:rPr>
                                <m:t>+</m:t>
                              </m:r>
                              <m:sSup>
                                <m:sSupPr>
                                  <m:ctrlPr>
                                    <a:rPr lang="en-US" sz="1100" b="0" i="1" smtClean="0">
                                      <a:latin typeface="Cambria Math" panose="02040503050406030204" pitchFamily="18" charset="0"/>
                                    </a:rPr>
                                  </m:ctrlPr>
                                </m:sSupPr>
                                <m:e>
                                  <m:r>
                                    <a:rPr lang="en-US" sz="1100" b="0" i="1" smtClean="0">
                                      <a:latin typeface="Cambria Math"/>
                                    </a:rPr>
                                    <m:t>𝑢</m:t>
                                  </m:r>
                                  <m:r>
                                    <a:rPr lang="en-US" sz="1100" b="0" i="1" smtClean="0">
                                      <a:latin typeface="Cambria Math"/>
                                    </a:rPr>
                                    <m:t>(</m:t>
                                  </m:r>
                                  <m:r>
                                    <a:rPr lang="en-US" sz="1100" b="0" i="1" smtClean="0">
                                      <a:latin typeface="Cambria Math"/>
                                    </a:rPr>
                                    <m:t>𝑟𝑒𝑓</m:t>
                                  </m:r>
                                  <m:r>
                                    <a:rPr lang="en-US" sz="1100" b="0" i="1" smtClean="0">
                                      <a:latin typeface="Cambria Math"/>
                                    </a:rPr>
                                    <m:t>)</m:t>
                                  </m:r>
                                </m:e>
                                <m:sup>
                                  <m:r>
                                    <a:rPr lang="en-US" sz="1100" b="0" i="1" smtClean="0">
                                      <a:latin typeface="Cambria Math"/>
                                    </a:rPr>
                                    <m:t>2</m:t>
                                  </m:r>
                                </m:sup>
                              </m:sSup>
                            </m:e>
                          </m:rad>
                        </m:den>
                      </m:f>
                    </m:oMath>
                  </m:oMathPara>
                </a14:m>
                <a:endParaRPr lang="en-US" sz="1100" b="0" dirty="0"/>
              </a:p>
              <a:p>
                <a:endParaRPr lang="en-US" sz="1100" b="1" dirty="0"/>
              </a:p>
              <a:p>
                <a:r>
                  <a:rPr lang="en-US" sz="1100" b="1" dirty="0"/>
                  <a:t>Notes: </a:t>
                </a:r>
                <a:r>
                  <a:rPr lang="en-US" sz="1100" dirty="0"/>
                  <a:t>The zeta test metric measures agreement between laboratory and reference value, based on reported uncertainties. In combination with the  %-deviation test the accuracy of the laboratory value can  be assessed. </a:t>
                </a:r>
              </a:p>
              <a:p>
                <a:r>
                  <a:rPr lang="en-US" sz="1100" dirty="0"/>
                  <a:t>The focus on single results, however, means that small but systematic effects (in bias or uncertainty ) cannot easily be identified.</a:t>
                </a:r>
                <a:endParaRPr lang="en-GB" sz="1100" dirty="0"/>
              </a:p>
            </p:txBody>
          </p:sp>
        </mc:Choice>
        <mc:Fallback xmlns="">
          <p:sp>
            <p:nvSpPr>
              <p:cNvPr id="5" name="TextBox 4">
                <a:extLst>
                  <a:ext uri="{FF2B5EF4-FFF2-40B4-BE49-F238E27FC236}">
                    <a16:creationId xmlns:a16="http://schemas.microsoft.com/office/drawing/2014/main" id="{4A2E6D41-DC61-4C57-8388-7E136E9B8764}"/>
                  </a:ext>
                </a:extLst>
              </p:cNvPr>
              <p:cNvSpPr txBox="1">
                <a:spLocks noRot="1" noChangeAspect="1" noMove="1" noResize="1" noEditPoints="1" noAdjustHandles="1" noChangeArrowheads="1" noChangeShapeType="1" noTextEdit="1"/>
              </p:cNvSpPr>
              <p:nvPr/>
            </p:nvSpPr>
            <p:spPr>
              <a:xfrm>
                <a:off x="541867" y="1210733"/>
                <a:ext cx="8034866" cy="3089372"/>
              </a:xfrm>
              <a:prstGeom prst="rect">
                <a:avLst/>
              </a:prstGeom>
              <a:blipFill>
                <a:blip r:embed="rId2"/>
                <a:stretch>
                  <a:fillRect l="-228" t="-395" b="-593"/>
                </a:stretch>
              </a:blipFill>
            </p:spPr>
            <p:txBody>
              <a:bodyPr/>
              <a:lstStyle/>
              <a:p>
                <a:r>
                  <a:rPr lang="en-US">
                    <a:noFill/>
                  </a:rPr>
                  <a:t> </a:t>
                </a:r>
              </a:p>
            </p:txBody>
          </p:sp>
        </mc:Fallback>
      </mc:AlternateContent>
    </p:spTree>
    <p:extLst>
      <p:ext uri="{BB962C8B-B14F-4D97-AF65-F5344CB8AC3E}">
        <p14:creationId xmlns:p14="http://schemas.microsoft.com/office/powerpoint/2010/main" val="243682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C70B105-FDC9-4911-8E01-3D2497657849}"/>
              </a:ext>
            </a:extLst>
          </p:cNvPr>
          <p:cNvGraphicFramePr>
            <a:graphicFrameLocks noGrp="1"/>
          </p:cNvGraphicFramePr>
          <p:nvPr>
            <p:extLst>
              <p:ext uri="{D42A27DB-BD31-4B8C-83A1-F6EECF244321}">
                <p14:modId xmlns:p14="http://schemas.microsoft.com/office/powerpoint/2010/main" val="2189488063"/>
              </p:ext>
            </p:extLst>
          </p:nvPr>
        </p:nvGraphicFramePr>
        <p:xfrm>
          <a:off x="1765667" y="1722120"/>
          <a:ext cx="5612665" cy="2975329"/>
        </p:xfrm>
        <a:graphic>
          <a:graphicData uri="http://schemas.openxmlformats.org/drawingml/2006/table">
            <a:tbl>
              <a:tblPr>
                <a:tableStyleId>{5C22544A-7EE6-4342-B048-85BDC9FD1C3A}</a:tableStyleId>
              </a:tblPr>
              <a:tblGrid>
                <a:gridCol w="266333">
                  <a:extLst>
                    <a:ext uri="{9D8B030D-6E8A-4147-A177-3AD203B41FA5}">
                      <a16:colId xmlns:a16="http://schemas.microsoft.com/office/drawing/2014/main" val="53084401"/>
                    </a:ext>
                  </a:extLst>
                </a:gridCol>
                <a:gridCol w="1471111">
                  <a:extLst>
                    <a:ext uri="{9D8B030D-6E8A-4147-A177-3AD203B41FA5}">
                      <a16:colId xmlns:a16="http://schemas.microsoft.com/office/drawing/2014/main" val="2029219715"/>
                    </a:ext>
                  </a:extLst>
                </a:gridCol>
                <a:gridCol w="1481231">
                  <a:extLst>
                    <a:ext uri="{9D8B030D-6E8A-4147-A177-3AD203B41FA5}">
                      <a16:colId xmlns:a16="http://schemas.microsoft.com/office/drawing/2014/main" val="1943424824"/>
                    </a:ext>
                  </a:extLst>
                </a:gridCol>
                <a:gridCol w="1008839">
                  <a:extLst>
                    <a:ext uri="{9D8B030D-6E8A-4147-A177-3AD203B41FA5}">
                      <a16:colId xmlns:a16="http://schemas.microsoft.com/office/drawing/2014/main" val="2737209105"/>
                    </a:ext>
                  </a:extLst>
                </a:gridCol>
                <a:gridCol w="1385151">
                  <a:extLst>
                    <a:ext uri="{9D8B030D-6E8A-4147-A177-3AD203B41FA5}">
                      <a16:colId xmlns:a16="http://schemas.microsoft.com/office/drawing/2014/main" val="1095255367"/>
                    </a:ext>
                  </a:extLst>
                </a:gridCol>
              </a:tblGrid>
              <a:tr h="363454">
                <a:tc>
                  <a:txBody>
                    <a:bodyPr/>
                    <a:lstStyle/>
                    <a:p>
                      <a:pPr>
                        <a:lnSpc>
                          <a:spcPct val="107000"/>
                        </a:lnSpc>
                      </a:pPr>
                      <a:endParaRPr lang="en-US" sz="1000" b="0">
                        <a:effectLst/>
                        <a:latin typeface="Calibri" panose="020F0502020204030204" pitchFamily="34" charset="0"/>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1" dirty="0">
                          <a:effectLst/>
                        </a:rPr>
                        <a:t>Metric</a:t>
                      </a:r>
                      <a:endParaRPr lang="en-US" sz="10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1" dirty="0">
                          <a:effectLst/>
                        </a:rPr>
                        <a:t>Method</a:t>
                      </a:r>
                      <a:endParaRPr lang="en-US" sz="10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1" dirty="0">
                          <a:effectLst/>
                        </a:rPr>
                        <a:t>Acceptance Limit</a:t>
                      </a:r>
                      <a:endParaRPr lang="en-US" sz="10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1" dirty="0">
                          <a:effectLst/>
                        </a:rPr>
                        <a:t>Comments</a:t>
                      </a:r>
                      <a:endParaRPr lang="en-US" sz="10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extLst>
                  <a:ext uri="{0D108BD9-81ED-4DB2-BD59-A6C34878D82A}">
                    <a16:rowId xmlns:a16="http://schemas.microsoft.com/office/drawing/2014/main" val="2505655850"/>
                  </a:ext>
                </a:extLst>
              </a:tr>
              <a:tr h="380741">
                <a:tc>
                  <a:txBody>
                    <a:bodyPr/>
                    <a:lstStyle/>
                    <a:p>
                      <a:pPr marL="0" marR="0">
                        <a:lnSpc>
                          <a:spcPct val="107000"/>
                        </a:lnSpc>
                        <a:spcBef>
                          <a:spcPts val="0"/>
                        </a:spcBef>
                        <a:spcAft>
                          <a:spcPts val="800"/>
                        </a:spcAft>
                      </a:pPr>
                      <a:r>
                        <a:rPr lang="en-US" sz="1000" b="0">
                          <a:effectLst/>
                        </a:rPr>
                        <a:t>1</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dirty="0">
                          <a:effectLst/>
                        </a:rPr>
                        <a:t>Accuracy </a:t>
                      </a:r>
                    </a:p>
                    <a:p>
                      <a:pPr marL="0" marR="0">
                        <a:lnSpc>
                          <a:spcPct val="107000"/>
                        </a:lnSpc>
                        <a:spcBef>
                          <a:spcPts val="0"/>
                        </a:spcBef>
                        <a:spcAft>
                          <a:spcPts val="800"/>
                        </a:spcAft>
                      </a:pPr>
                      <a:r>
                        <a:rPr lang="en-US" sz="1000" b="0" dirty="0">
                          <a:effectLst/>
                        </a:rPr>
                        <a:t>(Estimate of bias)</a:t>
                      </a:r>
                      <a:endParaRPr lang="en-US" sz="10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%difference test</a:t>
                      </a:r>
                    </a:p>
                    <a:p>
                      <a:pPr marL="0" marR="0">
                        <a:lnSpc>
                          <a:spcPct val="107000"/>
                        </a:lnSpc>
                        <a:spcBef>
                          <a:spcPts val="0"/>
                        </a:spcBef>
                        <a:spcAft>
                          <a:spcPts val="800"/>
                        </a:spcAft>
                      </a:pPr>
                      <a:r>
                        <a:rPr lang="en-US" sz="1000" b="0">
                          <a:effectLst/>
                        </a:rPr>
                        <a:t>(%Deviation)</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  &lt;15%</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Required</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extLst>
                  <a:ext uri="{0D108BD9-81ED-4DB2-BD59-A6C34878D82A}">
                    <a16:rowId xmlns:a16="http://schemas.microsoft.com/office/drawing/2014/main" val="2846826312"/>
                  </a:ext>
                </a:extLst>
              </a:tr>
              <a:tr h="318067">
                <a:tc>
                  <a:txBody>
                    <a:bodyPr/>
                    <a:lstStyle/>
                    <a:p>
                      <a:pPr marL="0" marR="0">
                        <a:lnSpc>
                          <a:spcPct val="107000"/>
                        </a:lnSpc>
                        <a:spcBef>
                          <a:spcPts val="0"/>
                        </a:spcBef>
                        <a:spcAft>
                          <a:spcPts val="800"/>
                        </a:spcAft>
                      </a:pPr>
                      <a:r>
                        <a:rPr lang="en-US" sz="1000" b="0">
                          <a:effectLst/>
                        </a:rPr>
                        <a:t>2</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Accuracy </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zeta test (</a:t>
                      </a:r>
                      <a:r>
                        <a:rPr lang="el-GR" sz="1000" b="0">
                          <a:effectLst/>
                        </a:rPr>
                        <a:t>ζ</a:t>
                      </a:r>
                      <a:r>
                        <a:rPr lang="en-US" sz="1000" b="0">
                          <a:effectLst/>
                        </a:rPr>
                        <a:t>)</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&lt;3</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Required</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extLst>
                  <a:ext uri="{0D108BD9-81ED-4DB2-BD59-A6C34878D82A}">
                    <a16:rowId xmlns:a16="http://schemas.microsoft.com/office/drawing/2014/main" val="1338338041"/>
                  </a:ext>
                </a:extLst>
              </a:tr>
              <a:tr h="545003">
                <a:tc>
                  <a:txBody>
                    <a:bodyPr/>
                    <a:lstStyle/>
                    <a:p>
                      <a:pPr marL="0" marR="0">
                        <a:lnSpc>
                          <a:spcPct val="107000"/>
                        </a:lnSpc>
                        <a:spcBef>
                          <a:spcPts val="0"/>
                        </a:spcBef>
                        <a:spcAft>
                          <a:spcPts val="800"/>
                        </a:spcAft>
                      </a:pPr>
                      <a:r>
                        <a:rPr lang="en-US" sz="1000" b="0">
                          <a:effectLst/>
                        </a:rPr>
                        <a:t>3</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Correct identification of nuclides</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False negative test</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dirty="0">
                          <a:effectLst/>
                        </a:rPr>
                        <a:t>All major nuclides identified</a:t>
                      </a:r>
                      <a:endParaRPr lang="en-US" sz="10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Required</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extLst>
                  <a:ext uri="{0D108BD9-81ED-4DB2-BD59-A6C34878D82A}">
                    <a16:rowId xmlns:a16="http://schemas.microsoft.com/office/drawing/2014/main" val="425943903"/>
                  </a:ext>
                </a:extLst>
              </a:tr>
              <a:tr h="620053">
                <a:tc>
                  <a:txBody>
                    <a:bodyPr/>
                    <a:lstStyle/>
                    <a:p>
                      <a:pPr marL="0" marR="0">
                        <a:lnSpc>
                          <a:spcPct val="107000"/>
                        </a:lnSpc>
                        <a:spcBef>
                          <a:spcPts val="0"/>
                        </a:spcBef>
                        <a:spcAft>
                          <a:spcPts val="800"/>
                        </a:spcAft>
                      </a:pPr>
                      <a:r>
                        <a:rPr lang="en-US" sz="1000" b="0">
                          <a:effectLst/>
                        </a:rPr>
                        <a:t>4</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Correct identification of nuclides</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False positive test</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None</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Indicator</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extLst>
                  <a:ext uri="{0D108BD9-81ED-4DB2-BD59-A6C34878D82A}">
                    <a16:rowId xmlns:a16="http://schemas.microsoft.com/office/drawing/2014/main" val="4186198392"/>
                  </a:ext>
                </a:extLst>
              </a:tr>
              <a:tr h="702250">
                <a:tc>
                  <a:txBody>
                    <a:bodyPr/>
                    <a:lstStyle/>
                    <a:p>
                      <a:pPr marL="0" marR="0">
                        <a:lnSpc>
                          <a:spcPct val="107000"/>
                        </a:lnSpc>
                        <a:spcBef>
                          <a:spcPts val="0"/>
                        </a:spcBef>
                        <a:spcAft>
                          <a:spcPts val="800"/>
                        </a:spcAft>
                      </a:pPr>
                      <a:r>
                        <a:rPr lang="en-US" sz="1000" b="0">
                          <a:effectLst/>
                        </a:rPr>
                        <a:t>5</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Precision</a:t>
                      </a:r>
                    </a:p>
                    <a:p>
                      <a:pPr marL="0" marR="0">
                        <a:lnSpc>
                          <a:spcPct val="107000"/>
                        </a:lnSpc>
                        <a:spcBef>
                          <a:spcPts val="0"/>
                        </a:spcBef>
                        <a:spcAft>
                          <a:spcPts val="800"/>
                        </a:spcAft>
                      </a:pPr>
                      <a:r>
                        <a:rPr lang="en-US" sz="1000" b="0">
                          <a:effectLst/>
                        </a:rPr>
                        <a:t>(Uncertainties)</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Inter-quartile range test for relative uncertainty (R</a:t>
                      </a:r>
                      <a:r>
                        <a:rPr lang="en-US" sz="1000" b="0" baseline="-25000">
                          <a:effectLst/>
                        </a:rPr>
                        <a:t>L</a:t>
                      </a:r>
                      <a:r>
                        <a:rPr lang="en-US" sz="1000" b="0">
                          <a:effectLst/>
                        </a:rPr>
                        <a:t>) rations</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a:effectLst/>
                        </a:rPr>
                        <a:t>Q1-3(Q3-Q1) to</a:t>
                      </a:r>
                    </a:p>
                    <a:p>
                      <a:pPr marL="0" marR="0">
                        <a:lnSpc>
                          <a:spcPct val="107000"/>
                        </a:lnSpc>
                        <a:spcBef>
                          <a:spcPts val="0"/>
                        </a:spcBef>
                        <a:spcAft>
                          <a:spcPts val="800"/>
                        </a:spcAft>
                      </a:pPr>
                      <a:r>
                        <a:rPr lang="en-US" sz="1000" b="0">
                          <a:effectLst/>
                        </a:rPr>
                        <a:t>Q3+3 (Q3-Q1)</a:t>
                      </a:r>
                      <a:endParaRPr lang="en-US" sz="1000" b="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tc>
                  <a:txBody>
                    <a:bodyPr/>
                    <a:lstStyle/>
                    <a:p>
                      <a:pPr marL="0" marR="0">
                        <a:lnSpc>
                          <a:spcPct val="107000"/>
                        </a:lnSpc>
                        <a:spcBef>
                          <a:spcPts val="0"/>
                        </a:spcBef>
                        <a:spcAft>
                          <a:spcPts val="800"/>
                        </a:spcAft>
                      </a:pPr>
                      <a:r>
                        <a:rPr lang="en-US" sz="1000" b="0" dirty="0">
                          <a:effectLst/>
                        </a:rPr>
                        <a:t>Indicator</a:t>
                      </a:r>
                      <a:endParaRPr lang="en-US" sz="10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48440" marR="48440" marT="6005" marB="0"/>
                </a:tc>
                <a:extLst>
                  <a:ext uri="{0D108BD9-81ED-4DB2-BD59-A6C34878D82A}">
                    <a16:rowId xmlns:a16="http://schemas.microsoft.com/office/drawing/2014/main" val="516466188"/>
                  </a:ext>
                </a:extLst>
              </a:tr>
            </a:tbl>
          </a:graphicData>
        </a:graphic>
      </p:graphicFrame>
      <p:sp>
        <p:nvSpPr>
          <p:cNvPr id="6" name="TextBox 5">
            <a:extLst>
              <a:ext uri="{FF2B5EF4-FFF2-40B4-BE49-F238E27FC236}">
                <a16:creationId xmlns:a16="http://schemas.microsoft.com/office/drawing/2014/main" id="{7751B2BB-A570-434E-B835-CD63D6992572}"/>
              </a:ext>
            </a:extLst>
          </p:cNvPr>
          <p:cNvSpPr txBox="1"/>
          <p:nvPr/>
        </p:nvSpPr>
        <p:spPr>
          <a:xfrm>
            <a:off x="1289538" y="965081"/>
            <a:ext cx="4572000" cy="276999"/>
          </a:xfrm>
          <a:prstGeom prst="rect">
            <a:avLst/>
          </a:prstGeom>
          <a:noFill/>
        </p:spPr>
        <p:txBody>
          <a:bodyPr wrap="square">
            <a:spAutoFit/>
          </a:bodyPr>
          <a:lstStyle/>
          <a:p>
            <a:r>
              <a:rPr lang="en-US" sz="1200" b="1" dirty="0"/>
              <a:t>CTBT PTE Evaluation metrics – particulate PTE</a:t>
            </a:r>
          </a:p>
        </p:txBody>
      </p:sp>
      <p:sp>
        <p:nvSpPr>
          <p:cNvPr id="7" name="TextBox 6">
            <a:extLst>
              <a:ext uri="{FF2B5EF4-FFF2-40B4-BE49-F238E27FC236}">
                <a16:creationId xmlns:a16="http://schemas.microsoft.com/office/drawing/2014/main" id="{35A1D033-8960-48AA-A5BD-711B0C7DA139}"/>
              </a:ext>
            </a:extLst>
          </p:cNvPr>
          <p:cNvSpPr txBox="1"/>
          <p:nvPr/>
        </p:nvSpPr>
        <p:spPr>
          <a:xfrm>
            <a:off x="1289538" y="1318260"/>
            <a:ext cx="6620022" cy="400110"/>
          </a:xfrm>
          <a:prstGeom prst="rect">
            <a:avLst/>
          </a:prstGeom>
          <a:noFill/>
        </p:spPr>
        <p:txBody>
          <a:bodyPr wrap="square" rtlCol="0">
            <a:spAutoFit/>
          </a:bodyPr>
          <a:lstStyle/>
          <a:p>
            <a:r>
              <a:rPr lang="en-US" sz="1000" dirty="0"/>
              <a:t>The five metrics listed below are used to assess the performance of each laboratory. They provide acceptance criteria for individual nuclide results and are the basis for grading of the laboratory. </a:t>
            </a:r>
          </a:p>
        </p:txBody>
      </p:sp>
    </p:spTree>
    <p:extLst>
      <p:ext uri="{BB962C8B-B14F-4D97-AF65-F5344CB8AC3E}">
        <p14:creationId xmlns:p14="http://schemas.microsoft.com/office/powerpoint/2010/main" val="212713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954A7A-0592-4C70-A6B1-B9D71A662B3B}"/>
              </a:ext>
            </a:extLst>
          </p:cNvPr>
          <p:cNvSpPr txBox="1"/>
          <p:nvPr/>
        </p:nvSpPr>
        <p:spPr>
          <a:xfrm>
            <a:off x="0" y="1381124"/>
            <a:ext cx="8782050" cy="2893100"/>
          </a:xfrm>
          <a:prstGeom prst="rect">
            <a:avLst/>
          </a:prstGeom>
          <a:noFill/>
        </p:spPr>
        <p:txBody>
          <a:bodyPr wrap="square" rtlCol="0">
            <a:spAutoFit/>
          </a:bodyPr>
          <a:lstStyle/>
          <a:p>
            <a:pPr defTabSz="914400" eaLnBrk="0" fontAlgn="base" hangingPunct="0">
              <a:spcBef>
                <a:spcPct val="0"/>
              </a:spcBef>
              <a:spcAft>
                <a:spcPct val="0"/>
              </a:spcAft>
            </a:pPr>
            <a:r>
              <a:rPr lang="en-US" sz="1400" b="1" dirty="0">
                <a:solidFill>
                  <a:srgbClr val="00314B"/>
                </a:solidFill>
              </a:rPr>
              <a:t>Evaluation of PTEs is based on ISO13528:2015</a:t>
            </a:r>
          </a:p>
          <a:p>
            <a:pPr defTabSz="914400" eaLnBrk="0" fontAlgn="base" hangingPunct="0">
              <a:spcBef>
                <a:spcPct val="0"/>
              </a:spcBef>
              <a:spcAft>
                <a:spcPct val="0"/>
              </a:spcAft>
            </a:pPr>
            <a:endParaRPr lang="en-US" sz="1400" b="1" dirty="0">
              <a:solidFill>
                <a:srgbClr val="00314B"/>
              </a:solidFill>
            </a:endParaRPr>
          </a:p>
          <a:p>
            <a:pPr defTabSz="914400" eaLnBrk="0" fontAlgn="base" hangingPunct="0">
              <a:spcBef>
                <a:spcPct val="0"/>
              </a:spcBef>
              <a:spcAft>
                <a:spcPct val="0"/>
              </a:spcAft>
            </a:pPr>
            <a:r>
              <a:rPr lang="en-US" sz="1400" b="1" dirty="0">
                <a:solidFill>
                  <a:srgbClr val="00314B"/>
                </a:solidFill>
              </a:rPr>
              <a:t>9.8 Evaluation of participant uncertainties in testing: “….. The </a:t>
            </a:r>
            <a:r>
              <a:rPr lang="en-US" sz="1400" b="1" dirty="0">
                <a:solidFill>
                  <a:srgbClr val="00314B"/>
                </a:solidFill>
                <a:latin typeface="Symbol" panose="05050102010706020507" pitchFamily="18" charset="2"/>
              </a:rPr>
              <a:t>z</a:t>
            </a:r>
            <a:r>
              <a:rPr lang="en-US" sz="1400" b="1" dirty="0">
                <a:solidFill>
                  <a:srgbClr val="00314B"/>
                </a:solidFill>
              </a:rPr>
              <a:t> scores described in section 9.6 and E</a:t>
            </a:r>
            <a:r>
              <a:rPr lang="en-US" sz="1400" b="1" baseline="-25000" dirty="0">
                <a:solidFill>
                  <a:srgbClr val="00314B"/>
                </a:solidFill>
              </a:rPr>
              <a:t>n</a:t>
            </a:r>
            <a:r>
              <a:rPr lang="en-US" sz="1400" b="1" dirty="0">
                <a:solidFill>
                  <a:srgbClr val="00314B"/>
                </a:solidFill>
              </a:rPr>
              <a:t> scores in section 9.7 are options for evaluation of results against the claimed uncertainty.”</a:t>
            </a:r>
          </a:p>
          <a:p>
            <a:pPr defTabSz="914400" eaLnBrk="0" fontAlgn="base" hangingPunct="0">
              <a:spcBef>
                <a:spcPct val="0"/>
              </a:spcBef>
              <a:spcAft>
                <a:spcPct val="0"/>
              </a:spcAft>
            </a:pPr>
            <a:endParaRPr lang="en-US" sz="1400" dirty="0">
              <a:solidFill>
                <a:srgbClr val="00314B"/>
              </a:solidFill>
            </a:endParaRPr>
          </a:p>
          <a:p>
            <a:pPr marL="285750" indent="-285750" defTabSz="914400" eaLnBrk="0" fontAlgn="base" hangingPunct="0">
              <a:spcBef>
                <a:spcPct val="0"/>
              </a:spcBef>
              <a:spcAft>
                <a:spcPct val="0"/>
              </a:spcAft>
              <a:buFont typeface="Arial" panose="020B0604020202020204" pitchFamily="34" charset="0"/>
              <a:buChar char="•"/>
            </a:pPr>
            <a:r>
              <a:rPr lang="en-US" sz="1400" dirty="0">
                <a:solidFill>
                  <a:srgbClr val="00314B"/>
                </a:solidFill>
              </a:rPr>
              <a:t>Underestimation of uncertainties will result in higher </a:t>
            </a:r>
            <a:r>
              <a:rPr lang="en-US" sz="1400" dirty="0">
                <a:solidFill>
                  <a:srgbClr val="00314B"/>
                </a:solidFill>
                <a:latin typeface="Symbol" panose="05050102010706020507" pitchFamily="18" charset="2"/>
              </a:rPr>
              <a:t>z</a:t>
            </a:r>
            <a:r>
              <a:rPr lang="en-US" sz="1400" dirty="0">
                <a:solidFill>
                  <a:srgbClr val="00314B"/>
                </a:solidFill>
              </a:rPr>
              <a:t> values, and can lead to an increased number of </a:t>
            </a:r>
            <a:r>
              <a:rPr lang="en-US" sz="1400" i="1" dirty="0">
                <a:solidFill>
                  <a:srgbClr val="00314B"/>
                </a:solidFill>
              </a:rPr>
              <a:t>fail</a:t>
            </a:r>
            <a:r>
              <a:rPr lang="en-US" sz="1400" dirty="0">
                <a:solidFill>
                  <a:srgbClr val="00314B"/>
                </a:solidFill>
              </a:rPr>
              <a:t> results for the laboratory. The statistical analysis may allow to distinguish between individual outliers and systematic underestimation of uncertainty.</a:t>
            </a:r>
          </a:p>
          <a:p>
            <a:pPr marL="285750" indent="-285750" defTabSz="914400" eaLnBrk="0" fontAlgn="base" hangingPunct="0">
              <a:spcBef>
                <a:spcPct val="0"/>
              </a:spcBef>
              <a:spcAft>
                <a:spcPct val="0"/>
              </a:spcAft>
              <a:buFont typeface="Arial" panose="020B0604020202020204" pitchFamily="34" charset="0"/>
              <a:buChar char="•"/>
            </a:pPr>
            <a:r>
              <a:rPr lang="en-US" sz="1400" dirty="0">
                <a:solidFill>
                  <a:srgbClr val="00314B"/>
                </a:solidFill>
              </a:rPr>
              <a:t> Overestimation of uncertainties reduces </a:t>
            </a:r>
            <a:r>
              <a:rPr lang="en-US" sz="1400" dirty="0">
                <a:solidFill>
                  <a:srgbClr val="00314B"/>
                </a:solidFill>
                <a:latin typeface="Symbol" panose="05050102010706020507" pitchFamily="18" charset="2"/>
              </a:rPr>
              <a:t>z</a:t>
            </a:r>
            <a:r>
              <a:rPr lang="en-US" sz="1400" dirty="0">
                <a:solidFill>
                  <a:srgbClr val="00314B"/>
                </a:solidFill>
              </a:rPr>
              <a:t> values and increases chances of meeting the acceptance criteria. If the % deviation criteria is still met pass criteria are still met. In this case it can only be picked up in statistical analysis of the laboratory’s results.</a:t>
            </a:r>
          </a:p>
          <a:p>
            <a:pPr marL="285750" indent="-285750" defTabSz="914400" eaLnBrk="0" fontAlgn="base" hangingPunct="0">
              <a:spcBef>
                <a:spcPct val="0"/>
              </a:spcBef>
              <a:spcAft>
                <a:spcPct val="0"/>
              </a:spcAft>
              <a:buFont typeface="Arial" panose="020B0604020202020204" pitchFamily="34" charset="0"/>
              <a:buChar char="•"/>
            </a:pPr>
            <a:r>
              <a:rPr lang="en-US" sz="1400" dirty="0">
                <a:solidFill>
                  <a:srgbClr val="00314B"/>
                </a:solidFill>
              </a:rPr>
              <a:t>Distribution of </a:t>
            </a:r>
            <a:r>
              <a:rPr lang="en-US" sz="1400" dirty="0">
                <a:solidFill>
                  <a:srgbClr val="00314B"/>
                </a:solidFill>
                <a:latin typeface="Symbol" panose="05050102010706020507" pitchFamily="18" charset="2"/>
              </a:rPr>
              <a:t>z</a:t>
            </a:r>
            <a:r>
              <a:rPr lang="en-US" sz="1400" dirty="0">
                <a:solidFill>
                  <a:srgbClr val="00314B"/>
                </a:solidFill>
              </a:rPr>
              <a:t> values can be used to  identify bias in laboratory results. </a:t>
            </a:r>
          </a:p>
          <a:p>
            <a:pPr marL="285750" indent="-285750" defTabSz="914400" eaLnBrk="0" fontAlgn="base" hangingPunct="0">
              <a:spcBef>
                <a:spcPct val="0"/>
              </a:spcBef>
              <a:spcAft>
                <a:spcPct val="0"/>
              </a:spcAft>
              <a:buFont typeface="Arial" panose="020B0604020202020204" pitchFamily="34" charset="0"/>
              <a:buChar char="•"/>
            </a:pPr>
            <a:endParaRPr lang="en-US" sz="1400" dirty="0">
              <a:solidFill>
                <a:srgbClr val="00314B"/>
              </a:solidFill>
            </a:endParaRPr>
          </a:p>
        </p:txBody>
      </p:sp>
    </p:spTree>
    <p:extLst>
      <p:ext uri="{BB962C8B-B14F-4D97-AF65-F5344CB8AC3E}">
        <p14:creationId xmlns:p14="http://schemas.microsoft.com/office/powerpoint/2010/main" val="156152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FFF1FF18-0DD3-4788-A9C2-299ED944E262}"/>
              </a:ext>
            </a:extLst>
          </p:cNvPr>
          <p:cNvGraphicFramePr>
            <a:graphicFrameLocks/>
          </p:cNvGraphicFramePr>
          <p:nvPr>
            <p:extLst>
              <p:ext uri="{D42A27DB-BD31-4B8C-83A1-F6EECF244321}">
                <p14:modId xmlns:p14="http://schemas.microsoft.com/office/powerpoint/2010/main" val="1787484374"/>
              </p:ext>
            </p:extLst>
          </p:nvPr>
        </p:nvGraphicFramePr>
        <p:xfrm>
          <a:off x="469628" y="2268113"/>
          <a:ext cx="7812858" cy="23617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D1CBF46-1D56-4E06-9CFA-D7C156D4C401}"/>
              </a:ext>
            </a:extLst>
          </p:cNvPr>
          <p:cNvSpPr txBox="1"/>
          <p:nvPr/>
        </p:nvSpPr>
        <p:spPr>
          <a:xfrm>
            <a:off x="783771" y="1240971"/>
            <a:ext cx="7184572" cy="861774"/>
          </a:xfrm>
          <a:prstGeom prst="rect">
            <a:avLst/>
          </a:prstGeom>
          <a:noFill/>
        </p:spPr>
        <p:txBody>
          <a:bodyPr wrap="square" rtlCol="0">
            <a:spAutoFit/>
          </a:bodyPr>
          <a:lstStyle/>
          <a:p>
            <a:r>
              <a:rPr lang="en-US" sz="1000" dirty="0"/>
              <a:t>Use of zeta (</a:t>
            </a:r>
            <a:r>
              <a:rPr lang="en-US" sz="1000" dirty="0">
                <a:latin typeface="Symbol" panose="05050102010706020507" pitchFamily="18" charset="2"/>
              </a:rPr>
              <a:t>z</a:t>
            </a:r>
            <a:r>
              <a:rPr lang="en-US" sz="1000" dirty="0"/>
              <a:t> )distribution plots:</a:t>
            </a:r>
          </a:p>
          <a:p>
            <a:r>
              <a:rPr lang="en-US" sz="1000" dirty="0"/>
              <a:t>For an idealized measurement the zeta test distribution is identical to the standard normal distribution. Deviation from the standard normal distribution may therefore indicate systematic effects, such as a systematic bias or under- or overestimation of uncertainties.</a:t>
            </a:r>
          </a:p>
          <a:p>
            <a:r>
              <a:rPr lang="en-US" sz="1000" dirty="0"/>
              <a:t>Overestimation of  uncertainties will give low zeta values and therefore is likely to result in a good grade for the laboratory but can show up as a distribution of zeta tests that is too sharp –as in the example below for a distribution with  </a:t>
            </a:r>
            <a:r>
              <a:rPr lang="en-US" sz="1000" dirty="0">
                <a:latin typeface="Symbol" panose="05050102010706020507" pitchFamily="18" charset="2"/>
              </a:rPr>
              <a:t>s</a:t>
            </a:r>
            <a:r>
              <a:rPr lang="en-US" sz="1000" dirty="0"/>
              <a:t>=0.5. </a:t>
            </a:r>
          </a:p>
        </p:txBody>
      </p:sp>
    </p:spTree>
    <p:extLst>
      <p:ext uri="{BB962C8B-B14F-4D97-AF65-F5344CB8AC3E}">
        <p14:creationId xmlns:p14="http://schemas.microsoft.com/office/powerpoint/2010/main" val="126745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257685560"/>
              </p:ext>
            </p:extLst>
          </p:nvPr>
        </p:nvGraphicFramePr>
        <p:xfrm>
          <a:off x="179070" y="1714669"/>
          <a:ext cx="8833312" cy="30173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E3CE018-3FD3-4B71-9330-6551B810D23A}"/>
              </a:ext>
            </a:extLst>
          </p:cNvPr>
          <p:cNvSpPr txBox="1"/>
          <p:nvPr/>
        </p:nvSpPr>
        <p:spPr>
          <a:xfrm>
            <a:off x="179070" y="1113956"/>
            <a:ext cx="8833312" cy="707886"/>
          </a:xfrm>
          <a:prstGeom prst="rect">
            <a:avLst/>
          </a:prstGeom>
          <a:noFill/>
        </p:spPr>
        <p:txBody>
          <a:bodyPr wrap="square" rtlCol="0">
            <a:spAutoFit/>
          </a:bodyPr>
          <a:lstStyle/>
          <a:p>
            <a:r>
              <a:rPr lang="en-US" sz="1000" dirty="0"/>
              <a:t>Histograms can provide a picture of the PTE as a whole, or even show overall performance for multiple PTEs.  540 individual results are combined in the distribution of zeta test values pictured below. The distribution of laboratory test results closely matches a normal standard distribution. This is an indication that overall IMS laboratories are providing accurate results. It is also an indication that uncertainty of reference values and that of the IMS laboratories overall are well estimated.</a:t>
            </a:r>
          </a:p>
          <a:p>
            <a:endParaRPr lang="en-US" sz="1000" dirty="0"/>
          </a:p>
        </p:txBody>
      </p:sp>
    </p:spTree>
    <p:extLst>
      <p:ext uri="{BB962C8B-B14F-4D97-AF65-F5344CB8AC3E}">
        <p14:creationId xmlns:p14="http://schemas.microsoft.com/office/powerpoint/2010/main" val="242503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307D3F-EE5F-4084-B8A1-3F01E8287275}"/>
              </a:ext>
            </a:extLst>
          </p:cNvPr>
          <p:cNvSpPr txBox="1"/>
          <p:nvPr/>
        </p:nvSpPr>
        <p:spPr>
          <a:xfrm>
            <a:off x="477982" y="1136073"/>
            <a:ext cx="8312727" cy="707886"/>
          </a:xfrm>
          <a:prstGeom prst="rect">
            <a:avLst/>
          </a:prstGeom>
          <a:noFill/>
        </p:spPr>
        <p:txBody>
          <a:bodyPr wrap="square" rtlCol="0">
            <a:spAutoFit/>
          </a:bodyPr>
          <a:lstStyle/>
          <a:p>
            <a:r>
              <a:rPr lang="en-US" sz="1000" dirty="0"/>
              <a:t>Example 1: The plot below shows the distribution of zeta test values for one laboratory (Lab A – in blue) for a three year period. The distribution agrees well with the  shifted standard normal distribution (in green).  Some outliers are visible, caused by individual discrepant results. All discrepant results (zeta &gt; 3) need to be investigated by the laboratory, but overall results are good and laboratory uncertainties seem to be well estimated. </a:t>
            </a:r>
          </a:p>
          <a:p>
            <a:r>
              <a:rPr lang="en-US" sz="1000" dirty="0"/>
              <a:t>Results show a small bias (</a:t>
            </a:r>
            <a:r>
              <a:rPr lang="en-US" sz="1000" dirty="0">
                <a:latin typeface="Symbol" panose="05050102010706020507" pitchFamily="18" charset="2"/>
              </a:rPr>
              <a:t>m</a:t>
            </a:r>
            <a:r>
              <a:rPr lang="en-US" sz="1000" dirty="0"/>
              <a:t>= 0.7). The bias, could be investigated, but may be spurious, as the dataset is based on 3 samples only. </a:t>
            </a:r>
          </a:p>
        </p:txBody>
      </p:sp>
      <p:pic>
        <p:nvPicPr>
          <p:cNvPr id="9" name="Picture 8">
            <a:extLst>
              <a:ext uri="{FF2B5EF4-FFF2-40B4-BE49-F238E27FC236}">
                <a16:creationId xmlns:a16="http://schemas.microsoft.com/office/drawing/2014/main" id="{A1DB566B-64E3-41F8-8575-F480869C50BE}"/>
              </a:ext>
            </a:extLst>
          </p:cNvPr>
          <p:cNvPicPr>
            <a:picLocks noChangeAspect="1"/>
          </p:cNvPicPr>
          <p:nvPr/>
        </p:nvPicPr>
        <p:blipFill>
          <a:blip r:embed="rId2"/>
          <a:stretch>
            <a:fillRect/>
          </a:stretch>
        </p:blipFill>
        <p:spPr>
          <a:xfrm>
            <a:off x="477982" y="1990812"/>
            <a:ext cx="8312727" cy="2722635"/>
          </a:xfrm>
          <a:prstGeom prst="rect">
            <a:avLst/>
          </a:prstGeom>
        </p:spPr>
      </p:pic>
    </p:spTree>
    <p:extLst>
      <p:ext uri="{BB962C8B-B14F-4D97-AF65-F5344CB8AC3E}">
        <p14:creationId xmlns:p14="http://schemas.microsoft.com/office/powerpoint/2010/main" val="94313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Proficiency Test Exercises (PTE) : Bringing Certainty into Uncertainty</a:t>
            </a:r>
          </a:p>
          <a:p>
            <a:pPr algn="ctr" eaLnBrk="0" hangingPunct="0">
              <a:lnSpc>
                <a:spcPts val="1586"/>
              </a:lnSpc>
            </a:pPr>
            <a:r>
              <a:rPr lang="de-DE" sz="800" dirty="0">
                <a:solidFill>
                  <a:schemeClr val="bg1"/>
                </a:solidFill>
                <a:latin typeface="Arial" panose="020B0604020202020204" pitchFamily="34" charset="0"/>
                <a:ea typeface="Avenir Book" charset="0"/>
              </a:rPr>
              <a:t>Nikolaus Hermanspahn, Herbert Gohla</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P3.2-279</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68F1A2-81DD-4B06-A7D9-9E8990F14150}"/>
              </a:ext>
            </a:extLst>
          </p:cNvPr>
          <p:cNvSpPr txBox="1"/>
          <p:nvPr/>
        </p:nvSpPr>
        <p:spPr>
          <a:xfrm>
            <a:off x="477982" y="1136073"/>
            <a:ext cx="8312727" cy="707886"/>
          </a:xfrm>
          <a:prstGeom prst="rect">
            <a:avLst/>
          </a:prstGeom>
          <a:noFill/>
        </p:spPr>
        <p:txBody>
          <a:bodyPr wrap="square" rtlCol="0">
            <a:spAutoFit/>
          </a:bodyPr>
          <a:lstStyle/>
          <a:p>
            <a:r>
              <a:rPr lang="en-US" sz="1000" dirty="0"/>
              <a:t>Example 2: The plot below shows the distribution of zeta test values for one laboratory (Lab B – in blue) for a three year period. The distribution clearly differs from the standard normal distribution (in green). The orange distribution shown, is a normal distribution (</a:t>
            </a:r>
            <a:r>
              <a:rPr lang="en-US" sz="1000" dirty="0">
                <a:latin typeface="Symbol" panose="05050102010706020507" pitchFamily="18" charset="2"/>
              </a:rPr>
              <a:t>m</a:t>
            </a:r>
            <a:r>
              <a:rPr lang="en-US" sz="1000" dirty="0"/>
              <a:t> 0.3, </a:t>
            </a:r>
            <a:r>
              <a:rPr lang="en-US" sz="1000" dirty="0">
                <a:latin typeface="Symbol" panose="05050102010706020507" pitchFamily="18" charset="2"/>
              </a:rPr>
              <a:t>s</a:t>
            </a:r>
            <a:r>
              <a:rPr lang="en-US" sz="1000" dirty="0"/>
              <a:t> = 0.3) which approximates the laboratory data. While all laboratory results pass the </a:t>
            </a:r>
            <a:r>
              <a:rPr lang="en-US" sz="1000" dirty="0">
                <a:latin typeface="Symbol" panose="05050102010706020507" pitchFamily="18" charset="2"/>
              </a:rPr>
              <a:t>z</a:t>
            </a:r>
            <a:r>
              <a:rPr lang="en-US" sz="1000" dirty="0"/>
              <a:t> test, the distribution may be indicate an overestimation of laboratory uncertainties and the laboratory can be instructed to investigate. </a:t>
            </a:r>
          </a:p>
        </p:txBody>
      </p:sp>
      <p:pic>
        <p:nvPicPr>
          <p:cNvPr id="7" name="Picture 6">
            <a:extLst>
              <a:ext uri="{FF2B5EF4-FFF2-40B4-BE49-F238E27FC236}">
                <a16:creationId xmlns:a16="http://schemas.microsoft.com/office/drawing/2014/main" id="{B7C3C620-B428-4168-91F5-A5EEB50EE770}"/>
              </a:ext>
            </a:extLst>
          </p:cNvPr>
          <p:cNvPicPr>
            <a:picLocks noChangeAspect="1"/>
          </p:cNvPicPr>
          <p:nvPr/>
        </p:nvPicPr>
        <p:blipFill>
          <a:blip r:embed="rId2"/>
          <a:stretch>
            <a:fillRect/>
          </a:stretch>
        </p:blipFill>
        <p:spPr>
          <a:xfrm>
            <a:off x="965200" y="1843959"/>
            <a:ext cx="7213600" cy="2763385"/>
          </a:xfrm>
          <a:prstGeom prst="rect">
            <a:avLst/>
          </a:prstGeom>
        </p:spPr>
      </p:pic>
    </p:spTree>
    <p:extLst>
      <p:ext uri="{BB962C8B-B14F-4D97-AF65-F5344CB8AC3E}">
        <p14:creationId xmlns:p14="http://schemas.microsoft.com/office/powerpoint/2010/main" val="1394979567"/>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2873</TotalTime>
  <Words>1336</Words>
  <Application>Microsoft Office PowerPoint</Application>
  <PresentationFormat>On-screen Show (16:9)</PresentationFormat>
  <Paragraphs>126</Paragraphs>
  <Slides>11</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vt:i4>
      </vt:variant>
    </vt:vector>
  </HeadingPairs>
  <TitlesOfParts>
    <vt:vector size="27" baseType="lpstr">
      <vt:lpstr>Avenir Book</vt:lpstr>
      <vt:lpstr>Avenir Heavy</vt:lpstr>
      <vt:lpstr>Avenir Medium</vt:lpstr>
      <vt:lpstr>DIN-Light</vt:lpstr>
      <vt:lpstr>DIN-Medium</vt:lpstr>
      <vt:lpstr>Arial</vt:lpstr>
      <vt:lpstr>Calibri</vt:lpstr>
      <vt:lpstr>Cambria Math</vt:lpstr>
      <vt:lpstr>Symbol</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HERMANSPAHN Nikolaus</cp:lastModifiedBy>
  <cp:revision>88</cp:revision>
  <cp:lastPrinted>2019-03-26T13:54:24Z</cp:lastPrinted>
  <dcterms:created xsi:type="dcterms:W3CDTF">2019-04-24T06:32:04Z</dcterms:created>
  <dcterms:modified xsi:type="dcterms:W3CDTF">2021-06-14T16:50:03Z</dcterms:modified>
</cp:coreProperties>
</file>