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62" r:id="rId6"/>
    <p:sldMasterId id="2147483664" r:id="rId7"/>
    <p:sldMasterId id="2147483666" r:id="rId8"/>
    <p:sldMasterId id="2147483668" r:id="rId9"/>
    <p:sldMasterId id="2147483670" r:id="rId10"/>
    <p:sldMasterId id="2147483672" r:id="rId11"/>
  </p:sldMasterIdLst>
  <p:notesMasterIdLst>
    <p:notesMasterId r:id="rId24"/>
  </p:notesMasterIdLst>
  <p:sldIdLst>
    <p:sldId id="256" r:id="rId12"/>
    <p:sldId id="258" r:id="rId13"/>
    <p:sldId id="260" r:id="rId14"/>
    <p:sldId id="264" r:id="rId15"/>
    <p:sldId id="261" r:id="rId16"/>
    <p:sldId id="262" r:id="rId17"/>
    <p:sldId id="267" r:id="rId18"/>
    <p:sldId id="268" r:id="rId19"/>
    <p:sldId id="265" r:id="rId20"/>
    <p:sldId id="266" r:id="rId21"/>
    <p:sldId id="263" r:id="rId22"/>
    <p:sldId id="257" r:id="rId23"/>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racuse, Ellen (CONTR)" initials="SE(" lastIdx="6" clrIdx="0">
    <p:extLst>
      <p:ext uri="{19B8F6BF-5375-455C-9EA6-DF929625EA0E}">
        <p15:presenceInfo xmlns:p15="http://schemas.microsoft.com/office/powerpoint/2012/main" userId="S::Ellen.Syracuse@nnsa.doe.gov::dadb8dd0-e8dd-4c21-b645-ba0e45955b48" providerId="AD"/>
      </p:ext>
    </p:extLst>
  </p:cmAuthor>
  <p:cmAuthor id="2" name="Pollington, Anthony (CONTR)" initials="PA(" lastIdx="12" clrIdx="1">
    <p:extLst>
      <p:ext uri="{19B8F6BF-5375-455C-9EA6-DF929625EA0E}">
        <p15:presenceInfo xmlns:p15="http://schemas.microsoft.com/office/powerpoint/2012/main" userId="S::anthony.pollington@nnsa.doe.gov::48592d63-193c-4213-b097-b938c55bb2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D"/>
    <a:srgbClr val="DFC5DF"/>
    <a:srgbClr val="E1E1E1"/>
    <a:srgbClr val="00A1BC"/>
    <a:srgbClr val="00B4D2"/>
    <a:srgbClr val="00A0D2"/>
    <a:srgbClr val="0095BB"/>
    <a:srgbClr val="00B0DC"/>
    <a:srgbClr val="00B0BE"/>
    <a:srgbClr val="008D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2CC258-1ABD-42E7-8600-FEDCCBC888BB}" v="66" dt="2021-06-14T17:53:03.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177" d="100"/>
          <a:sy n="177" d="100"/>
        </p:scale>
        <p:origin x="92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ma, Manish" userId="d4bcff80-902f-469f-8804-49d017044515" providerId="ADAL" clId="{F30A3A03-4AE2-4255-A5A1-6EC44241565E}"/>
    <pc:docChg chg="modSld">
      <pc:chgData name="Sharma, Manish" userId="d4bcff80-902f-469f-8804-49d017044515" providerId="ADAL" clId="{F30A3A03-4AE2-4255-A5A1-6EC44241565E}" dt="2021-06-14T18:00:19.859" v="5" actId="1076"/>
      <pc:docMkLst>
        <pc:docMk/>
      </pc:docMkLst>
      <pc:sldChg chg="modSp mod">
        <pc:chgData name="Sharma, Manish" userId="d4bcff80-902f-469f-8804-49d017044515" providerId="ADAL" clId="{F30A3A03-4AE2-4255-A5A1-6EC44241565E}" dt="2021-06-14T18:00:19.859" v="5" actId="1076"/>
        <pc:sldMkLst>
          <pc:docMk/>
          <pc:sldMk cId="83330961" sldId="261"/>
        </pc:sldMkLst>
        <pc:spChg chg="mod">
          <ac:chgData name="Sharma, Manish" userId="d4bcff80-902f-469f-8804-49d017044515" providerId="ADAL" clId="{F30A3A03-4AE2-4255-A5A1-6EC44241565E}" dt="2021-06-14T18:00:19.859" v="5" actId="1076"/>
          <ac:spMkLst>
            <pc:docMk/>
            <pc:sldMk cId="83330961" sldId="261"/>
            <ac:spMk id="8" creationId="{1A730872-B5DF-4549-9818-D08C120F4555}"/>
          </ac:spMkLst>
        </pc:spChg>
      </pc:sldChg>
    </pc:docChg>
  </pc:docChgLst>
  <pc:docChgLst>
    <pc:chgData name="Sharma, Manish" userId="d4bcff80-902f-469f-8804-49d017044515" providerId="ADAL" clId="{AB2CC258-1ABD-42E7-8600-FEDCCBC888BB}"/>
    <pc:docChg chg="undo custSel modSld modMainMaster">
      <pc:chgData name="Sharma, Manish" userId="d4bcff80-902f-469f-8804-49d017044515" providerId="ADAL" clId="{AB2CC258-1ABD-42E7-8600-FEDCCBC888BB}" dt="2021-06-14T17:54:45.866" v="662" actId="1592"/>
      <pc:docMkLst>
        <pc:docMk/>
      </pc:docMkLst>
      <pc:sldChg chg="addSp modSp mod delCm">
        <pc:chgData name="Sharma, Manish" userId="d4bcff80-902f-469f-8804-49d017044515" providerId="ADAL" clId="{AB2CC258-1ABD-42E7-8600-FEDCCBC888BB}" dt="2021-06-14T17:25:05.163" v="127" actId="20577"/>
        <pc:sldMkLst>
          <pc:docMk/>
          <pc:sldMk cId="4000463610" sldId="256"/>
        </pc:sldMkLst>
        <pc:spChg chg="mod">
          <ac:chgData name="Sharma, Manish" userId="d4bcff80-902f-469f-8804-49d017044515" providerId="ADAL" clId="{AB2CC258-1ABD-42E7-8600-FEDCCBC888BB}" dt="2021-06-14T17:21:12.459" v="84" actId="1076"/>
          <ac:spMkLst>
            <pc:docMk/>
            <pc:sldMk cId="4000463610" sldId="256"/>
            <ac:spMk id="2" creationId="{E5837639-BB19-4E80-BC62-48B50C63E781}"/>
          </ac:spMkLst>
        </pc:spChg>
        <pc:spChg chg="mod">
          <ac:chgData name="Sharma, Manish" userId="d4bcff80-902f-469f-8804-49d017044515" providerId="ADAL" clId="{AB2CC258-1ABD-42E7-8600-FEDCCBC888BB}" dt="2021-06-14T17:25:05.163" v="127" actId="20577"/>
          <ac:spMkLst>
            <pc:docMk/>
            <pc:sldMk cId="4000463610" sldId="256"/>
            <ac:spMk id="4" creationId="{EEF774D5-8E1F-6744-9E49-DB689041ADBF}"/>
          </ac:spMkLst>
        </pc:spChg>
        <pc:spChg chg="mod">
          <ac:chgData name="Sharma, Manish" userId="d4bcff80-902f-469f-8804-49d017044515" providerId="ADAL" clId="{AB2CC258-1ABD-42E7-8600-FEDCCBC888BB}" dt="2021-06-14T17:25:00.911" v="123"/>
          <ac:spMkLst>
            <pc:docMk/>
            <pc:sldMk cId="4000463610" sldId="256"/>
            <ac:spMk id="11" creationId="{0C501917-BF0A-C54B-AB4E-B0C62C356E93}"/>
          </ac:spMkLst>
        </pc:spChg>
        <pc:spChg chg="add mod">
          <ac:chgData name="Sharma, Manish" userId="d4bcff80-902f-469f-8804-49d017044515" providerId="ADAL" clId="{AB2CC258-1ABD-42E7-8600-FEDCCBC888BB}" dt="2021-06-14T17:22:48.713" v="121" actId="20577"/>
          <ac:spMkLst>
            <pc:docMk/>
            <pc:sldMk cId="4000463610" sldId="256"/>
            <ac:spMk id="12" creationId="{6BB4FAD3-F0E6-451F-9878-A94298A2EED7}"/>
          </ac:spMkLst>
        </pc:spChg>
        <pc:grpChg chg="mod">
          <ac:chgData name="Sharma, Manish" userId="d4bcff80-902f-469f-8804-49d017044515" providerId="ADAL" clId="{AB2CC258-1ABD-42E7-8600-FEDCCBC888BB}" dt="2021-06-14T17:25:00.911" v="123"/>
          <ac:grpSpMkLst>
            <pc:docMk/>
            <pc:sldMk cId="4000463610" sldId="256"/>
            <ac:grpSpMk id="5" creationId="{39A5D221-DFC0-4D83-AD21-103DA19D26E7}"/>
          </ac:grpSpMkLst>
        </pc:grpChg>
        <pc:picChg chg="mod">
          <ac:chgData name="Sharma, Manish" userId="d4bcff80-902f-469f-8804-49d017044515" providerId="ADAL" clId="{AB2CC258-1ABD-42E7-8600-FEDCCBC888BB}" dt="2021-06-14T17:25:00.911" v="123"/>
          <ac:picMkLst>
            <pc:docMk/>
            <pc:sldMk cId="4000463610" sldId="256"/>
            <ac:picMk id="6" creationId="{4363E41C-AE4E-40A4-BDBC-B22DC0CCE685}"/>
          </ac:picMkLst>
        </pc:picChg>
        <pc:picChg chg="mod">
          <ac:chgData name="Sharma, Manish" userId="d4bcff80-902f-469f-8804-49d017044515" providerId="ADAL" clId="{AB2CC258-1ABD-42E7-8600-FEDCCBC888BB}" dt="2021-06-14T17:25:00.911" v="123"/>
          <ac:picMkLst>
            <pc:docMk/>
            <pc:sldMk cId="4000463610" sldId="256"/>
            <ac:picMk id="7" creationId="{C9CBFA6D-5F57-4429-A850-AEB71C5D88D1}"/>
          </ac:picMkLst>
        </pc:picChg>
        <pc:picChg chg="mod">
          <ac:chgData name="Sharma, Manish" userId="d4bcff80-902f-469f-8804-49d017044515" providerId="ADAL" clId="{AB2CC258-1ABD-42E7-8600-FEDCCBC888BB}" dt="2021-06-14T17:25:00.911" v="123"/>
          <ac:picMkLst>
            <pc:docMk/>
            <pc:sldMk cId="4000463610" sldId="256"/>
            <ac:picMk id="1026" creationId="{403C9B30-1AA5-4AAE-9463-68DC16E3521B}"/>
          </ac:picMkLst>
        </pc:picChg>
      </pc:sldChg>
      <pc:sldChg chg="modSp mod delCm">
        <pc:chgData name="Sharma, Manish" userId="d4bcff80-902f-469f-8804-49d017044515" providerId="ADAL" clId="{AB2CC258-1ABD-42E7-8600-FEDCCBC888BB}" dt="2021-06-14T17:26:54.895" v="141" actId="1592"/>
        <pc:sldMkLst>
          <pc:docMk/>
          <pc:sldMk cId="83330961" sldId="261"/>
        </pc:sldMkLst>
        <pc:spChg chg="mod">
          <ac:chgData name="Sharma, Manish" userId="d4bcff80-902f-469f-8804-49d017044515" providerId="ADAL" clId="{AB2CC258-1ABD-42E7-8600-FEDCCBC888BB}" dt="2021-06-14T17:26:47.805" v="140" actId="20577"/>
          <ac:spMkLst>
            <pc:docMk/>
            <pc:sldMk cId="83330961" sldId="261"/>
            <ac:spMk id="8" creationId="{1A730872-B5DF-4549-9818-D08C120F4555}"/>
          </ac:spMkLst>
        </pc:spChg>
      </pc:sldChg>
      <pc:sldChg chg="modSp mod delCm">
        <pc:chgData name="Sharma, Manish" userId="d4bcff80-902f-469f-8804-49d017044515" providerId="ADAL" clId="{AB2CC258-1ABD-42E7-8600-FEDCCBC888BB}" dt="2021-06-14T17:27:05.295" v="146" actId="1592"/>
        <pc:sldMkLst>
          <pc:docMk/>
          <pc:sldMk cId="3996349163" sldId="262"/>
        </pc:sldMkLst>
        <pc:spChg chg="mod">
          <ac:chgData name="Sharma, Manish" userId="d4bcff80-902f-469f-8804-49d017044515" providerId="ADAL" clId="{AB2CC258-1ABD-42E7-8600-FEDCCBC888BB}" dt="2021-06-14T17:27:02.452" v="145" actId="20577"/>
          <ac:spMkLst>
            <pc:docMk/>
            <pc:sldMk cId="3996349163" sldId="262"/>
            <ac:spMk id="8" creationId="{A9794C12-7E4C-410D-B554-2E2554A19BAF}"/>
          </ac:spMkLst>
        </pc:spChg>
      </pc:sldChg>
      <pc:sldChg chg="modSp mod delCm">
        <pc:chgData name="Sharma, Manish" userId="d4bcff80-902f-469f-8804-49d017044515" providerId="ADAL" clId="{AB2CC258-1ABD-42E7-8600-FEDCCBC888BB}" dt="2021-06-14T17:26:29.403" v="131" actId="1592"/>
        <pc:sldMkLst>
          <pc:docMk/>
          <pc:sldMk cId="2323944167" sldId="264"/>
        </pc:sldMkLst>
        <pc:spChg chg="mod">
          <ac:chgData name="Sharma, Manish" userId="d4bcff80-902f-469f-8804-49d017044515" providerId="ADAL" clId="{AB2CC258-1ABD-42E7-8600-FEDCCBC888BB}" dt="2021-06-14T17:26:27.455" v="130" actId="20577"/>
          <ac:spMkLst>
            <pc:docMk/>
            <pc:sldMk cId="2323944167" sldId="264"/>
            <ac:spMk id="7" creationId="{FD362972-D91A-4FD1-B946-9018CF42D7FB}"/>
          </ac:spMkLst>
        </pc:spChg>
      </pc:sldChg>
      <pc:sldChg chg="modSp mod delCm">
        <pc:chgData name="Sharma, Manish" userId="d4bcff80-902f-469f-8804-49d017044515" providerId="ADAL" clId="{AB2CC258-1ABD-42E7-8600-FEDCCBC888BB}" dt="2021-06-14T17:46:06.068" v="434" actId="120"/>
        <pc:sldMkLst>
          <pc:docMk/>
          <pc:sldMk cId="2823069995" sldId="265"/>
        </pc:sldMkLst>
        <pc:spChg chg="mod">
          <ac:chgData name="Sharma, Manish" userId="d4bcff80-902f-469f-8804-49d017044515" providerId="ADAL" clId="{AB2CC258-1ABD-42E7-8600-FEDCCBC888BB}" dt="2021-06-14T17:44:24.852" v="384" actId="6549"/>
          <ac:spMkLst>
            <pc:docMk/>
            <pc:sldMk cId="2823069995" sldId="265"/>
            <ac:spMk id="2" creationId="{92188DE2-B8A9-44D4-B88F-F97C128647B6}"/>
          </ac:spMkLst>
        </pc:spChg>
        <pc:spChg chg="mod">
          <ac:chgData name="Sharma, Manish" userId="d4bcff80-902f-469f-8804-49d017044515" providerId="ADAL" clId="{AB2CC258-1ABD-42E7-8600-FEDCCBC888BB}" dt="2021-06-14T17:45:36.954" v="431" actId="20577"/>
          <ac:spMkLst>
            <pc:docMk/>
            <pc:sldMk cId="2823069995" sldId="265"/>
            <ac:spMk id="13" creationId="{FB28C161-4FEE-45C1-AD19-A2B1DF1D0DC8}"/>
          </ac:spMkLst>
        </pc:spChg>
        <pc:graphicFrameChg chg="mod modGraphic">
          <ac:chgData name="Sharma, Manish" userId="d4bcff80-902f-469f-8804-49d017044515" providerId="ADAL" clId="{AB2CC258-1ABD-42E7-8600-FEDCCBC888BB}" dt="2021-06-14T17:46:06.068" v="434" actId="120"/>
          <ac:graphicFrameMkLst>
            <pc:docMk/>
            <pc:sldMk cId="2823069995" sldId="265"/>
            <ac:graphicFrameMk id="10" creationId="{F63A04E8-18A5-476A-B9A8-91DEBA0C35CD}"/>
          </ac:graphicFrameMkLst>
        </pc:graphicFrameChg>
      </pc:sldChg>
      <pc:sldChg chg="modSp mod delCm">
        <pc:chgData name="Sharma, Manish" userId="d4bcff80-902f-469f-8804-49d017044515" providerId="ADAL" clId="{AB2CC258-1ABD-42E7-8600-FEDCCBC888BB}" dt="2021-06-14T17:54:45.866" v="662" actId="1592"/>
        <pc:sldMkLst>
          <pc:docMk/>
          <pc:sldMk cId="1426060000" sldId="266"/>
        </pc:sldMkLst>
        <pc:spChg chg="mod">
          <ac:chgData name="Sharma, Manish" userId="d4bcff80-902f-469f-8804-49d017044515" providerId="ADAL" clId="{AB2CC258-1ABD-42E7-8600-FEDCCBC888BB}" dt="2021-06-14T17:53:09.896" v="659" actId="404"/>
          <ac:spMkLst>
            <pc:docMk/>
            <pc:sldMk cId="1426060000" sldId="266"/>
            <ac:spMk id="12" creationId="{47B3E4C3-1410-4756-901C-B953A2DAD907}"/>
          </ac:spMkLst>
        </pc:spChg>
        <pc:spChg chg="mod">
          <ac:chgData name="Sharma, Manish" userId="d4bcff80-902f-469f-8804-49d017044515" providerId="ADAL" clId="{AB2CC258-1ABD-42E7-8600-FEDCCBC888BB}" dt="2021-06-14T17:49:56.631" v="538" actId="1076"/>
          <ac:spMkLst>
            <pc:docMk/>
            <pc:sldMk cId="1426060000" sldId="266"/>
            <ac:spMk id="14" creationId="{49B76774-F3B0-45F8-B770-C302396C6532}"/>
          </ac:spMkLst>
        </pc:spChg>
        <pc:spChg chg="mod">
          <ac:chgData name="Sharma, Manish" userId="d4bcff80-902f-469f-8804-49d017044515" providerId="ADAL" clId="{AB2CC258-1ABD-42E7-8600-FEDCCBC888BB}" dt="2021-06-14T17:53:03.606" v="658" actId="404"/>
          <ac:spMkLst>
            <pc:docMk/>
            <pc:sldMk cId="1426060000" sldId="266"/>
            <ac:spMk id="17" creationId="{0F71E800-A5A8-46D7-A723-3C8BF21E0372}"/>
          </ac:spMkLst>
        </pc:spChg>
        <pc:spChg chg="mod">
          <ac:chgData name="Sharma, Manish" userId="d4bcff80-902f-469f-8804-49d017044515" providerId="ADAL" clId="{AB2CC258-1ABD-42E7-8600-FEDCCBC888BB}" dt="2021-06-14T17:53:03.606" v="658" actId="404"/>
          <ac:spMkLst>
            <pc:docMk/>
            <pc:sldMk cId="1426060000" sldId="266"/>
            <ac:spMk id="19" creationId="{350599AB-A750-474A-B73E-65CB9E40FE10}"/>
          </ac:spMkLst>
        </pc:spChg>
        <pc:spChg chg="mod">
          <ac:chgData name="Sharma, Manish" userId="d4bcff80-902f-469f-8804-49d017044515" providerId="ADAL" clId="{AB2CC258-1ABD-42E7-8600-FEDCCBC888BB}" dt="2021-06-14T17:53:03.606" v="658" actId="404"/>
          <ac:spMkLst>
            <pc:docMk/>
            <pc:sldMk cId="1426060000" sldId="266"/>
            <ac:spMk id="21" creationId="{8F5B7CF5-6A75-42E2-8BF7-CF0A47ED4264}"/>
          </ac:spMkLst>
        </pc:spChg>
        <pc:spChg chg="mod">
          <ac:chgData name="Sharma, Manish" userId="d4bcff80-902f-469f-8804-49d017044515" providerId="ADAL" clId="{AB2CC258-1ABD-42E7-8600-FEDCCBC888BB}" dt="2021-06-14T17:53:03.606" v="658" actId="404"/>
          <ac:spMkLst>
            <pc:docMk/>
            <pc:sldMk cId="1426060000" sldId="266"/>
            <ac:spMk id="22" creationId="{102B468D-5FEF-4E63-B379-E1855A887AE8}"/>
          </ac:spMkLst>
        </pc:spChg>
        <pc:spChg chg="mod">
          <ac:chgData name="Sharma, Manish" userId="d4bcff80-902f-469f-8804-49d017044515" providerId="ADAL" clId="{AB2CC258-1ABD-42E7-8600-FEDCCBC888BB}" dt="2021-06-14T17:53:54.675" v="661" actId="14100"/>
          <ac:spMkLst>
            <pc:docMk/>
            <pc:sldMk cId="1426060000" sldId="266"/>
            <ac:spMk id="23" creationId="{FC013D5F-76D9-40A3-8960-602F7CA0B709}"/>
          </ac:spMkLst>
        </pc:spChg>
        <pc:grpChg chg="mod">
          <ac:chgData name="Sharma, Manish" userId="d4bcff80-902f-469f-8804-49d017044515" providerId="ADAL" clId="{AB2CC258-1ABD-42E7-8600-FEDCCBC888BB}" dt="2021-06-14T17:53:03.606" v="658" actId="404"/>
          <ac:grpSpMkLst>
            <pc:docMk/>
            <pc:sldMk cId="1426060000" sldId="266"/>
            <ac:grpSpMk id="4" creationId="{DF214424-6DFF-4F01-889B-CD1855E648FB}"/>
          </ac:grpSpMkLst>
        </pc:grpChg>
        <pc:graphicFrameChg chg="mod">
          <ac:chgData name="Sharma, Manish" userId="d4bcff80-902f-469f-8804-49d017044515" providerId="ADAL" clId="{AB2CC258-1ABD-42E7-8600-FEDCCBC888BB}" dt="2021-06-14T17:53:03.606" v="658" actId="404"/>
          <ac:graphicFrameMkLst>
            <pc:docMk/>
            <pc:sldMk cId="1426060000" sldId="266"/>
            <ac:graphicFrameMk id="15" creationId="{BE93E999-9887-49D1-BCAE-8AE54E2207BC}"/>
          </ac:graphicFrameMkLst>
        </pc:graphicFrameChg>
        <pc:graphicFrameChg chg="mod">
          <ac:chgData name="Sharma, Manish" userId="d4bcff80-902f-469f-8804-49d017044515" providerId="ADAL" clId="{AB2CC258-1ABD-42E7-8600-FEDCCBC888BB}" dt="2021-06-14T17:53:03.606" v="658" actId="404"/>
          <ac:graphicFrameMkLst>
            <pc:docMk/>
            <pc:sldMk cId="1426060000" sldId="266"/>
            <ac:graphicFrameMk id="16" creationId="{1420411F-1B4D-4046-B9F3-7ACE6B7FADEC}"/>
          </ac:graphicFrameMkLst>
        </pc:graphicFrameChg>
      </pc:sldChg>
      <pc:sldChg chg="addSp delSp modSp mod delCm">
        <pc:chgData name="Sharma, Manish" userId="d4bcff80-902f-469f-8804-49d017044515" providerId="ADAL" clId="{AB2CC258-1ABD-42E7-8600-FEDCCBC888BB}" dt="2021-06-14T17:36:22.770" v="227" actId="11"/>
        <pc:sldMkLst>
          <pc:docMk/>
          <pc:sldMk cId="582536948" sldId="267"/>
        </pc:sldMkLst>
        <pc:spChg chg="mod">
          <ac:chgData name="Sharma, Manish" userId="d4bcff80-902f-469f-8804-49d017044515" providerId="ADAL" clId="{AB2CC258-1ABD-42E7-8600-FEDCCBC888BB}" dt="2021-06-14T17:36:22.770" v="227" actId="11"/>
          <ac:spMkLst>
            <pc:docMk/>
            <pc:sldMk cId="582536948" sldId="267"/>
            <ac:spMk id="13" creationId="{279C6FD4-E95E-42E2-B135-CBA0C8D7EE9C}"/>
          </ac:spMkLst>
        </pc:spChg>
        <pc:picChg chg="add mod">
          <ac:chgData name="Sharma, Manish" userId="d4bcff80-902f-469f-8804-49d017044515" providerId="ADAL" clId="{AB2CC258-1ABD-42E7-8600-FEDCCBC888BB}" dt="2021-06-14T17:29:27.382" v="155" actId="1076"/>
          <ac:picMkLst>
            <pc:docMk/>
            <pc:sldMk cId="582536948" sldId="267"/>
            <ac:picMk id="2" creationId="{77C740B2-4C39-4F6B-AADF-5FE56F2AFE6A}"/>
          </ac:picMkLst>
        </pc:picChg>
        <pc:picChg chg="add del">
          <ac:chgData name="Sharma, Manish" userId="d4bcff80-902f-469f-8804-49d017044515" providerId="ADAL" clId="{AB2CC258-1ABD-42E7-8600-FEDCCBC888BB}" dt="2021-06-14T17:29:04.997" v="149" actId="478"/>
          <ac:picMkLst>
            <pc:docMk/>
            <pc:sldMk cId="582536948" sldId="267"/>
            <ac:picMk id="14" creationId="{C6BFDB65-8897-4E19-95DA-01C2F58CDE82}"/>
          </ac:picMkLst>
        </pc:picChg>
      </pc:sldChg>
      <pc:sldChg chg="addSp delSp modSp mod delCm">
        <pc:chgData name="Sharma, Manish" userId="d4bcff80-902f-469f-8804-49d017044515" providerId="ADAL" clId="{AB2CC258-1ABD-42E7-8600-FEDCCBC888BB}" dt="2021-06-14T17:43:10.201" v="353" actId="1592"/>
        <pc:sldMkLst>
          <pc:docMk/>
          <pc:sldMk cId="3976394090" sldId="268"/>
        </pc:sldMkLst>
        <pc:spChg chg="add del mod">
          <ac:chgData name="Sharma, Manish" userId="d4bcff80-902f-469f-8804-49d017044515" providerId="ADAL" clId="{AB2CC258-1ABD-42E7-8600-FEDCCBC888BB}" dt="2021-06-14T17:38:03.544" v="263" actId="478"/>
          <ac:spMkLst>
            <pc:docMk/>
            <pc:sldMk cId="3976394090" sldId="268"/>
            <ac:spMk id="2" creationId="{AB7480DF-2BD5-4AE8-8C48-7FC9D5A3CC66}"/>
          </ac:spMkLst>
        </pc:spChg>
        <pc:spChg chg="add mod">
          <ac:chgData name="Sharma, Manish" userId="d4bcff80-902f-469f-8804-49d017044515" providerId="ADAL" clId="{AB2CC258-1ABD-42E7-8600-FEDCCBC888BB}" dt="2021-06-14T17:42:25.659" v="325" actId="164"/>
          <ac:spMkLst>
            <pc:docMk/>
            <pc:sldMk cId="3976394090" sldId="268"/>
            <ac:spMk id="4" creationId="{2EA0B168-C330-4B16-B45B-9A83FDAB5BDD}"/>
          </ac:spMkLst>
        </pc:spChg>
        <pc:spChg chg="mod">
          <ac:chgData name="Sharma, Manish" userId="d4bcff80-902f-469f-8804-49d017044515" providerId="ADAL" clId="{AB2CC258-1ABD-42E7-8600-FEDCCBC888BB}" dt="2021-06-14T17:32:12.402" v="191" actId="14100"/>
          <ac:spMkLst>
            <pc:docMk/>
            <pc:sldMk cId="3976394090" sldId="268"/>
            <ac:spMk id="13" creationId="{279C6FD4-E95E-42E2-B135-CBA0C8D7EE9C}"/>
          </ac:spMkLst>
        </pc:spChg>
        <pc:spChg chg="mod">
          <ac:chgData name="Sharma, Manish" userId="d4bcff80-902f-469f-8804-49d017044515" providerId="ADAL" clId="{AB2CC258-1ABD-42E7-8600-FEDCCBC888BB}" dt="2021-06-14T17:37:07.509" v="238" actId="114"/>
          <ac:spMkLst>
            <pc:docMk/>
            <pc:sldMk cId="3976394090" sldId="268"/>
            <ac:spMk id="19" creationId="{81937FC1-3C4A-4C0E-A804-55763C921E2E}"/>
          </ac:spMkLst>
        </pc:spChg>
        <pc:spChg chg="mod">
          <ac:chgData name="Sharma, Manish" userId="d4bcff80-902f-469f-8804-49d017044515" providerId="ADAL" clId="{AB2CC258-1ABD-42E7-8600-FEDCCBC888BB}" dt="2021-06-14T17:34:48.539" v="224" actId="14100"/>
          <ac:spMkLst>
            <pc:docMk/>
            <pc:sldMk cId="3976394090" sldId="268"/>
            <ac:spMk id="21" creationId="{CD69E284-2680-46D6-9C3D-C5B0F46D2D53}"/>
          </ac:spMkLst>
        </pc:spChg>
        <pc:spChg chg="mod">
          <ac:chgData name="Sharma, Manish" userId="d4bcff80-902f-469f-8804-49d017044515" providerId="ADAL" clId="{AB2CC258-1ABD-42E7-8600-FEDCCBC888BB}" dt="2021-06-14T17:33:37.644" v="209" actId="1076"/>
          <ac:spMkLst>
            <pc:docMk/>
            <pc:sldMk cId="3976394090" sldId="268"/>
            <ac:spMk id="24" creationId="{33BEEB15-1EE6-48D1-9D8B-B6BBFBE11AB8}"/>
          </ac:spMkLst>
        </pc:spChg>
        <pc:spChg chg="mod">
          <ac:chgData name="Sharma, Manish" userId="d4bcff80-902f-469f-8804-49d017044515" providerId="ADAL" clId="{AB2CC258-1ABD-42E7-8600-FEDCCBC888BB}" dt="2021-06-14T17:34:10.796" v="218" actId="14100"/>
          <ac:spMkLst>
            <pc:docMk/>
            <pc:sldMk cId="3976394090" sldId="268"/>
            <ac:spMk id="25" creationId="{3B7FF356-8F0B-4134-B470-0A4B11BE6970}"/>
          </ac:spMkLst>
        </pc:spChg>
        <pc:spChg chg="mod">
          <ac:chgData name="Sharma, Manish" userId="d4bcff80-902f-469f-8804-49d017044515" providerId="ADAL" clId="{AB2CC258-1ABD-42E7-8600-FEDCCBC888BB}" dt="2021-06-14T17:36:57.344" v="233" actId="114"/>
          <ac:spMkLst>
            <pc:docMk/>
            <pc:sldMk cId="3976394090" sldId="268"/>
            <ac:spMk id="27" creationId="{B68753E2-3449-4D5F-ACB4-8E857619D5B2}"/>
          </ac:spMkLst>
        </pc:spChg>
        <pc:spChg chg="mod">
          <ac:chgData name="Sharma, Manish" userId="d4bcff80-902f-469f-8804-49d017044515" providerId="ADAL" clId="{AB2CC258-1ABD-42E7-8600-FEDCCBC888BB}" dt="2021-06-14T17:42:48.407" v="348" actId="1036"/>
          <ac:spMkLst>
            <pc:docMk/>
            <pc:sldMk cId="3976394090" sldId="268"/>
            <ac:spMk id="31" creationId="{0DC69821-CF73-454E-9C2F-0752104F989E}"/>
          </ac:spMkLst>
        </pc:spChg>
        <pc:spChg chg="mod">
          <ac:chgData name="Sharma, Manish" userId="d4bcff80-902f-469f-8804-49d017044515" providerId="ADAL" clId="{AB2CC258-1ABD-42E7-8600-FEDCCBC888BB}" dt="2021-06-14T17:43:03.413" v="352" actId="1076"/>
          <ac:spMkLst>
            <pc:docMk/>
            <pc:sldMk cId="3976394090" sldId="268"/>
            <ac:spMk id="32" creationId="{0A4C149C-AE6F-4AA3-83D4-070975894F8F}"/>
          </ac:spMkLst>
        </pc:spChg>
        <pc:grpChg chg="add mod">
          <ac:chgData name="Sharma, Manish" userId="d4bcff80-902f-469f-8804-49d017044515" providerId="ADAL" clId="{AB2CC258-1ABD-42E7-8600-FEDCCBC888BB}" dt="2021-06-14T17:42:25.659" v="325" actId="164"/>
          <ac:grpSpMkLst>
            <pc:docMk/>
            <pc:sldMk cId="3976394090" sldId="268"/>
            <ac:grpSpMk id="5" creationId="{532CA949-3C9C-4257-926E-CBF38513F45B}"/>
          </ac:grpSpMkLst>
        </pc:grpChg>
        <pc:grpChg chg="mod">
          <ac:chgData name="Sharma, Manish" userId="d4bcff80-902f-469f-8804-49d017044515" providerId="ADAL" clId="{AB2CC258-1ABD-42E7-8600-FEDCCBC888BB}" dt="2021-06-14T17:33:28.766" v="207" actId="14100"/>
          <ac:grpSpMkLst>
            <pc:docMk/>
            <pc:sldMk cId="3976394090" sldId="268"/>
            <ac:grpSpMk id="20" creationId="{8613DA3B-5481-45DE-AEDB-A58832A0F4DF}"/>
          </ac:grpSpMkLst>
        </pc:grpChg>
        <pc:grpChg chg="mod">
          <ac:chgData name="Sharma, Manish" userId="d4bcff80-902f-469f-8804-49d017044515" providerId="ADAL" clId="{AB2CC258-1ABD-42E7-8600-FEDCCBC888BB}" dt="2021-06-14T17:33:08.891" v="202" actId="14100"/>
          <ac:grpSpMkLst>
            <pc:docMk/>
            <pc:sldMk cId="3976394090" sldId="268"/>
            <ac:grpSpMk id="22" creationId="{D01430A5-FEB3-4720-81E6-8E8CB5C2B40E}"/>
          </ac:grpSpMkLst>
        </pc:grpChg>
        <pc:grpChg chg="add mod">
          <ac:chgData name="Sharma, Manish" userId="d4bcff80-902f-469f-8804-49d017044515" providerId="ADAL" clId="{AB2CC258-1ABD-42E7-8600-FEDCCBC888BB}" dt="2021-06-14T17:42:25.659" v="325" actId="164"/>
          <ac:grpSpMkLst>
            <pc:docMk/>
            <pc:sldMk cId="3976394090" sldId="268"/>
            <ac:grpSpMk id="28" creationId="{1482317F-64EF-453D-B153-1989CB5DFC2F}"/>
          </ac:grpSpMkLst>
        </pc:grpChg>
        <pc:graphicFrameChg chg="mod">
          <ac:chgData name="Sharma, Manish" userId="d4bcff80-902f-469f-8804-49d017044515" providerId="ADAL" clId="{AB2CC258-1ABD-42E7-8600-FEDCCBC888BB}" dt="2021-06-14T17:33:12.612" v="203" actId="1076"/>
          <ac:graphicFrameMkLst>
            <pc:docMk/>
            <pc:sldMk cId="3976394090" sldId="268"/>
            <ac:graphicFrameMk id="23" creationId="{386ECC94-B88E-4277-9668-7E2987343ED3}"/>
          </ac:graphicFrameMkLst>
        </pc:graphicFrameChg>
        <pc:picChg chg="del mod">
          <ac:chgData name="Sharma, Manish" userId="d4bcff80-902f-469f-8804-49d017044515" providerId="ADAL" clId="{AB2CC258-1ABD-42E7-8600-FEDCCBC888BB}" dt="2021-06-14T17:40:00.402" v="264" actId="478"/>
          <ac:picMkLst>
            <pc:docMk/>
            <pc:sldMk cId="3976394090" sldId="268"/>
            <ac:picMk id="18" creationId="{0D7CE678-B05D-442C-8FE3-E6A3438E77F1}"/>
          </ac:picMkLst>
        </pc:picChg>
        <pc:picChg chg="mod">
          <ac:chgData name="Sharma, Manish" userId="d4bcff80-902f-469f-8804-49d017044515" providerId="ADAL" clId="{AB2CC258-1ABD-42E7-8600-FEDCCBC888BB}" dt="2021-06-14T17:34:37.307" v="222" actId="1076"/>
          <ac:picMkLst>
            <pc:docMk/>
            <pc:sldMk cId="3976394090" sldId="268"/>
            <ac:picMk id="26" creationId="{0A79780C-5FEF-4838-9821-A8DC918DC246}"/>
          </ac:picMkLst>
        </pc:picChg>
        <pc:picChg chg="mod modCrop">
          <ac:chgData name="Sharma, Manish" userId="d4bcff80-902f-469f-8804-49d017044515" providerId="ADAL" clId="{AB2CC258-1ABD-42E7-8600-FEDCCBC888BB}" dt="2021-06-14T17:42:12.919" v="300" actId="1076"/>
          <ac:picMkLst>
            <pc:docMk/>
            <pc:sldMk cId="3976394090" sldId="268"/>
            <ac:picMk id="29" creationId="{93F044F1-CD40-4D16-B99B-B62C15EDA1AB}"/>
          </ac:picMkLst>
        </pc:picChg>
        <pc:picChg chg="del mod">
          <ac:chgData name="Sharma, Manish" userId="d4bcff80-902f-469f-8804-49d017044515" providerId="ADAL" clId="{AB2CC258-1ABD-42E7-8600-FEDCCBC888BB}" dt="2021-06-14T17:41:22.942" v="291" actId="478"/>
          <ac:picMkLst>
            <pc:docMk/>
            <pc:sldMk cId="3976394090" sldId="268"/>
            <ac:picMk id="30" creationId="{4D3FEA3E-1028-4164-8F79-3DC926B764B8}"/>
          </ac:picMkLst>
        </pc:picChg>
      </pc:sldChg>
      <pc:sldMasterChg chg="modSp mod">
        <pc:chgData name="Sharma, Manish" userId="d4bcff80-902f-469f-8804-49d017044515" providerId="ADAL" clId="{AB2CC258-1ABD-42E7-8600-FEDCCBC888BB}" dt="2021-06-14T17:16:29.152" v="7" actId="20577"/>
        <pc:sldMasterMkLst>
          <pc:docMk/>
          <pc:sldMasterMk cId="3937683163" sldId="2147483662"/>
        </pc:sldMasterMkLst>
        <pc:spChg chg="mod">
          <ac:chgData name="Sharma, Manish" userId="d4bcff80-902f-469f-8804-49d017044515" providerId="ADAL" clId="{AB2CC258-1ABD-42E7-8600-FEDCCBC888BB}" dt="2021-06-14T17:16:29.152" v="7" actId="20577"/>
          <ac:spMkLst>
            <pc:docMk/>
            <pc:sldMasterMk cId="3937683163" sldId="2147483662"/>
            <ac:spMk id="21" creationId="{7A1C0339-EC0C-9949-BCF0-B4EF5C7FBC51}"/>
          </ac:spMkLst>
        </pc:spChg>
      </pc:sldMasterChg>
      <pc:sldMasterChg chg="modSp mod">
        <pc:chgData name="Sharma, Manish" userId="d4bcff80-902f-469f-8804-49d017044515" providerId="ADAL" clId="{AB2CC258-1ABD-42E7-8600-FEDCCBC888BB}" dt="2021-06-14T17:17:15.465" v="16" actId="20577"/>
        <pc:sldMasterMkLst>
          <pc:docMk/>
          <pc:sldMasterMk cId="2833701185" sldId="2147483664"/>
        </pc:sldMasterMkLst>
        <pc:spChg chg="mod">
          <ac:chgData name="Sharma, Manish" userId="d4bcff80-902f-469f-8804-49d017044515" providerId="ADAL" clId="{AB2CC258-1ABD-42E7-8600-FEDCCBC888BB}" dt="2021-06-14T17:17:15.465" v="16" actId="20577"/>
          <ac:spMkLst>
            <pc:docMk/>
            <pc:sldMasterMk cId="2833701185" sldId="2147483664"/>
            <ac:spMk id="21" creationId="{7A1C0339-EC0C-9949-BCF0-B4EF5C7FBC51}"/>
          </ac:spMkLst>
        </pc:spChg>
      </pc:sldMasterChg>
      <pc:sldMasterChg chg="modSp mod">
        <pc:chgData name="Sharma, Manish" userId="d4bcff80-902f-469f-8804-49d017044515" providerId="ADAL" clId="{AB2CC258-1ABD-42E7-8600-FEDCCBC888BB}" dt="2021-06-14T17:17:27.894" v="25" actId="20577"/>
        <pc:sldMasterMkLst>
          <pc:docMk/>
          <pc:sldMasterMk cId="2079223695" sldId="2147483666"/>
        </pc:sldMasterMkLst>
        <pc:spChg chg="mod">
          <ac:chgData name="Sharma, Manish" userId="d4bcff80-902f-469f-8804-49d017044515" providerId="ADAL" clId="{AB2CC258-1ABD-42E7-8600-FEDCCBC888BB}" dt="2021-06-14T17:17:27.894" v="25" actId="20577"/>
          <ac:spMkLst>
            <pc:docMk/>
            <pc:sldMasterMk cId="2079223695" sldId="2147483666"/>
            <ac:spMk id="21" creationId="{7A1C0339-EC0C-9949-BCF0-B4EF5C7FBC51}"/>
          </ac:spMkLst>
        </pc:spChg>
      </pc:sldMasterChg>
      <pc:sldMasterChg chg="modSp mod">
        <pc:chgData name="Sharma, Manish" userId="d4bcff80-902f-469f-8804-49d017044515" providerId="ADAL" clId="{AB2CC258-1ABD-42E7-8600-FEDCCBC888BB}" dt="2021-06-14T17:17:40.609" v="27"/>
        <pc:sldMasterMkLst>
          <pc:docMk/>
          <pc:sldMasterMk cId="4171576032" sldId="2147483668"/>
        </pc:sldMasterMkLst>
        <pc:spChg chg="mod">
          <ac:chgData name="Sharma, Manish" userId="d4bcff80-902f-469f-8804-49d017044515" providerId="ADAL" clId="{AB2CC258-1ABD-42E7-8600-FEDCCBC888BB}" dt="2021-06-14T17:17:40.609" v="27"/>
          <ac:spMkLst>
            <pc:docMk/>
            <pc:sldMasterMk cId="4171576032" sldId="2147483668"/>
            <ac:spMk id="21" creationId="{7A1C0339-EC0C-9949-BCF0-B4EF5C7FBC51}"/>
          </ac:spMkLst>
        </pc:spChg>
      </pc:sldMasterChg>
      <pc:sldMasterChg chg="modSp mod">
        <pc:chgData name="Sharma, Manish" userId="d4bcff80-902f-469f-8804-49d017044515" providerId="ADAL" clId="{AB2CC258-1ABD-42E7-8600-FEDCCBC888BB}" dt="2021-06-14T17:17:45.320" v="29"/>
        <pc:sldMasterMkLst>
          <pc:docMk/>
          <pc:sldMasterMk cId="888727649" sldId="2147483670"/>
        </pc:sldMasterMkLst>
        <pc:spChg chg="mod">
          <ac:chgData name="Sharma, Manish" userId="d4bcff80-902f-469f-8804-49d017044515" providerId="ADAL" clId="{AB2CC258-1ABD-42E7-8600-FEDCCBC888BB}" dt="2021-06-14T17:17:45.320" v="29"/>
          <ac:spMkLst>
            <pc:docMk/>
            <pc:sldMasterMk cId="888727649" sldId="2147483670"/>
            <ac:spMk id="21" creationId="{7A1C0339-EC0C-9949-BCF0-B4EF5C7FBC51}"/>
          </ac:spMkLst>
        </pc:spChg>
      </pc:sldMasterChg>
      <pc:sldMasterChg chg="modSp mod">
        <pc:chgData name="Sharma, Manish" userId="d4bcff80-902f-469f-8804-49d017044515" providerId="ADAL" clId="{AB2CC258-1ABD-42E7-8600-FEDCCBC888BB}" dt="2021-06-14T17:17:52.818" v="31"/>
        <pc:sldMasterMkLst>
          <pc:docMk/>
          <pc:sldMasterMk cId="4166935954" sldId="2147483672"/>
        </pc:sldMasterMkLst>
        <pc:spChg chg="mod">
          <ac:chgData name="Sharma, Manish" userId="d4bcff80-902f-469f-8804-49d017044515" providerId="ADAL" clId="{AB2CC258-1ABD-42E7-8600-FEDCCBC888BB}" dt="2021-06-14T17:17:52.818" v="31"/>
          <ac:spMkLst>
            <pc:docMk/>
            <pc:sldMasterMk cId="4166935954" sldId="2147483672"/>
            <ac:spMk id="21" creationId="{7A1C0339-EC0C-9949-BCF0-B4EF5C7FBC51}"/>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nnl-my.sharepoint.com/personal/mksharma_pnnl_gov/Documents/0-PNNL/0-Introductory-Material/2-Other-Projects/Cascade/python_implementation/ctbt-radionuclides/CTBT_Isotop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88766267945866"/>
          <c:y val="4.2906478795413733E-2"/>
          <c:w val="0.58604951113324655"/>
          <c:h val="0.72613949597442884"/>
        </c:manualLayout>
      </c:layout>
      <c:scatterChart>
        <c:scatterStyle val="lineMarker"/>
        <c:varyColors val="0"/>
        <c:ser>
          <c:idx val="0"/>
          <c:order val="0"/>
          <c:spPr>
            <a:ln w="6350" cap="rnd">
              <a:solidFill>
                <a:srgbClr val="00B050"/>
              </a:solidFill>
              <a:round/>
            </a:ln>
            <a:effectLst/>
          </c:spPr>
          <c:marker>
            <c:symbol val="triangle"/>
            <c:size val="2"/>
            <c:spPr>
              <a:solidFill>
                <a:srgbClr val="FFFF00"/>
              </a:solidFill>
              <a:ln w="3175">
                <a:solidFill>
                  <a:schemeClr val="tx1"/>
                </a:solidFill>
              </a:ln>
              <a:effectLst/>
            </c:spPr>
          </c:marker>
          <c:dPt>
            <c:idx val="22"/>
            <c:marker>
              <c:symbol val="triangle"/>
              <c:size val="2"/>
              <c:spPr>
                <a:solidFill>
                  <a:srgbClr val="FFFF00"/>
                </a:solidFill>
                <a:ln w="3175">
                  <a:solidFill>
                    <a:schemeClr val="tx1"/>
                  </a:solidFill>
                </a:ln>
                <a:effectLst/>
              </c:spPr>
            </c:marker>
            <c:bubble3D val="0"/>
            <c:extLst>
              <c:ext xmlns:c16="http://schemas.microsoft.com/office/drawing/2014/chart" uri="{C3380CC4-5D6E-409C-BE32-E72D297353CC}">
                <c16:uniqueId val="{00000000-5B15-44F2-9E12-65F484FBD4EC}"/>
              </c:ext>
            </c:extLst>
          </c:dPt>
          <c:xVal>
            <c:numRef>
              <c:f>Convergence!$AH$3:$AH$41</c:f>
              <c:numCache>
                <c:formatCode>General</c:formatCode>
                <c:ptCount val="39"/>
                <c:pt idx="0">
                  <c:v>100</c:v>
                </c:pt>
                <c:pt idx="1">
                  <c:v>1000</c:v>
                </c:pt>
                <c:pt idx="2">
                  <c:v>10000</c:v>
                </c:pt>
                <c:pt idx="3">
                  <c:v>50000</c:v>
                </c:pt>
                <c:pt idx="4">
                  <c:v>100000</c:v>
                </c:pt>
                <c:pt idx="5">
                  <c:v>200000</c:v>
                </c:pt>
                <c:pt idx="6">
                  <c:v>400000</c:v>
                </c:pt>
                <c:pt idx="7">
                  <c:v>500000</c:v>
                </c:pt>
                <c:pt idx="8">
                  <c:v>600000</c:v>
                </c:pt>
                <c:pt idx="9">
                  <c:v>800000</c:v>
                </c:pt>
                <c:pt idx="10">
                  <c:v>1000000</c:v>
                </c:pt>
                <c:pt idx="11" formatCode="0.00E+00">
                  <c:v>1750000</c:v>
                </c:pt>
                <c:pt idx="12" formatCode="0.00E+00">
                  <c:v>2000000</c:v>
                </c:pt>
                <c:pt idx="13">
                  <c:v>2500000</c:v>
                </c:pt>
                <c:pt idx="14">
                  <c:v>3000000</c:v>
                </c:pt>
                <c:pt idx="15">
                  <c:v>4000000</c:v>
                </c:pt>
                <c:pt idx="16">
                  <c:v>5000000</c:v>
                </c:pt>
                <c:pt idx="17">
                  <c:v>6000000</c:v>
                </c:pt>
                <c:pt idx="18">
                  <c:v>7000000</c:v>
                </c:pt>
                <c:pt idx="19">
                  <c:v>8000000</c:v>
                </c:pt>
                <c:pt idx="20">
                  <c:v>9000000</c:v>
                </c:pt>
                <c:pt idx="21">
                  <c:v>10000000</c:v>
                </c:pt>
                <c:pt idx="22" formatCode="0.00E+00">
                  <c:v>15000000</c:v>
                </c:pt>
                <c:pt idx="23">
                  <c:v>20000000</c:v>
                </c:pt>
              </c:numCache>
            </c:numRef>
          </c:xVal>
          <c:yVal>
            <c:numRef>
              <c:f>Convergence!$AI$3:$AI$41</c:f>
              <c:numCache>
                <c:formatCode>General</c:formatCode>
                <c:ptCount val="39"/>
                <c:pt idx="0">
                  <c:v>0</c:v>
                </c:pt>
                <c:pt idx="1">
                  <c:v>0</c:v>
                </c:pt>
                <c:pt idx="2">
                  <c:v>0</c:v>
                </c:pt>
                <c:pt idx="3" formatCode="0.00E+00">
                  <c:v>2.37042209089262E-7</c:v>
                </c:pt>
                <c:pt idx="4" formatCode="0.00E+00">
                  <c:v>1.3333624261270901E-7</c:v>
                </c:pt>
                <c:pt idx="5" formatCode="0.00E+00">
                  <c:v>1.18521104544631E-7</c:v>
                </c:pt>
                <c:pt idx="6" formatCode="0.00E+00">
                  <c:v>8.8890828408473205E-8</c:v>
                </c:pt>
                <c:pt idx="7" formatCode="0.00E+00">
                  <c:v>8.2964773181241704E-8</c:v>
                </c:pt>
                <c:pt idx="8" formatCode="0.00E+00">
                  <c:v>7.9014069696420597E-8</c:v>
                </c:pt>
                <c:pt idx="9" formatCode="0.00E+00">
                  <c:v>1.03705966476552E-7</c:v>
                </c:pt>
                <c:pt idx="10" formatCode="0.00E+00">
                  <c:v>8.8890828408473205E-8</c:v>
                </c:pt>
                <c:pt idx="11" formatCode="0.00E+00">
                  <c:v>9.9049780226584503E-8</c:v>
                </c:pt>
                <c:pt idx="12" formatCode="0.00E+00">
                  <c:v>1.02224452669744E-7</c:v>
                </c:pt>
                <c:pt idx="13" formatCode="0.00E+00">
                  <c:v>1.01335544385659E-7</c:v>
                </c:pt>
                <c:pt idx="14" formatCode="0.00E+00">
                  <c:v>9.3829207764499495E-8</c:v>
                </c:pt>
                <c:pt idx="15" formatCode="0.00E+00">
                  <c:v>9.4816883635704798E-8</c:v>
                </c:pt>
                <c:pt idx="16" formatCode="0.00E+00">
                  <c:v>9.2150158783450596E-8</c:v>
                </c:pt>
                <c:pt idx="17" formatCode="0.00E+00">
                  <c:v>9.4076126732300795E-8</c:v>
                </c:pt>
                <c:pt idx="18" formatCode="0.00E+00">
                  <c:v>9.0372342215281106E-8</c:v>
                </c:pt>
                <c:pt idx="19" formatCode="0.00E+00">
                  <c:v>9.7965100475171504E-8</c:v>
                </c:pt>
                <c:pt idx="20" formatCode="0.00E+00">
                  <c:v>9.6298397442512594E-8</c:v>
                </c:pt>
                <c:pt idx="21" formatCode="0.00E+00">
                  <c:v>9.4520580874343197E-8</c:v>
                </c:pt>
                <c:pt idx="22" formatCode="0.00E+00">
                  <c:v>9.70885381394769E-8</c:v>
                </c:pt>
                <c:pt idx="23" formatCode="0.00E+00">
                  <c:v>9.85206681527245E-8</c:v>
                </c:pt>
              </c:numCache>
            </c:numRef>
          </c:yVal>
          <c:smooth val="0"/>
          <c:extLst>
            <c:ext xmlns:c16="http://schemas.microsoft.com/office/drawing/2014/chart" uri="{C3380CC4-5D6E-409C-BE32-E72D297353CC}">
              <c16:uniqueId val="{00000001-5B15-44F2-9E12-65F484FBD4EC}"/>
            </c:ext>
          </c:extLst>
        </c:ser>
        <c:dLbls>
          <c:showLegendKey val="0"/>
          <c:showVal val="0"/>
          <c:showCatName val="0"/>
          <c:showSerName val="0"/>
          <c:showPercent val="0"/>
          <c:showBubbleSize val="0"/>
        </c:dLbls>
        <c:axId val="48550031"/>
        <c:axId val="2002616207"/>
      </c:scatterChart>
      <c:scatterChart>
        <c:scatterStyle val="lineMarker"/>
        <c:varyColors val="0"/>
        <c:ser>
          <c:idx val="1"/>
          <c:order val="1"/>
          <c:spPr>
            <a:ln w="3175" cap="rnd">
              <a:solidFill>
                <a:srgbClr val="FF0000"/>
              </a:solidFill>
              <a:round/>
            </a:ln>
            <a:effectLst/>
          </c:spPr>
          <c:marker>
            <c:symbol val="circle"/>
            <c:size val="2"/>
            <c:spPr>
              <a:solidFill>
                <a:schemeClr val="bg1"/>
              </a:solidFill>
              <a:ln w="6350">
                <a:solidFill>
                  <a:schemeClr val="tx1"/>
                </a:solidFill>
              </a:ln>
              <a:effectLst/>
            </c:spPr>
          </c:marker>
          <c:xVal>
            <c:numRef>
              <c:f>Convergence!$Z$3:$Z$41</c:f>
              <c:numCache>
                <c:formatCode>General</c:formatCode>
                <c:ptCount val="39"/>
                <c:pt idx="0">
                  <c:v>100</c:v>
                </c:pt>
                <c:pt idx="1">
                  <c:v>1000</c:v>
                </c:pt>
                <c:pt idx="2">
                  <c:v>10000</c:v>
                </c:pt>
                <c:pt idx="3">
                  <c:v>50000</c:v>
                </c:pt>
                <c:pt idx="4">
                  <c:v>100000</c:v>
                </c:pt>
                <c:pt idx="5">
                  <c:v>200000</c:v>
                </c:pt>
                <c:pt idx="6">
                  <c:v>400000</c:v>
                </c:pt>
                <c:pt idx="7">
                  <c:v>500000</c:v>
                </c:pt>
                <c:pt idx="8">
                  <c:v>600000</c:v>
                </c:pt>
                <c:pt idx="9">
                  <c:v>800000</c:v>
                </c:pt>
                <c:pt idx="10">
                  <c:v>1000000</c:v>
                </c:pt>
                <c:pt idx="11" formatCode="0.00E+00">
                  <c:v>1750000</c:v>
                </c:pt>
                <c:pt idx="12" formatCode="0.00E+00">
                  <c:v>2000000</c:v>
                </c:pt>
                <c:pt idx="13" formatCode="0.00E+00">
                  <c:v>2500000</c:v>
                </c:pt>
                <c:pt idx="14" formatCode="0.00E+00">
                  <c:v>3000000</c:v>
                </c:pt>
                <c:pt idx="15" formatCode="0.00E+00">
                  <c:v>4000000</c:v>
                </c:pt>
                <c:pt idx="16" formatCode="0.00E+00">
                  <c:v>5000000</c:v>
                </c:pt>
                <c:pt idx="17">
                  <c:v>6000000</c:v>
                </c:pt>
                <c:pt idx="18">
                  <c:v>7000000</c:v>
                </c:pt>
                <c:pt idx="19">
                  <c:v>8000000</c:v>
                </c:pt>
                <c:pt idx="20">
                  <c:v>9000000</c:v>
                </c:pt>
                <c:pt idx="21">
                  <c:v>10000000</c:v>
                </c:pt>
                <c:pt idx="22" formatCode="0.00E+00">
                  <c:v>15000000</c:v>
                </c:pt>
                <c:pt idx="23">
                  <c:v>20000000</c:v>
                </c:pt>
              </c:numCache>
            </c:numRef>
          </c:xVal>
          <c:yVal>
            <c:numRef>
              <c:f>Convergence!$AB$3:$AB$41</c:f>
              <c:numCache>
                <c:formatCode>General</c:formatCode>
                <c:ptCount val="39"/>
                <c:pt idx="0">
                  <c:v>0.34</c:v>
                </c:pt>
                <c:pt idx="1">
                  <c:v>3.19</c:v>
                </c:pt>
                <c:pt idx="2">
                  <c:v>31.86</c:v>
                </c:pt>
                <c:pt idx="3">
                  <c:v>156.63999999999999</c:v>
                </c:pt>
                <c:pt idx="4">
                  <c:v>314.89999999999998</c:v>
                </c:pt>
                <c:pt idx="5">
                  <c:v>611.74</c:v>
                </c:pt>
                <c:pt idx="6">
                  <c:v>1204.78</c:v>
                </c:pt>
                <c:pt idx="7">
                  <c:v>1508.79</c:v>
                </c:pt>
                <c:pt idx="8">
                  <c:v>1810.2</c:v>
                </c:pt>
                <c:pt idx="9">
                  <c:v>2409.87</c:v>
                </c:pt>
                <c:pt idx="10">
                  <c:v>3014.13</c:v>
                </c:pt>
                <c:pt idx="11">
                  <c:v>5274.62</c:v>
                </c:pt>
                <c:pt idx="12">
                  <c:v>6015.78</c:v>
                </c:pt>
                <c:pt idx="13">
                  <c:v>7520.42</c:v>
                </c:pt>
                <c:pt idx="14">
                  <c:v>9024.9500000000007</c:v>
                </c:pt>
                <c:pt idx="15">
                  <c:v>12022.41</c:v>
                </c:pt>
                <c:pt idx="16">
                  <c:v>15035.7</c:v>
                </c:pt>
                <c:pt idx="17">
                  <c:v>18021.7</c:v>
                </c:pt>
                <c:pt idx="18">
                  <c:v>21062.080000000002</c:v>
                </c:pt>
                <c:pt idx="19">
                  <c:v>24046.98</c:v>
                </c:pt>
                <c:pt idx="20">
                  <c:v>27065.11</c:v>
                </c:pt>
                <c:pt idx="21">
                  <c:v>30076.62</c:v>
                </c:pt>
                <c:pt idx="22">
                  <c:v>44412.73</c:v>
                </c:pt>
                <c:pt idx="23">
                  <c:v>60123.56</c:v>
                </c:pt>
              </c:numCache>
            </c:numRef>
          </c:yVal>
          <c:smooth val="0"/>
          <c:extLst>
            <c:ext xmlns:c16="http://schemas.microsoft.com/office/drawing/2014/chart" uri="{C3380CC4-5D6E-409C-BE32-E72D297353CC}">
              <c16:uniqueId val="{00000002-5B15-44F2-9E12-65F484FBD4EC}"/>
            </c:ext>
          </c:extLst>
        </c:ser>
        <c:dLbls>
          <c:showLegendKey val="0"/>
          <c:showVal val="0"/>
          <c:showCatName val="0"/>
          <c:showSerName val="0"/>
          <c:showPercent val="0"/>
          <c:showBubbleSize val="0"/>
        </c:dLbls>
        <c:axId val="2002625775"/>
        <c:axId val="2002603311"/>
      </c:scatterChart>
      <c:valAx>
        <c:axId val="48550031"/>
        <c:scaling>
          <c:orientation val="minMax"/>
          <c:max val="20000000"/>
          <c:min val="0"/>
        </c:scaling>
        <c:delete val="0"/>
        <c:axPos val="b"/>
        <c:majorGridlines>
          <c:spPr>
            <a:ln w="3175" cap="flat" cmpd="sng" algn="ctr">
              <a:solidFill>
                <a:schemeClr val="bg1">
                  <a:lumMod val="85000"/>
                </a:schemeClr>
              </a:solidFill>
              <a:prstDash val="sysDash"/>
              <a:round/>
            </a:ln>
            <a:effectLst/>
          </c:spPr>
        </c:majorGridlines>
        <c:title>
          <c:tx>
            <c:rich>
              <a:bodyPr rot="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Cambria" panose="02040503050406030204" pitchFamily="18" charset="0"/>
                    <a:cs typeface="Times New Roman" panose="02020603050405020304" pitchFamily="18" charset="0"/>
                  </a:defRPr>
                </a:pPr>
                <a:r>
                  <a:rPr lang="en-US" sz="900" b="1"/>
                  <a:t>No. of iterations</a:t>
                </a:r>
              </a:p>
            </c:rich>
          </c:tx>
          <c:layout>
            <c:manualLayout>
              <c:xMode val="edge"/>
              <c:yMode val="edge"/>
              <c:x val="0.30953721532434769"/>
              <c:y val="0.84804290755723888"/>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Times New Roman" panose="02020603050405020304" pitchFamily="18" charset="0"/>
                  <a:ea typeface="Cambria" panose="02040503050406030204" pitchFamily="18" charset="0"/>
                  <a:cs typeface="Times New Roman" panose="02020603050405020304" pitchFamily="18" charset="0"/>
                </a:defRPr>
              </a:pPr>
              <a:endParaRPr lang="en-US"/>
            </a:p>
          </c:txPr>
        </c:title>
        <c:numFmt formatCode="0E+0" sourceLinked="0"/>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chemeClr val="tx1"/>
                </a:solidFill>
                <a:latin typeface="Times New Roman" panose="02020603050405020304" pitchFamily="18" charset="0"/>
                <a:ea typeface="Cambria" panose="02040503050406030204" pitchFamily="18" charset="0"/>
                <a:cs typeface="Times New Roman" panose="02020603050405020304" pitchFamily="18" charset="0"/>
              </a:defRPr>
            </a:pPr>
            <a:endParaRPr lang="en-US"/>
          </a:p>
        </c:txPr>
        <c:crossAx val="2002616207"/>
        <c:crosses val="autoZero"/>
        <c:crossBetween val="midCat"/>
        <c:majorUnit val="5000000"/>
      </c:valAx>
      <c:valAx>
        <c:axId val="2002616207"/>
        <c:scaling>
          <c:orientation val="minMax"/>
          <c:max val="2.000000000000001E-7"/>
          <c:min val="0"/>
        </c:scaling>
        <c:delete val="0"/>
        <c:axPos val="l"/>
        <c:majorGridlines>
          <c:spPr>
            <a:ln w="3175" cap="flat" cmpd="sng" algn="ctr">
              <a:solidFill>
                <a:schemeClr val="bg1">
                  <a:lumMod val="85000"/>
                </a:schemeClr>
              </a:solidFill>
              <a:prstDash val="sysDash"/>
              <a:round/>
            </a:ln>
            <a:effectLst/>
          </c:spPr>
        </c:majorGridlines>
        <c:title>
          <c:tx>
            <c:rich>
              <a:bodyPr rot="-5400000" spcFirstLastPara="1" vertOverflow="ellipsis" vert="horz" wrap="square" anchor="ctr" anchorCtr="1"/>
              <a:lstStyle/>
              <a:p>
                <a:pPr>
                  <a:defRPr sz="900" b="1" i="0" u="none" strike="noStrike" kern="1200" baseline="0">
                    <a:solidFill>
                      <a:srgbClr val="00B050"/>
                    </a:solidFill>
                    <a:latin typeface="Times New Roman" panose="02020603050405020304" pitchFamily="18" charset="0"/>
                    <a:ea typeface="Cambria" panose="02040503050406030204" pitchFamily="18" charset="0"/>
                    <a:cs typeface="Times New Roman" panose="02020603050405020304" pitchFamily="18" charset="0"/>
                  </a:defRPr>
                </a:pPr>
                <a:r>
                  <a:rPr lang="en-US" sz="900" b="1" dirty="0">
                    <a:solidFill>
                      <a:srgbClr val="00B050"/>
                    </a:solidFill>
                  </a:rPr>
                  <a:t>Coin.</a:t>
                </a:r>
                <a:r>
                  <a:rPr lang="en-US" sz="900" b="1" baseline="0" dirty="0">
                    <a:solidFill>
                      <a:srgbClr val="00B050"/>
                    </a:solidFill>
                  </a:rPr>
                  <a:t> det. p</a:t>
                </a:r>
                <a:r>
                  <a:rPr lang="en-US" sz="900" b="1" dirty="0">
                    <a:solidFill>
                      <a:srgbClr val="00B050"/>
                    </a:solidFill>
                  </a:rPr>
                  <a:t>rob.</a:t>
                </a:r>
              </a:p>
            </c:rich>
          </c:tx>
          <c:layout>
            <c:manualLayout>
              <c:xMode val="edge"/>
              <c:yMode val="edge"/>
              <c:x val="1.8520682557599095E-2"/>
              <c:y val="7.2759749925573089E-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rgbClr val="00B050"/>
                  </a:solidFill>
                  <a:latin typeface="Times New Roman" panose="02020603050405020304" pitchFamily="18" charset="0"/>
                  <a:ea typeface="Cambria" panose="02040503050406030204" pitchFamily="18" charset="0"/>
                  <a:cs typeface="Times New Roman" panose="02020603050405020304" pitchFamily="18" charset="0"/>
                </a:defRPr>
              </a:pPr>
              <a:endParaRPr lang="en-US"/>
            </a:p>
          </c:txPr>
        </c:title>
        <c:numFmt formatCode="0E+0" sourceLinked="0"/>
        <c:majorTickMark val="out"/>
        <c:minorTickMark val="none"/>
        <c:tickLblPos val="nextTo"/>
        <c:spPr>
          <a:noFill/>
          <a:ln w="6350" cap="flat" cmpd="sng" algn="ctr">
            <a:solidFill>
              <a:srgbClr val="00B050"/>
            </a:solidFill>
            <a:round/>
          </a:ln>
          <a:effectLst/>
        </c:spPr>
        <c:txPr>
          <a:bodyPr rot="-60000000" spcFirstLastPara="1" vertOverflow="ellipsis" vert="horz" wrap="square" anchor="ctr" anchorCtr="1"/>
          <a:lstStyle/>
          <a:p>
            <a:pPr>
              <a:defRPr sz="600" b="0" i="0" u="none" strike="noStrike" kern="1200" baseline="0">
                <a:solidFill>
                  <a:srgbClr val="00B050"/>
                </a:solidFill>
                <a:latin typeface="Times New Roman" panose="02020603050405020304" pitchFamily="18" charset="0"/>
                <a:ea typeface="Cambria" panose="02040503050406030204" pitchFamily="18" charset="0"/>
                <a:cs typeface="Times New Roman" panose="02020603050405020304" pitchFamily="18" charset="0"/>
              </a:defRPr>
            </a:pPr>
            <a:endParaRPr lang="en-US"/>
          </a:p>
        </c:txPr>
        <c:crossAx val="48550031"/>
        <c:crosses val="autoZero"/>
        <c:crossBetween val="midCat"/>
        <c:majorUnit val="6.0000000000000034E-8"/>
      </c:valAx>
      <c:valAx>
        <c:axId val="2002603311"/>
        <c:scaling>
          <c:orientation val="minMax"/>
          <c:max val="150000"/>
          <c:min val="0"/>
        </c:scaling>
        <c:delete val="0"/>
        <c:axPos val="r"/>
        <c:title>
          <c:tx>
            <c:rich>
              <a:bodyPr rot="-5400000" spcFirstLastPara="1" vertOverflow="ellipsis" vert="horz" wrap="square" anchor="ctr" anchorCtr="1"/>
              <a:lstStyle/>
              <a:p>
                <a:pPr>
                  <a:defRPr sz="900" b="1" i="0" u="none" strike="noStrike" kern="1200" baseline="0">
                    <a:solidFill>
                      <a:srgbClr val="FF0000"/>
                    </a:solidFill>
                    <a:latin typeface="Times New Roman" panose="02020603050405020304" pitchFamily="18" charset="0"/>
                    <a:ea typeface="Cambria" panose="02040503050406030204" pitchFamily="18" charset="0"/>
                    <a:cs typeface="Times New Roman" panose="02020603050405020304" pitchFamily="18" charset="0"/>
                  </a:defRPr>
                </a:pPr>
                <a:r>
                  <a:rPr lang="en-US" sz="900" b="1" dirty="0">
                    <a:solidFill>
                      <a:srgbClr val="FF0000"/>
                    </a:solidFill>
                  </a:rPr>
                  <a:t>Exec.</a:t>
                </a:r>
                <a:r>
                  <a:rPr lang="en-US" sz="900" b="1" baseline="0" dirty="0">
                    <a:solidFill>
                      <a:srgbClr val="FF0000"/>
                    </a:solidFill>
                  </a:rPr>
                  <a:t> </a:t>
                </a:r>
                <a:r>
                  <a:rPr lang="en-US" sz="900" b="1" dirty="0">
                    <a:solidFill>
                      <a:srgbClr val="FF0000"/>
                    </a:solidFill>
                  </a:rPr>
                  <a:t>time [s]</a:t>
                </a:r>
              </a:p>
            </c:rich>
          </c:tx>
          <c:layout>
            <c:manualLayout>
              <c:xMode val="edge"/>
              <c:yMode val="edge"/>
              <c:x val="0.88931102405772078"/>
              <c:y val="6.657497830088599E-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rgbClr val="FF0000"/>
                  </a:solidFill>
                  <a:latin typeface="Times New Roman" panose="02020603050405020304" pitchFamily="18" charset="0"/>
                  <a:ea typeface="Cambria" panose="02040503050406030204" pitchFamily="18" charset="0"/>
                  <a:cs typeface="Times New Roman" panose="02020603050405020304" pitchFamily="18" charset="0"/>
                </a:defRPr>
              </a:pPr>
              <a:endParaRPr lang="en-US"/>
            </a:p>
          </c:txPr>
        </c:title>
        <c:numFmt formatCode="0E+0" sourceLinked="0"/>
        <c:majorTickMark val="out"/>
        <c:minorTickMark val="none"/>
        <c:tickLblPos val="nextTo"/>
        <c:spPr>
          <a:noFill/>
          <a:ln w="6350" cap="flat" cmpd="sng" algn="ctr">
            <a:solidFill>
              <a:srgbClr val="FF0000"/>
            </a:solidFill>
            <a:round/>
          </a:ln>
          <a:effectLst/>
        </c:spPr>
        <c:txPr>
          <a:bodyPr rot="-60000000" spcFirstLastPara="1" vertOverflow="ellipsis" vert="horz" wrap="square" anchor="ctr" anchorCtr="1"/>
          <a:lstStyle/>
          <a:p>
            <a:pPr>
              <a:defRPr sz="600" b="0" i="0" u="none" strike="noStrike" kern="1200" baseline="0">
                <a:solidFill>
                  <a:srgbClr val="FF0000"/>
                </a:solidFill>
                <a:latin typeface="Times New Roman" panose="02020603050405020304" pitchFamily="18" charset="0"/>
                <a:ea typeface="Cambria" panose="02040503050406030204" pitchFamily="18" charset="0"/>
                <a:cs typeface="Times New Roman" panose="02020603050405020304" pitchFamily="18" charset="0"/>
              </a:defRPr>
            </a:pPr>
            <a:endParaRPr lang="en-US"/>
          </a:p>
        </c:txPr>
        <c:crossAx val="2002625775"/>
        <c:crosses val="max"/>
        <c:crossBetween val="midCat"/>
        <c:majorUnit val="60000"/>
      </c:valAx>
      <c:valAx>
        <c:axId val="2002625775"/>
        <c:scaling>
          <c:orientation val="minMax"/>
        </c:scaling>
        <c:delete val="1"/>
        <c:axPos val="b"/>
        <c:numFmt formatCode="General" sourceLinked="1"/>
        <c:majorTickMark val="out"/>
        <c:minorTickMark val="none"/>
        <c:tickLblPos val="nextTo"/>
        <c:crossAx val="2002603311"/>
        <c:crosses val="autoZero"/>
        <c:crossBetween val="midCat"/>
      </c:valAx>
      <c:spPr>
        <a:noFill/>
        <a:ln w="635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9E5"/>
    </a:solidFill>
    <a:ln w="9525" cap="flat" cmpd="sng" algn="ctr">
      <a:noFill/>
      <a:round/>
    </a:ln>
    <a:effectLst/>
  </c:spPr>
  <c:txPr>
    <a:bodyPr/>
    <a:lstStyle/>
    <a:p>
      <a:pPr>
        <a:defRPr sz="1400">
          <a:solidFill>
            <a:schemeClr val="tx1"/>
          </a:solidFill>
          <a:latin typeface="Times New Roman" panose="02020603050405020304" pitchFamily="18" charset="0"/>
          <a:ea typeface="Cambria" panose="020405030504060302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97221673455696"/>
          <c:y val="0.14094430728389551"/>
          <c:w val="0.79007411706266262"/>
          <c:h val="0.56514479110203664"/>
        </c:manualLayout>
      </c:layout>
      <c:barChart>
        <c:barDir val="col"/>
        <c:grouping val="clustered"/>
        <c:varyColors val="0"/>
        <c:ser>
          <c:idx val="0"/>
          <c:order val="0"/>
          <c:tx>
            <c:v>Singles (Down-looker)</c:v>
          </c:tx>
          <c:spPr>
            <a:solidFill>
              <a:srgbClr val="FF0000"/>
            </a:solidFill>
            <a:ln>
              <a:noFill/>
            </a:ln>
            <a:effectLst/>
          </c:spPr>
          <c:invertIfNegative val="0"/>
          <c:cat>
            <c:strRef>
              <c:f>Sheet1!$CD$20:$CD$32</c:f>
              <c:strCache>
                <c:ptCount val="13"/>
                <c:pt idx="0">
                  <c:v>Ru-103</c:v>
                </c:pt>
                <c:pt idx="1">
                  <c:v>I-131</c:v>
                </c:pt>
                <c:pt idx="2">
                  <c:v>Te-132</c:v>
                </c:pt>
                <c:pt idx="3">
                  <c:v>I-133</c:v>
                </c:pt>
                <c:pt idx="4">
                  <c:v>Cs-134</c:v>
                </c:pt>
                <c:pt idx="5">
                  <c:v>Cs-136</c:v>
                </c:pt>
                <c:pt idx="6">
                  <c:v>Cs-137</c:v>
                </c:pt>
                <c:pt idx="7">
                  <c:v>Ba-140</c:v>
                </c:pt>
                <c:pt idx="8">
                  <c:v>Ce-143</c:v>
                </c:pt>
                <c:pt idx="9">
                  <c:v>Nb-95</c:v>
                </c:pt>
                <c:pt idx="10">
                  <c:v>Zr-95</c:v>
                </c:pt>
                <c:pt idx="11">
                  <c:v>Zr-97</c:v>
                </c:pt>
                <c:pt idx="12">
                  <c:v>Mo-99</c:v>
                </c:pt>
              </c:strCache>
            </c:strRef>
          </c:cat>
          <c:val>
            <c:numRef>
              <c:f>Sheet1!$CE$20:$CE$32</c:f>
              <c:numCache>
                <c:formatCode>0%</c:formatCode>
                <c:ptCount val="13"/>
                <c:pt idx="0">
                  <c:v>0.73274442750570745</c:v>
                </c:pt>
                <c:pt idx="1">
                  <c:v>0.77819212243948854</c:v>
                </c:pt>
                <c:pt idx="2">
                  <c:v>0.84196072561869162</c:v>
                </c:pt>
                <c:pt idx="3">
                  <c:v>0.91142945172107326</c:v>
                </c:pt>
                <c:pt idx="4">
                  <c:v>0.65084980728737629</c:v>
                </c:pt>
                <c:pt idx="5">
                  <c:v>0.58855308166679665</c:v>
                </c:pt>
                <c:pt idx="6">
                  <c:v>0.69083825977994828</c:v>
                </c:pt>
                <c:pt idx="7">
                  <c:v>0.71370698832785806</c:v>
                </c:pt>
                <c:pt idx="8">
                  <c:v>0.81204273884398137</c:v>
                </c:pt>
                <c:pt idx="9">
                  <c:v>0.58635440434173125</c:v>
                </c:pt>
                <c:pt idx="10">
                  <c:v>0.65640600514282976</c:v>
                </c:pt>
                <c:pt idx="11">
                  <c:v>0.90770745600587199</c:v>
                </c:pt>
                <c:pt idx="12">
                  <c:v>0.70491382704396832</c:v>
                </c:pt>
              </c:numCache>
            </c:numRef>
          </c:val>
          <c:extLst>
            <c:ext xmlns:c16="http://schemas.microsoft.com/office/drawing/2014/chart" uri="{C3380CC4-5D6E-409C-BE32-E72D297353CC}">
              <c16:uniqueId val="{00000000-61E6-4412-8D36-C76F190438A2}"/>
            </c:ext>
          </c:extLst>
        </c:ser>
        <c:ser>
          <c:idx val="1"/>
          <c:order val="1"/>
          <c:tx>
            <c:v>Singles (Up-looker)</c:v>
          </c:tx>
          <c:spPr>
            <a:solidFill>
              <a:srgbClr val="FFFF00"/>
            </a:solidFill>
            <a:ln>
              <a:solidFill>
                <a:schemeClr val="tx1"/>
              </a:solidFill>
            </a:ln>
            <a:effectLst/>
          </c:spPr>
          <c:invertIfNegative val="0"/>
          <c:cat>
            <c:strRef>
              <c:f>Sheet1!$CD$20:$CD$32</c:f>
              <c:strCache>
                <c:ptCount val="13"/>
                <c:pt idx="0">
                  <c:v>Ru-103</c:v>
                </c:pt>
                <c:pt idx="1">
                  <c:v>I-131</c:v>
                </c:pt>
                <c:pt idx="2">
                  <c:v>Te-132</c:v>
                </c:pt>
                <c:pt idx="3">
                  <c:v>I-133</c:v>
                </c:pt>
                <c:pt idx="4">
                  <c:v>Cs-134</c:v>
                </c:pt>
                <c:pt idx="5">
                  <c:v>Cs-136</c:v>
                </c:pt>
                <c:pt idx="6">
                  <c:v>Cs-137</c:v>
                </c:pt>
                <c:pt idx="7">
                  <c:v>Ba-140</c:v>
                </c:pt>
                <c:pt idx="8">
                  <c:v>Ce-143</c:v>
                </c:pt>
                <c:pt idx="9">
                  <c:v>Nb-95</c:v>
                </c:pt>
                <c:pt idx="10">
                  <c:v>Zr-95</c:v>
                </c:pt>
                <c:pt idx="11">
                  <c:v>Zr-97</c:v>
                </c:pt>
                <c:pt idx="12">
                  <c:v>Mo-99</c:v>
                </c:pt>
              </c:strCache>
            </c:strRef>
          </c:cat>
          <c:val>
            <c:numRef>
              <c:f>Sheet1!$CF$20:$CF$32</c:f>
              <c:numCache>
                <c:formatCode>0%</c:formatCode>
                <c:ptCount val="13"/>
                <c:pt idx="0">
                  <c:v>0.78735588437683091</c:v>
                </c:pt>
                <c:pt idx="1">
                  <c:v>0.82481492525907596</c:v>
                </c:pt>
                <c:pt idx="2">
                  <c:v>0.87670798512823078</c:v>
                </c:pt>
                <c:pt idx="3">
                  <c:v>0.93934978978653505</c:v>
                </c:pt>
                <c:pt idx="4">
                  <c:v>0.76812279096799674</c:v>
                </c:pt>
                <c:pt idx="5">
                  <c:v>0.72585269767420102</c:v>
                </c:pt>
                <c:pt idx="6">
                  <c:v>0.76842978729719347</c:v>
                </c:pt>
                <c:pt idx="7">
                  <c:v>0.80638187954934792</c:v>
                </c:pt>
                <c:pt idx="8">
                  <c:v>0.87563170012250768</c:v>
                </c:pt>
                <c:pt idx="9">
                  <c:v>0.75851065874613011</c:v>
                </c:pt>
                <c:pt idx="10">
                  <c:v>0.78549270788625292</c:v>
                </c:pt>
                <c:pt idx="11">
                  <c:v>0.94169157596642727</c:v>
                </c:pt>
                <c:pt idx="12">
                  <c:v>0.81855553934800751</c:v>
                </c:pt>
              </c:numCache>
            </c:numRef>
          </c:val>
          <c:extLst>
            <c:ext xmlns:c16="http://schemas.microsoft.com/office/drawing/2014/chart" uri="{C3380CC4-5D6E-409C-BE32-E72D297353CC}">
              <c16:uniqueId val="{00000001-61E6-4412-8D36-C76F190438A2}"/>
            </c:ext>
          </c:extLst>
        </c:ser>
        <c:ser>
          <c:idx val="2"/>
          <c:order val="2"/>
          <c:tx>
            <c:v>Summed</c:v>
          </c:tx>
          <c:spPr>
            <a:solidFill>
              <a:srgbClr val="FFFFFF">
                <a:lumMod val="95000"/>
              </a:srgbClr>
            </a:solidFill>
            <a:ln>
              <a:solidFill>
                <a:srgbClr val="242424"/>
              </a:solidFill>
            </a:ln>
            <a:effectLst/>
          </c:spPr>
          <c:invertIfNegative val="0"/>
          <c:cat>
            <c:strRef>
              <c:f>Sheet1!$CD$20:$CD$32</c:f>
              <c:strCache>
                <c:ptCount val="13"/>
                <c:pt idx="0">
                  <c:v>Ru-103</c:v>
                </c:pt>
                <c:pt idx="1">
                  <c:v>I-131</c:v>
                </c:pt>
                <c:pt idx="2">
                  <c:v>Te-132</c:v>
                </c:pt>
                <c:pt idx="3">
                  <c:v>I-133</c:v>
                </c:pt>
                <c:pt idx="4">
                  <c:v>Cs-134</c:v>
                </c:pt>
                <c:pt idx="5">
                  <c:v>Cs-136</c:v>
                </c:pt>
                <c:pt idx="6">
                  <c:v>Cs-137</c:v>
                </c:pt>
                <c:pt idx="7">
                  <c:v>Ba-140</c:v>
                </c:pt>
                <c:pt idx="8">
                  <c:v>Ce-143</c:v>
                </c:pt>
                <c:pt idx="9">
                  <c:v>Nb-95</c:v>
                </c:pt>
                <c:pt idx="10">
                  <c:v>Zr-95</c:v>
                </c:pt>
                <c:pt idx="11">
                  <c:v>Zr-97</c:v>
                </c:pt>
                <c:pt idx="12">
                  <c:v>Mo-99</c:v>
                </c:pt>
              </c:strCache>
            </c:strRef>
          </c:cat>
          <c:val>
            <c:numRef>
              <c:f>Sheet1!$CG$20:$CG$32</c:f>
              <c:numCache>
                <c:formatCode>0%</c:formatCode>
                <c:ptCount val="13"/>
                <c:pt idx="0">
                  <c:v>0.8330827589662001</c:v>
                </c:pt>
                <c:pt idx="1">
                  <c:v>0.85928592102255186</c:v>
                </c:pt>
                <c:pt idx="2">
                  <c:v>0.90664492698629406</c:v>
                </c:pt>
                <c:pt idx="3">
                  <c:v>0.94805347224573944</c:v>
                </c:pt>
                <c:pt idx="4">
                  <c:v>0.80232106192460118</c:v>
                </c:pt>
                <c:pt idx="5">
                  <c:v>0.75331391952421367</c:v>
                </c:pt>
                <c:pt idx="6">
                  <c:v>0.8312620490705408</c:v>
                </c:pt>
                <c:pt idx="7">
                  <c:v>0.83396530683832615</c:v>
                </c:pt>
                <c:pt idx="8">
                  <c:v>0.89961070815220501</c:v>
                </c:pt>
                <c:pt idx="9">
                  <c:v>0.80082095094667927</c:v>
                </c:pt>
                <c:pt idx="10">
                  <c:v>0.81962922133542926</c:v>
                </c:pt>
                <c:pt idx="11">
                  <c:v>0.94975244146724969</c:v>
                </c:pt>
                <c:pt idx="12">
                  <c:v>0.83718237297075104</c:v>
                </c:pt>
              </c:numCache>
            </c:numRef>
          </c:val>
          <c:extLst>
            <c:ext xmlns:c16="http://schemas.microsoft.com/office/drawing/2014/chart" uri="{C3380CC4-5D6E-409C-BE32-E72D297353CC}">
              <c16:uniqueId val="{00000002-61E6-4412-8D36-C76F190438A2}"/>
            </c:ext>
          </c:extLst>
        </c:ser>
        <c:dLbls>
          <c:showLegendKey val="0"/>
          <c:showVal val="0"/>
          <c:showCatName val="0"/>
          <c:showSerName val="0"/>
          <c:showPercent val="0"/>
          <c:showBubbleSize val="0"/>
        </c:dLbls>
        <c:gapWidth val="219"/>
        <c:overlap val="-27"/>
        <c:axId val="471884384"/>
        <c:axId val="462125952"/>
      </c:barChart>
      <c:catAx>
        <c:axId val="471884384"/>
        <c:scaling>
          <c:orientation val="minMax"/>
        </c:scaling>
        <c:delete val="0"/>
        <c:axPos val="b"/>
        <c:title>
          <c:tx>
            <c:rich>
              <a:bodyPr rot="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700" b="1"/>
                  <a:t>Radionuclide </a:t>
                </a:r>
              </a:p>
            </c:rich>
          </c:tx>
          <c:layout>
            <c:manualLayout>
              <c:xMode val="edge"/>
              <c:yMode val="edge"/>
              <c:x val="0.42908120132492206"/>
              <c:y val="0.85069024446346209"/>
            </c:manualLayout>
          </c:layout>
          <c:overlay val="0"/>
          <c:spPr>
            <a:noFill/>
            <a:ln>
              <a:noFill/>
            </a:ln>
            <a:effectLst/>
          </c:spPr>
          <c:txPr>
            <a:bodyPr rot="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62125952"/>
        <c:crosses val="autoZero"/>
        <c:auto val="1"/>
        <c:lblAlgn val="ctr"/>
        <c:lblOffset val="100"/>
        <c:noMultiLvlLbl val="0"/>
      </c:catAx>
      <c:valAx>
        <c:axId val="462125952"/>
        <c:scaling>
          <c:orientation val="minMax"/>
          <c:min val="0.4"/>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700" b="1" dirty="0"/>
                  <a:t>Sensitivity Improvement*</a:t>
                </a:r>
              </a:p>
            </c:rich>
          </c:tx>
          <c:layout>
            <c:manualLayout>
              <c:xMode val="edge"/>
              <c:yMode val="edge"/>
              <c:x val="3.097674270353331E-2"/>
              <c:y val="7.5414063351579907E-2"/>
            </c:manualLayout>
          </c:layout>
          <c:overlay val="0"/>
          <c:spPr>
            <a:noFill/>
            <a:ln>
              <a:noFill/>
            </a:ln>
            <a:effectLst/>
          </c:spPr>
          <c:txPr>
            <a:bodyPr rot="-5400000" spcFirstLastPara="1" vertOverflow="ellipsis" vert="horz" wrap="square" anchor="ctr" anchorCtr="1"/>
            <a:lstStyle/>
            <a:p>
              <a:pPr>
                <a:defRPr sz="7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71884384"/>
        <c:crosses val="autoZero"/>
        <c:crossBetween val="between"/>
        <c:majorUnit val="0.2"/>
      </c:valAx>
      <c:spPr>
        <a:noFill/>
        <a:ln>
          <a:solidFill>
            <a:schemeClr val="tx1"/>
          </a:solidFill>
        </a:ln>
        <a:effectLst/>
      </c:spPr>
    </c:plotArea>
    <c:legend>
      <c:legendPos val="b"/>
      <c:layout>
        <c:manualLayout>
          <c:xMode val="edge"/>
          <c:yMode val="edge"/>
          <c:x val="0.1402357418366337"/>
          <c:y val="6.6283336228498094E-2"/>
          <c:w val="0.83522846024798814"/>
          <c:h val="7.7205233689464206E-2"/>
        </c:manualLayout>
      </c:layout>
      <c:overlay val="0"/>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182848455950096E-2"/>
          <c:y val="9.8550724637681164E-2"/>
          <c:w val="0.88419349703917183"/>
          <c:h val="0.62903181768749672"/>
        </c:manualLayout>
      </c:layout>
      <c:barChart>
        <c:barDir val="col"/>
        <c:grouping val="clustered"/>
        <c:varyColors val="0"/>
        <c:ser>
          <c:idx val="0"/>
          <c:order val="0"/>
          <c:tx>
            <c:v>Singles (Down-looker)</c:v>
          </c:tx>
          <c:spPr>
            <a:solidFill>
              <a:srgbClr val="FF0000"/>
            </a:solidFill>
            <a:ln>
              <a:noFill/>
            </a:ln>
            <a:effectLst/>
          </c:spPr>
          <c:invertIfNegative val="0"/>
          <c:cat>
            <c:strRef>
              <c:f>Sheet1!$CD$75:$CD$87</c:f>
              <c:strCache>
                <c:ptCount val="13"/>
                <c:pt idx="0">
                  <c:v>Ru-103</c:v>
                </c:pt>
                <c:pt idx="1">
                  <c:v>I-131</c:v>
                </c:pt>
                <c:pt idx="2">
                  <c:v>Te-132</c:v>
                </c:pt>
                <c:pt idx="3">
                  <c:v>I-133</c:v>
                </c:pt>
                <c:pt idx="4">
                  <c:v>Cs-134</c:v>
                </c:pt>
                <c:pt idx="5">
                  <c:v>Cs-136</c:v>
                </c:pt>
                <c:pt idx="6">
                  <c:v>Cs-137</c:v>
                </c:pt>
                <c:pt idx="7">
                  <c:v>Ba-140</c:v>
                </c:pt>
                <c:pt idx="8">
                  <c:v>Ce-143</c:v>
                </c:pt>
                <c:pt idx="9">
                  <c:v>Nb-95</c:v>
                </c:pt>
                <c:pt idx="10">
                  <c:v>Zr-95</c:v>
                </c:pt>
                <c:pt idx="11">
                  <c:v>Zr-97</c:v>
                </c:pt>
                <c:pt idx="12">
                  <c:v>Mo-99</c:v>
                </c:pt>
              </c:strCache>
            </c:strRef>
          </c:cat>
          <c:val>
            <c:numRef>
              <c:f>Sheet1!$CE$75:$CE$87</c:f>
              <c:numCache>
                <c:formatCode>0%</c:formatCode>
                <c:ptCount val="13"/>
                <c:pt idx="0">
                  <c:v>0.82789483507957828</c:v>
                </c:pt>
                <c:pt idx="1">
                  <c:v>0.85716188818096295</c:v>
                </c:pt>
                <c:pt idx="2">
                  <c:v>0.89822709727828132</c:v>
                </c:pt>
                <c:pt idx="3">
                  <c:v>0.94296302720137881</c:v>
                </c:pt>
                <c:pt idx="4">
                  <c:v>0.77515697450953469</c:v>
                </c:pt>
                <c:pt idx="5">
                  <c:v>0.73503961367448178</c:v>
                </c:pt>
                <c:pt idx="6">
                  <c:v>0.80090842712440391</c:v>
                </c:pt>
                <c:pt idx="7">
                  <c:v>0.81563525306679818</c:v>
                </c:pt>
                <c:pt idx="8">
                  <c:v>0.87896074485055609</c:v>
                </c:pt>
                <c:pt idx="9">
                  <c:v>0.73362372655150976</c:v>
                </c:pt>
                <c:pt idx="10">
                  <c:v>0.77873501158961733</c:v>
                </c:pt>
                <c:pt idx="11">
                  <c:v>0.94056616534955917</c:v>
                </c:pt>
                <c:pt idx="12">
                  <c:v>0.80997270145445321</c:v>
                </c:pt>
              </c:numCache>
            </c:numRef>
          </c:val>
          <c:extLst>
            <c:ext xmlns:c16="http://schemas.microsoft.com/office/drawing/2014/chart" uri="{C3380CC4-5D6E-409C-BE32-E72D297353CC}">
              <c16:uniqueId val="{00000000-80C8-4191-A871-6A186934A24D}"/>
            </c:ext>
          </c:extLst>
        </c:ser>
        <c:ser>
          <c:idx val="1"/>
          <c:order val="1"/>
          <c:tx>
            <c:v>Singles (Up-looker)</c:v>
          </c:tx>
          <c:spPr>
            <a:solidFill>
              <a:srgbClr val="FFFF00"/>
            </a:solidFill>
            <a:ln>
              <a:solidFill>
                <a:schemeClr val="accent2"/>
              </a:solidFill>
            </a:ln>
            <a:effectLst/>
          </c:spPr>
          <c:invertIfNegative val="0"/>
          <c:cat>
            <c:strRef>
              <c:f>Sheet1!$CD$75:$CD$87</c:f>
              <c:strCache>
                <c:ptCount val="13"/>
                <c:pt idx="0">
                  <c:v>Ru-103</c:v>
                </c:pt>
                <c:pt idx="1">
                  <c:v>I-131</c:v>
                </c:pt>
                <c:pt idx="2">
                  <c:v>Te-132</c:v>
                </c:pt>
                <c:pt idx="3">
                  <c:v>I-133</c:v>
                </c:pt>
                <c:pt idx="4">
                  <c:v>Cs-134</c:v>
                </c:pt>
                <c:pt idx="5">
                  <c:v>Cs-136</c:v>
                </c:pt>
                <c:pt idx="6">
                  <c:v>Cs-137</c:v>
                </c:pt>
                <c:pt idx="7">
                  <c:v>Ba-140</c:v>
                </c:pt>
                <c:pt idx="8">
                  <c:v>Ce-143</c:v>
                </c:pt>
                <c:pt idx="9">
                  <c:v>Nb-95</c:v>
                </c:pt>
                <c:pt idx="10">
                  <c:v>Zr-95</c:v>
                </c:pt>
                <c:pt idx="11">
                  <c:v>Zr-97</c:v>
                </c:pt>
                <c:pt idx="12">
                  <c:v>Mo-99</c:v>
                </c:pt>
              </c:strCache>
            </c:strRef>
          </c:cat>
          <c:val>
            <c:numRef>
              <c:f>Sheet1!$CF$75:$CF$87</c:f>
              <c:numCache>
                <c:formatCode>0%</c:formatCode>
                <c:ptCount val="13"/>
                <c:pt idx="0">
                  <c:v>0.86306309631966871</c:v>
                </c:pt>
                <c:pt idx="1">
                  <c:v>0.88718567811892102</c:v>
                </c:pt>
                <c:pt idx="2">
                  <c:v>0.92060336720077141</c:v>
                </c:pt>
                <c:pt idx="3">
                  <c:v>0.9609429493505901</c:v>
                </c:pt>
                <c:pt idx="4">
                  <c:v>0.85067751841697425</c:v>
                </c:pt>
                <c:pt idx="5">
                  <c:v>0.82345675250502792</c:v>
                </c:pt>
                <c:pt idx="6">
                  <c:v>0.85087521552530099</c:v>
                </c:pt>
                <c:pt idx="7">
                  <c:v>0.87531530871090379</c:v>
                </c:pt>
                <c:pt idx="8">
                  <c:v>0.91991026955389155</c:v>
                </c:pt>
                <c:pt idx="9">
                  <c:v>0.8444875722697649</c:v>
                </c:pt>
                <c:pt idx="10">
                  <c:v>0.86186326241463884</c:v>
                </c:pt>
                <c:pt idx="11">
                  <c:v>0.96245099460082451</c:v>
                </c:pt>
                <c:pt idx="12">
                  <c:v>0.88315480746402397</c:v>
                </c:pt>
              </c:numCache>
            </c:numRef>
          </c:val>
          <c:extLst>
            <c:ext xmlns:c16="http://schemas.microsoft.com/office/drawing/2014/chart" uri="{C3380CC4-5D6E-409C-BE32-E72D297353CC}">
              <c16:uniqueId val="{00000001-80C8-4191-A871-6A186934A24D}"/>
            </c:ext>
          </c:extLst>
        </c:ser>
        <c:ser>
          <c:idx val="2"/>
          <c:order val="2"/>
          <c:tx>
            <c:v>Summed</c:v>
          </c:tx>
          <c:spPr>
            <a:solidFill>
              <a:schemeClr val="bg1">
                <a:lumMod val="95000"/>
              </a:schemeClr>
            </a:solidFill>
            <a:ln>
              <a:solidFill>
                <a:schemeClr val="accent2"/>
              </a:solidFill>
            </a:ln>
            <a:effectLst/>
          </c:spPr>
          <c:invertIfNegative val="0"/>
          <c:cat>
            <c:strRef>
              <c:f>Sheet1!$CD$75:$CD$87</c:f>
              <c:strCache>
                <c:ptCount val="13"/>
                <c:pt idx="0">
                  <c:v>Ru-103</c:v>
                </c:pt>
                <c:pt idx="1">
                  <c:v>I-131</c:v>
                </c:pt>
                <c:pt idx="2">
                  <c:v>Te-132</c:v>
                </c:pt>
                <c:pt idx="3">
                  <c:v>I-133</c:v>
                </c:pt>
                <c:pt idx="4">
                  <c:v>Cs-134</c:v>
                </c:pt>
                <c:pt idx="5">
                  <c:v>Cs-136</c:v>
                </c:pt>
                <c:pt idx="6">
                  <c:v>Cs-137</c:v>
                </c:pt>
                <c:pt idx="7">
                  <c:v>Ba-140</c:v>
                </c:pt>
                <c:pt idx="8">
                  <c:v>Ce-143</c:v>
                </c:pt>
                <c:pt idx="9">
                  <c:v>Nb-95</c:v>
                </c:pt>
                <c:pt idx="10">
                  <c:v>Zr-95</c:v>
                </c:pt>
                <c:pt idx="11">
                  <c:v>Zr-97</c:v>
                </c:pt>
                <c:pt idx="12">
                  <c:v>Mo-99</c:v>
                </c:pt>
              </c:strCache>
            </c:strRef>
          </c:cat>
          <c:val>
            <c:numRef>
              <c:f>Sheet1!$CG$75:$CG$87</c:f>
              <c:numCache>
                <c:formatCode>0%</c:formatCode>
                <c:ptCount val="13"/>
                <c:pt idx="0">
                  <c:v>0.89250993336426154</c:v>
                </c:pt>
                <c:pt idx="1">
                  <c:v>0.90938404186293953</c:v>
                </c:pt>
                <c:pt idx="2">
                  <c:v>0.93988192617564603</c:v>
                </c:pt>
                <c:pt idx="3">
                  <c:v>0.96654787908536044</c:v>
                </c:pt>
                <c:pt idx="4">
                  <c:v>0.87270025496105641</c:v>
                </c:pt>
                <c:pt idx="5">
                  <c:v>0.84114101656471785</c:v>
                </c:pt>
                <c:pt idx="6">
                  <c:v>0.89133744676673188</c:v>
                </c:pt>
                <c:pt idx="7">
                  <c:v>0.89307826967869208</c:v>
                </c:pt>
                <c:pt idx="8">
                  <c:v>0.93535208464146025</c:v>
                </c:pt>
                <c:pt idx="9">
                  <c:v>0.87173422516102406</c:v>
                </c:pt>
                <c:pt idx="10">
                  <c:v>0.88384622883942388</c:v>
                </c:pt>
                <c:pt idx="11">
                  <c:v>0.96764196807042369</c:v>
                </c:pt>
                <c:pt idx="12">
                  <c:v>0.89514997090502557</c:v>
                </c:pt>
              </c:numCache>
            </c:numRef>
          </c:val>
          <c:extLst>
            <c:ext xmlns:c16="http://schemas.microsoft.com/office/drawing/2014/chart" uri="{C3380CC4-5D6E-409C-BE32-E72D297353CC}">
              <c16:uniqueId val="{00000002-80C8-4191-A871-6A186934A24D}"/>
            </c:ext>
          </c:extLst>
        </c:ser>
        <c:dLbls>
          <c:showLegendKey val="0"/>
          <c:showVal val="0"/>
          <c:showCatName val="0"/>
          <c:showSerName val="0"/>
          <c:showPercent val="0"/>
          <c:showBubbleSize val="0"/>
        </c:dLbls>
        <c:gapWidth val="219"/>
        <c:overlap val="-27"/>
        <c:axId val="471884384"/>
        <c:axId val="462125952"/>
      </c:barChart>
      <c:catAx>
        <c:axId val="471884384"/>
        <c:scaling>
          <c:orientation val="minMax"/>
        </c:scaling>
        <c:delete val="0"/>
        <c:axPos val="b"/>
        <c:title>
          <c:tx>
            <c:rich>
              <a:bodyPr rot="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700" b="1"/>
                  <a:t>Radionuclide</a:t>
                </a:r>
              </a:p>
            </c:rich>
          </c:tx>
          <c:layout>
            <c:manualLayout>
              <c:xMode val="edge"/>
              <c:yMode val="edge"/>
              <c:x val="0.45069791784034108"/>
              <c:y val="0.88887479696504457"/>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62125952"/>
        <c:crosses val="autoZero"/>
        <c:auto val="1"/>
        <c:lblAlgn val="ctr"/>
        <c:lblOffset val="100"/>
        <c:noMultiLvlLbl val="0"/>
      </c:catAx>
      <c:valAx>
        <c:axId val="462125952"/>
        <c:scaling>
          <c:orientation val="minMax"/>
          <c:max val="1"/>
          <c:min val="0.4"/>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71884384"/>
        <c:crosses val="autoZero"/>
        <c:crossBetween val="between"/>
        <c:majorUnit val="0.2"/>
      </c:valAx>
      <c:spPr>
        <a:noFill/>
        <a:ln>
          <a:solidFill>
            <a:schemeClr val="accent2"/>
          </a:solidFill>
        </a:ln>
        <a:effectLst/>
      </c:spPr>
    </c:plotArea>
    <c:legend>
      <c:legendPos val="b"/>
      <c:layout>
        <c:manualLayout>
          <c:xMode val="edge"/>
          <c:yMode val="edge"/>
          <c:x val="5.9422750424448216E-2"/>
          <c:y val="2.7465479858496226E-3"/>
          <c:w val="0.94057724957555167"/>
          <c:h val="7.5514321579367813E-2"/>
        </c:manualLayout>
      </c:layout>
      <c:overlay val="0"/>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5-21T11:31:18.090" idx="1">
    <p:pos x="1446" y="1795"/>
    <p:text>Unless there are nuances between terms, be consistent in using gamma-gamma vs. g-g (Greek letters) vs. dual gamma</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0" y="4708797"/>
            <a:ext cx="9140921"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r>
              <a:rPr lang="en-US" sz="498" dirty="0">
                <a:solidFill>
                  <a:schemeClr val="tx1"/>
                </a:solidFill>
                <a:latin typeface="Avenir Medium"/>
                <a:cs typeface="Avenir Medium"/>
              </a:rPr>
              <a:t>. </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r>
              <a:rPr lang="en-US" sz="498" dirty="0">
                <a:solidFill>
                  <a:schemeClr val="tx1"/>
                </a:solidFill>
                <a:latin typeface="Avenir Medium"/>
                <a:cs typeface="Avenir Medium"/>
              </a:rPr>
              <a:t>.</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r>
              <a:rPr lang="en-US" sz="498" dirty="0">
                <a:solidFill>
                  <a:schemeClr val="tx1"/>
                </a:solidFill>
                <a:latin typeface="Avenir Medium"/>
                <a:cs typeface="Avenir Medium"/>
              </a:rPr>
              <a:t>.</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r>
              <a:rPr lang="en-US" sz="498" dirty="0">
                <a:solidFill>
                  <a:schemeClr val="tx1"/>
                </a:solidFill>
                <a:latin typeface="Avenir Medium"/>
                <a:cs typeface="Avenir Medium"/>
              </a:rPr>
              <a:t>.</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r>
              <a:rPr lang="en-US" sz="498" dirty="0">
                <a:solidFill>
                  <a:schemeClr val="tx1"/>
                </a:solidFill>
                <a:latin typeface="Avenir Medium"/>
                <a:cs typeface="Avenir Medium"/>
              </a:rPr>
              <a:t>.</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 </a:t>
            </a:r>
            <a:r>
              <a:rPr lang="en-US" sz="498" dirty="0" err="1">
                <a:solidFill>
                  <a:schemeClr val="tx1"/>
                </a:solidFill>
                <a:latin typeface="Avenir Medium"/>
                <a:cs typeface="Avenir Medium"/>
              </a:rPr>
              <a:t>PrepCom</a:t>
            </a:r>
            <a:r>
              <a:rPr lang="en-US" sz="498" dirty="0">
                <a:solidFill>
                  <a:schemeClr val="tx1"/>
                </a:solidFill>
                <a:latin typeface="Avenir Medium"/>
                <a:cs typeface="Avenir Medium"/>
              </a:rPr>
              <a:t>.</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chart" Target="../charts/chart1.xml"/><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grpSp>
        <p:nvGrpSpPr>
          <p:cNvPr id="5" name="Group 4">
            <a:extLst>
              <a:ext uri="{FF2B5EF4-FFF2-40B4-BE49-F238E27FC236}">
                <a16:creationId xmlns:a16="http://schemas.microsoft.com/office/drawing/2014/main" id="{39A5D221-DFC0-4D83-AD21-103DA19D26E7}"/>
              </a:ext>
            </a:extLst>
          </p:cNvPr>
          <p:cNvGrpSpPr/>
          <p:nvPr/>
        </p:nvGrpSpPr>
        <p:grpSpPr>
          <a:xfrm>
            <a:off x="264225" y="1697795"/>
            <a:ext cx="8725395" cy="2864875"/>
            <a:chOff x="264225" y="1796743"/>
            <a:chExt cx="8725395" cy="2864875"/>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264225" y="1796743"/>
              <a:ext cx="8725395" cy="2119425"/>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a:solidFill>
                    <a:schemeClr val="bg1"/>
                  </a:solidFill>
                  <a:latin typeface="Arial" panose="020B0604020202020204" pitchFamily="34" charset="0"/>
                </a:rPr>
                <a:t>Development of an Ultra-Sensitive Gamma-Gamma Coincidence System for Radionuclide Measurements at International Monitoring System Stations</a:t>
              </a:r>
            </a:p>
            <a:p>
              <a:pPr algn="ctr" eaLnBrk="0" hangingPunct="0"/>
              <a:endParaRPr lang="en-US" sz="2197" b="1" dirty="0">
                <a:solidFill>
                  <a:schemeClr val="bg1"/>
                </a:solidFill>
                <a:latin typeface="Arial" panose="020B0604020202020204" pitchFamily="34" charset="0"/>
              </a:endParaRPr>
            </a:p>
            <a:p>
              <a:pPr algn="ctr" eaLnBrk="0" hangingPunct="0">
                <a:lnSpc>
                  <a:spcPts val="1586"/>
                </a:lnSpc>
              </a:pPr>
              <a:r>
                <a:rPr lang="en-US" sz="1600" u="sng" dirty="0">
                  <a:solidFill>
                    <a:schemeClr val="bg1"/>
                  </a:solidFill>
                  <a:latin typeface="Arial" panose="020B0604020202020204" pitchFamily="34" charset="0"/>
                  <a:ea typeface="Avenir Book" charset="0"/>
                </a:rPr>
                <a:t>M. Sharma</a:t>
              </a:r>
              <a:r>
                <a:rPr lang="en-US" sz="1600" baseline="30000" dirty="0">
                  <a:solidFill>
                    <a:schemeClr val="bg1"/>
                  </a:solidFill>
                  <a:latin typeface="Arial" panose="020B0604020202020204" pitchFamily="34" charset="0"/>
                  <a:ea typeface="Avenir Book" charset="0"/>
                </a:rPr>
                <a:t>1</a:t>
              </a:r>
              <a:r>
                <a:rPr lang="en-US" sz="1600" dirty="0">
                  <a:solidFill>
                    <a:schemeClr val="bg1"/>
                  </a:solidFill>
                  <a:latin typeface="Arial" panose="020B0604020202020204" pitchFamily="34" charset="0"/>
                  <a:ea typeface="Avenir Book" charset="0"/>
                </a:rPr>
                <a:t>, J. Burnett</a:t>
              </a:r>
              <a:r>
                <a:rPr lang="en-US" sz="1600" baseline="30000" dirty="0">
                  <a:solidFill>
                    <a:schemeClr val="bg1"/>
                  </a:solidFill>
                  <a:latin typeface="Arial" panose="020B0604020202020204" pitchFamily="34" charset="0"/>
                  <a:ea typeface="Avenir Book" charset="0"/>
                </a:rPr>
                <a:t>1</a:t>
              </a:r>
              <a:r>
                <a:rPr lang="en-US" sz="1600" dirty="0">
                  <a:solidFill>
                    <a:schemeClr val="bg1"/>
                  </a:solidFill>
                  <a:latin typeface="Arial" panose="020B0604020202020204" pitchFamily="34" charset="0"/>
                  <a:ea typeface="Avenir Book" charset="0"/>
                </a:rPr>
                <a:t>, A. Myers</a:t>
              </a:r>
              <a:r>
                <a:rPr lang="en-US" sz="1600" baseline="30000" dirty="0">
                  <a:solidFill>
                    <a:schemeClr val="bg1"/>
                  </a:solidFill>
                  <a:latin typeface="Arial" panose="020B0604020202020204" pitchFamily="34" charset="0"/>
                  <a:ea typeface="Avenir Book" charset="0"/>
                </a:rPr>
                <a:t>1</a:t>
              </a:r>
              <a:r>
                <a:rPr lang="en-US" sz="1600" dirty="0">
                  <a:solidFill>
                    <a:schemeClr val="bg1"/>
                  </a:solidFill>
                  <a:latin typeface="Arial" panose="020B0604020202020204" pitchFamily="34" charset="0"/>
                  <a:ea typeface="Avenir Book" charset="0"/>
                </a:rPr>
                <a:t>, L. Lidey</a:t>
              </a:r>
              <a:r>
                <a:rPr lang="en-US" sz="1600" baseline="30000" dirty="0">
                  <a:solidFill>
                    <a:schemeClr val="bg1"/>
                  </a:solidFill>
                  <a:latin typeface="Arial" panose="020B0604020202020204" pitchFamily="34" charset="0"/>
                  <a:ea typeface="Avenir Book" charset="0"/>
                </a:rPr>
                <a:t>1</a:t>
              </a:r>
              <a:r>
                <a:rPr lang="en-US" sz="1600" dirty="0">
                  <a:solidFill>
                    <a:schemeClr val="bg1"/>
                  </a:solidFill>
                  <a:latin typeface="Arial" panose="020B0604020202020204" pitchFamily="34" charset="0"/>
                  <a:ea typeface="Avenir Book" charset="0"/>
                </a:rPr>
                <a:t>, H. Miley</a:t>
              </a:r>
              <a:r>
                <a:rPr lang="en-US" sz="1600" baseline="30000" dirty="0">
                  <a:solidFill>
                    <a:schemeClr val="bg1"/>
                  </a:solidFill>
                  <a:latin typeface="Arial" panose="020B0604020202020204" pitchFamily="34" charset="0"/>
                  <a:ea typeface="Avenir Book" charset="0"/>
                </a:rPr>
                <a:t>1</a:t>
              </a:r>
              <a:r>
                <a:rPr lang="en-US" sz="1600" dirty="0">
                  <a:solidFill>
                    <a:schemeClr val="bg1"/>
                  </a:solidFill>
                  <a:latin typeface="Arial" panose="020B0604020202020204" pitchFamily="34" charset="0"/>
                  <a:ea typeface="Avenir Book" charset="0"/>
                </a:rPr>
                <a:t>, </a:t>
              </a:r>
            </a:p>
            <a:p>
              <a:pPr algn="ctr" eaLnBrk="0" hangingPunct="0">
                <a:lnSpc>
                  <a:spcPts val="1586"/>
                </a:lnSpc>
              </a:pPr>
              <a:r>
                <a:rPr lang="en-US" sz="1600" dirty="0">
                  <a:solidFill>
                    <a:schemeClr val="bg1"/>
                  </a:solidFill>
                  <a:latin typeface="Arial" panose="020B0604020202020204" pitchFamily="34" charset="0"/>
                  <a:ea typeface="Avenir Book" charset="0"/>
                </a:rPr>
                <a:t>T. Anderson</a:t>
              </a:r>
              <a:r>
                <a:rPr lang="en-US" sz="1600" baseline="30000" dirty="0">
                  <a:solidFill>
                    <a:schemeClr val="bg1"/>
                  </a:solidFill>
                  <a:latin typeface="Arial" panose="020B0604020202020204" pitchFamily="34" charset="0"/>
                  <a:ea typeface="Avenir Book" charset="0"/>
                </a:rPr>
                <a:t>2</a:t>
              </a:r>
              <a:r>
                <a:rPr lang="en-US" sz="1600" dirty="0">
                  <a:solidFill>
                    <a:schemeClr val="bg1"/>
                  </a:solidFill>
                  <a:latin typeface="Arial" panose="020B0604020202020204" pitchFamily="34" charset="0"/>
                  <a:ea typeface="Avenir Book" charset="0"/>
                </a:rPr>
                <a:t>, H. Persson</a:t>
              </a:r>
              <a:r>
                <a:rPr lang="en-US" sz="1600" baseline="30000" dirty="0">
                  <a:solidFill>
                    <a:schemeClr val="bg1"/>
                  </a:solidFill>
                  <a:latin typeface="Arial" panose="020B0604020202020204" pitchFamily="34" charset="0"/>
                  <a:ea typeface="Avenir Book" charset="0"/>
                </a:rPr>
                <a:t>2</a:t>
              </a:r>
              <a:r>
                <a:rPr lang="en-US" sz="1600" dirty="0">
                  <a:solidFill>
                    <a:schemeClr val="bg1"/>
                  </a:solidFill>
                  <a:latin typeface="Arial" panose="020B0604020202020204" pitchFamily="34" charset="0"/>
                  <a:ea typeface="Avenir Book" charset="0"/>
                </a:rPr>
                <a:t>, K. Phillips</a:t>
              </a:r>
              <a:r>
                <a:rPr lang="en-US" sz="1600" baseline="30000" dirty="0">
                  <a:solidFill>
                    <a:schemeClr val="bg1"/>
                  </a:solidFill>
                  <a:latin typeface="Arial" panose="020B0604020202020204" pitchFamily="34" charset="0"/>
                  <a:ea typeface="Avenir Book" charset="0"/>
                </a:rPr>
                <a:t>2</a:t>
              </a:r>
            </a:p>
            <a:p>
              <a:pPr algn="ctr" eaLnBrk="0" hangingPunct="0">
                <a:lnSpc>
                  <a:spcPts val="1586"/>
                </a:lnSpc>
              </a:pPr>
              <a:endParaRPr lang="en-US" sz="1600" baseline="30000" dirty="0">
                <a:solidFill>
                  <a:schemeClr val="bg1"/>
                </a:solidFill>
                <a:latin typeface="Arial" panose="020B0604020202020204" pitchFamily="34" charset="0"/>
                <a:ea typeface="Avenir Book" charset="0"/>
              </a:endParaRPr>
            </a:p>
            <a:p>
              <a:pPr algn="ctr" eaLnBrk="0" hangingPunct="0">
                <a:lnSpc>
                  <a:spcPts val="1586"/>
                </a:lnSpc>
              </a:pPr>
              <a:r>
                <a:rPr lang="en-US" sz="1200" i="1" baseline="30000" dirty="0">
                  <a:solidFill>
                    <a:schemeClr val="bg1"/>
                  </a:solidFill>
                  <a:latin typeface="Arial" panose="020B0604020202020204" pitchFamily="34" charset="0"/>
                  <a:ea typeface="Avenir Book" charset="0"/>
                </a:rPr>
                <a:t>1</a:t>
              </a:r>
              <a:r>
                <a:rPr lang="en-US" sz="1200" i="1" dirty="0">
                  <a:solidFill>
                    <a:schemeClr val="bg1"/>
                  </a:solidFill>
                  <a:latin typeface="Arial" panose="020B0604020202020204" pitchFamily="34" charset="0"/>
                  <a:ea typeface="Avenir Book" charset="0"/>
                </a:rPr>
                <a:t>Pacific Northwest National Laboratory ; </a:t>
              </a:r>
              <a:r>
                <a:rPr lang="en-US" sz="1200" i="1" baseline="30000" dirty="0">
                  <a:solidFill>
                    <a:schemeClr val="bg1"/>
                  </a:solidFill>
                  <a:latin typeface="Arial" panose="020B0604020202020204" pitchFamily="34" charset="0"/>
                  <a:ea typeface="Avenir Book" charset="0"/>
                </a:rPr>
                <a:t>2</a:t>
              </a:r>
              <a:r>
                <a:rPr lang="en-US" sz="1200" i="1" dirty="0">
                  <a:solidFill>
                    <a:schemeClr val="bg1"/>
                  </a:solidFill>
                  <a:latin typeface="Arial" panose="020B0604020202020204" pitchFamily="34" charset="0"/>
                  <a:ea typeface="Avenir Book" charset="0"/>
                </a:rPr>
                <a:t>Mirion Technologies  </a:t>
              </a:r>
              <a:r>
                <a:rPr lang="en-US" sz="1200" i="1" dirty="0">
                  <a:solidFill>
                    <a:schemeClr val="bg1"/>
                  </a:solidFill>
                  <a:latin typeface="Avenir Book" charset="0"/>
                  <a:ea typeface="Avenir Book" charset="0"/>
                  <a:cs typeface="Avenir Book" charset="0"/>
                </a:rPr>
                <a:t> </a:t>
              </a:r>
            </a:p>
            <a:p>
              <a:pPr algn="ctr" eaLnBrk="0" hangingPunct="0">
                <a:spcBef>
                  <a:spcPts val="91"/>
                </a:spcBef>
              </a:pPr>
              <a:endParaRPr lang="en-US" sz="952" dirty="0">
                <a:solidFill>
                  <a:schemeClr val="bg1"/>
                </a:solidFill>
              </a:endParaRPr>
            </a:p>
            <a:p>
              <a:pPr algn="ctr" eaLnBrk="0" hangingPunct="0">
                <a:spcBef>
                  <a:spcPts val="91"/>
                </a:spcBef>
              </a:pPr>
              <a:r>
                <a:rPr lang="en-US" sz="1400" dirty="0">
                  <a:solidFill>
                    <a:schemeClr val="bg1"/>
                  </a:solidFill>
                  <a:latin typeface="Arial" panose="020B0604020202020204" pitchFamily="34" charset="0"/>
                  <a:cs typeface="Arial" panose="020B0604020202020204" pitchFamily="34" charset="0"/>
                </a:rPr>
                <a:t>Poster No.: </a:t>
              </a:r>
              <a:r>
                <a:rPr lang="en-US" sz="1200" dirty="0">
                  <a:solidFill>
                    <a:schemeClr val="bg1"/>
                  </a:solidFill>
                  <a:latin typeface="Arial" panose="020B0604020202020204" pitchFamily="34" charset="0"/>
                  <a:cs typeface="Arial" panose="020B0604020202020204" pitchFamily="34" charset="0"/>
                </a:rPr>
                <a:t>P3.1-312</a:t>
              </a:r>
            </a:p>
          </p:txBody>
        </p:sp>
        <p:sp>
          <p:nvSpPr>
            <p:cNvPr id="11" name="TextBox 10">
              <a:extLst>
                <a:ext uri="{FF2B5EF4-FFF2-40B4-BE49-F238E27FC236}">
                  <a16:creationId xmlns:a16="http://schemas.microsoft.com/office/drawing/2014/main" id="{0C501917-BF0A-C54B-AB4E-B0C62C356E93}"/>
                </a:ext>
              </a:extLst>
            </p:cNvPr>
            <p:cNvSpPr txBox="1"/>
            <p:nvPr/>
          </p:nvSpPr>
          <p:spPr>
            <a:xfrm>
              <a:off x="3103111" y="3363296"/>
              <a:ext cx="3009224" cy="307905"/>
            </a:xfrm>
            <a:prstGeom prst="rect">
              <a:avLst/>
            </a:prstGeom>
            <a:noFill/>
          </p:spPr>
          <p:txBody>
            <a:bodyPr wrap="square" rtlCol="0">
              <a:spAutoFit/>
            </a:bodyPr>
            <a:lstStyle/>
            <a:p>
              <a:pPr algn="ctr"/>
              <a:endParaRPr lang="en-AT" sz="1401" dirty="0">
                <a:highlight>
                  <a:srgbClr val="FFFF00"/>
                </a:highligh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9CBFA6D-5F57-4429-A850-AEB71C5D8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304" y="374721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03C9B30-1AA5-4AAE-9463-68DC16E35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425" y="4232711"/>
              <a:ext cx="1097280" cy="3657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4363E41C-AE4E-40A4-BDBC-B22DC0CCE685}"/>
                </a:ext>
              </a:extLst>
            </p:cNvPr>
            <p:cNvPicPr>
              <a:picLocks noChangeAspect="1"/>
            </p:cNvPicPr>
            <p:nvPr/>
          </p:nvPicPr>
          <p:blipFill>
            <a:blip r:embed="rId5"/>
            <a:stretch>
              <a:fillRect/>
            </a:stretch>
          </p:blipFill>
          <p:spPr>
            <a:xfrm>
              <a:off x="5990419" y="4307264"/>
              <a:ext cx="651509" cy="182880"/>
            </a:xfrm>
            <a:prstGeom prst="rect">
              <a:avLst/>
            </a:prstGeom>
          </p:spPr>
        </p:pic>
      </p:grpSp>
      <p:sp>
        <p:nvSpPr>
          <p:cNvPr id="2" name="TextBox 1">
            <a:extLst>
              <a:ext uri="{FF2B5EF4-FFF2-40B4-BE49-F238E27FC236}">
                <a16:creationId xmlns:a16="http://schemas.microsoft.com/office/drawing/2014/main" id="{E5837639-BB19-4E80-BC62-48B50C63E781}"/>
              </a:ext>
            </a:extLst>
          </p:cNvPr>
          <p:cNvSpPr txBox="1"/>
          <p:nvPr/>
        </p:nvSpPr>
        <p:spPr>
          <a:xfrm>
            <a:off x="645885" y="4598523"/>
            <a:ext cx="8602793" cy="184666"/>
          </a:xfrm>
          <a:prstGeom prst="rect">
            <a:avLst/>
          </a:prstGeom>
          <a:noFill/>
        </p:spPr>
        <p:txBody>
          <a:bodyPr wrap="square" rtlCol="0">
            <a:spAutoFit/>
          </a:bodyPr>
          <a:lstStyle/>
          <a:p>
            <a:pPr algn="ctr"/>
            <a:r>
              <a:rPr lang="en-US" sz="600" i="1" dirty="0">
                <a:solidFill>
                  <a:schemeClr val="bg1"/>
                </a:solidFill>
                <a:latin typeface="Arial" panose="020B0604020202020204" pitchFamily="34" charset="0"/>
                <a:cs typeface="Arial" panose="020B0604020202020204" pitchFamily="34" charset="0"/>
              </a:rPr>
              <a:t>Disclaimer: The views expressed here do not necessarily reflect the views of the United States Government, the United States Department of Energy, the National Nuclear Security Administration or the Pacific Northwest National Laboratory.</a:t>
            </a:r>
          </a:p>
        </p:txBody>
      </p:sp>
      <p:sp>
        <p:nvSpPr>
          <p:cNvPr id="12" name="TextBox 11">
            <a:extLst>
              <a:ext uri="{FF2B5EF4-FFF2-40B4-BE49-F238E27FC236}">
                <a16:creationId xmlns:a16="http://schemas.microsoft.com/office/drawing/2014/main" id="{6BB4FAD3-F0E6-451F-9878-A94298A2EED7}"/>
              </a:ext>
            </a:extLst>
          </p:cNvPr>
          <p:cNvSpPr txBox="1"/>
          <p:nvPr/>
        </p:nvSpPr>
        <p:spPr>
          <a:xfrm>
            <a:off x="739789" y="4738022"/>
            <a:ext cx="8182570" cy="200055"/>
          </a:xfrm>
          <a:prstGeom prst="rect">
            <a:avLst/>
          </a:prstGeom>
          <a:noFill/>
        </p:spPr>
        <p:txBody>
          <a:bodyPr wrap="square" rtlCol="0">
            <a:spAutoFit/>
          </a:bodyPr>
          <a:lstStyle/>
          <a:p>
            <a:pPr algn="ctr"/>
            <a:r>
              <a:rPr lang="en-US" sz="700" dirty="0">
                <a:solidFill>
                  <a:schemeClr val="bg1"/>
                </a:solidFill>
                <a:latin typeface="Arial" panose="020B0604020202020204" pitchFamily="34" charset="0"/>
                <a:cs typeface="Arial" panose="020B0604020202020204" pitchFamily="34" charset="0"/>
              </a:rPr>
              <a:t>Cleared for Release. 	PNNL Release No.: PNNL-SA-162613</a:t>
            </a:r>
          </a:p>
        </p:txBody>
      </p:sp>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P3.1-312</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a16="http://schemas.microsoft.com/office/drawing/2014/main" id="{71BB43FB-7AE6-45F2-92A7-2C7F7FBCC9BB}"/>
              </a:ext>
            </a:extLst>
          </p:cNvPr>
          <p:cNvSpPr>
            <a:spLocks noChangeArrowheads="1"/>
          </p:cNvSpPr>
          <p:nvPr/>
        </p:nvSpPr>
        <p:spPr bwMode="auto">
          <a:xfrm>
            <a:off x="1665624" y="99232"/>
            <a:ext cx="5606473" cy="7667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Development of an Ultra-Sensitive Gamma-Gamma Coincidence System for Radionuclide Measurements at International Monitoring System Stations</a:t>
            </a:r>
          </a:p>
          <a:p>
            <a:pPr algn="ctr" eaLnBrk="0" hangingPunct="0">
              <a:lnSpc>
                <a:spcPts val="1400"/>
              </a:lnSpc>
            </a:pPr>
            <a:r>
              <a:rPr lang="en-US" sz="800" dirty="0">
                <a:solidFill>
                  <a:schemeClr val="bg1"/>
                </a:solidFill>
                <a:latin typeface="Arial" panose="020B0604020202020204" pitchFamily="34" charset="0"/>
                <a:ea typeface="Avenir Book" charset="0"/>
              </a:rPr>
              <a:t>M. Sharma</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J. Burnett</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A. Myers</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 Lidey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H. Miley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T. Anderson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H. Persson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K. Phillips</a:t>
            </a:r>
            <a:r>
              <a:rPr lang="en-US" sz="800" baseline="30000" dirty="0">
                <a:solidFill>
                  <a:schemeClr val="bg1"/>
                </a:solidFill>
                <a:latin typeface="Arial" panose="020B0604020202020204" pitchFamily="34" charset="0"/>
                <a:ea typeface="Avenir Book" charset="0"/>
              </a:rPr>
              <a:t>2</a:t>
            </a:r>
          </a:p>
          <a:p>
            <a:pPr algn="ctr" eaLnBrk="0" hangingPunct="0">
              <a:lnSpc>
                <a:spcPts val="1400"/>
              </a:lnSpc>
            </a:pP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Pacific Northwest National Laboratory ;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Mirion Technologies   </a:t>
            </a:r>
          </a:p>
        </p:txBody>
      </p:sp>
      <p:sp>
        <p:nvSpPr>
          <p:cNvPr id="6" name="Content Placeholder 2">
            <a:extLst>
              <a:ext uri="{FF2B5EF4-FFF2-40B4-BE49-F238E27FC236}">
                <a16:creationId xmlns:a16="http://schemas.microsoft.com/office/drawing/2014/main" id="{25398B58-ABB6-496D-A7ED-703807CA04C6}"/>
              </a:ext>
            </a:extLst>
          </p:cNvPr>
          <p:cNvSpPr txBox="1">
            <a:spLocks/>
          </p:cNvSpPr>
          <p:nvPr/>
        </p:nvSpPr>
        <p:spPr>
          <a:xfrm>
            <a:off x="363581" y="843642"/>
            <a:ext cx="8002090" cy="3178628"/>
          </a:xfrm>
          <a:prstGeom prst="rect">
            <a:avLst/>
          </a:prstGeom>
        </p:spPr>
        <p:txBody>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spcBef>
                <a:spcPts val="0"/>
              </a:spcBef>
              <a:spcAft>
                <a:spcPts val="600"/>
              </a:spcAft>
              <a:buNone/>
            </a:pPr>
            <a:r>
              <a:rPr lang="en-US" sz="1600" b="1" u="sng" dirty="0">
                <a:solidFill>
                  <a:srgbClr val="00B050"/>
                </a:solidFill>
                <a:latin typeface="Arial" panose="020B0604020202020204" pitchFamily="34" charset="0"/>
                <a:cs typeface="Arial" panose="020B0604020202020204" pitchFamily="34" charset="0"/>
              </a:rPr>
              <a:t>Dual Detector Improvements ; Comparison With IMS Station </a:t>
            </a:r>
          </a:p>
          <a:p>
            <a:pPr marL="0" indent="0">
              <a:spcBef>
                <a:spcPts val="0"/>
              </a:spcBef>
              <a:spcAft>
                <a:spcPts val="1200"/>
              </a:spcAft>
              <a:buNone/>
            </a:pPr>
            <a:r>
              <a:rPr lang="en-US" sz="1400" b="1" u="sng" dirty="0">
                <a:latin typeface="Arial" panose="020B0604020202020204" pitchFamily="34" charset="0"/>
                <a:cs typeface="Arial" panose="020B0604020202020204" pitchFamily="34" charset="0"/>
              </a:rPr>
              <a:t>Detection efficiency and sensitivity improvement with dual detector approach</a:t>
            </a:r>
          </a:p>
          <a:p>
            <a:pPr marL="0" indent="0">
              <a:spcBef>
                <a:spcPts val="0"/>
              </a:spcBef>
              <a:buNone/>
              <a:tabLst>
                <a:tab pos="1371600" algn="l"/>
              </a:tabLst>
            </a:pPr>
            <a:r>
              <a:rPr lang="en-US" sz="1400" b="1" u="sng" dirty="0">
                <a:latin typeface="Arial" panose="020B0604020202020204" pitchFamily="34" charset="0"/>
                <a:cs typeface="Arial" panose="020B0604020202020204" pitchFamily="34" charset="0"/>
              </a:rPr>
              <a:t> </a:t>
            </a:r>
          </a:p>
          <a:p>
            <a:pPr marL="400050" indent="-400050">
              <a:spcBef>
                <a:spcPts val="0"/>
              </a:spcBef>
              <a:buFont typeface="+mj-lt"/>
              <a:buAutoNum type="romanUcPeriod"/>
              <a:tabLst>
                <a:tab pos="1371600" algn="l"/>
              </a:tabLst>
            </a:pPr>
            <a:endParaRPr lang="en-US" sz="1400" b="1" u="sng" dirty="0">
              <a:latin typeface="Arial" panose="020B0604020202020204" pitchFamily="34" charset="0"/>
              <a:cs typeface="Arial" panose="020B0604020202020204" pitchFamily="34" charset="0"/>
            </a:endParaRPr>
          </a:p>
          <a:p>
            <a:pPr marL="400050" indent="-400050">
              <a:spcBef>
                <a:spcPts val="0"/>
              </a:spcBef>
              <a:buFont typeface="+mj-lt"/>
              <a:buAutoNum type="romanUcPeriod"/>
              <a:tabLst>
                <a:tab pos="1371600" algn="l"/>
              </a:tabLst>
            </a:pPr>
            <a:endParaRPr lang="en-US" sz="1400" b="1" u="sng" dirty="0">
              <a:latin typeface="Arial" panose="020B0604020202020204" pitchFamily="34" charset="0"/>
              <a:cs typeface="Arial" panose="020B0604020202020204" pitchFamily="34" charset="0"/>
            </a:endParaRPr>
          </a:p>
          <a:p>
            <a:pPr marL="400050" indent="-400050">
              <a:spcBef>
                <a:spcPts val="0"/>
              </a:spcBef>
              <a:buFont typeface="+mj-lt"/>
              <a:buAutoNum type="romanUcPeriod"/>
              <a:tabLst>
                <a:tab pos="1371600" algn="l"/>
              </a:tabLst>
            </a:pPr>
            <a:endParaRPr lang="en-US" sz="1400" b="1" u="sng" dirty="0">
              <a:latin typeface="Arial" panose="020B0604020202020204" pitchFamily="34" charset="0"/>
              <a:cs typeface="Arial" panose="020B0604020202020204" pitchFamily="34" charset="0"/>
            </a:endParaRPr>
          </a:p>
          <a:p>
            <a:pPr marL="400050" indent="-400050">
              <a:spcBef>
                <a:spcPts val="0"/>
              </a:spcBef>
              <a:buFont typeface="+mj-lt"/>
              <a:buAutoNum type="romanUcPeriod"/>
              <a:tabLst>
                <a:tab pos="1371600" algn="l"/>
              </a:tabLst>
            </a:pPr>
            <a:endParaRPr lang="en-US" sz="1400" b="1" u="sng" dirty="0">
              <a:latin typeface="Arial" panose="020B0604020202020204" pitchFamily="34" charset="0"/>
              <a:cs typeface="Arial" panose="020B0604020202020204" pitchFamily="34" charset="0"/>
            </a:endParaRPr>
          </a:p>
          <a:p>
            <a:pPr marL="0" indent="0">
              <a:spcBef>
                <a:spcPts val="0"/>
              </a:spcBef>
              <a:buNone/>
              <a:tabLst>
                <a:tab pos="1371600" algn="l"/>
              </a:tabLst>
            </a:pPr>
            <a:endParaRPr lang="en-US" sz="1600" b="1" u="sng" dirty="0">
              <a:latin typeface="Arial" panose="020B0604020202020204" pitchFamily="34" charset="0"/>
              <a:cs typeface="Arial" panose="020B0604020202020204" pitchFamily="34" charset="0"/>
            </a:endParaRPr>
          </a:p>
          <a:p>
            <a:pPr marL="0" indent="0">
              <a:spcBef>
                <a:spcPts val="0"/>
              </a:spcBef>
              <a:buNone/>
              <a:tabLst>
                <a:tab pos="1371600" algn="l"/>
              </a:tabLst>
            </a:pPr>
            <a:endParaRPr lang="en-US" sz="300" b="1" u="sng" dirty="0">
              <a:latin typeface="Arial" panose="020B0604020202020204" pitchFamily="34" charset="0"/>
              <a:cs typeface="Arial" panose="020B0604020202020204" pitchFamily="34" charset="0"/>
            </a:endParaRPr>
          </a:p>
          <a:p>
            <a:pPr marL="0" indent="0">
              <a:spcBef>
                <a:spcPts val="0"/>
              </a:spcBef>
              <a:buNone/>
              <a:tabLst>
                <a:tab pos="1371600" algn="l"/>
              </a:tabLst>
            </a:pPr>
            <a:r>
              <a:rPr lang="en-US" sz="1400" b="1" u="sng" dirty="0">
                <a:latin typeface="Arial" panose="020B0604020202020204" pitchFamily="34" charset="0"/>
                <a:cs typeface="Arial" panose="020B0604020202020204" pitchFamily="34" charset="0"/>
              </a:rPr>
              <a:t>Comparison of dual gamma-spectrometer’s sensitivity with RASA system at IMS Stations</a:t>
            </a:r>
          </a:p>
        </p:txBody>
      </p:sp>
      <p:grpSp>
        <p:nvGrpSpPr>
          <p:cNvPr id="2" name="Group 1">
            <a:extLst>
              <a:ext uri="{FF2B5EF4-FFF2-40B4-BE49-F238E27FC236}">
                <a16:creationId xmlns:a16="http://schemas.microsoft.com/office/drawing/2014/main" id="{21EFED22-A022-4D53-886E-EB028488123D}"/>
              </a:ext>
            </a:extLst>
          </p:cNvPr>
          <p:cNvGrpSpPr/>
          <p:nvPr/>
        </p:nvGrpSpPr>
        <p:grpSpPr>
          <a:xfrm>
            <a:off x="1009914" y="1371593"/>
            <a:ext cx="8095985" cy="1336786"/>
            <a:chOff x="1009914" y="1513111"/>
            <a:chExt cx="8095985" cy="1336786"/>
          </a:xfrm>
        </p:grpSpPr>
        <p:grpSp>
          <p:nvGrpSpPr>
            <p:cNvPr id="8" name="Group 7">
              <a:extLst>
                <a:ext uri="{FF2B5EF4-FFF2-40B4-BE49-F238E27FC236}">
                  <a16:creationId xmlns:a16="http://schemas.microsoft.com/office/drawing/2014/main" id="{E112B930-8152-46A2-B008-9D1E40982C7C}"/>
                </a:ext>
              </a:extLst>
            </p:cNvPr>
            <p:cNvGrpSpPr/>
            <p:nvPr/>
          </p:nvGrpSpPr>
          <p:grpSpPr>
            <a:xfrm>
              <a:off x="1009914" y="1513111"/>
              <a:ext cx="8095985" cy="1336786"/>
              <a:chOff x="1009914" y="1491339"/>
              <a:chExt cx="8095985" cy="1336786"/>
            </a:xfrm>
          </p:grpSpPr>
          <p:pic>
            <p:nvPicPr>
              <p:cNvPr id="9" name="Picture 8">
                <a:extLst>
                  <a:ext uri="{FF2B5EF4-FFF2-40B4-BE49-F238E27FC236}">
                    <a16:creationId xmlns:a16="http://schemas.microsoft.com/office/drawing/2014/main" id="{3E778C7B-6427-430B-9180-850D458873C3}"/>
                  </a:ext>
                </a:extLst>
              </p:cNvPr>
              <p:cNvPicPr>
                <a:picLocks noChangeAspect="1"/>
              </p:cNvPicPr>
              <p:nvPr/>
            </p:nvPicPr>
            <p:blipFill rotWithShape="1">
              <a:blip r:embed="rId2"/>
              <a:srcRect l="1558" t="1495" r="595"/>
              <a:stretch/>
            </p:blipFill>
            <p:spPr>
              <a:xfrm>
                <a:off x="1009914" y="1491339"/>
                <a:ext cx="1848728" cy="1336786"/>
              </a:xfrm>
              <a:prstGeom prst="rect">
                <a:avLst/>
              </a:prstGeom>
            </p:spPr>
          </p:pic>
          <p:sp>
            <p:nvSpPr>
              <p:cNvPr id="10" name="Rectangle 9">
                <a:extLst>
                  <a:ext uri="{FF2B5EF4-FFF2-40B4-BE49-F238E27FC236}">
                    <a16:creationId xmlns:a16="http://schemas.microsoft.com/office/drawing/2014/main" id="{4412DDF9-7D97-4D7B-84ED-CC6C1DA71703}"/>
                  </a:ext>
                </a:extLst>
              </p:cNvPr>
              <p:cNvSpPr/>
              <p:nvPr/>
            </p:nvSpPr>
            <p:spPr>
              <a:xfrm>
                <a:off x="2749395" y="1971430"/>
                <a:ext cx="1969172" cy="369332"/>
              </a:xfrm>
              <a:prstGeom prst="rect">
                <a:avLst/>
              </a:prstGeom>
            </p:spPr>
            <p:txBody>
              <a:bodyPr wrap="square">
                <a:spAutoFit/>
              </a:bodyPr>
              <a:lstStyle/>
              <a:p>
                <a:pPr marL="114300" indent="-114300" defTabSz="114300">
                  <a:buFont typeface="Wingdings" panose="05000000000000000000" pitchFamily="2" charset="2"/>
                  <a:buChar char="§"/>
                </a:pPr>
                <a:r>
                  <a:rPr lang="en-US" sz="9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Second detector improved peak efficiency by</a:t>
                </a:r>
                <a:r>
                  <a:rPr lang="en-US" sz="9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1.9-2.0 </a:t>
                </a:r>
                <a:r>
                  <a:rPr lang="en-US" sz="9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(avg. 2.0)</a:t>
                </a:r>
                <a:endParaRPr lang="en-US" sz="900" dirty="0">
                  <a:solidFill>
                    <a:srgbClr val="00B0F0"/>
                  </a:solidFill>
                </a:endParaRPr>
              </a:p>
            </p:txBody>
          </p:sp>
          <p:pic>
            <p:nvPicPr>
              <p:cNvPr id="11" name="Picture 10">
                <a:extLst>
                  <a:ext uri="{FF2B5EF4-FFF2-40B4-BE49-F238E27FC236}">
                    <a16:creationId xmlns:a16="http://schemas.microsoft.com/office/drawing/2014/main" id="{ED1A76DE-CBE5-49CD-B4A4-7DC12E21EA5C}"/>
                  </a:ext>
                </a:extLst>
              </p:cNvPr>
              <p:cNvPicPr>
                <a:picLocks noChangeAspect="1"/>
              </p:cNvPicPr>
              <p:nvPr/>
            </p:nvPicPr>
            <p:blipFill rotWithShape="1">
              <a:blip r:embed="rId3"/>
              <a:srcRect l="2210" t="2938" r="674"/>
              <a:stretch/>
            </p:blipFill>
            <p:spPr>
              <a:xfrm>
                <a:off x="4718567" y="1496423"/>
                <a:ext cx="1618008" cy="1257957"/>
              </a:xfrm>
              <a:prstGeom prst="rect">
                <a:avLst/>
              </a:prstGeom>
            </p:spPr>
          </p:pic>
          <p:sp>
            <p:nvSpPr>
              <p:cNvPr id="12" name="Rectangle 11">
                <a:extLst>
                  <a:ext uri="{FF2B5EF4-FFF2-40B4-BE49-F238E27FC236}">
                    <a16:creationId xmlns:a16="http://schemas.microsoft.com/office/drawing/2014/main" id="{47B3E4C3-1410-4756-901C-B953A2DAD907}"/>
                  </a:ext>
                </a:extLst>
              </p:cNvPr>
              <p:cNvSpPr/>
              <p:nvPr/>
            </p:nvSpPr>
            <p:spPr>
              <a:xfrm>
                <a:off x="6336575" y="1491339"/>
                <a:ext cx="2769324" cy="954107"/>
              </a:xfrm>
              <a:prstGeom prst="rect">
                <a:avLst/>
              </a:prstGeom>
            </p:spPr>
            <p:txBody>
              <a:bodyPr wrap="square">
                <a:spAutoFit/>
              </a:bodyPr>
              <a:lstStyle/>
              <a:p>
                <a:pPr marL="114300" indent="-114300">
                  <a:buFont typeface="Wingdings" panose="05000000000000000000" pitchFamily="2" charset="2"/>
                  <a:buChar char="§"/>
                </a:pPr>
                <a:r>
                  <a:rPr lang="en-US" sz="800" dirty="0">
                    <a:solidFill>
                      <a:srgbClr val="00B050"/>
                    </a:solidFill>
                    <a:latin typeface="Arial" panose="020B0604020202020204" pitchFamily="34" charset="0"/>
                    <a:cs typeface="Arial" panose="020B0604020202020204" pitchFamily="34" charset="0"/>
                  </a:rPr>
                  <a:t>Sensitivity comparison of dual detector approach vs. Singles</a:t>
                </a:r>
              </a:p>
              <a:p>
                <a:pPr marL="261164" lvl="1" indent="-171450">
                  <a:buFont typeface="Courier New" panose="02070309020205020404" pitchFamily="49" charset="0"/>
                  <a:buChar char="o"/>
                </a:pPr>
                <a:r>
                  <a:rPr lang="en-US" sz="800" dirty="0">
                    <a:solidFill>
                      <a:srgbClr val="00B050"/>
                    </a:solidFill>
                    <a:latin typeface="Arial" panose="020B0604020202020204" pitchFamily="34" charset="0"/>
                    <a:cs typeface="Arial" panose="020B0604020202020204" pitchFamily="34" charset="0"/>
                  </a:rPr>
                  <a:t>Figures show improvement with dual detector for 84 CTBT-relevant radionuclides</a:t>
                </a:r>
              </a:p>
              <a:p>
                <a:pPr marL="114300" indent="-114300">
                  <a:buFont typeface="Wingdings" panose="05000000000000000000" pitchFamily="2" charset="2"/>
                  <a:buChar char="§"/>
                </a:pPr>
                <a:endParaRPr lang="en-US" sz="800" dirty="0">
                  <a:solidFill>
                    <a:srgbClr val="00B050"/>
                  </a:solidFill>
                  <a:latin typeface="Arial" panose="020B0604020202020204" pitchFamily="34" charset="0"/>
                  <a:cs typeface="Arial" panose="020B0604020202020204" pitchFamily="34" charset="0"/>
                </a:endParaRPr>
              </a:p>
              <a:p>
                <a:pPr marL="114300" indent="-114300">
                  <a:buFont typeface="Wingdings" panose="05000000000000000000" pitchFamily="2" charset="2"/>
                  <a:buChar char="§"/>
                </a:pPr>
                <a:r>
                  <a:rPr lang="en-US" sz="800" dirty="0">
                    <a:solidFill>
                      <a:srgbClr val="00B050"/>
                    </a:solidFill>
                    <a:latin typeface="Arial" panose="020B0604020202020204" pitchFamily="34" charset="0"/>
                    <a:cs typeface="Arial" panose="020B0604020202020204" pitchFamily="34" charset="0"/>
                  </a:rPr>
                  <a:t>For 24-h acquisition, sensitivity improved by 5-52% (avg. 29%) </a:t>
                </a:r>
              </a:p>
            </p:txBody>
          </p:sp>
        </p:grpSp>
        <p:sp>
          <p:nvSpPr>
            <p:cNvPr id="13" name="Arrow: Bent-Up 12">
              <a:extLst>
                <a:ext uri="{FF2B5EF4-FFF2-40B4-BE49-F238E27FC236}">
                  <a16:creationId xmlns:a16="http://schemas.microsoft.com/office/drawing/2014/main" id="{09150271-4D76-4712-843C-166396842C8B}"/>
                </a:ext>
              </a:extLst>
            </p:cNvPr>
            <p:cNvSpPr/>
            <p:nvPr/>
          </p:nvSpPr>
          <p:spPr bwMode="auto">
            <a:xfrm rot="16200000" flipH="1">
              <a:off x="2921382" y="2477669"/>
              <a:ext cx="256928" cy="246227"/>
            </a:xfrm>
            <a:prstGeom prst="bentUp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Arrow: Bent-Up 13">
              <a:extLst>
                <a:ext uri="{FF2B5EF4-FFF2-40B4-BE49-F238E27FC236}">
                  <a16:creationId xmlns:a16="http://schemas.microsoft.com/office/drawing/2014/main" id="{49B76774-F3B0-45F8-B770-C302396C6532}"/>
                </a:ext>
              </a:extLst>
            </p:cNvPr>
            <p:cNvSpPr/>
            <p:nvPr/>
          </p:nvSpPr>
          <p:spPr bwMode="auto">
            <a:xfrm rot="16200000" flipH="1">
              <a:off x="6399317" y="2524575"/>
              <a:ext cx="256928" cy="246227"/>
            </a:xfrm>
            <a:prstGeom prst="bentUp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4" name="Group 3">
            <a:extLst>
              <a:ext uri="{FF2B5EF4-FFF2-40B4-BE49-F238E27FC236}">
                <a16:creationId xmlns:a16="http://schemas.microsoft.com/office/drawing/2014/main" id="{DF214424-6DFF-4F01-889B-CD1855E648FB}"/>
              </a:ext>
            </a:extLst>
          </p:cNvPr>
          <p:cNvGrpSpPr/>
          <p:nvPr/>
        </p:nvGrpSpPr>
        <p:grpSpPr>
          <a:xfrm>
            <a:off x="422279" y="2906941"/>
            <a:ext cx="8721722" cy="1558837"/>
            <a:chOff x="422279" y="2966814"/>
            <a:chExt cx="8721722" cy="1558837"/>
          </a:xfrm>
        </p:grpSpPr>
        <p:graphicFrame>
          <p:nvGraphicFramePr>
            <p:cNvPr id="15" name="Chart 14">
              <a:extLst>
                <a:ext uri="{FF2B5EF4-FFF2-40B4-BE49-F238E27FC236}">
                  <a16:creationId xmlns:a16="http://schemas.microsoft.com/office/drawing/2014/main" id="{BE93E999-9887-49D1-BCAE-8AE54E2207BC}"/>
                </a:ext>
              </a:extLst>
            </p:cNvPr>
            <p:cNvGraphicFramePr/>
            <p:nvPr>
              <p:extLst>
                <p:ext uri="{D42A27DB-BD31-4B8C-83A1-F6EECF244321}">
                  <p14:modId xmlns:p14="http://schemas.microsoft.com/office/powerpoint/2010/main" val="2260982514"/>
                </p:ext>
              </p:extLst>
            </p:nvPr>
          </p:nvGraphicFramePr>
          <p:xfrm>
            <a:off x="422279" y="2975224"/>
            <a:ext cx="2698121" cy="15504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1420411F-1B4D-4046-B9F3-7ACE6B7FADEC}"/>
                </a:ext>
              </a:extLst>
            </p:cNvPr>
            <p:cNvGraphicFramePr/>
            <p:nvPr>
              <p:extLst>
                <p:ext uri="{D42A27DB-BD31-4B8C-83A1-F6EECF244321}">
                  <p14:modId xmlns:p14="http://schemas.microsoft.com/office/powerpoint/2010/main" val="1829507831"/>
                </p:ext>
              </p:extLst>
            </p:nvPr>
          </p:nvGraphicFramePr>
          <p:xfrm>
            <a:off x="4582883" y="3071158"/>
            <a:ext cx="2449572" cy="1348290"/>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2">
              <a:extLst>
                <a:ext uri="{FF2B5EF4-FFF2-40B4-BE49-F238E27FC236}">
                  <a16:creationId xmlns:a16="http://schemas.microsoft.com/office/drawing/2014/main" id="{0F71E800-A5A8-46D7-A723-3C8BF21E0372}"/>
                </a:ext>
              </a:extLst>
            </p:cNvPr>
            <p:cNvSpPr>
              <a:spLocks noChangeArrowheads="1"/>
            </p:cNvSpPr>
            <p:nvPr/>
          </p:nvSpPr>
          <p:spPr bwMode="auto">
            <a:xfrm>
              <a:off x="3004317" y="3306405"/>
              <a:ext cx="171425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900" b="0"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Arial" panose="020B0604020202020204" pitchFamily="34" charset="0"/>
                </a:rPr>
                <a:t>13 radionuclides’ improvement: 59-94% (avg. 78%) and 75-95</a:t>
              </a:r>
              <a:r>
                <a:rPr lang="en-US" altLang="en-US" sz="900" dirty="0">
                  <a:solidFill>
                    <a:srgbClr val="00B0F0"/>
                  </a:solidFill>
                  <a:latin typeface="Arial" panose="020B0604020202020204" pitchFamily="34" charset="0"/>
                  <a:ea typeface="Times New Roman" panose="02020603050405020304" pitchFamily="18" charset="0"/>
                  <a:cs typeface="Arial" panose="020B0604020202020204" pitchFamily="34" charset="0"/>
                </a:rPr>
                <a:t>% (avg. </a:t>
              </a:r>
              <a:r>
                <a:rPr kumimoji="0" lang="en-US" altLang="en-US" sz="900" b="0" i="0" u="none" strike="noStrike" cap="none" normalizeH="0" baseline="0" dirty="0">
                  <a:ln>
                    <a:noFill/>
                  </a:ln>
                  <a:solidFill>
                    <a:srgbClr val="00B0F0"/>
                  </a:solidFill>
                  <a:effectLst/>
                  <a:latin typeface="Arial" panose="020B0604020202020204" pitchFamily="34" charset="0"/>
                  <a:ea typeface="Times New Roman" panose="02020603050405020304" pitchFamily="18" charset="0"/>
                  <a:cs typeface="Arial" panose="020B0604020202020204" pitchFamily="34" charset="0"/>
                </a:rPr>
                <a:t>85%) for singles and summed case, respectively </a:t>
              </a:r>
              <a:endParaRPr kumimoji="0" lang="en-US" altLang="en-US" sz="1200" b="0" i="0" u="none" strike="noStrike" cap="none" normalizeH="0" baseline="0" dirty="0">
                <a:ln>
                  <a:noFill/>
                </a:ln>
                <a:solidFill>
                  <a:srgbClr val="00B0F0"/>
                </a:solidFill>
                <a:effectLst/>
                <a:latin typeface="Arial" panose="020B0604020202020204" pitchFamily="34" charset="0"/>
              </a:endParaRPr>
            </a:p>
          </p:txBody>
        </p:sp>
        <p:sp>
          <p:nvSpPr>
            <p:cNvPr id="19" name="Rectangle 2">
              <a:extLst>
                <a:ext uri="{FF2B5EF4-FFF2-40B4-BE49-F238E27FC236}">
                  <a16:creationId xmlns:a16="http://schemas.microsoft.com/office/drawing/2014/main" id="{350599AB-A750-474A-B73E-65CB9E40FE10}"/>
                </a:ext>
              </a:extLst>
            </p:cNvPr>
            <p:cNvSpPr>
              <a:spLocks noChangeArrowheads="1"/>
            </p:cNvSpPr>
            <p:nvPr/>
          </p:nvSpPr>
          <p:spPr bwMode="auto">
            <a:xfrm>
              <a:off x="6923315" y="2966814"/>
              <a:ext cx="22206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15888" lvl="0" indent="-115888" eaLnBrk="0" fontAlgn="base" hangingPunct="0">
                <a:spcBef>
                  <a:spcPct val="0"/>
                </a:spcBef>
                <a:spcAft>
                  <a:spcPct val="0"/>
                </a:spcAft>
                <a:buFont typeface="Wingdings" panose="05000000000000000000" pitchFamily="2" charset="2"/>
                <a:buChar char="§"/>
              </a:pPr>
              <a:r>
                <a:rPr lang="en-US" altLang="en-US" sz="800" dirty="0">
                  <a:solidFill>
                    <a:srgbClr val="00B050"/>
                  </a:solidFill>
                  <a:latin typeface="Arial" panose="020B0604020202020204" pitchFamily="34" charset="0"/>
                  <a:ea typeface="Times New Roman" panose="02020603050405020304" pitchFamily="18" charset="0"/>
                  <a:cs typeface="Arial" panose="020B0604020202020204" pitchFamily="34" charset="0"/>
                </a:rPr>
                <a:t>Sensitivity comparison of Singles/Dual detector with current RASA system</a:t>
              </a:r>
            </a:p>
            <a:p>
              <a:pPr marL="115888" lvl="0" indent="-115888" eaLnBrk="0" fontAlgn="base" hangingPunct="0">
                <a:spcBef>
                  <a:spcPct val="0"/>
                </a:spcBef>
                <a:spcAft>
                  <a:spcPct val="0"/>
                </a:spcAft>
                <a:buFont typeface="Wingdings" panose="05000000000000000000" pitchFamily="2" charset="2"/>
                <a:buChar char="§"/>
              </a:pPr>
              <a:endParaRPr lang="en-US" altLang="en-US" sz="8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115888" lvl="0" indent="-115888" eaLnBrk="0" fontAlgn="base" hangingPunct="0">
                <a:spcBef>
                  <a:spcPct val="0"/>
                </a:spcBef>
                <a:spcAft>
                  <a:spcPct val="0"/>
                </a:spcAft>
                <a:buFont typeface="Wingdings" panose="05000000000000000000" pitchFamily="2" charset="2"/>
                <a:buChar char="§"/>
              </a:pPr>
              <a:r>
                <a:rPr lang="en-US" altLang="en-US" sz="800" dirty="0">
                  <a:solidFill>
                    <a:srgbClr val="00B050"/>
                  </a:solidFill>
                  <a:latin typeface="Arial" panose="020B0604020202020204" pitchFamily="34" charset="0"/>
                  <a:ea typeface="Times New Roman" panose="02020603050405020304" pitchFamily="18" charset="0"/>
                  <a:cs typeface="Arial" panose="020B0604020202020204" pitchFamily="34" charset="0"/>
                </a:rPr>
                <a:t>Improvements consistently better than the ones for current RASA configuration</a:t>
              </a:r>
            </a:p>
            <a:p>
              <a:pPr marL="115888" lvl="0" indent="-115888" eaLnBrk="0" fontAlgn="base" hangingPunct="0">
                <a:spcBef>
                  <a:spcPct val="0"/>
                </a:spcBef>
                <a:spcAft>
                  <a:spcPct val="0"/>
                </a:spcAft>
                <a:buFont typeface="Wingdings" panose="05000000000000000000" pitchFamily="2" charset="2"/>
                <a:buChar char="§"/>
              </a:pPr>
              <a:endParaRPr lang="en-US" altLang="en-US" sz="800"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marL="115888" lvl="0" indent="-115888" eaLnBrk="0" fontAlgn="base" hangingPunct="0">
                <a:spcBef>
                  <a:spcPct val="0"/>
                </a:spcBef>
                <a:spcAft>
                  <a:spcPct val="0"/>
                </a:spcAft>
                <a:buFont typeface="Wingdings" panose="05000000000000000000" pitchFamily="2" charset="2"/>
                <a:buChar char="§"/>
              </a:pPr>
              <a:r>
                <a:rPr lang="en-US" altLang="en-US" sz="800" dirty="0">
                  <a:solidFill>
                    <a:srgbClr val="00B050"/>
                  </a:solidFill>
                  <a:latin typeface="Arial" panose="020B0604020202020204" pitchFamily="34" charset="0"/>
                  <a:ea typeface="Times New Roman" panose="02020603050405020304" pitchFamily="18" charset="0"/>
                  <a:cs typeface="Arial" panose="020B0604020202020204" pitchFamily="34" charset="0"/>
                </a:rPr>
                <a:t>Improvement 73-96% (avg. 86%) and 84-97% (avg. 90%) for singles and summed case, respectively</a:t>
              </a:r>
            </a:p>
          </p:txBody>
        </p:sp>
        <p:sp>
          <p:nvSpPr>
            <p:cNvPr id="21" name="Arrow: Bent-Up 20">
              <a:extLst>
                <a:ext uri="{FF2B5EF4-FFF2-40B4-BE49-F238E27FC236}">
                  <a16:creationId xmlns:a16="http://schemas.microsoft.com/office/drawing/2014/main" id="{8F5B7CF5-6A75-42E2-8BF7-CF0A47ED4264}"/>
                </a:ext>
              </a:extLst>
            </p:cNvPr>
            <p:cNvSpPr/>
            <p:nvPr/>
          </p:nvSpPr>
          <p:spPr bwMode="auto">
            <a:xfrm rot="16200000" flipH="1">
              <a:off x="3073080" y="4108714"/>
              <a:ext cx="256928" cy="246227"/>
            </a:xfrm>
            <a:prstGeom prst="bentUp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 name="Arrow: Bent-Up 21">
              <a:extLst>
                <a:ext uri="{FF2B5EF4-FFF2-40B4-BE49-F238E27FC236}">
                  <a16:creationId xmlns:a16="http://schemas.microsoft.com/office/drawing/2014/main" id="{102B468D-5FEF-4E63-B379-E1855A887AE8}"/>
                </a:ext>
              </a:extLst>
            </p:cNvPr>
            <p:cNvSpPr/>
            <p:nvPr/>
          </p:nvSpPr>
          <p:spPr bwMode="auto">
            <a:xfrm rot="16200000" flipH="1">
              <a:off x="7039116" y="4185627"/>
              <a:ext cx="256928" cy="246227"/>
            </a:xfrm>
            <a:prstGeom prst="bentUp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23" name="TextBox 22">
            <a:extLst>
              <a:ext uri="{FF2B5EF4-FFF2-40B4-BE49-F238E27FC236}">
                <a16:creationId xmlns:a16="http://schemas.microsoft.com/office/drawing/2014/main" id="{FC013D5F-76D9-40A3-8960-602F7CA0B709}"/>
              </a:ext>
            </a:extLst>
          </p:cNvPr>
          <p:cNvSpPr txBox="1"/>
          <p:nvPr/>
        </p:nvSpPr>
        <p:spPr>
          <a:xfrm>
            <a:off x="3657600" y="4525545"/>
            <a:ext cx="5486400" cy="369332"/>
          </a:xfrm>
          <a:prstGeom prst="rect">
            <a:avLst/>
          </a:prstGeom>
          <a:solidFill>
            <a:schemeClr val="accent2">
              <a:lumMod val="20000"/>
              <a:lumOff val="80000"/>
              <a:alpha val="20000"/>
            </a:schemeClr>
          </a:solidFill>
        </p:spPr>
        <p:txBody>
          <a:bodyPr wrap="square" rtlCol="0">
            <a:spAutoFit/>
          </a:bodyPr>
          <a:lstStyle/>
          <a:p>
            <a:r>
              <a:rPr lang="en-US" sz="600" b="1" i="1" dirty="0">
                <a:latin typeface="Arial" panose="020B0604020202020204" pitchFamily="34" charset="0"/>
                <a:cs typeface="Arial" panose="020B0604020202020204" pitchFamily="34" charset="0"/>
              </a:rPr>
              <a:t>*Sensitivity improvement: </a:t>
            </a:r>
            <a:r>
              <a:rPr lang="en-US" sz="600" i="1" dirty="0">
                <a:latin typeface="Arial" panose="020B0604020202020204" pitchFamily="34" charset="0"/>
                <a:cs typeface="Arial" panose="020B0604020202020204" pitchFamily="34" charset="0"/>
              </a:rPr>
              <a:t>improved sensitivity with dual approach vs. sensitivity calculated using ~51000 RASA samples taken at 20 global IMS stations</a:t>
            </a:r>
          </a:p>
          <a:p>
            <a:r>
              <a:rPr lang="en-US" sz="600" b="1" i="1" dirty="0">
                <a:latin typeface="Arial" panose="020B0604020202020204" pitchFamily="34" charset="0"/>
                <a:cs typeface="Arial" panose="020B0604020202020204" pitchFamily="34" charset="0"/>
              </a:rPr>
              <a:t>Singles (Summed): </a:t>
            </a:r>
            <a:r>
              <a:rPr lang="en-US" sz="600" i="1" dirty="0">
                <a:latin typeface="Arial" panose="020B0604020202020204" pitchFamily="34" charset="0"/>
                <a:cs typeface="Arial" panose="020B0604020202020204" pitchFamily="34" charset="0"/>
              </a:rPr>
              <a:t>when single (both) detectors are used to calculate sensitivity</a:t>
            </a:r>
          </a:p>
          <a:p>
            <a:r>
              <a:rPr lang="en-US" sz="600" b="1" i="1" dirty="0">
                <a:latin typeface="Arial" panose="020B0604020202020204" pitchFamily="34" charset="0"/>
                <a:cs typeface="Arial" panose="020B0604020202020204" pitchFamily="34" charset="0"/>
              </a:rPr>
              <a:t>Up-looker: </a:t>
            </a:r>
            <a:r>
              <a:rPr lang="en-US" sz="600" i="1" dirty="0">
                <a:latin typeface="Arial" panose="020B0604020202020204" pitchFamily="34" charset="0"/>
                <a:cs typeface="Arial" panose="020B0604020202020204" pitchFamily="34" charset="0"/>
              </a:rPr>
              <a:t>up-looking (down-looking) detector</a:t>
            </a:r>
          </a:p>
        </p:txBody>
      </p:sp>
      <p:sp>
        <p:nvSpPr>
          <p:cNvPr id="24" name="Rectangle 23">
            <a:extLst>
              <a:ext uri="{FF2B5EF4-FFF2-40B4-BE49-F238E27FC236}">
                <a16:creationId xmlns:a16="http://schemas.microsoft.com/office/drawing/2014/main" id="{D485554A-7B37-4E80-8E14-2C9BF4C80BA0}"/>
              </a:ext>
            </a:extLst>
          </p:cNvPr>
          <p:cNvSpPr/>
          <p:nvPr/>
        </p:nvSpPr>
        <p:spPr>
          <a:xfrm>
            <a:off x="484462" y="4332109"/>
            <a:ext cx="2789688" cy="307777"/>
          </a:xfrm>
          <a:prstGeom prst="rect">
            <a:avLst/>
          </a:prstGeom>
        </p:spPr>
        <p:txBody>
          <a:bodyPr wrap="square">
            <a:spAutoFit/>
          </a:bodyPr>
          <a:lstStyle/>
          <a:p>
            <a:pPr algn="ctr"/>
            <a:r>
              <a:rPr lang="en-US" sz="700" b="1" u="sng" dirty="0">
                <a:solidFill>
                  <a:srgbClr val="FF0000"/>
                </a:solidFill>
                <a:latin typeface="Arial" panose="020B0604020202020204" pitchFamily="34" charset="0"/>
                <a:cs typeface="Arial" panose="020B0604020202020204" pitchFamily="34" charset="0"/>
              </a:rPr>
              <a:t>With current RASA configuration (air collection volume ~23000 m</a:t>
            </a:r>
            <a:r>
              <a:rPr lang="en-US" sz="700" b="1" u="sng" baseline="30000" dirty="0">
                <a:solidFill>
                  <a:srgbClr val="FF0000"/>
                </a:solidFill>
                <a:latin typeface="Arial" panose="020B0604020202020204" pitchFamily="34" charset="0"/>
                <a:cs typeface="Arial" panose="020B0604020202020204" pitchFamily="34" charset="0"/>
              </a:rPr>
              <a:t>3</a:t>
            </a:r>
            <a:r>
              <a:rPr lang="en-US" sz="700" b="1" u="sng" dirty="0">
                <a:solidFill>
                  <a:srgbClr val="FF0000"/>
                </a:solidFill>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B8101EF2-BCBF-4A61-BC25-A5DE0654842A}"/>
              </a:ext>
            </a:extLst>
          </p:cNvPr>
          <p:cNvSpPr txBox="1"/>
          <p:nvPr/>
        </p:nvSpPr>
        <p:spPr>
          <a:xfrm>
            <a:off x="4468860" y="4307985"/>
            <a:ext cx="3351906" cy="200055"/>
          </a:xfrm>
          <a:prstGeom prst="rect">
            <a:avLst/>
          </a:prstGeom>
          <a:noFill/>
        </p:spPr>
        <p:txBody>
          <a:bodyPr wrap="square" rtlCol="0">
            <a:spAutoFit/>
          </a:bodyPr>
          <a:lstStyle/>
          <a:p>
            <a:pPr algn="ctr"/>
            <a:r>
              <a:rPr lang="en-US" sz="700" b="1" u="sng" dirty="0">
                <a:solidFill>
                  <a:srgbClr val="FF0000"/>
                </a:solidFill>
                <a:latin typeface="Arial" panose="020B0604020202020204" pitchFamily="34" charset="0"/>
                <a:cs typeface="Arial" panose="020B0604020202020204" pitchFamily="34" charset="0"/>
              </a:rPr>
              <a:t>With next-generation RASA configuration (air collection volume 36000 m</a:t>
            </a:r>
            <a:r>
              <a:rPr lang="en-US" sz="700" b="1" u="sng" baseline="30000" dirty="0">
                <a:solidFill>
                  <a:srgbClr val="FF0000"/>
                </a:solidFill>
                <a:latin typeface="Arial" panose="020B0604020202020204" pitchFamily="34" charset="0"/>
                <a:cs typeface="Arial" panose="020B0604020202020204" pitchFamily="34" charset="0"/>
              </a:rPr>
              <a:t>3</a:t>
            </a:r>
            <a:r>
              <a:rPr lang="en-US" sz="700" b="1" u="sng"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2606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P3.1-312</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6" name="Rectangle 17">
            <a:extLst>
              <a:ext uri="{FF2B5EF4-FFF2-40B4-BE49-F238E27FC236}">
                <a16:creationId xmlns:a16="http://schemas.microsoft.com/office/drawing/2014/main" id="{7D4DB5FC-1138-49B6-8D26-227747FAFE09}"/>
              </a:ext>
            </a:extLst>
          </p:cNvPr>
          <p:cNvSpPr>
            <a:spLocks noChangeArrowheads="1"/>
          </p:cNvSpPr>
          <p:nvPr/>
        </p:nvSpPr>
        <p:spPr bwMode="auto">
          <a:xfrm>
            <a:off x="1665624" y="99232"/>
            <a:ext cx="5606473" cy="7667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Development of an Ultra-Sensitive Gamma-Gamma Coincidence System for Radionuclide Measurements at International Monitoring System Stations</a:t>
            </a:r>
          </a:p>
          <a:p>
            <a:pPr algn="ctr" eaLnBrk="0" hangingPunct="0">
              <a:lnSpc>
                <a:spcPts val="1400"/>
              </a:lnSpc>
            </a:pPr>
            <a:r>
              <a:rPr lang="en-US" sz="800" dirty="0">
                <a:solidFill>
                  <a:schemeClr val="bg1"/>
                </a:solidFill>
                <a:latin typeface="Arial" panose="020B0604020202020204" pitchFamily="34" charset="0"/>
                <a:ea typeface="Avenir Book" charset="0"/>
              </a:rPr>
              <a:t>M. Sharma</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J. Burnett</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A. Myers</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 Lidey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H. Miley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T. Anderson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H. Persson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K. Phillips</a:t>
            </a:r>
            <a:r>
              <a:rPr lang="en-US" sz="800" baseline="30000" dirty="0">
                <a:solidFill>
                  <a:schemeClr val="bg1"/>
                </a:solidFill>
                <a:latin typeface="Arial" panose="020B0604020202020204" pitchFamily="34" charset="0"/>
                <a:ea typeface="Avenir Book" charset="0"/>
              </a:rPr>
              <a:t>2</a:t>
            </a:r>
          </a:p>
          <a:p>
            <a:pPr algn="ctr" eaLnBrk="0" hangingPunct="0">
              <a:lnSpc>
                <a:spcPts val="1400"/>
              </a:lnSpc>
            </a:pP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Pacific Northwest National Laboratory ;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Mirion Technologies   </a:t>
            </a:r>
          </a:p>
        </p:txBody>
      </p:sp>
      <p:sp>
        <p:nvSpPr>
          <p:cNvPr id="8" name="TextBox 7">
            <a:extLst>
              <a:ext uri="{FF2B5EF4-FFF2-40B4-BE49-F238E27FC236}">
                <a16:creationId xmlns:a16="http://schemas.microsoft.com/office/drawing/2014/main" id="{A3F18EEE-752A-4501-89AE-C3473E650EC6}"/>
              </a:ext>
            </a:extLst>
          </p:cNvPr>
          <p:cNvSpPr txBox="1"/>
          <p:nvPr/>
        </p:nvSpPr>
        <p:spPr>
          <a:xfrm>
            <a:off x="250093" y="930071"/>
            <a:ext cx="8793758" cy="3693319"/>
          </a:xfrm>
          <a:prstGeom prst="rect">
            <a:avLst/>
          </a:prstGeom>
          <a:noFill/>
        </p:spPr>
        <p:txBody>
          <a:bodyPr wrap="square" rtlCol="0">
            <a:spAutoFit/>
          </a:bodyPr>
          <a:lstStyle/>
          <a:p>
            <a:pPr marL="287338" indent="-287338">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Results demonstrate potential improvement in detection sensitivity at radionuclide aerosol monitoring stations through the use of a dual detector approach </a:t>
            </a:r>
          </a:p>
          <a:p>
            <a:pPr marL="801688" lvl="1" indent="-344488">
              <a:buFont typeface="Wingdings" panose="05000000000000000000" pitchFamily="2" charset="2"/>
              <a:buChar char="q"/>
            </a:pPr>
            <a:r>
              <a:rPr lang="en-US" sz="1600" dirty="0">
                <a:solidFill>
                  <a:prstClr val="black"/>
                </a:solidFill>
                <a:latin typeface="Arial" panose="020B0604020202020204" pitchFamily="34" charset="0"/>
                <a:cs typeface="Arial" panose="020B0604020202020204" pitchFamily="34" charset="0"/>
              </a:rPr>
              <a:t>Detection sensitivity improved </a:t>
            </a:r>
            <a:r>
              <a:rPr lang="en-US" sz="1600" u="sng" dirty="0">
                <a:solidFill>
                  <a:prstClr val="black"/>
                </a:solidFill>
                <a:latin typeface="Arial" panose="020B0604020202020204" pitchFamily="34" charset="0"/>
                <a:cs typeface="Arial" panose="020B0604020202020204" pitchFamily="34" charset="0"/>
              </a:rPr>
              <a:t>up to 52% </a:t>
            </a:r>
            <a:r>
              <a:rPr lang="en-US" sz="1600" dirty="0">
                <a:solidFill>
                  <a:prstClr val="black"/>
                </a:solidFill>
                <a:latin typeface="Arial" panose="020B0604020202020204" pitchFamily="34" charset="0"/>
                <a:cs typeface="Arial" panose="020B0604020202020204" pitchFamily="34" charset="0"/>
              </a:rPr>
              <a:t>(</a:t>
            </a:r>
            <a:r>
              <a:rPr lang="en-US" sz="1600" u="sng" dirty="0">
                <a:solidFill>
                  <a:prstClr val="black"/>
                </a:solidFill>
                <a:latin typeface="Arial" panose="020B0604020202020204" pitchFamily="34" charset="0"/>
                <a:cs typeface="Arial" panose="020B0604020202020204" pitchFamily="34" charset="0"/>
              </a:rPr>
              <a:t>avg. 29%</a:t>
            </a:r>
            <a:r>
              <a:rPr lang="en-US" sz="1600" dirty="0">
                <a:solidFill>
                  <a:prstClr val="black"/>
                </a:solidFill>
                <a:latin typeface="Arial" panose="020B0604020202020204" pitchFamily="34" charset="0"/>
                <a:cs typeface="Arial" panose="020B0604020202020204" pitchFamily="34" charset="0"/>
              </a:rPr>
              <a:t>) for 84 CTBT-relevant radionuclides</a:t>
            </a:r>
          </a:p>
          <a:p>
            <a:pPr marL="631825" lvl="0" indent="-349250">
              <a:spcAft>
                <a:spcPts val="600"/>
              </a:spcAft>
              <a:buFont typeface="Wingdings" panose="05000000000000000000" pitchFamily="2" charset="2"/>
              <a:buChar char="§"/>
            </a:pPr>
            <a:endParaRPr lang="en-US" sz="1800" dirty="0">
              <a:solidFill>
                <a:prstClr val="black"/>
              </a:solidFill>
              <a:latin typeface="Arial" panose="020B0604020202020204" pitchFamily="34" charset="0"/>
              <a:cs typeface="Arial" panose="020B0604020202020204" pitchFamily="34" charset="0"/>
            </a:endParaRPr>
          </a:p>
          <a:p>
            <a:pPr marL="287338" lvl="0" indent="-287338">
              <a:spcAft>
                <a:spcPts val="600"/>
              </a:spcAft>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In-house software developed to analyze dual gamma-spectrometer’s output </a:t>
            </a:r>
          </a:p>
          <a:p>
            <a:pPr marL="801688" lvl="1" indent="-344488">
              <a:spcAft>
                <a:spcPts val="600"/>
              </a:spcAft>
              <a:buFont typeface="Wingdings" panose="05000000000000000000" pitchFamily="2" charset="2"/>
              <a:buChar char="q"/>
            </a:pPr>
            <a:r>
              <a:rPr lang="en-US" sz="1600" dirty="0">
                <a:solidFill>
                  <a:prstClr val="black"/>
                </a:solidFill>
                <a:latin typeface="Arial" panose="020B0604020202020204" pitchFamily="34" charset="0"/>
                <a:cs typeface="Arial" panose="020B0604020202020204" pitchFamily="34" charset="0"/>
              </a:rPr>
              <a:t>Summed/coincident activities validated with calibration source for </a:t>
            </a:r>
            <a:r>
              <a:rPr lang="en-US" sz="1600" baseline="30000" dirty="0">
                <a:solidFill>
                  <a:prstClr val="black"/>
                </a:solidFill>
                <a:latin typeface="Arial" panose="020B0604020202020204" pitchFamily="34" charset="0"/>
                <a:cs typeface="Arial" panose="020B0604020202020204" pitchFamily="34" charset="0"/>
              </a:rPr>
              <a:t>60</a:t>
            </a:r>
            <a:r>
              <a:rPr lang="en-US" sz="1600" dirty="0">
                <a:solidFill>
                  <a:prstClr val="black"/>
                </a:solidFill>
                <a:latin typeface="Arial" panose="020B0604020202020204" pitchFamily="34" charset="0"/>
                <a:cs typeface="Arial" panose="020B0604020202020204" pitchFamily="34" charset="0"/>
              </a:rPr>
              <a:t>Co and </a:t>
            </a:r>
            <a:r>
              <a:rPr lang="en-US" sz="1600" baseline="30000" dirty="0">
                <a:solidFill>
                  <a:prstClr val="black"/>
                </a:solidFill>
                <a:latin typeface="Arial" panose="020B0604020202020204" pitchFamily="34" charset="0"/>
                <a:cs typeface="Arial" panose="020B0604020202020204" pitchFamily="34" charset="0"/>
              </a:rPr>
              <a:t>88</a:t>
            </a:r>
            <a:r>
              <a:rPr lang="en-US" sz="1600" dirty="0">
                <a:solidFill>
                  <a:prstClr val="black"/>
                </a:solidFill>
                <a:latin typeface="Arial" panose="020B0604020202020204" pitchFamily="34" charset="0"/>
                <a:cs typeface="Arial" panose="020B0604020202020204" pitchFamily="34" charset="0"/>
              </a:rPr>
              <a:t>Y</a:t>
            </a:r>
          </a:p>
          <a:p>
            <a:pPr marL="631825" lvl="0" indent="-349250">
              <a:spcAft>
                <a:spcPts val="600"/>
              </a:spcAft>
              <a:buFont typeface="Wingdings" panose="05000000000000000000" pitchFamily="2" charset="2"/>
              <a:buChar char="§"/>
            </a:pPr>
            <a:endParaRPr lang="en-US" sz="1800" dirty="0">
              <a:solidFill>
                <a:prstClr val="black"/>
              </a:solidFill>
              <a:latin typeface="Arial" panose="020B0604020202020204" pitchFamily="34" charset="0"/>
              <a:cs typeface="Arial" panose="020B0604020202020204" pitchFamily="34" charset="0"/>
            </a:endParaRPr>
          </a:p>
          <a:p>
            <a:pPr marL="287338" lvl="0" indent="-287338">
              <a:spcAft>
                <a:spcPts val="600"/>
              </a:spcAft>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Future work will explore:</a:t>
            </a:r>
          </a:p>
          <a:p>
            <a:pPr marL="801688" lvl="1" indent="-344488">
              <a:spcAft>
                <a:spcPts val="600"/>
              </a:spcAft>
              <a:buFont typeface="Wingdings" panose="05000000000000000000" pitchFamily="2" charset="2"/>
              <a:buChar char="q"/>
            </a:pPr>
            <a:r>
              <a:rPr lang="en-US" sz="1600" dirty="0">
                <a:solidFill>
                  <a:prstClr val="black"/>
                </a:solidFill>
                <a:latin typeface="Arial" panose="020B0604020202020204" pitchFamily="34" charset="0"/>
                <a:cs typeface="Arial" panose="020B0604020202020204" pitchFamily="34" charset="0"/>
              </a:rPr>
              <a:t>Sensitivity improvement using coincidence technique; coincidence timing window optimization</a:t>
            </a:r>
          </a:p>
          <a:p>
            <a:pPr marL="801688" lvl="1" indent="-344488">
              <a:spcAft>
                <a:spcPts val="600"/>
              </a:spcAft>
              <a:buFont typeface="Wingdings" panose="05000000000000000000" pitchFamily="2" charset="2"/>
              <a:buChar char="q"/>
            </a:pPr>
            <a:r>
              <a:rPr lang="en-US" sz="1600" dirty="0">
                <a:solidFill>
                  <a:prstClr val="black"/>
                </a:solidFill>
                <a:latin typeface="Arial" panose="020B0604020202020204" pitchFamily="34" charset="0"/>
                <a:cs typeface="Arial" panose="020B0604020202020204" pitchFamily="34" charset="0"/>
              </a:rPr>
              <a:t>Validating coincidence detection probabilities for radionuclides other than </a:t>
            </a:r>
            <a:r>
              <a:rPr lang="en-US" sz="1600" baseline="30000" dirty="0">
                <a:solidFill>
                  <a:prstClr val="black"/>
                </a:solidFill>
                <a:latin typeface="Arial" panose="020B0604020202020204" pitchFamily="34" charset="0"/>
                <a:cs typeface="Arial" panose="020B0604020202020204" pitchFamily="34" charset="0"/>
              </a:rPr>
              <a:t>60</a:t>
            </a:r>
            <a:r>
              <a:rPr lang="en-US" sz="1600" dirty="0">
                <a:solidFill>
                  <a:prstClr val="black"/>
                </a:solidFill>
                <a:latin typeface="Arial" panose="020B0604020202020204" pitchFamily="34" charset="0"/>
                <a:cs typeface="Arial" panose="020B0604020202020204" pitchFamily="34" charset="0"/>
              </a:rPr>
              <a:t>Co and </a:t>
            </a:r>
            <a:r>
              <a:rPr lang="en-US" sz="1600" baseline="30000" dirty="0">
                <a:solidFill>
                  <a:prstClr val="black"/>
                </a:solidFill>
                <a:latin typeface="Arial" panose="020B0604020202020204" pitchFamily="34" charset="0"/>
                <a:cs typeface="Arial" panose="020B0604020202020204" pitchFamily="34" charset="0"/>
              </a:rPr>
              <a:t>88</a:t>
            </a:r>
            <a:r>
              <a:rPr lang="en-US" sz="1600" dirty="0">
                <a:solidFill>
                  <a:prstClr val="black"/>
                </a:solidFill>
                <a:latin typeface="Arial" panose="020B0604020202020204" pitchFamily="34" charset="0"/>
                <a:cs typeface="Arial" panose="020B0604020202020204" pitchFamily="34" charset="0"/>
              </a:rPr>
              <a:t>Y </a:t>
            </a:r>
          </a:p>
        </p:txBody>
      </p:sp>
    </p:spTree>
    <p:extLst>
      <p:ext uri="{BB962C8B-B14F-4D97-AF65-F5344CB8AC3E}">
        <p14:creationId xmlns:p14="http://schemas.microsoft.com/office/powerpoint/2010/main" val="34105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65624" y="99232"/>
            <a:ext cx="5606473" cy="7667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Development of an Ultra-Sensitive Gamma-Gamma Coincidence System for Radionuclide Measurements at International Monitoring System Stations</a:t>
            </a:r>
          </a:p>
          <a:p>
            <a:pPr algn="ctr" eaLnBrk="0" hangingPunct="0">
              <a:lnSpc>
                <a:spcPts val="1400"/>
              </a:lnSpc>
            </a:pPr>
            <a:r>
              <a:rPr lang="en-US" sz="800" dirty="0">
                <a:solidFill>
                  <a:schemeClr val="bg1"/>
                </a:solidFill>
                <a:latin typeface="Arial" panose="020B0604020202020204" pitchFamily="34" charset="0"/>
                <a:ea typeface="Avenir Book" charset="0"/>
              </a:rPr>
              <a:t>M. Sharma</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J. Burnett</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A. Myers</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 Lidey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H. Miley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T. Anderson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H. Persson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K. Phillips</a:t>
            </a:r>
            <a:r>
              <a:rPr lang="en-US" sz="800" baseline="30000" dirty="0">
                <a:solidFill>
                  <a:schemeClr val="bg1"/>
                </a:solidFill>
                <a:latin typeface="Arial" panose="020B0604020202020204" pitchFamily="34" charset="0"/>
                <a:ea typeface="Avenir Book" charset="0"/>
              </a:rPr>
              <a:t>2</a:t>
            </a:r>
          </a:p>
          <a:p>
            <a:pPr algn="ctr" eaLnBrk="0" hangingPunct="0">
              <a:lnSpc>
                <a:spcPts val="1400"/>
              </a:lnSpc>
            </a:pP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Pacific Northwest National Laboratory ;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Mirion Technologies   </a:t>
            </a: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P3.1-312</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8F24BB-C659-48AB-9776-DCC9F3E50531}"/>
              </a:ext>
            </a:extLst>
          </p:cNvPr>
          <p:cNvSpPr txBox="1"/>
          <p:nvPr/>
        </p:nvSpPr>
        <p:spPr>
          <a:xfrm>
            <a:off x="2881842" y="2303540"/>
            <a:ext cx="3508723" cy="769441"/>
          </a:xfrm>
          <a:prstGeom prst="rect">
            <a:avLst/>
          </a:prstGeom>
          <a:noFill/>
        </p:spPr>
        <p:txBody>
          <a:bodyPr wrap="square" rtlCol="0">
            <a:spAutoFit/>
          </a:bodyPr>
          <a:lstStyle/>
          <a:p>
            <a:pPr marL="282575"/>
            <a:r>
              <a:rPr lang="en-US" sz="4400" dirty="0">
                <a:solidFill>
                  <a:srgbClr val="FF0000"/>
                </a:solidFill>
              </a:rPr>
              <a:t>Thank You!</a:t>
            </a:r>
          </a:p>
        </p:txBody>
      </p:sp>
    </p:spTree>
    <p:extLst>
      <p:ext uri="{BB962C8B-B14F-4D97-AF65-F5344CB8AC3E}">
        <p14:creationId xmlns:p14="http://schemas.microsoft.com/office/powerpoint/2010/main" val="373993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P3.1-312</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2" name="Rectangle 1">
            <a:extLst>
              <a:ext uri="{FF2B5EF4-FFF2-40B4-BE49-F238E27FC236}">
                <a16:creationId xmlns:a16="http://schemas.microsoft.com/office/drawing/2014/main" id="{CD30BF01-E304-4C5E-BD36-918C263E33DC}"/>
              </a:ext>
            </a:extLst>
          </p:cNvPr>
          <p:cNvSpPr/>
          <p:nvPr/>
        </p:nvSpPr>
        <p:spPr>
          <a:xfrm>
            <a:off x="1417781" y="1562762"/>
            <a:ext cx="6174509" cy="2252861"/>
          </a:xfrm>
          <a:prstGeom prst="rect">
            <a:avLst/>
          </a:prstGeom>
        </p:spPr>
        <p:txBody>
          <a:bodyPr wrap="square">
            <a:spAutoFit/>
          </a:bodyPr>
          <a:lstStyle/>
          <a:p>
            <a:pPr>
              <a:lnSpc>
                <a:spcPct val="107000"/>
              </a:lnSpc>
              <a:spcAft>
                <a:spcPts val="800"/>
              </a:spcAft>
            </a:pPr>
            <a:r>
              <a:rPr lang="en-US" sz="1100" dirty="0">
                <a:latin typeface="Arial" panose="020B0604020202020204" pitchFamily="34" charset="0"/>
                <a:ea typeface="Calibri" panose="020F0502020204030204" pitchFamily="34" charset="0"/>
                <a:cs typeface="Arial" panose="020B0604020202020204" pitchFamily="34" charset="0"/>
              </a:rPr>
              <a:t>Next-generation gamma-gamma coincidence measurements have the potential to significantly improve the detection of particulate radionuclides relevant for Treaty monitoring purposes. Sophisticated laboratory systems have demonstrated order of magnitude improvements for radionuclides such as </a:t>
            </a:r>
            <a:r>
              <a:rPr lang="en-US" sz="1100" baseline="30000" dirty="0">
                <a:latin typeface="Arial" panose="020B0604020202020204" pitchFamily="34" charset="0"/>
                <a:ea typeface="Calibri" panose="020F0502020204030204" pitchFamily="34" charset="0"/>
                <a:cs typeface="Arial" panose="020B0604020202020204" pitchFamily="34" charset="0"/>
              </a:rPr>
              <a:t>106</a:t>
            </a:r>
            <a:r>
              <a:rPr lang="en-US" sz="1100" dirty="0">
                <a:latin typeface="Arial" panose="020B0604020202020204" pitchFamily="34" charset="0"/>
                <a:ea typeface="Calibri" panose="020F0502020204030204" pitchFamily="34" charset="0"/>
                <a:cs typeface="Arial" panose="020B0604020202020204" pitchFamily="34" charset="0"/>
              </a:rPr>
              <a:t>Ru/</a:t>
            </a:r>
            <a:r>
              <a:rPr lang="en-US" sz="1100" baseline="30000" dirty="0">
                <a:latin typeface="Arial" panose="020B0604020202020204" pitchFamily="34" charset="0"/>
                <a:ea typeface="Calibri" panose="020F0502020204030204" pitchFamily="34" charset="0"/>
                <a:cs typeface="Arial" panose="020B0604020202020204" pitchFamily="34" charset="0"/>
              </a:rPr>
              <a:t>106</a:t>
            </a:r>
            <a:r>
              <a:rPr lang="en-US" sz="1100" dirty="0">
                <a:latin typeface="Arial" panose="020B0604020202020204" pitchFamily="34" charset="0"/>
                <a:ea typeface="Calibri" panose="020F0502020204030204" pitchFamily="34" charset="0"/>
                <a:cs typeface="Arial" panose="020B0604020202020204" pitchFamily="34" charset="0"/>
              </a:rPr>
              <a:t>Rh and </a:t>
            </a:r>
            <a:r>
              <a:rPr lang="en-US" sz="1100" baseline="30000" dirty="0">
                <a:latin typeface="Arial" panose="020B0604020202020204" pitchFamily="34" charset="0"/>
                <a:ea typeface="Calibri" panose="020F0502020204030204" pitchFamily="34" charset="0"/>
                <a:cs typeface="Arial" panose="020B0604020202020204" pitchFamily="34" charset="0"/>
              </a:rPr>
              <a:t>134</a:t>
            </a:r>
            <a:r>
              <a:rPr lang="en-US" sz="1100" dirty="0">
                <a:latin typeface="Arial" panose="020B0604020202020204" pitchFamily="34" charset="0"/>
                <a:ea typeface="Calibri" panose="020F0502020204030204" pitchFamily="34" charset="0"/>
                <a:cs typeface="Arial" panose="020B0604020202020204" pitchFamily="34" charset="0"/>
              </a:rPr>
              <a:t>Cs. However, the implementation of these systems at IMS particulate stations has been limited by the complexity of acquisition hardware, data processing, and analysis techniques required. At Pacific Northwest National Laboratory (PNNL, USA), in collaboration with </a:t>
            </a:r>
            <a:r>
              <a:rPr lang="en-US" sz="1100" dirty="0" err="1">
                <a:latin typeface="Arial" panose="020B0604020202020204" pitchFamily="34" charset="0"/>
                <a:ea typeface="Calibri" panose="020F0502020204030204" pitchFamily="34" charset="0"/>
                <a:cs typeface="Arial" panose="020B0604020202020204" pitchFamily="34" charset="0"/>
              </a:rPr>
              <a:t>Mirion</a:t>
            </a:r>
            <a:r>
              <a:rPr lang="en-US" sz="1100" dirty="0">
                <a:latin typeface="Arial" panose="020B0604020202020204" pitchFamily="34" charset="0"/>
                <a:ea typeface="Calibri" panose="020F0502020204030204" pitchFamily="34" charset="0"/>
                <a:cs typeface="Arial" panose="020B0604020202020204" pitchFamily="34" charset="0"/>
              </a:rPr>
              <a:t> Technologies (USA), a prototype system suitable for station deployment is being developed. Designed for practical implementation and operation, the system consists of acquisition electronics that are compatible with the existing station hardware and streamlined software capable of calculating the activity of relevant radionuclides using coincidence algorithms. This presentation discusses the design, validation and performance of the system, and compares the detection sensitivity with standard IMS stations.</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17">
            <a:extLst>
              <a:ext uri="{FF2B5EF4-FFF2-40B4-BE49-F238E27FC236}">
                <a16:creationId xmlns:a16="http://schemas.microsoft.com/office/drawing/2014/main" id="{18F9D096-BFF9-450E-8614-D43E9D52A842}"/>
              </a:ext>
            </a:extLst>
          </p:cNvPr>
          <p:cNvSpPr>
            <a:spLocks noChangeArrowheads="1"/>
          </p:cNvSpPr>
          <p:nvPr/>
        </p:nvSpPr>
        <p:spPr bwMode="auto">
          <a:xfrm>
            <a:off x="1665624" y="99232"/>
            <a:ext cx="5606473" cy="7667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Development of an Ultra-Sensitive Gamma-Gamma Coincidence System for Radionuclide Measurements at International Monitoring System Stations</a:t>
            </a:r>
          </a:p>
          <a:p>
            <a:pPr algn="ctr" eaLnBrk="0" hangingPunct="0">
              <a:lnSpc>
                <a:spcPts val="1400"/>
              </a:lnSpc>
            </a:pPr>
            <a:r>
              <a:rPr lang="en-US" sz="800" dirty="0">
                <a:solidFill>
                  <a:schemeClr val="bg1"/>
                </a:solidFill>
                <a:latin typeface="Arial" panose="020B0604020202020204" pitchFamily="34" charset="0"/>
                <a:ea typeface="Avenir Book" charset="0"/>
              </a:rPr>
              <a:t>M. Sharma</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J. Burnett</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A. Myers</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 Lidey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H. Miley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T. Anderson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H. Persson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K. Phillips</a:t>
            </a:r>
            <a:r>
              <a:rPr lang="en-US" sz="800" baseline="30000" dirty="0">
                <a:solidFill>
                  <a:schemeClr val="bg1"/>
                </a:solidFill>
                <a:latin typeface="Arial" panose="020B0604020202020204" pitchFamily="34" charset="0"/>
                <a:ea typeface="Avenir Book" charset="0"/>
              </a:rPr>
              <a:t>2</a:t>
            </a:r>
          </a:p>
          <a:p>
            <a:pPr algn="ctr" eaLnBrk="0" hangingPunct="0">
              <a:lnSpc>
                <a:spcPts val="1400"/>
              </a:lnSpc>
            </a:pP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Pacific Northwest National Laboratory ;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Mirion Technologies   </a:t>
            </a:r>
          </a:p>
        </p:txBody>
      </p:sp>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P3.1-312</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BACKGROUND</a:t>
            </a:r>
            <a:endParaRPr lang="en-AT" sz="3600" dirty="0">
              <a:solidFill>
                <a:srgbClr val="DFC5DF"/>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872BE90A-673A-4D09-9456-2C132DA7DE7A}"/>
              </a:ext>
            </a:extLst>
          </p:cNvPr>
          <p:cNvSpPr txBox="1">
            <a:spLocks/>
          </p:cNvSpPr>
          <p:nvPr/>
        </p:nvSpPr>
        <p:spPr>
          <a:xfrm>
            <a:off x="547117" y="893348"/>
            <a:ext cx="8331273" cy="3828778"/>
          </a:xfrm>
          <a:prstGeom prst="rect">
            <a:avLst/>
          </a:prstGeom>
        </p:spPr>
        <p:txBody>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buFont typeface="Wingdings" panose="05000000000000000000" pitchFamily="2" charset="2"/>
              <a:buChar char="q"/>
            </a:pPr>
            <a:r>
              <a:rPr lang="en-US" sz="1800" dirty="0">
                <a:latin typeface="Arial" panose="020B0604020202020204" pitchFamily="34" charset="0"/>
                <a:cs typeface="Arial" panose="020B0604020202020204" pitchFamily="34" charset="0"/>
              </a:rPr>
              <a:t>Radionuclide (RN) monitoring is one of the four verification technologies of the International Monitoring System (IMS)</a:t>
            </a:r>
          </a:p>
          <a:p>
            <a:pPr lvl="1">
              <a:spcAft>
                <a:spcPts val="12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Specifications were derived from CD/NTB/WP.224, 1995</a:t>
            </a: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1800" dirty="0">
                <a:latin typeface="Arial" panose="020B0604020202020204" pitchFamily="34" charset="0"/>
                <a:cs typeface="Arial" panose="020B0604020202020204" pitchFamily="34" charset="0"/>
              </a:rPr>
              <a:t>The IMS includes 80 stations to collect aerosols from the atmosphere and analyze for radionuclides using high-resolution gamma spectrometry </a:t>
            </a:r>
          </a:p>
          <a:p>
            <a:pPr lvl="1">
              <a:spcAft>
                <a:spcPts val="12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Such as </a:t>
            </a:r>
            <a:r>
              <a:rPr lang="en-US" sz="1600" baseline="30000" dirty="0">
                <a:latin typeface="Arial" panose="020B0604020202020204" pitchFamily="34" charset="0"/>
                <a:cs typeface="Arial" panose="020B0604020202020204" pitchFamily="34" charset="0"/>
              </a:rPr>
              <a:t>140</a:t>
            </a:r>
            <a:r>
              <a:rPr lang="en-US" sz="1600" dirty="0">
                <a:latin typeface="Arial" panose="020B0604020202020204" pitchFamily="34" charset="0"/>
                <a:cs typeface="Arial" panose="020B0604020202020204" pitchFamily="34" charset="0"/>
              </a:rPr>
              <a:t>La, </a:t>
            </a:r>
            <a:r>
              <a:rPr lang="en-US" sz="1600" baseline="30000" dirty="0">
                <a:latin typeface="Arial" panose="020B0604020202020204" pitchFamily="34" charset="0"/>
                <a:cs typeface="Arial" panose="020B0604020202020204" pitchFamily="34" charset="0"/>
              </a:rPr>
              <a:t>140</a:t>
            </a:r>
            <a:r>
              <a:rPr lang="en-US" sz="1600" dirty="0">
                <a:latin typeface="Arial" panose="020B0604020202020204" pitchFamily="34" charset="0"/>
                <a:cs typeface="Arial" panose="020B0604020202020204" pitchFamily="34" charset="0"/>
              </a:rPr>
              <a:t>Ba, </a:t>
            </a:r>
            <a:r>
              <a:rPr lang="en-US" sz="1600" baseline="30000" dirty="0">
                <a:latin typeface="Arial" panose="020B0604020202020204" pitchFamily="34" charset="0"/>
                <a:cs typeface="Arial" panose="020B0604020202020204" pitchFamily="34" charset="0"/>
              </a:rPr>
              <a:t>134</a:t>
            </a:r>
            <a:r>
              <a:rPr lang="en-US" sz="1600" dirty="0">
                <a:latin typeface="Arial" panose="020B0604020202020204" pitchFamily="34" charset="0"/>
                <a:cs typeface="Arial" panose="020B0604020202020204" pitchFamily="34" charset="0"/>
              </a:rPr>
              <a:t>Cs, </a:t>
            </a:r>
            <a:r>
              <a:rPr lang="en-US" sz="1600" baseline="30000" dirty="0">
                <a:latin typeface="Arial" panose="020B0604020202020204" pitchFamily="34" charset="0"/>
                <a:cs typeface="Arial" panose="020B0604020202020204" pitchFamily="34" charset="0"/>
              </a:rPr>
              <a:t>137</a:t>
            </a:r>
            <a:r>
              <a:rPr lang="en-US" sz="1600" dirty="0">
                <a:latin typeface="Arial" panose="020B0604020202020204" pitchFamily="34" charset="0"/>
                <a:cs typeface="Arial" panose="020B0604020202020204" pitchFamily="34" charset="0"/>
              </a:rPr>
              <a:t>Cs, etc.</a:t>
            </a:r>
            <a:endParaRPr lang="en-US" sz="1800" dirty="0">
              <a:latin typeface="Arial" panose="020B0604020202020204" pitchFamily="34" charset="0"/>
              <a:cs typeface="Arial" panose="020B0604020202020204" pitchFamily="34" charset="0"/>
            </a:endParaRPr>
          </a:p>
          <a:p>
            <a:pPr>
              <a:spcAft>
                <a:spcPts val="1200"/>
              </a:spcAft>
              <a:buFont typeface="Wingdings" panose="05000000000000000000" pitchFamily="2" charset="2"/>
              <a:buChar char="q"/>
            </a:pPr>
            <a:r>
              <a:rPr lang="en-US" sz="1800" dirty="0">
                <a:latin typeface="Arial" panose="020B0604020202020204" pitchFamily="34" charset="0"/>
                <a:cs typeface="Arial" panose="020B0604020202020204" pitchFamily="34" charset="0"/>
              </a:rPr>
              <a:t>In 1998, the Radionuclide Aerosol Sampler/Analyzer (RASA) was introduced as an automated aerosol system for the IMS after six years of development at PNNL</a:t>
            </a:r>
          </a:p>
          <a:p>
            <a:pPr>
              <a:buFont typeface="Wingdings" panose="05000000000000000000" pitchFamily="2" charset="2"/>
              <a:buChar char="q"/>
            </a:pPr>
            <a:r>
              <a:rPr lang="en-US" sz="1800" dirty="0">
                <a:latin typeface="Arial" panose="020B0604020202020204" pitchFamily="34" charset="0"/>
                <a:cs typeface="Arial" panose="020B0604020202020204" pitchFamily="34" charset="0"/>
              </a:rPr>
              <a:t>After 20+ years of operational lessons learned, a new approach to RASA is under development. One aspect is reported here</a:t>
            </a:r>
          </a:p>
        </p:txBody>
      </p:sp>
      <p:sp>
        <p:nvSpPr>
          <p:cNvPr id="7" name="Rectangle 17">
            <a:extLst>
              <a:ext uri="{FF2B5EF4-FFF2-40B4-BE49-F238E27FC236}">
                <a16:creationId xmlns:a16="http://schemas.microsoft.com/office/drawing/2014/main" id="{5446460A-02A6-4C15-B005-807ADA9D8D98}"/>
              </a:ext>
            </a:extLst>
          </p:cNvPr>
          <p:cNvSpPr>
            <a:spLocks noChangeArrowheads="1"/>
          </p:cNvSpPr>
          <p:nvPr/>
        </p:nvSpPr>
        <p:spPr bwMode="auto">
          <a:xfrm>
            <a:off x="1665624" y="99232"/>
            <a:ext cx="5606473" cy="7667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Development of an Ultra-Sensitive Gamma-Gamma Coincidence System for Radionuclide Measurements at International Monitoring System Stations</a:t>
            </a:r>
          </a:p>
          <a:p>
            <a:pPr algn="ctr" eaLnBrk="0" hangingPunct="0">
              <a:lnSpc>
                <a:spcPts val="1400"/>
              </a:lnSpc>
            </a:pPr>
            <a:r>
              <a:rPr lang="en-US" sz="800" dirty="0">
                <a:solidFill>
                  <a:schemeClr val="bg1"/>
                </a:solidFill>
                <a:latin typeface="Arial" panose="020B0604020202020204" pitchFamily="34" charset="0"/>
                <a:ea typeface="Avenir Book" charset="0"/>
              </a:rPr>
              <a:t>M. Sharma</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J. Burnett</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A. Myers</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 Lidey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H. Miley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T. Anderson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H. Persson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K. Phillips</a:t>
            </a:r>
            <a:r>
              <a:rPr lang="en-US" sz="800" baseline="30000" dirty="0">
                <a:solidFill>
                  <a:schemeClr val="bg1"/>
                </a:solidFill>
                <a:latin typeface="Arial" panose="020B0604020202020204" pitchFamily="34" charset="0"/>
                <a:ea typeface="Avenir Book" charset="0"/>
              </a:rPr>
              <a:t>2</a:t>
            </a:r>
          </a:p>
          <a:p>
            <a:pPr algn="ctr" eaLnBrk="0" hangingPunct="0">
              <a:lnSpc>
                <a:spcPts val="1400"/>
              </a:lnSpc>
            </a:pP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Pacific Northwest National Laboratory ;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Mirion Technologies   </a:t>
            </a: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P3.1-312</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6" name="Rectangle 17">
            <a:extLst>
              <a:ext uri="{FF2B5EF4-FFF2-40B4-BE49-F238E27FC236}">
                <a16:creationId xmlns:a16="http://schemas.microsoft.com/office/drawing/2014/main" id="{72BCF614-04D9-4E20-B818-381D161DC04C}"/>
              </a:ext>
            </a:extLst>
          </p:cNvPr>
          <p:cNvSpPr>
            <a:spLocks noChangeArrowheads="1"/>
          </p:cNvSpPr>
          <p:nvPr/>
        </p:nvSpPr>
        <p:spPr bwMode="auto">
          <a:xfrm>
            <a:off x="1665624" y="99232"/>
            <a:ext cx="5606473" cy="7667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Development of an Ultra-Sensitive Gamma-Gamma Coincidence System for Radionuclide Measurements at International Monitoring System Stations</a:t>
            </a:r>
          </a:p>
          <a:p>
            <a:pPr algn="ctr" eaLnBrk="0" hangingPunct="0">
              <a:lnSpc>
                <a:spcPts val="1400"/>
              </a:lnSpc>
            </a:pPr>
            <a:r>
              <a:rPr lang="en-US" sz="800" dirty="0">
                <a:solidFill>
                  <a:schemeClr val="bg1"/>
                </a:solidFill>
                <a:latin typeface="Arial" panose="020B0604020202020204" pitchFamily="34" charset="0"/>
                <a:ea typeface="Avenir Book" charset="0"/>
              </a:rPr>
              <a:t>M. Sharma</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J. Burnett</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A. Myers</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 Lidey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H. Miley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T. Anderson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H. Persson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K. Phillips</a:t>
            </a:r>
            <a:r>
              <a:rPr lang="en-US" sz="800" baseline="30000" dirty="0">
                <a:solidFill>
                  <a:schemeClr val="bg1"/>
                </a:solidFill>
                <a:latin typeface="Arial" panose="020B0604020202020204" pitchFamily="34" charset="0"/>
                <a:ea typeface="Avenir Book" charset="0"/>
              </a:rPr>
              <a:t>2</a:t>
            </a:r>
          </a:p>
          <a:p>
            <a:pPr algn="ctr" eaLnBrk="0" hangingPunct="0">
              <a:lnSpc>
                <a:spcPts val="1400"/>
              </a:lnSpc>
            </a:pP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Pacific Northwest National Laboratory ;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Mirion Technologies   </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D362972-D91A-4FD1-B946-9018CF42D7FB}"/>
                  </a:ext>
                </a:extLst>
              </p:cNvPr>
              <p:cNvSpPr txBox="1">
                <a:spLocks/>
              </p:cNvSpPr>
              <p:nvPr/>
            </p:nvSpPr>
            <p:spPr>
              <a:xfrm>
                <a:off x="407778" y="881744"/>
                <a:ext cx="8631719" cy="3773340"/>
              </a:xfrm>
              <a:prstGeom prst="rect">
                <a:avLst/>
              </a:prstGeom>
            </p:spPr>
            <p:txBody>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buFont typeface="Wingdings" panose="05000000000000000000" pitchFamily="2" charset="2"/>
                  <a:buChar char="q"/>
                </a:pPr>
                <a:r>
                  <a:rPr lang="en-US" sz="1800" dirty="0">
                    <a:latin typeface="Arial" panose="020B0604020202020204" pitchFamily="34" charset="0"/>
                    <a:cs typeface="Arial" panose="020B0604020202020204" pitchFamily="34" charset="0"/>
                  </a:rPr>
                  <a:t>Next Generation Radionuclide Aerosol Sampler/Analyzer (RASA 2.0) will have a shorter sample integration time to improve location capability and speed first reporting</a:t>
                </a:r>
              </a:p>
              <a:p>
                <a:pPr lvl="1">
                  <a:buFont typeface="Wingdings" panose="05000000000000000000" pitchFamily="2" charset="2"/>
                  <a:buChar char="§"/>
                </a:pPr>
                <a:r>
                  <a:rPr lang="en-US" sz="1600" dirty="0">
                    <a:latin typeface="Arial" panose="020B0604020202020204" pitchFamily="34" charset="0"/>
                    <a:cs typeface="Arial" panose="020B0604020202020204" pitchFamily="34" charset="0"/>
                  </a:rPr>
                  <a:t>Implying higher sensitivity is needed to meet WP.224 detection sensitivity requirements with smaller samples</a:t>
                </a:r>
              </a:p>
              <a:p>
                <a:pPr lvl="1">
                  <a:spcAft>
                    <a:spcPts val="12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One approach to obtaining this sensitivity is through improved radiation detection systems</a:t>
                </a: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1800" dirty="0">
                    <a:latin typeface="Arial" panose="020B0604020202020204" pitchFamily="34" charset="0"/>
                    <a:cs typeface="Arial" panose="020B0604020202020204" pitchFamily="34" charset="0"/>
                  </a:rPr>
                  <a:t>Laboratory </a:t>
                </a:r>
                <a14:m>
                  <m:oMath xmlns:m="http://schemas.openxmlformats.org/officeDocument/2006/math">
                    <m:r>
                      <a:rPr lang="en-US" sz="1800" b="0" i="1" smtClean="0">
                        <a:latin typeface="Cambria Math" panose="02040503050406030204" pitchFamily="18" charset="0"/>
                      </a:rPr>
                      <m:t>𝛾</m:t>
                    </m:r>
                  </m:oMath>
                </a14:m>
                <a:r>
                  <a:rPr lang="en-US" sz="1800" dirty="0">
                    <a:latin typeface="Arial" panose="020B0604020202020204" pitchFamily="34" charset="0"/>
                    <a:cs typeface="Arial" panose="020B0604020202020204" pitchFamily="34" charset="0"/>
                  </a:rPr>
                  <a:t>-</a:t>
                </a:r>
                <a14:m>
                  <m:oMath xmlns:m="http://schemas.openxmlformats.org/officeDocument/2006/math">
                    <m:r>
                      <a:rPr lang="en-US" sz="1800" b="0" i="1" dirty="0" smtClean="0">
                        <a:latin typeface="Cambria Math" panose="02040503050406030204" pitchFamily="18" charset="0"/>
                      </a:rPr>
                      <m:t>𝛾</m:t>
                    </m:r>
                  </m:oMath>
                </a14:m>
                <a:r>
                  <a:rPr lang="en-US" sz="1800" dirty="0">
                    <a:latin typeface="Arial" panose="020B0604020202020204" pitchFamily="34" charset="0"/>
                    <a:cs typeface="Arial" panose="020B0604020202020204" pitchFamily="34" charset="0"/>
                  </a:rPr>
                  <a:t> systems have demonstrated order of magnitude improvements for radionuclides such as </a:t>
                </a:r>
                <a:r>
                  <a:rPr lang="en-US" sz="1800" baseline="30000" dirty="0">
                    <a:latin typeface="Arial" panose="020B0604020202020204" pitchFamily="34" charset="0"/>
                    <a:cs typeface="Arial" panose="020B0604020202020204" pitchFamily="34" charset="0"/>
                  </a:rPr>
                  <a:t>106</a:t>
                </a:r>
                <a:r>
                  <a:rPr lang="en-US" sz="1800" dirty="0">
                    <a:latin typeface="Arial" panose="020B0604020202020204" pitchFamily="34" charset="0"/>
                    <a:cs typeface="Arial" panose="020B0604020202020204" pitchFamily="34" charset="0"/>
                  </a:rPr>
                  <a:t>Ru/</a:t>
                </a:r>
                <a:r>
                  <a:rPr lang="en-US" sz="1800" baseline="30000" dirty="0">
                    <a:latin typeface="Arial" panose="020B0604020202020204" pitchFamily="34" charset="0"/>
                    <a:cs typeface="Arial" panose="020B0604020202020204" pitchFamily="34" charset="0"/>
                  </a:rPr>
                  <a:t>106</a:t>
                </a:r>
                <a:r>
                  <a:rPr lang="en-US" sz="1800" dirty="0">
                    <a:latin typeface="Arial" panose="020B0604020202020204" pitchFamily="34" charset="0"/>
                    <a:cs typeface="Arial" panose="020B0604020202020204" pitchFamily="34" charset="0"/>
                  </a:rPr>
                  <a:t>Rh and </a:t>
                </a:r>
                <a:r>
                  <a:rPr lang="en-US" sz="1800" baseline="30000" dirty="0">
                    <a:latin typeface="Arial" panose="020B0604020202020204" pitchFamily="34" charset="0"/>
                    <a:cs typeface="Arial" panose="020B0604020202020204" pitchFamily="34" charset="0"/>
                  </a:rPr>
                  <a:t>134</a:t>
                </a:r>
                <a:r>
                  <a:rPr lang="en-US" sz="1800" dirty="0">
                    <a:latin typeface="Arial" panose="020B0604020202020204" pitchFamily="34" charset="0"/>
                    <a:cs typeface="Arial" panose="020B0604020202020204" pitchFamily="34" charset="0"/>
                  </a:rPr>
                  <a:t>Cs</a:t>
                </a:r>
              </a:p>
              <a:p>
                <a:pPr lvl="1">
                  <a:spcAft>
                    <a:spcPts val="12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Their implementation at International Monitoring System (IMS) stations is limited by the complexity of acquisition hardware, data processing, and analysis techniques</a:t>
                </a: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1800" dirty="0">
                    <a:latin typeface="Arial" panose="020B0604020202020204" pitchFamily="34" charset="0"/>
                    <a:cs typeface="Arial" panose="020B0604020202020204" pitchFamily="34" charset="0"/>
                  </a:rPr>
                  <a:t>A RASA 2.0 dual gamma system is under testing at Pacific Northwest National Laboratory</a:t>
                </a:r>
              </a:p>
            </p:txBody>
          </p:sp>
        </mc:Choice>
        <mc:Fallback xmlns="">
          <p:sp>
            <p:nvSpPr>
              <p:cNvPr id="7" name="Content Placeholder 2">
                <a:extLst>
                  <a:ext uri="{FF2B5EF4-FFF2-40B4-BE49-F238E27FC236}">
                    <a16:creationId xmlns:a16="http://schemas.microsoft.com/office/drawing/2014/main" id="{FD362972-D91A-4FD1-B946-9018CF42D7FB}"/>
                  </a:ext>
                </a:extLst>
              </p:cNvPr>
              <p:cNvSpPr txBox="1">
                <a:spLocks noRot="1" noChangeAspect="1" noMove="1" noResize="1" noEditPoints="1" noAdjustHandles="1" noChangeArrowheads="1" noChangeShapeType="1" noTextEdit="1"/>
              </p:cNvSpPr>
              <p:nvPr/>
            </p:nvSpPr>
            <p:spPr>
              <a:xfrm>
                <a:off x="407778" y="881744"/>
                <a:ext cx="8631719" cy="3773340"/>
              </a:xfrm>
              <a:prstGeom prst="rect">
                <a:avLst/>
              </a:prstGeom>
              <a:blipFill>
                <a:blip r:embed="rId2"/>
                <a:stretch>
                  <a:fillRect l="-494" t="-1616" b="-7270"/>
                </a:stretch>
              </a:blipFill>
            </p:spPr>
            <p:txBody>
              <a:bodyPr/>
              <a:lstStyle/>
              <a:p>
                <a:r>
                  <a:rPr lang="en-US">
                    <a:noFill/>
                  </a:rPr>
                  <a:t> </a:t>
                </a:r>
              </a:p>
            </p:txBody>
          </p:sp>
        </mc:Fallback>
      </mc:AlternateContent>
    </p:spTree>
    <p:extLst>
      <p:ext uri="{BB962C8B-B14F-4D97-AF65-F5344CB8AC3E}">
        <p14:creationId xmlns:p14="http://schemas.microsoft.com/office/powerpoint/2010/main" val="232394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EE1DCD7C-D42F-4331-AEBA-EDEA2B902150}"/>
              </a:ext>
            </a:extLst>
          </p:cNvPr>
          <p:cNvSpPr txBox="1"/>
          <p:nvPr/>
        </p:nvSpPr>
        <p:spPr>
          <a:xfrm>
            <a:off x="2488934" y="4152213"/>
            <a:ext cx="1503411" cy="646331"/>
          </a:xfrm>
          <a:prstGeom prst="rect">
            <a:avLst/>
          </a:prstGeom>
          <a:noFill/>
        </p:spPr>
        <p:txBody>
          <a:bodyPr wrap="square" rtlCol="0">
            <a:spAutoFit/>
          </a:bodyPr>
          <a:lstStyle/>
          <a:p>
            <a:pPr algn="ctr"/>
            <a:r>
              <a:rPr lang="en-US" sz="1200" b="1" dirty="0">
                <a:solidFill>
                  <a:srgbClr val="7F7F7F"/>
                </a:solidFill>
                <a:latin typeface="Arial" panose="020B0604020202020204" pitchFamily="34" charset="0"/>
                <a:cs typeface="Arial" panose="020B0604020202020204" pitchFamily="34" charset="0"/>
              </a:rPr>
              <a:t>90% Relative Efficiency HPGe Detector</a:t>
            </a:r>
          </a:p>
        </p:txBody>
      </p:sp>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a:t>
            </a:r>
            <a:r>
              <a:rPr lang="en-US" sz="700">
                <a:latin typeface="Arial" panose="020B0604020202020204" pitchFamily="34" charset="0"/>
                <a:cs typeface="Arial" panose="020B0604020202020204" pitchFamily="34" charset="0"/>
              </a:rPr>
              <a:t>3.1-312</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MOTIVATION</a:t>
            </a:r>
            <a:endParaRPr lang="en-AT" sz="3600" dirty="0">
              <a:solidFill>
                <a:srgbClr val="DFC5DF"/>
              </a:solidFill>
              <a:latin typeface="Arial" panose="020B0604020202020204" pitchFamily="34" charset="0"/>
              <a:cs typeface="Arial" panose="020B0604020202020204" pitchFamily="34" charset="0"/>
            </a:endParaRPr>
          </a:p>
        </p:txBody>
      </p:sp>
      <p:sp>
        <p:nvSpPr>
          <p:cNvPr id="6" name="Rectangle 17">
            <a:extLst>
              <a:ext uri="{FF2B5EF4-FFF2-40B4-BE49-F238E27FC236}">
                <a16:creationId xmlns:a16="http://schemas.microsoft.com/office/drawing/2014/main" id="{A957C541-D966-4EE2-AF6F-6E58DE155E37}"/>
              </a:ext>
            </a:extLst>
          </p:cNvPr>
          <p:cNvSpPr>
            <a:spLocks noChangeArrowheads="1"/>
          </p:cNvSpPr>
          <p:nvPr/>
        </p:nvSpPr>
        <p:spPr bwMode="auto">
          <a:xfrm>
            <a:off x="1665624" y="99232"/>
            <a:ext cx="5606473" cy="7667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Development of an Ultra-Sensitive Gamma-Gamma Coincidence System for Radionuclide Measurements at International Monitoring System Stations</a:t>
            </a:r>
          </a:p>
          <a:p>
            <a:pPr algn="ctr" eaLnBrk="0" hangingPunct="0">
              <a:lnSpc>
                <a:spcPts val="1400"/>
              </a:lnSpc>
            </a:pPr>
            <a:r>
              <a:rPr lang="en-US" sz="800" dirty="0">
                <a:solidFill>
                  <a:schemeClr val="bg1"/>
                </a:solidFill>
                <a:latin typeface="Arial" panose="020B0604020202020204" pitchFamily="34" charset="0"/>
                <a:ea typeface="Avenir Book" charset="0"/>
              </a:rPr>
              <a:t>M. Sharma</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J. Burnett</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A. Myers</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 Lidey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H. Miley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T. Anderson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H. Persson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K. Phillips</a:t>
            </a:r>
            <a:r>
              <a:rPr lang="en-US" sz="800" baseline="30000" dirty="0">
                <a:solidFill>
                  <a:schemeClr val="bg1"/>
                </a:solidFill>
                <a:latin typeface="Arial" panose="020B0604020202020204" pitchFamily="34" charset="0"/>
                <a:ea typeface="Avenir Book" charset="0"/>
              </a:rPr>
              <a:t>2</a:t>
            </a:r>
          </a:p>
          <a:p>
            <a:pPr algn="ctr" eaLnBrk="0" hangingPunct="0">
              <a:lnSpc>
                <a:spcPts val="1400"/>
              </a:lnSpc>
            </a:pP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Pacific Northwest National Laboratory ;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Mirion Technologies   </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409977BB-541E-46C0-8588-7346AFF42A3F}"/>
                  </a:ext>
                </a:extLst>
              </p:cNvPr>
              <p:cNvSpPr txBox="1">
                <a:spLocks/>
              </p:cNvSpPr>
              <p:nvPr/>
            </p:nvSpPr>
            <p:spPr>
              <a:xfrm>
                <a:off x="261258" y="865979"/>
                <a:ext cx="6498328" cy="2869998"/>
              </a:xfrm>
              <a:prstGeom prst="rect">
                <a:avLst/>
              </a:prstGeom>
            </p:spPr>
            <p:txBody>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pt-BR" sz="1800" b="1" u="sng" dirty="0">
                    <a:solidFill>
                      <a:srgbClr val="00B050"/>
                    </a:solidFill>
                    <a:latin typeface="Arial" panose="020B0604020202020204" pitchFamily="34" charset="0"/>
                    <a:cs typeface="Arial" panose="020B0604020202020204" pitchFamily="34" charset="0"/>
                  </a:rPr>
                  <a:t>RASA 2.0 Detector Design Motivation</a:t>
                </a:r>
              </a:p>
              <a:p>
                <a:pPr>
                  <a:buFont typeface="Wingdings" panose="05000000000000000000" pitchFamily="2" charset="2"/>
                  <a:buChar char="q"/>
                </a:pPr>
                <a:r>
                  <a:rPr lang="en-US" sz="1800" dirty="0">
                    <a:latin typeface="Arial" panose="020B0604020202020204" pitchFamily="34" charset="0"/>
                    <a:cs typeface="Arial" panose="020B0604020202020204" pitchFamily="34" charset="0"/>
                  </a:rPr>
                  <a:t>Current work explored detection sensitivity improvement using an additional detector:</a:t>
                </a:r>
              </a:p>
              <a:p>
                <a:pPr marL="457200" indent="-227013">
                  <a:spcBef>
                    <a:spcPts val="0"/>
                  </a:spcBef>
                  <a:buFont typeface="+mj-lt"/>
                  <a:buAutoNum type="romanLcPeriod"/>
                  <a:tabLst>
                    <a:tab pos="1371600" algn="l"/>
                  </a:tabLst>
                </a:pPr>
                <a:r>
                  <a:rPr lang="en-US" sz="1600" dirty="0">
                    <a:latin typeface="Arial" panose="020B0604020202020204" pitchFamily="34" charset="0"/>
                    <a:cs typeface="Arial" panose="020B0604020202020204" pitchFamily="34" charset="0"/>
                  </a:rPr>
                  <a:t>doubling detection efficiency, nearly complete coverage</a:t>
                </a:r>
              </a:p>
              <a:p>
                <a:pPr marL="457200" indent="-227013">
                  <a:spcBef>
                    <a:spcPts val="0"/>
                  </a:spcBef>
                  <a:buFont typeface="+mj-lt"/>
                  <a:buAutoNum type="romanLcPeriod"/>
                  <a:tabLst>
                    <a:tab pos="1371600" algn="l"/>
                  </a:tabLst>
                </a:pPr>
                <a:r>
                  <a:rPr lang="en-US" sz="1600" dirty="0">
                    <a:latin typeface="Arial" panose="020B0604020202020204" pitchFamily="34" charset="0"/>
                    <a:cs typeface="Arial" panose="020B0604020202020204" pitchFamily="34" charset="0"/>
                  </a:rPr>
                  <a:t>providing </a:t>
                </a:r>
                <a:r>
                  <a:rPr lang="en-US" sz="1600" u="sng" dirty="0">
                    <a:latin typeface="Arial" panose="020B0604020202020204" pitchFamily="34" charset="0"/>
                    <a:cs typeface="Arial" panose="020B0604020202020204" pitchFamily="34" charset="0"/>
                  </a:rPr>
                  <a:t>operational </a:t>
                </a:r>
                <a:r>
                  <a:rPr lang="en-US" sz="1600" u="sng" dirty="0">
                    <a:solidFill>
                      <a:prstClr val="black"/>
                    </a:solidFill>
                    <a:latin typeface="Arial" panose="020B0604020202020204" pitchFamily="34" charset="0"/>
                    <a:cs typeface="Arial" panose="020B0604020202020204" pitchFamily="34" charset="0"/>
                  </a:rPr>
                  <a:t>resiliency</a:t>
                </a:r>
                <a:r>
                  <a:rPr lang="en-US" sz="1600" dirty="0">
                    <a:solidFill>
                      <a:prstClr val="black"/>
                    </a:solidFill>
                    <a:latin typeface="Arial" panose="020B0604020202020204" pitchFamily="34" charset="0"/>
                    <a:cs typeface="Arial" panose="020B0604020202020204" pitchFamily="34" charset="0"/>
                  </a:rPr>
                  <a:t> ; dual system can continue operations on failure of one detector</a:t>
                </a:r>
                <a:endParaRPr lang="en-US" sz="1600" dirty="0">
                  <a:latin typeface="Arial" panose="020B0604020202020204" pitchFamily="34" charset="0"/>
                  <a:cs typeface="Arial" panose="020B0604020202020204" pitchFamily="34" charset="0"/>
                </a:endParaRPr>
              </a:p>
              <a:p>
                <a:pPr marL="457200" indent="-227013">
                  <a:spcBef>
                    <a:spcPts val="0"/>
                  </a:spcBef>
                  <a:buFont typeface="+mj-lt"/>
                  <a:buAutoNum type="romanLcPeriod"/>
                  <a:tabLst>
                    <a:tab pos="1371600" algn="l"/>
                  </a:tabLst>
                </a:pPr>
                <a:r>
                  <a:rPr lang="en-US" sz="1600" dirty="0">
                    <a:latin typeface="Arial" panose="020B0604020202020204" pitchFamily="34" charset="0"/>
                    <a:cs typeface="Arial" panose="020B0604020202020204" pitchFamily="34" charset="0"/>
                  </a:rPr>
                  <a:t>facilitating detection of </a:t>
                </a:r>
                <a:r>
                  <a:rPr lang="en-US" sz="1600" dirty="0">
                    <a:solidFill>
                      <a:prstClr val="black"/>
                    </a:solidFill>
                    <a:latin typeface="Arial" panose="020B0604020202020204" pitchFamily="34" charset="0"/>
                    <a:cs typeface="Arial" panose="020B0604020202020204" pitchFamily="34" charset="0"/>
                  </a:rPr>
                  <a:t>radionuclides emitting </a:t>
                </a:r>
                <a14:m>
                  <m:oMath xmlns:m="http://schemas.openxmlformats.org/officeDocument/2006/math">
                    <m:r>
                      <a:rPr lang="en-US" sz="1600" b="0" i="1" dirty="0" smtClean="0">
                        <a:solidFill>
                          <a:prstClr val="black"/>
                        </a:solidFill>
                        <a:latin typeface="Cambria Math" panose="02040503050406030204" pitchFamily="18" charset="0"/>
                      </a:rPr>
                      <m:t>𝛾</m:t>
                    </m:r>
                  </m:oMath>
                </a14:m>
                <a:r>
                  <a:rPr lang="en-US" sz="1600" dirty="0">
                    <a:solidFill>
                      <a:prstClr val="black"/>
                    </a:solidFill>
                    <a:latin typeface="Arial" panose="020B0604020202020204" pitchFamily="34" charset="0"/>
                    <a:cs typeface="Arial" panose="020B0604020202020204" pitchFamily="34" charset="0"/>
                  </a:rPr>
                  <a:t>-rays in cascade (e.g., </a:t>
                </a:r>
                <a:r>
                  <a:rPr lang="en-US" sz="1600" baseline="30000" dirty="0">
                    <a:solidFill>
                      <a:prstClr val="black"/>
                    </a:solidFill>
                    <a:latin typeface="Arial" panose="020B0604020202020204" pitchFamily="34" charset="0"/>
                    <a:cs typeface="Arial" panose="020B0604020202020204" pitchFamily="34" charset="0"/>
                  </a:rPr>
                  <a:t>140</a:t>
                </a:r>
                <a:r>
                  <a:rPr lang="en-US" sz="1600" dirty="0">
                    <a:solidFill>
                      <a:prstClr val="black"/>
                    </a:solidFill>
                    <a:latin typeface="Arial" panose="020B0604020202020204" pitchFamily="34" charset="0"/>
                    <a:cs typeface="Arial" panose="020B0604020202020204" pitchFamily="34" charset="0"/>
                  </a:rPr>
                  <a:t>La, </a:t>
                </a:r>
                <a:r>
                  <a:rPr lang="en-US" sz="1600" baseline="30000" dirty="0">
                    <a:solidFill>
                      <a:prstClr val="black"/>
                    </a:solidFill>
                    <a:latin typeface="Arial" panose="020B0604020202020204" pitchFamily="34" charset="0"/>
                    <a:cs typeface="Arial" panose="020B0604020202020204" pitchFamily="34" charset="0"/>
                  </a:rPr>
                  <a:t>60</a:t>
                </a:r>
                <a:r>
                  <a:rPr lang="en-US" sz="1600" dirty="0">
                    <a:solidFill>
                      <a:prstClr val="black"/>
                    </a:solidFill>
                    <a:latin typeface="Arial" panose="020B0604020202020204" pitchFamily="34" charset="0"/>
                    <a:cs typeface="Arial" panose="020B0604020202020204" pitchFamily="34" charset="0"/>
                  </a:rPr>
                  <a:t>Co)</a:t>
                </a:r>
              </a:p>
            </p:txBody>
          </p:sp>
        </mc:Choice>
        <mc:Fallback xmlns="">
          <p:sp>
            <p:nvSpPr>
              <p:cNvPr id="7" name="Content Placeholder 2">
                <a:extLst>
                  <a:ext uri="{FF2B5EF4-FFF2-40B4-BE49-F238E27FC236}">
                    <a16:creationId xmlns:a16="http://schemas.microsoft.com/office/drawing/2014/main" id="{409977BB-541E-46C0-8588-7346AFF42A3F}"/>
                  </a:ext>
                </a:extLst>
              </p:cNvPr>
              <p:cNvSpPr txBox="1">
                <a:spLocks noRot="1" noChangeAspect="1" noMove="1" noResize="1" noEditPoints="1" noAdjustHandles="1" noChangeArrowheads="1" noChangeShapeType="1" noTextEdit="1"/>
              </p:cNvSpPr>
              <p:nvPr/>
            </p:nvSpPr>
            <p:spPr>
              <a:xfrm>
                <a:off x="261258" y="865979"/>
                <a:ext cx="6498328" cy="2869998"/>
              </a:xfrm>
              <a:prstGeom prst="rect">
                <a:avLst/>
              </a:prstGeom>
              <a:blipFill>
                <a:blip r:embed="rId2"/>
                <a:stretch>
                  <a:fillRect l="-844" t="-1911"/>
                </a:stretch>
              </a:blipFill>
            </p:spPr>
            <p:txBody>
              <a:bodyPr/>
              <a:lstStyle/>
              <a:p>
                <a:r>
                  <a:rPr lang="en-US">
                    <a:noFill/>
                  </a:rPr>
                  <a:t> </a:t>
                </a:r>
              </a:p>
            </p:txBody>
          </p:sp>
        </mc:Fallback>
      </mc:AlternateContent>
      <p:pic>
        <p:nvPicPr>
          <p:cNvPr id="9" name="Picture 4">
            <a:extLst>
              <a:ext uri="{FF2B5EF4-FFF2-40B4-BE49-F238E27FC236}">
                <a16:creationId xmlns:a16="http://schemas.microsoft.com/office/drawing/2014/main" id="{36E33C76-2C54-4A63-9548-87269294C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113" y="921238"/>
            <a:ext cx="2486698" cy="384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4D91503-A175-4212-A793-8BD2C4D4DA6F}"/>
              </a:ext>
            </a:extLst>
          </p:cNvPr>
          <p:cNvSpPr txBox="1"/>
          <p:nvPr/>
        </p:nvSpPr>
        <p:spPr>
          <a:xfrm>
            <a:off x="8347889" y="1564681"/>
            <a:ext cx="700788" cy="415498"/>
          </a:xfrm>
          <a:prstGeom prst="rect">
            <a:avLst/>
          </a:prstGeom>
          <a:solidFill>
            <a:schemeClr val="bg1"/>
          </a:solidFill>
        </p:spPr>
        <p:txBody>
          <a:bodyPr wrap="square" rtlCol="0">
            <a:spAutoFit/>
          </a:bodyPr>
          <a:lstStyle/>
          <a:p>
            <a:pPr algn="ctr"/>
            <a:r>
              <a:rPr lang="en-US" sz="1050" dirty="0">
                <a:solidFill>
                  <a:srgbClr val="FF0000"/>
                </a:solidFill>
                <a:latin typeface="Arial" panose="020B0604020202020204" pitchFamily="34" charset="0"/>
                <a:cs typeface="Arial" panose="020B0604020202020204" pitchFamily="34" charset="0"/>
              </a:rPr>
              <a:t>Mylar wrap roll</a:t>
            </a:r>
          </a:p>
        </p:txBody>
      </p:sp>
      <p:sp>
        <p:nvSpPr>
          <p:cNvPr id="11" name="TextBox 10">
            <a:extLst>
              <a:ext uri="{FF2B5EF4-FFF2-40B4-BE49-F238E27FC236}">
                <a16:creationId xmlns:a16="http://schemas.microsoft.com/office/drawing/2014/main" id="{8D72AA12-E009-445E-8E09-1B0339C06841}"/>
              </a:ext>
            </a:extLst>
          </p:cNvPr>
          <p:cNvSpPr txBox="1"/>
          <p:nvPr/>
        </p:nvSpPr>
        <p:spPr>
          <a:xfrm>
            <a:off x="7479771" y="3865004"/>
            <a:ext cx="532427" cy="253916"/>
          </a:xfrm>
          <a:prstGeom prst="rect">
            <a:avLst/>
          </a:prstGeom>
          <a:solidFill>
            <a:schemeClr val="bg1"/>
          </a:solidFill>
        </p:spPr>
        <p:txBody>
          <a:bodyPr wrap="square" rtlCol="0">
            <a:spAutoFit/>
          </a:bodyPr>
          <a:lstStyle/>
          <a:p>
            <a:pPr algn="ctr"/>
            <a:r>
              <a:rPr lang="en-US" sz="1050" dirty="0">
                <a:solidFill>
                  <a:srgbClr val="FF0000"/>
                </a:solidFill>
                <a:latin typeface="Arial" panose="020B0604020202020204" pitchFamily="34" charset="0"/>
                <a:cs typeface="Arial" panose="020B0604020202020204" pitchFamily="34" charset="0"/>
              </a:rPr>
              <a:t>MCA</a:t>
            </a:r>
          </a:p>
        </p:txBody>
      </p:sp>
      <p:cxnSp>
        <p:nvCxnSpPr>
          <p:cNvPr id="12" name="Straight Arrow Connector 11">
            <a:extLst>
              <a:ext uri="{FF2B5EF4-FFF2-40B4-BE49-F238E27FC236}">
                <a16:creationId xmlns:a16="http://schemas.microsoft.com/office/drawing/2014/main" id="{A813093D-C738-45BB-8DFD-0A6C3692C097}"/>
              </a:ext>
            </a:extLst>
          </p:cNvPr>
          <p:cNvCxnSpPr>
            <a:cxnSpLocks/>
            <a:stCxn id="10" idx="1"/>
          </p:cNvCxnSpPr>
          <p:nvPr/>
        </p:nvCxnSpPr>
        <p:spPr bwMode="auto">
          <a:xfrm flipH="1" flipV="1">
            <a:off x="8102223" y="1602312"/>
            <a:ext cx="245666" cy="17011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5" name="TextBox 14">
            <a:extLst>
              <a:ext uri="{FF2B5EF4-FFF2-40B4-BE49-F238E27FC236}">
                <a16:creationId xmlns:a16="http://schemas.microsoft.com/office/drawing/2014/main" id="{79E1F5FF-CC0A-49D3-8C65-7F07AE05E40E}"/>
              </a:ext>
            </a:extLst>
          </p:cNvPr>
          <p:cNvSpPr txBox="1"/>
          <p:nvPr/>
        </p:nvSpPr>
        <p:spPr>
          <a:xfrm>
            <a:off x="7997495" y="2977476"/>
            <a:ext cx="549655" cy="253916"/>
          </a:xfrm>
          <a:prstGeom prst="rect">
            <a:avLst/>
          </a:prstGeom>
          <a:solidFill>
            <a:schemeClr val="bg1"/>
          </a:solidFill>
        </p:spPr>
        <p:txBody>
          <a:bodyPr wrap="square" rtlCol="0">
            <a:spAutoFit/>
          </a:bodyPr>
          <a:lstStyle/>
          <a:p>
            <a:pPr algn="ctr"/>
            <a:r>
              <a:rPr lang="en-US" sz="1050" dirty="0">
                <a:solidFill>
                  <a:srgbClr val="FF0000"/>
                </a:solidFill>
                <a:latin typeface="Arial" panose="020B0604020202020204" pitchFamily="34" charset="0"/>
                <a:cs typeface="Arial" panose="020B0604020202020204" pitchFamily="34" charset="0"/>
              </a:rPr>
              <a:t>HPGe</a:t>
            </a:r>
          </a:p>
        </p:txBody>
      </p:sp>
      <p:sp>
        <p:nvSpPr>
          <p:cNvPr id="16" name="Rectangle 15">
            <a:extLst>
              <a:ext uri="{FF2B5EF4-FFF2-40B4-BE49-F238E27FC236}">
                <a16:creationId xmlns:a16="http://schemas.microsoft.com/office/drawing/2014/main" id="{03BB95A4-8FB4-474D-8D33-782070D5768B}"/>
              </a:ext>
            </a:extLst>
          </p:cNvPr>
          <p:cNvSpPr/>
          <p:nvPr/>
        </p:nvSpPr>
        <p:spPr bwMode="auto">
          <a:xfrm>
            <a:off x="6748015" y="1204471"/>
            <a:ext cx="1164095" cy="186739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TextBox 16">
            <a:extLst>
              <a:ext uri="{FF2B5EF4-FFF2-40B4-BE49-F238E27FC236}">
                <a16:creationId xmlns:a16="http://schemas.microsoft.com/office/drawing/2014/main" id="{AD572EC1-5239-4446-88BF-C577EDC32E5A}"/>
              </a:ext>
            </a:extLst>
          </p:cNvPr>
          <p:cNvSpPr txBox="1"/>
          <p:nvPr/>
        </p:nvSpPr>
        <p:spPr>
          <a:xfrm>
            <a:off x="6954267" y="2607537"/>
            <a:ext cx="822960" cy="430887"/>
          </a:xfrm>
          <a:prstGeom prst="rect">
            <a:avLst/>
          </a:prstGeom>
          <a:solidFill>
            <a:schemeClr val="bg1"/>
          </a:solidFill>
        </p:spPr>
        <p:txBody>
          <a:bodyPr wrap="square" rtlCol="0">
            <a:spAutoFit/>
          </a:bodyPr>
          <a:lstStyle/>
          <a:p>
            <a:pPr algn="ctr"/>
            <a:r>
              <a:rPr lang="en-US" sz="1050" dirty="0">
                <a:solidFill>
                  <a:srgbClr val="FF0000"/>
                </a:solidFill>
                <a:latin typeface="Arial" panose="020B0604020202020204" pitchFamily="34" charset="0"/>
                <a:cs typeface="Arial" panose="020B0604020202020204" pitchFamily="34" charset="0"/>
              </a:rPr>
              <a:t>Particulate collection</a:t>
            </a:r>
          </a:p>
        </p:txBody>
      </p:sp>
      <p:sp>
        <p:nvSpPr>
          <p:cNvPr id="18" name="Arrow: Down 17">
            <a:extLst>
              <a:ext uri="{FF2B5EF4-FFF2-40B4-BE49-F238E27FC236}">
                <a16:creationId xmlns:a16="http://schemas.microsoft.com/office/drawing/2014/main" id="{C24C090F-3AF9-4390-A7CB-B997C0F0645B}"/>
              </a:ext>
            </a:extLst>
          </p:cNvPr>
          <p:cNvSpPr/>
          <p:nvPr/>
        </p:nvSpPr>
        <p:spPr bwMode="auto">
          <a:xfrm>
            <a:off x="7365747" y="1017079"/>
            <a:ext cx="322922" cy="670292"/>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Times New Roman" pitchFamily="18" charset="0"/>
            </a:endParaRPr>
          </a:p>
        </p:txBody>
      </p:sp>
      <p:sp>
        <p:nvSpPr>
          <p:cNvPr id="19" name="Rectangle 18">
            <a:extLst>
              <a:ext uri="{FF2B5EF4-FFF2-40B4-BE49-F238E27FC236}">
                <a16:creationId xmlns:a16="http://schemas.microsoft.com/office/drawing/2014/main" id="{6802D790-A6B4-46FF-8E63-102C6945C3D3}"/>
              </a:ext>
            </a:extLst>
          </p:cNvPr>
          <p:cNvSpPr/>
          <p:nvPr/>
        </p:nvSpPr>
        <p:spPr>
          <a:xfrm>
            <a:off x="7638744" y="902635"/>
            <a:ext cx="627096" cy="253916"/>
          </a:xfrm>
          <a:prstGeom prst="rect">
            <a:avLst/>
          </a:prstGeom>
          <a:solidFill>
            <a:srgbClr val="FFFF00"/>
          </a:solidFill>
        </p:spPr>
        <p:txBody>
          <a:bodyPr wrap="none">
            <a:spAutoFit/>
          </a:bodyPr>
          <a:lstStyle/>
          <a:p>
            <a:pPr algn="ctr"/>
            <a:r>
              <a:rPr lang="en-US" sz="1050" dirty="0">
                <a:solidFill>
                  <a:srgbClr val="FF0000"/>
                </a:solidFill>
                <a:latin typeface="Arial" panose="020B0604020202020204" pitchFamily="34" charset="0"/>
                <a:cs typeface="Arial" panose="020B0604020202020204" pitchFamily="34" charset="0"/>
              </a:rPr>
              <a:t>Air flow</a:t>
            </a:r>
          </a:p>
        </p:txBody>
      </p:sp>
      <p:cxnSp>
        <p:nvCxnSpPr>
          <p:cNvPr id="20" name="Straight Arrow Connector 19">
            <a:extLst>
              <a:ext uri="{FF2B5EF4-FFF2-40B4-BE49-F238E27FC236}">
                <a16:creationId xmlns:a16="http://schemas.microsoft.com/office/drawing/2014/main" id="{6593B2B4-98D2-4295-9661-F6CEA29FB492}"/>
              </a:ext>
            </a:extLst>
          </p:cNvPr>
          <p:cNvCxnSpPr>
            <a:cxnSpLocks/>
          </p:cNvCxnSpPr>
          <p:nvPr/>
        </p:nvCxnSpPr>
        <p:spPr bwMode="auto">
          <a:xfrm flipV="1">
            <a:off x="8247745" y="2661253"/>
            <a:ext cx="213005" cy="322225"/>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B15E473-3495-45F3-8A5D-70146FB9F79D}"/>
              </a:ext>
            </a:extLst>
          </p:cNvPr>
          <p:cNvCxnSpPr>
            <a:cxnSpLocks/>
          </p:cNvCxnSpPr>
          <p:nvPr/>
        </p:nvCxnSpPr>
        <p:spPr bwMode="auto">
          <a:xfrm flipV="1">
            <a:off x="7997495" y="3578551"/>
            <a:ext cx="182157" cy="29892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8" name="Rectangle 7">
            <a:extLst>
              <a:ext uri="{FF2B5EF4-FFF2-40B4-BE49-F238E27FC236}">
                <a16:creationId xmlns:a16="http://schemas.microsoft.com/office/drawing/2014/main" id="{1A730872-B5DF-4549-9818-D08C120F4555}"/>
              </a:ext>
            </a:extLst>
          </p:cNvPr>
          <p:cNvSpPr/>
          <p:nvPr/>
        </p:nvSpPr>
        <p:spPr>
          <a:xfrm>
            <a:off x="6296569" y="4458874"/>
            <a:ext cx="2847431" cy="338554"/>
          </a:xfrm>
          <a:prstGeom prst="rect">
            <a:avLst/>
          </a:prstGeom>
          <a:solidFill>
            <a:schemeClr val="bg1"/>
          </a:solidFill>
        </p:spPr>
        <p:txBody>
          <a:bodyPr wrap="square">
            <a:spAutoFit/>
          </a:bodyPr>
          <a:lstStyle/>
          <a:p>
            <a:pPr algn="ctr"/>
            <a:r>
              <a:rPr lang="en-US" sz="800" b="1" i="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Original RASA-an automated collection and analysis aerosol radionuclide monitoring system</a:t>
            </a:r>
            <a:endParaRPr lang="en-US" sz="800" b="1" i="1" u="sng" dirty="0">
              <a:solidFill>
                <a:srgbClr val="FF0000"/>
              </a:solidFill>
            </a:endParaRPr>
          </a:p>
        </p:txBody>
      </p:sp>
      <p:sp>
        <p:nvSpPr>
          <p:cNvPr id="35" name="TextBox 34">
            <a:extLst>
              <a:ext uri="{FF2B5EF4-FFF2-40B4-BE49-F238E27FC236}">
                <a16:creationId xmlns:a16="http://schemas.microsoft.com/office/drawing/2014/main" id="{FA59D0F0-97C3-4B5F-A191-F38B3EE55265}"/>
              </a:ext>
            </a:extLst>
          </p:cNvPr>
          <p:cNvSpPr txBox="1"/>
          <p:nvPr/>
        </p:nvSpPr>
        <p:spPr>
          <a:xfrm>
            <a:off x="452352" y="2982785"/>
            <a:ext cx="1652680" cy="461665"/>
          </a:xfrm>
          <a:prstGeom prst="rect">
            <a:avLst/>
          </a:prstGeom>
          <a:noFill/>
        </p:spPr>
        <p:txBody>
          <a:bodyPr wrap="square" rtlCol="0">
            <a:spAutoFit/>
          </a:bodyPr>
          <a:lstStyle/>
          <a:p>
            <a:pPr algn="ctr"/>
            <a:r>
              <a:rPr lang="en-US" sz="1200" dirty="0">
                <a:solidFill>
                  <a:srgbClr val="6A815B"/>
                </a:solidFill>
                <a:latin typeface="Arial" panose="020B0604020202020204" pitchFamily="34" charset="0"/>
                <a:cs typeface="Arial" panose="020B0604020202020204" pitchFamily="34" charset="0"/>
              </a:rPr>
              <a:t>Original RASA Wrap Around Geometry</a:t>
            </a:r>
          </a:p>
        </p:txBody>
      </p:sp>
      <p:pic>
        <p:nvPicPr>
          <p:cNvPr id="36" name="Picture 2">
            <a:extLst>
              <a:ext uri="{FF2B5EF4-FFF2-40B4-BE49-F238E27FC236}">
                <a16:creationId xmlns:a16="http://schemas.microsoft.com/office/drawing/2014/main" id="{24F08C7B-ABC9-4091-83FA-3CC2AEF21D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1818" b="13017"/>
          <a:stretch/>
        </p:blipFill>
        <p:spPr bwMode="auto">
          <a:xfrm>
            <a:off x="770995" y="3395971"/>
            <a:ext cx="935727" cy="1079408"/>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FB1F5078-0B29-4521-96A6-50062E68C942}"/>
              </a:ext>
            </a:extLst>
          </p:cNvPr>
          <p:cNvGrpSpPr/>
          <p:nvPr/>
        </p:nvGrpSpPr>
        <p:grpSpPr>
          <a:xfrm>
            <a:off x="5439871" y="3262292"/>
            <a:ext cx="829704" cy="1079408"/>
            <a:chOff x="4713907" y="4585289"/>
            <a:chExt cx="647508" cy="945367"/>
          </a:xfrm>
        </p:grpSpPr>
        <p:sp>
          <p:nvSpPr>
            <p:cNvPr id="38" name="Cylinder 37">
              <a:extLst>
                <a:ext uri="{FF2B5EF4-FFF2-40B4-BE49-F238E27FC236}">
                  <a16:creationId xmlns:a16="http://schemas.microsoft.com/office/drawing/2014/main" id="{108D5687-6144-4A58-A65F-06E1F5BC4570}"/>
                </a:ext>
              </a:extLst>
            </p:cNvPr>
            <p:cNvSpPr/>
            <p:nvPr/>
          </p:nvSpPr>
          <p:spPr bwMode="auto">
            <a:xfrm>
              <a:off x="4713907" y="5073827"/>
              <a:ext cx="643095" cy="456829"/>
            </a:xfrm>
            <a:prstGeom prst="can">
              <a:avLst>
                <a:gd name="adj" fmla="val 33798"/>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9" name="Cylinder 38">
              <a:extLst>
                <a:ext uri="{FF2B5EF4-FFF2-40B4-BE49-F238E27FC236}">
                  <a16:creationId xmlns:a16="http://schemas.microsoft.com/office/drawing/2014/main" id="{D4467B12-6AB4-4A57-A5DC-6A1DF3F9A672}"/>
                </a:ext>
              </a:extLst>
            </p:cNvPr>
            <p:cNvSpPr/>
            <p:nvPr/>
          </p:nvSpPr>
          <p:spPr bwMode="auto">
            <a:xfrm>
              <a:off x="4822622" y="4959619"/>
              <a:ext cx="408545" cy="228415"/>
            </a:xfrm>
            <a:prstGeom prst="can">
              <a:avLst>
                <a:gd name="adj" fmla="val 33798"/>
              </a:avLst>
            </a:prstGeom>
            <a:solidFill>
              <a:srgbClr val="6A815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0" name="Cylinder 39">
              <a:extLst>
                <a:ext uri="{FF2B5EF4-FFF2-40B4-BE49-F238E27FC236}">
                  <a16:creationId xmlns:a16="http://schemas.microsoft.com/office/drawing/2014/main" id="{681273F8-D7BE-4EB9-B19A-F0F50407E60A}"/>
                </a:ext>
              </a:extLst>
            </p:cNvPr>
            <p:cNvSpPr/>
            <p:nvPr/>
          </p:nvSpPr>
          <p:spPr bwMode="auto">
            <a:xfrm>
              <a:off x="4718320" y="4585289"/>
              <a:ext cx="643095" cy="456829"/>
            </a:xfrm>
            <a:prstGeom prst="can">
              <a:avLst>
                <a:gd name="adj" fmla="val 33798"/>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41" name="TextBox 40">
            <a:extLst>
              <a:ext uri="{FF2B5EF4-FFF2-40B4-BE49-F238E27FC236}">
                <a16:creationId xmlns:a16="http://schemas.microsoft.com/office/drawing/2014/main" id="{245FA258-A333-4C6A-9ED6-628AE71D1743}"/>
              </a:ext>
            </a:extLst>
          </p:cNvPr>
          <p:cNvSpPr txBox="1"/>
          <p:nvPr/>
        </p:nvSpPr>
        <p:spPr>
          <a:xfrm>
            <a:off x="5083791" y="2850355"/>
            <a:ext cx="1460852" cy="461665"/>
          </a:xfrm>
          <a:prstGeom prst="rect">
            <a:avLst/>
          </a:prstGeom>
          <a:noFill/>
        </p:spPr>
        <p:txBody>
          <a:bodyPr wrap="square" rtlCol="0">
            <a:spAutoFit/>
          </a:bodyPr>
          <a:lstStyle/>
          <a:p>
            <a:pPr algn="ctr"/>
            <a:r>
              <a:rPr lang="en-US" sz="1200" dirty="0">
                <a:solidFill>
                  <a:srgbClr val="6A815B"/>
                </a:solidFill>
                <a:latin typeface="Arial" panose="020B0604020202020204" pitchFamily="34" charset="0"/>
                <a:cs typeface="Arial" panose="020B0604020202020204" pitchFamily="34" charset="0"/>
              </a:rPr>
              <a:t>RASA 2.0 Dual Gamma Geometry</a:t>
            </a:r>
          </a:p>
        </p:txBody>
      </p:sp>
      <p:cxnSp>
        <p:nvCxnSpPr>
          <p:cNvPr id="43" name="Straight Arrow Connector 42">
            <a:extLst>
              <a:ext uri="{FF2B5EF4-FFF2-40B4-BE49-F238E27FC236}">
                <a16:creationId xmlns:a16="http://schemas.microsoft.com/office/drawing/2014/main" id="{3887554C-4A37-4B05-AD9A-F1D3AE6712CC}"/>
              </a:ext>
            </a:extLst>
          </p:cNvPr>
          <p:cNvCxnSpPr>
            <a:cxnSpLocks/>
          </p:cNvCxnSpPr>
          <p:nvPr/>
        </p:nvCxnSpPr>
        <p:spPr bwMode="auto">
          <a:xfrm flipH="1" flipV="1">
            <a:off x="1593216" y="3445576"/>
            <a:ext cx="1214815" cy="83952"/>
          </a:xfrm>
          <a:prstGeom prst="straightConnector1">
            <a:avLst/>
          </a:prstGeom>
          <a:solidFill>
            <a:schemeClr val="accent1"/>
          </a:solidFill>
          <a:ln w="9525" cap="flat" cmpd="sng" algn="ctr">
            <a:solidFill>
              <a:srgbClr val="6A815B"/>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4D587142-7E1A-4077-AE46-139404894173}"/>
              </a:ext>
            </a:extLst>
          </p:cNvPr>
          <p:cNvCxnSpPr>
            <a:cxnSpLocks/>
            <a:stCxn id="48" idx="3"/>
          </p:cNvCxnSpPr>
          <p:nvPr/>
        </p:nvCxnSpPr>
        <p:spPr bwMode="auto">
          <a:xfrm>
            <a:off x="3680280" y="3523093"/>
            <a:ext cx="1816954" cy="297004"/>
          </a:xfrm>
          <a:prstGeom prst="straightConnector1">
            <a:avLst/>
          </a:prstGeom>
          <a:solidFill>
            <a:schemeClr val="accent1"/>
          </a:solidFill>
          <a:ln w="9525" cap="flat" cmpd="sng" algn="ctr">
            <a:solidFill>
              <a:srgbClr val="6A815B"/>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7ED8C537-86EB-4659-B188-97C4833DC1C2}"/>
              </a:ext>
            </a:extLst>
          </p:cNvPr>
          <p:cNvCxnSpPr>
            <a:cxnSpLocks/>
            <a:stCxn id="42" idx="1"/>
          </p:cNvCxnSpPr>
          <p:nvPr/>
        </p:nvCxnSpPr>
        <p:spPr bwMode="auto">
          <a:xfrm flipH="1" flipV="1">
            <a:off x="1489298" y="3912867"/>
            <a:ext cx="999636" cy="5625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40076E38-FF99-4689-B9D4-9C19D43C81FA}"/>
              </a:ext>
            </a:extLst>
          </p:cNvPr>
          <p:cNvCxnSpPr>
            <a:cxnSpLocks/>
            <a:stCxn id="42" idx="3"/>
            <a:endCxn id="38" idx="2"/>
          </p:cNvCxnSpPr>
          <p:nvPr/>
        </p:nvCxnSpPr>
        <p:spPr bwMode="auto">
          <a:xfrm flipV="1">
            <a:off x="3992345" y="4080899"/>
            <a:ext cx="1447526" cy="3944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2FA2ED5C-4252-4A91-B6AB-E2CCA5BEDDAC}"/>
              </a:ext>
            </a:extLst>
          </p:cNvPr>
          <p:cNvCxnSpPr>
            <a:cxnSpLocks/>
            <a:stCxn id="42" idx="3"/>
            <a:endCxn id="40" idx="2"/>
          </p:cNvCxnSpPr>
          <p:nvPr/>
        </p:nvCxnSpPr>
        <p:spPr bwMode="auto">
          <a:xfrm flipV="1">
            <a:off x="3992345" y="3523093"/>
            <a:ext cx="1453181" cy="9522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TextBox 47">
            <a:extLst>
              <a:ext uri="{FF2B5EF4-FFF2-40B4-BE49-F238E27FC236}">
                <a16:creationId xmlns:a16="http://schemas.microsoft.com/office/drawing/2014/main" id="{0AF7288D-52B5-4689-A995-B1776DBDBC16}"/>
              </a:ext>
            </a:extLst>
          </p:cNvPr>
          <p:cNvSpPr txBox="1"/>
          <p:nvPr/>
        </p:nvSpPr>
        <p:spPr>
          <a:xfrm>
            <a:off x="2809099" y="3369204"/>
            <a:ext cx="871181" cy="307777"/>
          </a:xfrm>
          <a:prstGeom prst="rect">
            <a:avLst/>
          </a:prstGeom>
          <a:solidFill>
            <a:schemeClr val="bg1"/>
          </a:solidFill>
        </p:spPr>
        <p:txBody>
          <a:bodyPr wrap="square" rtlCol="0">
            <a:spAutoFit/>
          </a:bodyPr>
          <a:lstStyle/>
          <a:p>
            <a:pPr algn="ctr"/>
            <a:r>
              <a:rPr lang="en-US" sz="1400" b="1" dirty="0">
                <a:solidFill>
                  <a:srgbClr val="6A815B"/>
                </a:solidFill>
                <a:latin typeface="Arial" panose="020B0604020202020204" pitchFamily="34" charset="0"/>
                <a:cs typeface="Arial" panose="020B0604020202020204" pitchFamily="34" charset="0"/>
              </a:rPr>
              <a:t>Sample</a:t>
            </a:r>
          </a:p>
        </p:txBody>
      </p:sp>
    </p:spTree>
    <p:extLst>
      <p:ext uri="{BB962C8B-B14F-4D97-AF65-F5344CB8AC3E}">
        <p14:creationId xmlns:p14="http://schemas.microsoft.com/office/powerpoint/2010/main" val="833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P3.1-312</a:t>
            </a:r>
            <a:endParaRPr lang="en-AT" sz="700" dirty="0">
              <a:latin typeface="Arial" panose="020B0604020202020204" pitchFamily="34" charset="0"/>
              <a:cs typeface="Arial" panose="020B0604020202020204" pitchFamily="34" charset="0"/>
            </a:endParaRPr>
          </a:p>
        </p:txBody>
      </p:sp>
      <p:sp>
        <p:nvSpPr>
          <p:cNvPr id="7" name="Rectangle 17">
            <a:extLst>
              <a:ext uri="{FF2B5EF4-FFF2-40B4-BE49-F238E27FC236}">
                <a16:creationId xmlns:a16="http://schemas.microsoft.com/office/drawing/2014/main" id="{71BB43FB-7AE6-45F2-92A7-2C7F7FBCC9BB}"/>
              </a:ext>
            </a:extLst>
          </p:cNvPr>
          <p:cNvSpPr>
            <a:spLocks noChangeArrowheads="1"/>
          </p:cNvSpPr>
          <p:nvPr/>
        </p:nvSpPr>
        <p:spPr bwMode="auto">
          <a:xfrm>
            <a:off x="1665624" y="99232"/>
            <a:ext cx="5606473" cy="7667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Development of an Ultra-Sensitive Gamma-Gamma Coincidence System for Radionuclide Measurements at International Monitoring System Stations</a:t>
            </a:r>
          </a:p>
          <a:p>
            <a:pPr algn="ctr" eaLnBrk="0" hangingPunct="0">
              <a:lnSpc>
                <a:spcPts val="1400"/>
              </a:lnSpc>
            </a:pPr>
            <a:r>
              <a:rPr lang="en-US" sz="800" dirty="0">
                <a:solidFill>
                  <a:schemeClr val="bg1"/>
                </a:solidFill>
                <a:latin typeface="Arial" panose="020B0604020202020204" pitchFamily="34" charset="0"/>
                <a:ea typeface="Avenir Book" charset="0"/>
              </a:rPr>
              <a:t>M. Sharma</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J. Burnett</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A. Myers</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 Lidey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H. Miley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T. Anderson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H. Persson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K. Phillips</a:t>
            </a:r>
            <a:r>
              <a:rPr lang="en-US" sz="800" baseline="30000" dirty="0">
                <a:solidFill>
                  <a:schemeClr val="bg1"/>
                </a:solidFill>
                <a:latin typeface="Arial" panose="020B0604020202020204" pitchFamily="34" charset="0"/>
                <a:ea typeface="Avenir Book" charset="0"/>
              </a:rPr>
              <a:t>2</a:t>
            </a:r>
          </a:p>
          <a:p>
            <a:pPr algn="ctr" eaLnBrk="0" hangingPunct="0">
              <a:lnSpc>
                <a:spcPts val="1400"/>
              </a:lnSpc>
            </a:pP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Pacific Northwest National Laboratory ;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Mirion Technologies   </a:t>
            </a:r>
          </a:p>
        </p:txBody>
      </p:sp>
      <p:sp>
        <p:nvSpPr>
          <p:cNvPr id="8" name="Content Placeholder 2">
            <a:extLst>
              <a:ext uri="{FF2B5EF4-FFF2-40B4-BE49-F238E27FC236}">
                <a16:creationId xmlns:a16="http://schemas.microsoft.com/office/drawing/2014/main" id="{A9794C12-7E4C-410D-B554-2E2554A19BAF}"/>
              </a:ext>
            </a:extLst>
          </p:cNvPr>
          <p:cNvSpPr txBox="1">
            <a:spLocks/>
          </p:cNvSpPr>
          <p:nvPr/>
        </p:nvSpPr>
        <p:spPr>
          <a:xfrm>
            <a:off x="309154" y="840051"/>
            <a:ext cx="6056697" cy="2339909"/>
          </a:xfrm>
          <a:prstGeom prst="rect">
            <a:avLst/>
          </a:prstGeom>
        </p:spPr>
        <p:txBody>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pt-BR" sz="1800" b="1" u="sng" dirty="0">
                <a:solidFill>
                  <a:srgbClr val="00B050"/>
                </a:solidFill>
                <a:latin typeface="Arial" panose="020B0604020202020204" pitchFamily="34" charset="0"/>
                <a:cs typeface="Arial" panose="020B0604020202020204" pitchFamily="34" charset="0"/>
              </a:rPr>
              <a:t>RASA 2.0 Dual Gamma Spectrometry</a:t>
            </a:r>
            <a:endParaRPr lang="en-US" sz="1800" b="1" u="sng" dirty="0">
              <a:solidFill>
                <a:srgbClr val="00B050"/>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dirty="0">
                <a:latin typeface="Arial" panose="020B0604020202020204" pitchFamily="34" charset="0"/>
                <a:cs typeface="Arial" panose="020B0604020202020204" pitchFamily="34" charset="0"/>
              </a:rPr>
              <a:t>In March 2021, a dual gamma-spectrometer was constructed similar to what might be expected at IMS station</a:t>
            </a:r>
          </a:p>
          <a:p>
            <a:pPr>
              <a:buFont typeface="Wingdings" panose="05000000000000000000" pitchFamily="2" charset="2"/>
              <a:buChar char="q"/>
            </a:pPr>
            <a:r>
              <a:rPr lang="en-US" sz="1600" dirty="0">
                <a:latin typeface="Arial" panose="020B0604020202020204" pitchFamily="34" charset="0"/>
                <a:cs typeface="Arial" panose="020B0604020202020204" pitchFamily="34" charset="0"/>
              </a:rPr>
              <a:t>Two HPGe detectors in up-down configuration, each detector</a:t>
            </a:r>
          </a:p>
          <a:p>
            <a:pPr marL="515937" indent="-285750">
              <a:spcBef>
                <a:spcPts val="0"/>
              </a:spcBef>
              <a:buFont typeface="Wingdings" panose="05000000000000000000" pitchFamily="2" charset="2"/>
              <a:buChar char="§"/>
              <a:tabLst>
                <a:tab pos="1371600" algn="l"/>
              </a:tabLst>
            </a:pPr>
            <a:r>
              <a:rPr lang="en-US" sz="1400" dirty="0">
                <a:latin typeface="Arial" panose="020B0604020202020204" pitchFamily="34" charset="0"/>
                <a:cs typeface="Arial" panose="020B0604020202020204" pitchFamily="34" charset="0"/>
              </a:rPr>
              <a:t>has active area 6500 mm</a:t>
            </a:r>
            <a:r>
              <a:rPr lang="en-US" sz="1400" baseline="30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cooled via electrically powered cryostat</a:t>
            </a:r>
          </a:p>
          <a:p>
            <a:pPr marL="515937" indent="-285750">
              <a:spcBef>
                <a:spcPts val="0"/>
              </a:spcBef>
              <a:buFont typeface="Wingdings" panose="05000000000000000000" pitchFamily="2" charset="2"/>
              <a:buChar char="§"/>
              <a:tabLst>
                <a:tab pos="1371600" algn="l"/>
              </a:tabLst>
            </a:pPr>
            <a:r>
              <a:rPr lang="en-US" sz="1400" dirty="0">
                <a:latin typeface="Arial" panose="020B0604020202020204" pitchFamily="34" charset="0"/>
                <a:cs typeface="Arial" panose="020B0604020202020204" pitchFamily="34" charset="0"/>
              </a:rPr>
              <a:t>meets CTBT requirements</a:t>
            </a:r>
          </a:p>
          <a:p>
            <a:pPr marL="515937" indent="-285750">
              <a:spcBef>
                <a:spcPts val="0"/>
              </a:spcBef>
              <a:buFont typeface="Wingdings" panose="05000000000000000000" pitchFamily="2" charset="2"/>
              <a:buChar char="§"/>
              <a:tabLst>
                <a:tab pos="1371600" algn="l"/>
              </a:tabLst>
            </a:pPr>
            <a:r>
              <a:rPr lang="en-US" sz="1400" dirty="0">
                <a:latin typeface="Arial" panose="020B0604020202020204" pitchFamily="34" charset="0"/>
                <a:cs typeface="Arial" panose="020B0604020202020204" pitchFamily="34" charset="0"/>
              </a:rPr>
              <a:t>characterized by </a:t>
            </a:r>
            <a:r>
              <a:rPr lang="en-US" sz="1400" dirty="0" err="1">
                <a:latin typeface="Arial" panose="020B0604020202020204" pitchFamily="34" charset="0"/>
                <a:cs typeface="Arial" panose="020B0604020202020204" pitchFamily="34" charset="0"/>
              </a:rPr>
              <a:t>Mirion</a:t>
            </a:r>
            <a:r>
              <a:rPr lang="en-US" sz="1400" dirty="0">
                <a:latin typeface="Arial" panose="020B0604020202020204" pitchFamily="34" charset="0"/>
                <a:cs typeface="Arial" panose="020B0604020202020204" pitchFamily="34" charset="0"/>
              </a:rPr>
              <a:t> technologies ⇒ source-less efficiency calibration</a:t>
            </a:r>
          </a:p>
        </p:txBody>
      </p:sp>
      <p:pic>
        <p:nvPicPr>
          <p:cNvPr id="9" name="Picture 8">
            <a:extLst>
              <a:ext uri="{FF2B5EF4-FFF2-40B4-BE49-F238E27FC236}">
                <a16:creationId xmlns:a16="http://schemas.microsoft.com/office/drawing/2014/main" id="{6BC2B598-8213-41B0-8B27-691216FDA939}"/>
              </a:ext>
            </a:extLst>
          </p:cNvPr>
          <p:cNvPicPr/>
          <p:nvPr/>
        </p:nvPicPr>
        <p:blipFill rotWithShape="1">
          <a:blip r:embed="rId2"/>
          <a:srcRect r="7859"/>
          <a:stretch/>
        </p:blipFill>
        <p:spPr bwMode="auto">
          <a:xfrm>
            <a:off x="6415300" y="885924"/>
            <a:ext cx="2520571" cy="3677368"/>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98B556D0-377F-4ADC-BBCE-7020C37256EE}"/>
              </a:ext>
            </a:extLst>
          </p:cNvPr>
          <p:cNvPicPr>
            <a:picLocks noChangeAspect="1"/>
          </p:cNvPicPr>
          <p:nvPr/>
        </p:nvPicPr>
        <p:blipFill rotWithShape="1">
          <a:blip r:embed="rId3"/>
          <a:srcRect l="1027" t="3885" r="1402"/>
          <a:stretch/>
        </p:blipFill>
        <p:spPr>
          <a:xfrm>
            <a:off x="2287769" y="2690949"/>
            <a:ext cx="3567973" cy="2031175"/>
          </a:xfrm>
          <a:prstGeom prst="rect">
            <a:avLst/>
          </a:prstGeom>
        </p:spPr>
      </p:pic>
      <p:sp>
        <p:nvSpPr>
          <p:cNvPr id="10" name="TextBox 9">
            <a:extLst>
              <a:ext uri="{FF2B5EF4-FFF2-40B4-BE49-F238E27FC236}">
                <a16:creationId xmlns:a16="http://schemas.microsoft.com/office/drawing/2014/main" id="{64D67144-43EE-4F0D-9DEA-FD061D45E690}"/>
              </a:ext>
            </a:extLst>
          </p:cNvPr>
          <p:cNvSpPr txBox="1"/>
          <p:nvPr/>
        </p:nvSpPr>
        <p:spPr>
          <a:xfrm>
            <a:off x="6326327" y="4563292"/>
            <a:ext cx="2152795" cy="230832"/>
          </a:xfrm>
          <a:prstGeom prst="rect">
            <a:avLst/>
          </a:prstGeom>
          <a:noFill/>
        </p:spPr>
        <p:txBody>
          <a:bodyPr wrap="square" rtlCol="0">
            <a:spAutoFit/>
          </a:bodyPr>
          <a:lstStyle/>
          <a:p>
            <a:pPr algn="ctr"/>
            <a:r>
              <a:rPr lang="en-US" sz="900" b="1" u="sng" dirty="0">
                <a:solidFill>
                  <a:srgbClr val="FF0000"/>
                </a:solidFill>
                <a:latin typeface="Arial" panose="020B0604020202020204" pitchFamily="34" charset="0"/>
                <a:cs typeface="Arial" panose="020B0604020202020204" pitchFamily="34" charset="0"/>
              </a:rPr>
              <a:t>Dual Gamma-Spectrometer at PNNL</a:t>
            </a:r>
          </a:p>
        </p:txBody>
      </p:sp>
      <p:sp>
        <p:nvSpPr>
          <p:cNvPr id="13" name="TextBox 12">
            <a:extLst>
              <a:ext uri="{FF2B5EF4-FFF2-40B4-BE49-F238E27FC236}">
                <a16:creationId xmlns:a16="http://schemas.microsoft.com/office/drawing/2014/main" id="{CCE471D0-CBF5-4B8A-A4CC-3BEA0D8079B3}"/>
              </a:ext>
            </a:extLst>
          </p:cNvPr>
          <p:cNvSpPr txBox="1"/>
          <p:nvPr/>
        </p:nvSpPr>
        <p:spPr>
          <a:xfrm rot="16200000">
            <a:off x="-1779940"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METHODS</a:t>
            </a:r>
            <a:endParaRPr lang="en-AT" sz="3600" dirty="0">
              <a:solidFill>
                <a:srgbClr val="DFC5D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565220F-0901-4A72-9C8E-738698DB562B}"/>
              </a:ext>
            </a:extLst>
          </p:cNvPr>
          <p:cNvSpPr txBox="1"/>
          <p:nvPr/>
        </p:nvSpPr>
        <p:spPr>
          <a:xfrm>
            <a:off x="270829" y="3602926"/>
            <a:ext cx="1959178" cy="369332"/>
          </a:xfrm>
          <a:prstGeom prst="rect">
            <a:avLst/>
          </a:prstGeom>
          <a:noFill/>
        </p:spPr>
        <p:txBody>
          <a:bodyPr wrap="square" rtlCol="0">
            <a:spAutoFit/>
          </a:bodyPr>
          <a:lstStyle/>
          <a:p>
            <a:pPr algn="ctr"/>
            <a:r>
              <a:rPr lang="en-US" sz="900" b="1" u="sng" dirty="0">
                <a:solidFill>
                  <a:srgbClr val="FF0000"/>
                </a:solidFill>
                <a:latin typeface="Arial" panose="020B0604020202020204" pitchFamily="34" charset="0"/>
                <a:cs typeface="Arial" panose="020B0604020202020204" pitchFamily="34" charset="0"/>
              </a:rPr>
              <a:t>Schematic of the novel dual gamma-spectrometer at PNNL</a:t>
            </a:r>
          </a:p>
        </p:txBody>
      </p:sp>
      <p:sp>
        <p:nvSpPr>
          <p:cNvPr id="14" name="Arrow: Right 13">
            <a:extLst>
              <a:ext uri="{FF2B5EF4-FFF2-40B4-BE49-F238E27FC236}">
                <a16:creationId xmlns:a16="http://schemas.microsoft.com/office/drawing/2014/main" id="{670C0086-212F-455F-B3A2-F7B6B0536977}"/>
              </a:ext>
            </a:extLst>
          </p:cNvPr>
          <p:cNvSpPr/>
          <p:nvPr/>
        </p:nvSpPr>
        <p:spPr bwMode="auto">
          <a:xfrm>
            <a:off x="2081954" y="3649326"/>
            <a:ext cx="373303" cy="261217"/>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9634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P3.1-312</a:t>
            </a:r>
            <a:endParaRPr lang="en-AT" sz="700" dirty="0">
              <a:latin typeface="Arial" panose="020B0604020202020204" pitchFamily="34" charset="0"/>
              <a:cs typeface="Arial" panose="020B0604020202020204" pitchFamily="34" charset="0"/>
            </a:endParaRPr>
          </a:p>
        </p:txBody>
      </p:sp>
      <p:sp>
        <p:nvSpPr>
          <p:cNvPr id="7" name="Rectangle 17">
            <a:extLst>
              <a:ext uri="{FF2B5EF4-FFF2-40B4-BE49-F238E27FC236}">
                <a16:creationId xmlns:a16="http://schemas.microsoft.com/office/drawing/2014/main" id="{71BB43FB-7AE6-45F2-92A7-2C7F7FBCC9BB}"/>
              </a:ext>
            </a:extLst>
          </p:cNvPr>
          <p:cNvSpPr>
            <a:spLocks noChangeArrowheads="1"/>
          </p:cNvSpPr>
          <p:nvPr/>
        </p:nvSpPr>
        <p:spPr bwMode="auto">
          <a:xfrm>
            <a:off x="1665624" y="99232"/>
            <a:ext cx="5606473" cy="7667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Development of an Ultra-Sensitive Gamma-Gamma Coincidence System for Radionuclide Measurements at International Monitoring System Stations</a:t>
            </a:r>
          </a:p>
          <a:p>
            <a:pPr algn="ctr" eaLnBrk="0" hangingPunct="0">
              <a:lnSpc>
                <a:spcPts val="1400"/>
              </a:lnSpc>
            </a:pPr>
            <a:r>
              <a:rPr lang="en-US" sz="800" dirty="0">
                <a:solidFill>
                  <a:schemeClr val="bg1"/>
                </a:solidFill>
                <a:latin typeface="Arial" panose="020B0604020202020204" pitchFamily="34" charset="0"/>
                <a:ea typeface="Avenir Book" charset="0"/>
              </a:rPr>
              <a:t>M. Sharma</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J. Burnett</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A. Myers</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 Lidey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H. Miley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T. Anderson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H. Persson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K. Phillips</a:t>
            </a:r>
            <a:r>
              <a:rPr lang="en-US" sz="800" baseline="30000" dirty="0">
                <a:solidFill>
                  <a:schemeClr val="bg1"/>
                </a:solidFill>
                <a:latin typeface="Arial" panose="020B0604020202020204" pitchFamily="34" charset="0"/>
                <a:ea typeface="Avenir Book" charset="0"/>
              </a:rPr>
              <a:t>2</a:t>
            </a:r>
          </a:p>
          <a:p>
            <a:pPr algn="ctr" eaLnBrk="0" hangingPunct="0">
              <a:lnSpc>
                <a:spcPts val="1400"/>
              </a:lnSpc>
            </a:pP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Pacific Northwest National Laboratory ;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Mirion Technologies   </a:t>
            </a:r>
          </a:p>
        </p:txBody>
      </p:sp>
      <p:sp>
        <p:nvSpPr>
          <p:cNvPr id="12" name="TextBox 11">
            <a:extLst>
              <a:ext uri="{FF2B5EF4-FFF2-40B4-BE49-F238E27FC236}">
                <a16:creationId xmlns:a16="http://schemas.microsoft.com/office/drawing/2014/main" id="{1669F8EF-11F6-40EE-A364-D4869FE67762}"/>
              </a:ext>
            </a:extLst>
          </p:cNvPr>
          <p:cNvSpPr txBox="1"/>
          <p:nvPr/>
        </p:nvSpPr>
        <p:spPr>
          <a:xfrm rot="16200000">
            <a:off x="-1779940"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METHODS</a:t>
            </a:r>
            <a:endParaRPr lang="en-AT" sz="3600" dirty="0">
              <a:solidFill>
                <a:srgbClr val="DFC5DF"/>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279C6FD4-E95E-42E2-B135-CBA0C8D7EE9C}"/>
              </a:ext>
            </a:extLst>
          </p:cNvPr>
          <p:cNvSpPr txBox="1">
            <a:spLocks/>
          </p:cNvSpPr>
          <p:nvPr/>
        </p:nvSpPr>
        <p:spPr>
          <a:xfrm>
            <a:off x="309154" y="847001"/>
            <a:ext cx="8974183" cy="2817549"/>
          </a:xfrm>
          <a:prstGeom prst="rect">
            <a:avLst/>
          </a:prstGeom>
        </p:spPr>
        <p:txBody>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buNone/>
            </a:pPr>
            <a:r>
              <a:rPr lang="en-US" sz="1800" b="1" u="sng" dirty="0">
                <a:solidFill>
                  <a:srgbClr val="00B050"/>
                </a:solidFill>
                <a:latin typeface="Arial" panose="020B0604020202020204" pitchFamily="34" charset="0"/>
                <a:cs typeface="Arial" panose="020B0604020202020204" pitchFamily="34" charset="0"/>
              </a:rPr>
              <a:t>Novel Quantification Software Approach</a:t>
            </a:r>
          </a:p>
          <a:p>
            <a:pPr>
              <a:spcAft>
                <a:spcPts val="600"/>
              </a:spcAft>
              <a:buFont typeface="Wingdings" panose="05000000000000000000" pitchFamily="2" charset="2"/>
              <a:buChar char="q"/>
            </a:pPr>
            <a:r>
              <a:rPr lang="en-US" sz="1600" dirty="0">
                <a:latin typeface="Arial" panose="020B0604020202020204" pitchFamily="34" charset="0"/>
                <a:cs typeface="Arial" panose="020B0604020202020204" pitchFamily="34" charset="0"/>
              </a:rPr>
              <a:t>Summed dual gamma data can be analyzed just as IMS data is analyzed today</a:t>
            </a:r>
          </a:p>
          <a:p>
            <a:pPr>
              <a:spcBef>
                <a:spcPts val="0"/>
              </a:spcBef>
              <a:spcAft>
                <a:spcPts val="600"/>
              </a:spcAft>
              <a:buFont typeface="Wingdings" panose="05000000000000000000" pitchFamily="2" charset="2"/>
              <a:buChar char="q"/>
            </a:pPr>
            <a:r>
              <a:rPr lang="en-US" sz="1600" dirty="0">
                <a:latin typeface="Arial" panose="020B0604020202020204" pitchFamily="34" charset="0"/>
                <a:cs typeface="Arial" panose="020B0604020202020204" pitchFamily="34" charset="0"/>
              </a:rPr>
              <a:t>Coincidence data might only need to be analyzed under certain, triggering conditions</a:t>
            </a:r>
          </a:p>
          <a:p>
            <a:pPr>
              <a:spcBef>
                <a:spcPts val="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Spectrometer collects list-mode data: each event’s time-stamp/energy is saved:</a:t>
            </a:r>
          </a:p>
          <a:p>
            <a:pPr marL="398463" indent="-169863">
              <a:spcBef>
                <a:spcPts val="0"/>
              </a:spcBef>
              <a:buFont typeface="Wingdings" panose="05000000000000000000" pitchFamily="2" charset="2"/>
              <a:buChar char="§"/>
              <a:tabLst>
                <a:tab pos="1371600" algn="l"/>
              </a:tabLst>
            </a:pPr>
            <a:r>
              <a:rPr lang="en-US" sz="1400" dirty="0">
                <a:latin typeface="Arial" panose="020B0604020202020204" pitchFamily="34" charset="0"/>
                <a:cs typeface="Arial" panose="020B0604020202020204" pitchFamily="34" charset="0"/>
              </a:rPr>
              <a:t>Coincident gamma-rays (e.g., from </a:t>
            </a:r>
            <a:r>
              <a:rPr lang="en-US" sz="1400" baseline="30000" dirty="0">
                <a:latin typeface="Arial" panose="020B0604020202020204" pitchFamily="34" charset="0"/>
                <a:cs typeface="Arial" panose="020B0604020202020204" pitchFamily="34" charset="0"/>
              </a:rPr>
              <a:t>140</a:t>
            </a:r>
            <a:r>
              <a:rPr lang="en-US" sz="1400" dirty="0">
                <a:latin typeface="Arial" panose="020B0604020202020204" pitchFamily="34" charset="0"/>
                <a:cs typeface="Arial" panose="020B0604020202020204" pitchFamily="34" charset="0"/>
              </a:rPr>
              <a:t>La) can be identified </a:t>
            </a:r>
          </a:p>
          <a:p>
            <a:pPr marL="398463" indent="-169863">
              <a:spcBef>
                <a:spcPts val="0"/>
              </a:spcBef>
              <a:spcAft>
                <a:spcPts val="600"/>
              </a:spcAft>
              <a:buFont typeface="Wingdings" panose="05000000000000000000" pitchFamily="2" charset="2"/>
              <a:buChar char="§"/>
              <a:tabLst>
                <a:tab pos="1371600" algn="l"/>
              </a:tabLst>
            </a:pPr>
            <a:r>
              <a:rPr lang="en-US" sz="1400" dirty="0">
                <a:latin typeface="Arial" panose="020B0604020202020204" pitchFamily="34" charset="0"/>
                <a:cs typeface="Arial" panose="020B0604020202020204" pitchFamily="34" charset="0"/>
              </a:rPr>
              <a:t>Significantly reducing background, potentially improving detection limits</a:t>
            </a:r>
            <a:endParaRPr lang="en-US" sz="1600" dirty="0">
              <a:latin typeface="Arial" panose="020B0604020202020204" pitchFamily="34" charset="0"/>
              <a:cs typeface="Arial" panose="020B0604020202020204" pitchFamily="34" charset="0"/>
            </a:endParaRPr>
          </a:p>
          <a:p>
            <a:pPr marL="169863" lvl="0" indent="-169863" defTabSz="89714">
              <a:lnSpc>
                <a:spcPct val="100000"/>
              </a:lnSpc>
              <a:spcBef>
                <a:spcPts val="0"/>
              </a:spcBef>
              <a:buFont typeface="Wingdings" panose="05000000000000000000" pitchFamily="2" charset="2"/>
              <a:buChar char="§"/>
            </a:pPr>
            <a:r>
              <a:rPr lang="en-US" sz="1600" dirty="0">
                <a:solidFill>
                  <a:prstClr val="black"/>
                </a:solidFill>
                <a:latin typeface="Arial" panose="020B0604020202020204" pitchFamily="34" charset="0"/>
                <a:cs typeface="Arial" panose="020B0604020202020204" pitchFamily="34" charset="0"/>
              </a:rPr>
              <a:t>Software developed to quantify 𝜸-𝜸 coincidences, operating in two segments:</a:t>
            </a:r>
          </a:p>
          <a:p>
            <a:pPr marL="628650" indent="-400050">
              <a:spcBef>
                <a:spcPts val="0"/>
              </a:spcBef>
              <a:buFont typeface="+mj-lt"/>
              <a:buAutoNum type="romanUcPeriod"/>
              <a:tabLst>
                <a:tab pos="1371600" algn="l"/>
              </a:tabLst>
            </a:pPr>
            <a:r>
              <a:rPr lang="en-US" sz="1400" b="1" u="sng" dirty="0">
                <a:latin typeface="Arial" panose="020B0604020202020204" pitchFamily="34" charset="0"/>
                <a:cs typeface="Arial" panose="020B0604020202020204" pitchFamily="34" charset="0"/>
              </a:rPr>
              <a:t>Coincidence Identification</a:t>
            </a:r>
            <a:r>
              <a:rPr lang="en-US" sz="1400" dirty="0">
                <a:latin typeface="Arial" panose="020B0604020202020204" pitchFamily="34" charset="0"/>
                <a:cs typeface="Arial" panose="020B0604020202020204" pitchFamily="34" charset="0"/>
              </a:rPr>
              <a:t>: generate coincidence spectra</a:t>
            </a:r>
          </a:p>
          <a:p>
            <a:pPr marL="628650" indent="-400050">
              <a:spcBef>
                <a:spcPts val="0"/>
              </a:spcBef>
              <a:buFont typeface="+mj-lt"/>
              <a:buAutoNum type="romanUcPeriod"/>
              <a:tabLst>
                <a:tab pos="1371600" algn="l"/>
              </a:tabLst>
            </a:pPr>
            <a:r>
              <a:rPr lang="en-US" sz="1400" b="1" u="sng" dirty="0">
                <a:latin typeface="Arial" panose="020B0604020202020204" pitchFamily="34" charset="0"/>
                <a:cs typeface="Arial" panose="020B0604020202020204" pitchFamily="34" charset="0"/>
              </a:rPr>
              <a:t>Radionuclide Quantification</a:t>
            </a:r>
            <a:r>
              <a:rPr lang="en-US" sz="1400" dirty="0">
                <a:latin typeface="Arial" panose="020B0604020202020204" pitchFamily="34" charset="0"/>
                <a:cs typeface="Arial" panose="020B0604020202020204" pitchFamily="34" charset="0"/>
              </a:rPr>
              <a:t>: (Monte-Carlo) simulated radionuclide-specific coincidence detection probability</a:t>
            </a:r>
          </a:p>
          <a:p>
            <a:pPr>
              <a:spcBef>
                <a:spcPts val="0"/>
              </a:spcBef>
              <a:tabLst>
                <a:tab pos="1371600" algn="l"/>
              </a:tabLst>
            </a:pPr>
            <a:endParaRPr lang="en-US" sz="1600" dirty="0">
              <a:latin typeface="Arial" panose="020B0604020202020204" pitchFamily="34" charset="0"/>
              <a:cs typeface="Arial" panose="020B0604020202020204" pitchFamily="34" charset="0"/>
            </a:endParaRPr>
          </a:p>
          <a:p>
            <a:pPr marL="515937" indent="-285750">
              <a:spcBef>
                <a:spcPts val="0"/>
              </a:spcBef>
              <a:buFont typeface="Wingdings" panose="05000000000000000000" pitchFamily="2" charset="2"/>
              <a:buChar char="q"/>
              <a:tabLst>
                <a:tab pos="1371600" algn="l"/>
              </a:tabLst>
            </a:pPr>
            <a:endParaRPr lang="en-US" sz="14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54FBD6E-CB46-4231-9DF4-2FA5ED997325}"/>
              </a:ext>
            </a:extLst>
          </p:cNvPr>
          <p:cNvSpPr txBox="1"/>
          <p:nvPr/>
        </p:nvSpPr>
        <p:spPr>
          <a:xfrm>
            <a:off x="6779623" y="3583930"/>
            <a:ext cx="2434045" cy="954107"/>
          </a:xfrm>
          <a:prstGeom prst="rect">
            <a:avLst/>
          </a:prstGeom>
          <a:noFill/>
        </p:spPr>
        <p:txBody>
          <a:bodyPr wrap="square" rtlCol="0">
            <a:spAutoFit/>
          </a:bodyPr>
          <a:lstStyle/>
          <a:p>
            <a:pPr marL="171450" indent="-171450">
              <a:spcAft>
                <a:spcPts val="600"/>
              </a:spcAft>
              <a:buFont typeface="Wingdings" panose="05000000000000000000" pitchFamily="2" charset="2"/>
              <a:buChar char="§"/>
            </a:pPr>
            <a:r>
              <a:rPr lang="en-US" sz="1050" b="1" dirty="0">
                <a:solidFill>
                  <a:srgbClr val="FF0000"/>
                </a:solidFill>
                <a:latin typeface="Arial" panose="020B0604020202020204" pitchFamily="34" charset="0"/>
                <a:cs typeface="Arial" panose="020B0604020202020204" pitchFamily="34" charset="0"/>
              </a:rPr>
              <a:t>Modular structure improves computational efficiency</a:t>
            </a:r>
          </a:p>
          <a:p>
            <a:pPr marL="398463" lvl="1" indent="-223838">
              <a:buFont typeface="Wingdings" panose="05000000000000000000" pitchFamily="2" charset="2"/>
              <a:buChar char="q"/>
            </a:pPr>
            <a:r>
              <a:rPr lang="en-US" sz="1000" b="1" dirty="0">
                <a:solidFill>
                  <a:srgbClr val="FF0000"/>
                </a:solidFill>
                <a:latin typeface="Arial" panose="020B0604020202020204" pitchFamily="34" charset="0"/>
                <a:cs typeface="Arial" panose="020B0604020202020204" pitchFamily="34" charset="0"/>
              </a:rPr>
              <a:t>As gamma/electron cascades need not be re-produced for various systems</a:t>
            </a:r>
          </a:p>
        </p:txBody>
      </p:sp>
      <p:pic>
        <p:nvPicPr>
          <p:cNvPr id="2" name="Picture 1">
            <a:extLst>
              <a:ext uri="{FF2B5EF4-FFF2-40B4-BE49-F238E27FC236}">
                <a16:creationId xmlns:a16="http://schemas.microsoft.com/office/drawing/2014/main" id="{77C740B2-4C39-4F6B-AADF-5FE56F2AFE6A}"/>
              </a:ext>
            </a:extLst>
          </p:cNvPr>
          <p:cNvPicPr>
            <a:picLocks noChangeAspect="1"/>
          </p:cNvPicPr>
          <p:nvPr/>
        </p:nvPicPr>
        <p:blipFill>
          <a:blip r:embed="rId2"/>
          <a:stretch>
            <a:fillRect/>
          </a:stretch>
        </p:blipFill>
        <p:spPr>
          <a:xfrm>
            <a:off x="558800" y="3387725"/>
            <a:ext cx="6077025" cy="1376495"/>
          </a:xfrm>
          <a:prstGeom prst="rect">
            <a:avLst/>
          </a:prstGeom>
        </p:spPr>
      </p:pic>
    </p:spTree>
    <p:extLst>
      <p:ext uri="{BB962C8B-B14F-4D97-AF65-F5344CB8AC3E}">
        <p14:creationId xmlns:p14="http://schemas.microsoft.com/office/powerpoint/2010/main" val="58253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P3.1-312</a:t>
            </a:r>
            <a:endParaRPr lang="en-AT" sz="700" dirty="0">
              <a:latin typeface="Arial" panose="020B0604020202020204" pitchFamily="34" charset="0"/>
              <a:cs typeface="Arial" panose="020B0604020202020204" pitchFamily="34" charset="0"/>
            </a:endParaRPr>
          </a:p>
        </p:txBody>
      </p:sp>
      <p:sp>
        <p:nvSpPr>
          <p:cNvPr id="7" name="Rectangle 17">
            <a:extLst>
              <a:ext uri="{FF2B5EF4-FFF2-40B4-BE49-F238E27FC236}">
                <a16:creationId xmlns:a16="http://schemas.microsoft.com/office/drawing/2014/main" id="{71BB43FB-7AE6-45F2-92A7-2C7F7FBCC9BB}"/>
              </a:ext>
            </a:extLst>
          </p:cNvPr>
          <p:cNvSpPr>
            <a:spLocks noChangeArrowheads="1"/>
          </p:cNvSpPr>
          <p:nvPr/>
        </p:nvSpPr>
        <p:spPr bwMode="auto">
          <a:xfrm>
            <a:off x="1665624" y="99232"/>
            <a:ext cx="5606473" cy="7667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Development of an Ultra-Sensitive Gamma-Gamma Coincidence System for Radionuclide Measurements at International Monitoring System Stations</a:t>
            </a:r>
          </a:p>
          <a:p>
            <a:pPr algn="ctr" eaLnBrk="0" hangingPunct="0">
              <a:lnSpc>
                <a:spcPts val="1400"/>
              </a:lnSpc>
            </a:pPr>
            <a:r>
              <a:rPr lang="en-US" sz="800" dirty="0">
                <a:solidFill>
                  <a:schemeClr val="bg1"/>
                </a:solidFill>
                <a:latin typeface="Arial" panose="020B0604020202020204" pitchFamily="34" charset="0"/>
                <a:ea typeface="Avenir Book" charset="0"/>
              </a:rPr>
              <a:t>M. Sharma</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J. Burnett</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A. Myers</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 Lidey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H. Miley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T. Anderson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H. Persson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K. Phillips</a:t>
            </a:r>
            <a:r>
              <a:rPr lang="en-US" sz="800" baseline="30000" dirty="0">
                <a:solidFill>
                  <a:schemeClr val="bg1"/>
                </a:solidFill>
                <a:latin typeface="Arial" panose="020B0604020202020204" pitchFamily="34" charset="0"/>
                <a:ea typeface="Avenir Book" charset="0"/>
              </a:rPr>
              <a:t>2</a:t>
            </a:r>
          </a:p>
          <a:p>
            <a:pPr algn="ctr" eaLnBrk="0" hangingPunct="0">
              <a:lnSpc>
                <a:spcPts val="1400"/>
              </a:lnSpc>
            </a:pP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Pacific Northwest National Laboratory ;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Mirion Technologies   </a:t>
            </a:r>
          </a:p>
        </p:txBody>
      </p:sp>
      <p:sp>
        <p:nvSpPr>
          <p:cNvPr id="12" name="TextBox 11">
            <a:extLst>
              <a:ext uri="{FF2B5EF4-FFF2-40B4-BE49-F238E27FC236}">
                <a16:creationId xmlns:a16="http://schemas.microsoft.com/office/drawing/2014/main" id="{1669F8EF-11F6-40EE-A364-D4869FE67762}"/>
              </a:ext>
            </a:extLst>
          </p:cNvPr>
          <p:cNvSpPr txBox="1"/>
          <p:nvPr/>
        </p:nvSpPr>
        <p:spPr>
          <a:xfrm rot="16200000">
            <a:off x="-1779940" y="2499816"/>
            <a:ext cx="3882477" cy="646331"/>
          </a:xfrm>
          <a:prstGeom prst="rect">
            <a:avLst/>
          </a:prstGeom>
          <a:noFill/>
        </p:spPr>
        <p:txBody>
          <a:bodyPr wrap="square" rtlCol="0">
            <a:spAutoFit/>
          </a:bodyPr>
          <a:lstStyle/>
          <a:p>
            <a:pPr algn="ctr"/>
            <a:r>
              <a:rPr lang="en-US" sz="3600" dirty="0">
                <a:solidFill>
                  <a:srgbClr val="DFC5DF"/>
                </a:solidFill>
                <a:latin typeface="Arial" panose="020B0604020202020204" pitchFamily="34" charset="0"/>
                <a:cs typeface="Arial" panose="020B0604020202020204" pitchFamily="34" charset="0"/>
              </a:rPr>
              <a:t>METHODS</a:t>
            </a:r>
            <a:endParaRPr lang="en-AT" sz="3600" dirty="0">
              <a:solidFill>
                <a:srgbClr val="DFC5DF"/>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279C6FD4-E95E-42E2-B135-CBA0C8D7EE9C}"/>
              </a:ext>
            </a:extLst>
          </p:cNvPr>
          <p:cNvSpPr txBox="1">
            <a:spLocks/>
          </p:cNvSpPr>
          <p:nvPr/>
        </p:nvSpPr>
        <p:spPr>
          <a:xfrm>
            <a:off x="309154" y="848760"/>
            <a:ext cx="6384108" cy="2260926"/>
          </a:xfrm>
          <a:prstGeom prst="rect">
            <a:avLst/>
          </a:prstGeom>
        </p:spPr>
        <p:txBody>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spcBef>
                <a:spcPts val="0"/>
              </a:spcBef>
              <a:spcAft>
                <a:spcPts val="1200"/>
              </a:spcAft>
              <a:buNone/>
            </a:pPr>
            <a:r>
              <a:rPr lang="en-US" sz="1400" b="1" u="sng" dirty="0">
                <a:solidFill>
                  <a:srgbClr val="00B050"/>
                </a:solidFill>
                <a:latin typeface="Arial" panose="020B0604020202020204" pitchFamily="34" charset="0"/>
                <a:cs typeface="Arial" panose="020B0604020202020204" pitchFamily="34" charset="0"/>
              </a:rPr>
              <a:t>Quantification Software -Typical Input/Output  </a:t>
            </a:r>
          </a:p>
          <a:p>
            <a:pPr marL="169863" indent="-169863">
              <a:spcBef>
                <a:spcPts val="0"/>
              </a:spcBef>
              <a:buFont typeface="+mj-lt"/>
              <a:buAutoNum type="romanUcPeriod"/>
              <a:tabLst>
                <a:tab pos="1371600" algn="l"/>
              </a:tabLst>
            </a:pPr>
            <a:r>
              <a:rPr lang="en-US" sz="1200" b="1" u="sng" dirty="0">
                <a:latin typeface="Arial" panose="020B0604020202020204" pitchFamily="34" charset="0"/>
                <a:cs typeface="Arial" panose="020B0604020202020204" pitchFamily="34" charset="0"/>
              </a:rPr>
              <a:t>Coincidence Identification: </a:t>
            </a:r>
          </a:p>
          <a:p>
            <a:pPr marL="344488" lvl="1" indent="-174625">
              <a:spcBef>
                <a:spcPts val="0"/>
              </a:spcBef>
              <a:buFont typeface="Wingdings" panose="05000000000000000000" pitchFamily="2" charset="2"/>
              <a:buChar char="§"/>
              <a:tabLst>
                <a:tab pos="1371600" algn="l"/>
              </a:tabLst>
            </a:pPr>
            <a:r>
              <a:rPr lang="en-US" sz="1200" dirty="0">
                <a:solidFill>
                  <a:srgbClr val="FF0000"/>
                </a:solidFill>
                <a:latin typeface="Arial" panose="020B0604020202020204" pitchFamily="34" charset="0"/>
                <a:cs typeface="Arial" panose="020B0604020202020204" pitchFamily="34" charset="0"/>
              </a:rPr>
              <a:t>Input: </a:t>
            </a:r>
            <a:r>
              <a:rPr lang="en-US" sz="1200" dirty="0">
                <a:latin typeface="Arial" panose="020B0604020202020204" pitchFamily="34" charset="0"/>
                <a:cs typeface="Arial" panose="020B0604020202020204" pitchFamily="34" charset="0"/>
              </a:rPr>
              <a:t>time-stamped data from each (</a:t>
            </a:r>
            <a:r>
              <a:rPr lang="en-US" sz="1200" dirty="0" err="1">
                <a:latin typeface="Arial" panose="020B0604020202020204" pitchFamily="34" charset="0"/>
                <a:cs typeface="Arial" panose="020B0604020202020204" pitchFamily="34" charset="0"/>
              </a:rPr>
              <a:t>Lynx</a:t>
            </a:r>
            <a:r>
              <a:rPr lang="en-US" sz="1200" baseline="30000" dirty="0" err="1">
                <a:latin typeface="Arial" panose="020B0604020202020204" pitchFamily="34" charset="0"/>
                <a:cs typeface="Arial" panose="020B0604020202020204" pitchFamily="34" charset="0"/>
              </a:rPr>
              <a:t>TM</a:t>
            </a:r>
            <a:r>
              <a:rPr lang="en-US" sz="1200" dirty="0">
                <a:latin typeface="Arial" panose="020B0604020202020204" pitchFamily="34" charset="0"/>
                <a:cs typeface="Arial" panose="020B0604020202020204" pitchFamily="34" charset="0"/>
              </a:rPr>
              <a:t>) Multichannel Analyzer</a:t>
            </a:r>
          </a:p>
          <a:p>
            <a:pPr marL="344488" lvl="1" indent="-174625">
              <a:spcBef>
                <a:spcPts val="0"/>
              </a:spcBef>
              <a:buFont typeface="Wingdings" panose="05000000000000000000" pitchFamily="2" charset="2"/>
              <a:buChar char="§"/>
              <a:tabLst>
                <a:tab pos="1371600" algn="l"/>
              </a:tabLst>
            </a:pPr>
            <a:r>
              <a:rPr lang="en-US" sz="1200" dirty="0">
                <a:solidFill>
                  <a:srgbClr val="FF0000"/>
                </a:solidFill>
                <a:latin typeface="Arial" panose="020B0604020202020204" pitchFamily="34" charset="0"/>
                <a:cs typeface="Arial" panose="020B0604020202020204" pitchFamily="34" charset="0"/>
              </a:rPr>
              <a:t>Output: </a:t>
            </a:r>
          </a:p>
          <a:p>
            <a:pPr marL="630237" lvl="2" indent="-285750">
              <a:spcBef>
                <a:spcPts val="0"/>
              </a:spcBef>
              <a:buFont typeface="Wingdings" panose="05000000000000000000" pitchFamily="2" charset="2"/>
              <a:buChar char="§"/>
              <a:tabLst>
                <a:tab pos="1371600" algn="l"/>
              </a:tabLst>
            </a:pPr>
            <a:r>
              <a:rPr lang="en-US" sz="1200" dirty="0">
                <a:latin typeface="Arial" panose="020B0604020202020204" pitchFamily="34" charset="0"/>
                <a:cs typeface="Arial" panose="020B0604020202020204" pitchFamily="34" charset="0"/>
              </a:rPr>
              <a:t>Delay histogram (right, below), Singles/Summed spectra</a:t>
            </a:r>
          </a:p>
          <a:p>
            <a:pPr marL="630237" lvl="2" indent="-285750">
              <a:spcBef>
                <a:spcPts val="0"/>
              </a:spcBef>
              <a:buFont typeface="Wingdings" panose="05000000000000000000" pitchFamily="2" charset="2"/>
              <a:buChar char="§"/>
              <a:tabLst>
                <a:tab pos="1371600" algn="l"/>
              </a:tabLst>
            </a:pPr>
            <a:r>
              <a:rPr lang="en-US" sz="1200" dirty="0">
                <a:latin typeface="Arial" panose="020B0604020202020204" pitchFamily="34" charset="0"/>
                <a:cs typeface="Arial" panose="020B0604020202020204" pitchFamily="34" charset="0"/>
              </a:rPr>
              <a:t>Energy-gated coincidence spectra (see right figure, compatible with Canberra’s Genie 2000 software)</a:t>
            </a:r>
          </a:p>
          <a:p>
            <a:pPr marL="400050" indent="-400050">
              <a:spcBef>
                <a:spcPts val="0"/>
              </a:spcBef>
              <a:buFont typeface="+mj-lt"/>
              <a:buAutoNum type="romanUcPeriod"/>
              <a:tabLst>
                <a:tab pos="1371600" algn="l"/>
              </a:tabLst>
            </a:pPr>
            <a:endParaRPr lang="en-US" sz="1200" b="1" u="sng" dirty="0">
              <a:latin typeface="Arial" panose="020B0604020202020204" pitchFamily="34" charset="0"/>
              <a:cs typeface="Arial" panose="020B0604020202020204" pitchFamily="34" charset="0"/>
            </a:endParaRPr>
          </a:p>
          <a:p>
            <a:pPr marL="169863" indent="-169863">
              <a:spcBef>
                <a:spcPts val="0"/>
              </a:spcBef>
              <a:buFont typeface="+mj-lt"/>
              <a:buAutoNum type="romanUcPeriod"/>
              <a:tabLst>
                <a:tab pos="1371600" algn="l"/>
              </a:tabLst>
            </a:pPr>
            <a:r>
              <a:rPr lang="en-US" sz="1200" b="1" u="sng" dirty="0">
                <a:latin typeface="Arial" panose="020B0604020202020204" pitchFamily="34" charset="0"/>
                <a:cs typeface="Arial" panose="020B0604020202020204" pitchFamily="34" charset="0"/>
              </a:rPr>
              <a:t>Radionuclide Quantification: </a:t>
            </a:r>
          </a:p>
          <a:p>
            <a:pPr marL="344488" lvl="1" indent="-176213">
              <a:spcBef>
                <a:spcPts val="0"/>
              </a:spcBef>
              <a:buFont typeface="Wingdings" panose="05000000000000000000" pitchFamily="2" charset="2"/>
              <a:buChar char="§"/>
              <a:tabLst>
                <a:tab pos="1371600" algn="l"/>
              </a:tabLst>
            </a:pPr>
            <a:r>
              <a:rPr lang="en-US" sz="1200" dirty="0">
                <a:solidFill>
                  <a:srgbClr val="FF0000"/>
                </a:solidFill>
                <a:latin typeface="Arial" panose="020B0604020202020204" pitchFamily="34" charset="0"/>
                <a:cs typeface="Arial" panose="020B0604020202020204" pitchFamily="34" charset="0"/>
              </a:rPr>
              <a:t>Input: </a:t>
            </a:r>
            <a:r>
              <a:rPr lang="en-US" sz="1200" dirty="0">
                <a:latin typeface="Arial" panose="020B0604020202020204" pitchFamily="34" charset="0"/>
                <a:cs typeface="Arial" panose="020B0604020202020204" pitchFamily="34" charset="0"/>
              </a:rPr>
              <a:t>Radionuclide’s decay scheme (Evaluated Nuclear Structure Data File, ENSDF), X-ray info, Gating energies</a:t>
            </a:r>
          </a:p>
          <a:p>
            <a:pPr marL="344488" lvl="1" indent="-176213">
              <a:spcBef>
                <a:spcPts val="0"/>
              </a:spcBef>
              <a:buFont typeface="Wingdings" panose="05000000000000000000" pitchFamily="2" charset="2"/>
              <a:buChar char="§"/>
              <a:tabLst>
                <a:tab pos="1371600" algn="l"/>
              </a:tabLst>
            </a:pPr>
            <a:r>
              <a:rPr lang="en-US" sz="1200" dirty="0">
                <a:solidFill>
                  <a:srgbClr val="FF0000"/>
                </a:solidFill>
                <a:latin typeface="Arial" panose="020B0604020202020204" pitchFamily="34" charset="0"/>
                <a:cs typeface="Arial" panose="020B0604020202020204" pitchFamily="34" charset="0"/>
              </a:rPr>
              <a:t>Output: </a:t>
            </a:r>
            <a:r>
              <a:rPr lang="en-US" sz="1200" dirty="0">
                <a:latin typeface="Arial" panose="020B0604020202020204" pitchFamily="34" charset="0"/>
                <a:cs typeface="Arial" panose="020B0604020202020204" pitchFamily="34" charset="0"/>
              </a:rPr>
              <a:t>Coin. detection probability specific to radionuclide/coin. pair (left, below)</a:t>
            </a:r>
          </a:p>
        </p:txBody>
      </p:sp>
      <p:grpSp>
        <p:nvGrpSpPr>
          <p:cNvPr id="16" name="Group 15">
            <a:extLst>
              <a:ext uri="{FF2B5EF4-FFF2-40B4-BE49-F238E27FC236}">
                <a16:creationId xmlns:a16="http://schemas.microsoft.com/office/drawing/2014/main" id="{0833E006-F5ED-4896-AC5C-97B5D03F274B}"/>
              </a:ext>
            </a:extLst>
          </p:cNvPr>
          <p:cNvGrpSpPr/>
          <p:nvPr/>
        </p:nvGrpSpPr>
        <p:grpSpPr>
          <a:xfrm>
            <a:off x="6849289" y="925571"/>
            <a:ext cx="2359652" cy="2623521"/>
            <a:chOff x="9363399" y="1063892"/>
            <a:chExt cx="2359652" cy="2623521"/>
          </a:xfrm>
        </p:grpSpPr>
        <p:sp>
          <p:nvSpPr>
            <p:cNvPr id="17" name="Rectangle 16">
              <a:extLst>
                <a:ext uri="{FF2B5EF4-FFF2-40B4-BE49-F238E27FC236}">
                  <a16:creationId xmlns:a16="http://schemas.microsoft.com/office/drawing/2014/main" id="{1C4D64F9-F887-4CF2-A021-7D9EF1392BEE}"/>
                </a:ext>
              </a:extLst>
            </p:cNvPr>
            <p:cNvSpPr/>
            <p:nvPr/>
          </p:nvSpPr>
          <p:spPr bwMode="auto">
            <a:xfrm>
              <a:off x="9419279" y="1063892"/>
              <a:ext cx="2129971" cy="2527381"/>
            </a:xfrm>
            <a:prstGeom prst="rect">
              <a:avLst/>
            </a:prstGeom>
            <a:solidFill>
              <a:srgbClr val="2D2DB9">
                <a:lumMod val="20000"/>
                <a:lumOff val="80000"/>
                <a:alpha val="15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66788"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1937FC1-3C4A-4C0E-A804-55763C921E2E}"/>
                    </a:ext>
                  </a:extLst>
                </p:cNvPr>
                <p:cNvSpPr txBox="1"/>
                <p:nvPr/>
              </p:nvSpPr>
              <p:spPr>
                <a:xfrm>
                  <a:off x="9363399" y="2471696"/>
                  <a:ext cx="2359652" cy="1215717"/>
                </a:xfrm>
                <a:prstGeom prst="rect">
                  <a:avLst/>
                </a:prstGeom>
                <a:noFill/>
              </p:spPr>
              <p:txBody>
                <a:bodyPr wrap="square" rtlCol="0">
                  <a:spAutoFit/>
                </a:bodyPr>
                <a:lstStyle/>
                <a:p>
                  <a:pPr marL="112713" marR="0" lvl="0" indent="-112713"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9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Sample coincidence histogram obtained from software’s segment </a:t>
                  </a:r>
                  <a14:m>
                    <m:oMath xmlns:m="http://schemas.openxmlformats.org/officeDocument/2006/math">
                      <m:r>
                        <a:rPr kumimoji="0" lang="en-US" sz="900" b="1" i="0" u="none" strike="noStrike" kern="0" cap="none" spc="0" normalizeH="0" baseline="0" noProof="0" dirty="0" smtClean="0">
                          <a:ln>
                            <a:noFill/>
                          </a:ln>
                          <a:solidFill>
                            <a:srgbClr val="FF0000"/>
                          </a:solidFill>
                          <a:effectLst/>
                          <a:uLnTx/>
                          <a:uFillTx/>
                          <a:latin typeface="Cambria Math" panose="02040503050406030204" pitchFamily="18" charset="0"/>
                          <a:cs typeface="Arial" panose="020B0604020202020204" pitchFamily="34" charset="0"/>
                        </a:rPr>
                        <m:t>𝐈</m:t>
                      </m:r>
                    </m:oMath>
                  </a14:m>
                  <a:endParaRPr kumimoji="0" lang="en-US" sz="900" b="1"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112713" marR="0" lvl="0" indent="-112713" defTabSz="91440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9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Singles and coincidence spectra shown for a </a:t>
                  </a:r>
                  <a:r>
                    <a:rPr kumimoji="0" lang="en-US" sz="900" b="1" i="0" u="none" strike="noStrike" kern="0" cap="none" spc="0" normalizeH="0" baseline="30000" noProof="0" dirty="0">
                      <a:ln>
                        <a:noFill/>
                      </a:ln>
                      <a:solidFill>
                        <a:srgbClr val="FF0000"/>
                      </a:solidFill>
                      <a:effectLst/>
                      <a:uLnTx/>
                      <a:uFillTx/>
                      <a:latin typeface="Arial" panose="020B0604020202020204" pitchFamily="34" charset="0"/>
                      <a:cs typeface="Arial" panose="020B0604020202020204" pitchFamily="34" charset="0"/>
                    </a:rPr>
                    <a:t>60</a:t>
                  </a:r>
                  <a:r>
                    <a:rPr kumimoji="0" lang="en-US" sz="9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Co source</a:t>
                  </a:r>
                </a:p>
                <a:p>
                  <a:pPr marL="112713" marR="0" lvl="0" indent="-112713"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9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Reduced continuum in coincidence spectrum shows promising improvement than singles</a:t>
                  </a:r>
                </a:p>
              </p:txBody>
            </p:sp>
          </mc:Choice>
          <mc:Fallback xmlns="">
            <p:sp>
              <p:nvSpPr>
                <p:cNvPr id="19" name="TextBox 18">
                  <a:extLst>
                    <a:ext uri="{FF2B5EF4-FFF2-40B4-BE49-F238E27FC236}">
                      <a16:creationId xmlns:a16="http://schemas.microsoft.com/office/drawing/2014/main" id="{81937FC1-3C4A-4C0E-A804-55763C921E2E}"/>
                    </a:ext>
                  </a:extLst>
                </p:cNvPr>
                <p:cNvSpPr txBox="1">
                  <a:spLocks noRot="1" noChangeAspect="1" noMove="1" noResize="1" noEditPoints="1" noAdjustHandles="1" noChangeArrowheads="1" noChangeShapeType="1" noTextEdit="1"/>
                </p:cNvSpPr>
                <p:nvPr/>
              </p:nvSpPr>
              <p:spPr>
                <a:xfrm>
                  <a:off x="9363399" y="2471696"/>
                  <a:ext cx="2359652" cy="1215717"/>
                </a:xfrm>
                <a:prstGeom prst="rect">
                  <a:avLst/>
                </a:prstGeom>
                <a:blipFill>
                  <a:blip r:embed="rId2"/>
                  <a:stretch>
                    <a:fillRect b="-1005"/>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8613DA3B-5481-45DE-AEDB-A58832A0F4DF}"/>
              </a:ext>
            </a:extLst>
          </p:cNvPr>
          <p:cNvGrpSpPr/>
          <p:nvPr/>
        </p:nvGrpSpPr>
        <p:grpSpPr>
          <a:xfrm>
            <a:off x="319606" y="3190619"/>
            <a:ext cx="4949397" cy="1572797"/>
            <a:chOff x="4461169" y="5285202"/>
            <a:chExt cx="4949397" cy="1572797"/>
          </a:xfrm>
        </p:grpSpPr>
        <p:sp>
          <p:nvSpPr>
            <p:cNvPr id="21" name="Rectangle 20">
              <a:extLst>
                <a:ext uri="{FF2B5EF4-FFF2-40B4-BE49-F238E27FC236}">
                  <a16:creationId xmlns:a16="http://schemas.microsoft.com/office/drawing/2014/main" id="{CD69E284-2680-46D6-9C3D-C5B0F46D2D53}"/>
                </a:ext>
              </a:extLst>
            </p:cNvPr>
            <p:cNvSpPr/>
            <p:nvPr/>
          </p:nvSpPr>
          <p:spPr bwMode="auto">
            <a:xfrm>
              <a:off x="4475576" y="5285202"/>
              <a:ext cx="4826114" cy="1572797"/>
            </a:xfrm>
            <a:prstGeom prst="rect">
              <a:avLst/>
            </a:prstGeom>
            <a:solidFill>
              <a:srgbClr val="FFC000">
                <a:alpha val="1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nvGrpSpPr>
            <p:cNvPr id="22" name="Group 21">
              <a:extLst>
                <a:ext uri="{FF2B5EF4-FFF2-40B4-BE49-F238E27FC236}">
                  <a16:creationId xmlns:a16="http://schemas.microsoft.com/office/drawing/2014/main" id="{D01430A5-FEB3-4720-81E6-8E8CB5C2B40E}"/>
                </a:ext>
              </a:extLst>
            </p:cNvPr>
            <p:cNvGrpSpPr/>
            <p:nvPr/>
          </p:nvGrpSpPr>
          <p:grpSpPr>
            <a:xfrm>
              <a:off x="4461169" y="5303727"/>
              <a:ext cx="4949397" cy="1554272"/>
              <a:chOff x="4461169" y="5303727"/>
              <a:chExt cx="4949397" cy="1554272"/>
            </a:xfrm>
          </p:grpSpPr>
          <p:graphicFrame>
            <p:nvGraphicFramePr>
              <p:cNvPr id="23" name="Chart 22">
                <a:extLst>
                  <a:ext uri="{FF2B5EF4-FFF2-40B4-BE49-F238E27FC236}">
                    <a16:creationId xmlns:a16="http://schemas.microsoft.com/office/drawing/2014/main" id="{386ECC94-B88E-4277-9668-7E2987343ED3}"/>
                  </a:ext>
                </a:extLst>
              </p:cNvPr>
              <p:cNvGraphicFramePr/>
              <p:nvPr>
                <p:extLst>
                  <p:ext uri="{D42A27DB-BD31-4B8C-83A1-F6EECF244321}">
                    <p14:modId xmlns:p14="http://schemas.microsoft.com/office/powerpoint/2010/main" val="4185210814"/>
                  </p:ext>
                </p:extLst>
              </p:nvPr>
            </p:nvGraphicFramePr>
            <p:xfrm>
              <a:off x="4461169" y="5469154"/>
              <a:ext cx="2611988" cy="1378683"/>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33BEEB15-1EE6-48D1-9D8B-B6BBFBE11AB8}"/>
                  </a:ext>
                </a:extLst>
              </p:cNvPr>
              <p:cNvSpPr txBox="1"/>
              <p:nvPr/>
            </p:nvSpPr>
            <p:spPr>
              <a:xfrm>
                <a:off x="6901869" y="5303727"/>
                <a:ext cx="2508697" cy="1554272"/>
              </a:xfrm>
              <a:prstGeom prst="rect">
                <a:avLst/>
              </a:prstGeom>
              <a:noFill/>
            </p:spPr>
            <p:txBody>
              <a:bodyPr wrap="square" rtlCol="0">
                <a:spAutoFit/>
              </a:bodyPr>
              <a:lstStyle/>
              <a:p>
                <a:pPr marL="171450" indent="-171450">
                  <a:spcAft>
                    <a:spcPts val="600"/>
                  </a:spcAft>
                  <a:buFont typeface="Wingdings" panose="05000000000000000000" pitchFamily="2" charset="2"/>
                  <a:buChar char="§"/>
                </a:pPr>
                <a:r>
                  <a:rPr lang="en-US" sz="900" b="1" dirty="0">
                    <a:solidFill>
                      <a:srgbClr val="FF0000"/>
                    </a:solidFill>
                    <a:latin typeface="Arial" panose="020B0604020202020204" pitchFamily="34" charset="0"/>
                    <a:cs typeface="Arial" panose="020B0604020202020204" pitchFamily="34" charset="0"/>
                  </a:rPr>
                  <a:t>Simulated coincidence detection probabilities </a:t>
                </a:r>
              </a:p>
              <a:p>
                <a:pPr lvl="4" indent="-171450">
                  <a:buFont typeface="Wingdings" panose="05000000000000000000" pitchFamily="2" charset="2"/>
                  <a:buChar char="q"/>
                </a:pPr>
                <a:r>
                  <a:rPr lang="en-US" sz="900" b="1" dirty="0">
                    <a:solidFill>
                      <a:srgbClr val="FF0000"/>
                    </a:solidFill>
                    <a:latin typeface="Arial" panose="020B0604020202020204" pitchFamily="34" charset="0"/>
                    <a:cs typeface="Arial" panose="020B0604020202020204" pitchFamily="34" charset="0"/>
                  </a:rPr>
                  <a:t>needed for radionuclide quantification</a:t>
                </a:r>
              </a:p>
              <a:p>
                <a:pPr marL="171450" indent="-171450">
                  <a:buFont typeface="Wingdings" panose="05000000000000000000" pitchFamily="2" charset="2"/>
                  <a:buChar char="§"/>
                </a:pPr>
                <a:endParaRPr lang="en-US" sz="900" b="1" dirty="0">
                  <a:solidFill>
                    <a:srgbClr val="FF0000"/>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en-US" sz="900" b="1" dirty="0">
                    <a:solidFill>
                      <a:srgbClr val="FF0000"/>
                    </a:solidFill>
                    <a:latin typeface="Arial" panose="020B0604020202020204" pitchFamily="34" charset="0"/>
                    <a:cs typeface="Arial" panose="020B0604020202020204" pitchFamily="34" charset="0"/>
                  </a:rPr>
                  <a:t>Figure shows probability convergence with number of software runs (iterations). Also shown is the respective computational time taken by the software</a:t>
                </a:r>
              </a:p>
            </p:txBody>
          </p:sp>
        </p:grpSp>
      </p:grpSp>
      <p:sp>
        <p:nvSpPr>
          <p:cNvPr id="25" name="Rectangle 24">
            <a:extLst>
              <a:ext uri="{FF2B5EF4-FFF2-40B4-BE49-F238E27FC236}">
                <a16:creationId xmlns:a16="http://schemas.microsoft.com/office/drawing/2014/main" id="{3B7FF356-8F0B-4134-B470-0A4B11BE6970}"/>
              </a:ext>
            </a:extLst>
          </p:cNvPr>
          <p:cNvSpPr/>
          <p:nvPr/>
        </p:nvSpPr>
        <p:spPr bwMode="auto">
          <a:xfrm>
            <a:off x="5160126" y="3490566"/>
            <a:ext cx="3868050" cy="1378683"/>
          </a:xfrm>
          <a:prstGeom prst="rect">
            <a:avLst/>
          </a:prstGeom>
          <a:solidFill>
            <a:srgbClr val="F3FFFF"/>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26" name="Picture 25">
            <a:extLst>
              <a:ext uri="{FF2B5EF4-FFF2-40B4-BE49-F238E27FC236}">
                <a16:creationId xmlns:a16="http://schemas.microsoft.com/office/drawing/2014/main" id="{0A79780C-5FEF-4838-9821-A8DC918DC246}"/>
              </a:ext>
            </a:extLst>
          </p:cNvPr>
          <p:cNvPicPr/>
          <p:nvPr/>
        </p:nvPicPr>
        <p:blipFill rotWithShape="1">
          <a:blip r:embed="rId4">
            <a:extLst>
              <a:ext uri="{BEBA8EAE-BF5A-486C-A8C5-ECC9F3942E4B}">
                <a14:imgProps xmlns:a14="http://schemas.microsoft.com/office/drawing/2010/main">
                  <a14:imgLayer r:embed="rId5">
                    <a14:imgEffect>
                      <a14:colorTemperature colorTemp="5300"/>
                    </a14:imgEffect>
                  </a14:imgLayer>
                </a14:imgProps>
              </a:ext>
            </a:extLst>
          </a:blip>
          <a:srcRect l="589" t="4350" r="49806" b="1579"/>
          <a:stretch/>
        </p:blipFill>
        <p:spPr bwMode="auto">
          <a:xfrm>
            <a:off x="5215521" y="3445401"/>
            <a:ext cx="1814533" cy="1443981"/>
          </a:xfrm>
          <a:prstGeom prst="rect">
            <a:avLst/>
          </a:prstGeom>
          <a:solidFill>
            <a:srgbClr val="F0FFFC"/>
          </a:solid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68753E2-3449-4D5F-ACB4-8E857619D5B2}"/>
                  </a:ext>
                </a:extLst>
              </p:cNvPr>
              <p:cNvSpPr txBox="1"/>
              <p:nvPr/>
            </p:nvSpPr>
            <p:spPr>
              <a:xfrm>
                <a:off x="7018792" y="3756264"/>
                <a:ext cx="1802948" cy="923330"/>
              </a:xfrm>
              <a:prstGeom prst="rect">
                <a:avLst/>
              </a:prstGeom>
              <a:noFill/>
            </p:spPr>
            <p:txBody>
              <a:bodyPr wrap="square" rtlCol="0">
                <a:spAutoFit/>
              </a:bodyPr>
              <a:lstStyle/>
              <a:p>
                <a:pPr marL="115888" indent="-111125">
                  <a:buFont typeface="Wingdings" panose="05000000000000000000" pitchFamily="2" charset="2"/>
                  <a:buChar char="§"/>
                </a:pPr>
                <a:r>
                  <a:rPr lang="en-US" sz="900" b="1" dirty="0">
                    <a:solidFill>
                      <a:srgbClr val="FF0000"/>
                    </a:solidFill>
                    <a:latin typeface="Arial" panose="020B0604020202020204" pitchFamily="34" charset="0"/>
                    <a:cs typeface="Arial" panose="020B0604020202020204" pitchFamily="34" charset="0"/>
                  </a:rPr>
                  <a:t>Delay histogram generated by software’s segment </a:t>
                </a:r>
                <a14:m>
                  <m:oMath xmlns:m="http://schemas.openxmlformats.org/officeDocument/2006/math">
                    <m:r>
                      <a:rPr lang="en-US" sz="900" b="1" i="0" dirty="0" smtClean="0">
                        <a:solidFill>
                          <a:srgbClr val="FF0000"/>
                        </a:solidFill>
                        <a:latin typeface="Cambria Math" panose="02040503050406030204" pitchFamily="18" charset="0"/>
                        <a:cs typeface="Times New Roman" panose="02020603050405020304" pitchFamily="18" charset="0"/>
                      </a:rPr>
                      <m:t>𝐈</m:t>
                    </m:r>
                  </m:oMath>
                </a14:m>
                <a:endParaRPr lang="en-US" sz="900" b="1" dirty="0">
                  <a:solidFill>
                    <a:srgbClr val="FF0000"/>
                  </a:solidFill>
                  <a:latin typeface="Times New Roman" panose="02020603050405020304" pitchFamily="18" charset="0"/>
                  <a:cs typeface="Times New Roman" panose="02020603050405020304" pitchFamily="18" charset="0"/>
                </a:endParaRPr>
              </a:p>
              <a:p>
                <a:pPr marL="115888" indent="-111125">
                  <a:buFont typeface="Wingdings" panose="05000000000000000000" pitchFamily="2" charset="2"/>
                  <a:buChar char="§"/>
                </a:pPr>
                <a:endParaRPr lang="en-US" sz="900" b="1" dirty="0">
                  <a:solidFill>
                    <a:srgbClr val="FF0000"/>
                  </a:solidFill>
                  <a:latin typeface="Arial" panose="020B0604020202020204" pitchFamily="34" charset="0"/>
                  <a:cs typeface="Arial" panose="020B0604020202020204" pitchFamily="34" charset="0"/>
                </a:endParaRPr>
              </a:p>
              <a:p>
                <a:pPr marL="115888" indent="-111125">
                  <a:buFont typeface="Wingdings" panose="05000000000000000000" pitchFamily="2" charset="2"/>
                  <a:buChar char="§"/>
                </a:pPr>
                <a:r>
                  <a:rPr lang="en-US" sz="900" b="1" dirty="0">
                    <a:solidFill>
                      <a:srgbClr val="FF0000"/>
                    </a:solidFill>
                    <a:latin typeface="Arial" panose="020B0604020202020204" pitchFamily="34" charset="0"/>
                    <a:cs typeface="Arial" panose="020B0604020202020204" pitchFamily="34" charset="0"/>
                  </a:rPr>
                  <a:t>Timing distribution of coincident events predicted by the software</a:t>
                </a:r>
              </a:p>
            </p:txBody>
          </p:sp>
        </mc:Choice>
        <mc:Fallback xmlns="">
          <p:sp>
            <p:nvSpPr>
              <p:cNvPr id="27" name="TextBox 26">
                <a:extLst>
                  <a:ext uri="{FF2B5EF4-FFF2-40B4-BE49-F238E27FC236}">
                    <a16:creationId xmlns:a16="http://schemas.microsoft.com/office/drawing/2014/main" id="{B68753E2-3449-4D5F-ACB4-8E857619D5B2}"/>
                  </a:ext>
                </a:extLst>
              </p:cNvPr>
              <p:cNvSpPr txBox="1">
                <a:spLocks noRot="1" noChangeAspect="1" noMove="1" noResize="1" noEditPoints="1" noAdjustHandles="1" noChangeArrowheads="1" noChangeShapeType="1" noTextEdit="1"/>
              </p:cNvSpPr>
              <p:nvPr/>
            </p:nvSpPr>
            <p:spPr>
              <a:xfrm>
                <a:off x="7018792" y="3756264"/>
                <a:ext cx="1802948" cy="923330"/>
              </a:xfrm>
              <a:prstGeom prst="rect">
                <a:avLst/>
              </a:prstGeom>
              <a:blipFill>
                <a:blip r:embed="rId6"/>
                <a:stretch>
                  <a:fillRect b="-197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532CA949-3C9C-4257-926E-CBF38513F45B}"/>
              </a:ext>
            </a:extLst>
          </p:cNvPr>
          <p:cNvGrpSpPr/>
          <p:nvPr/>
        </p:nvGrpSpPr>
        <p:grpSpPr>
          <a:xfrm>
            <a:off x="6866788" y="883510"/>
            <a:ext cx="2098081" cy="1524001"/>
            <a:chOff x="6866788" y="883510"/>
            <a:chExt cx="2098081" cy="1524001"/>
          </a:xfrm>
        </p:grpSpPr>
        <p:grpSp>
          <p:nvGrpSpPr>
            <p:cNvPr id="28" name="Group 27">
              <a:extLst>
                <a:ext uri="{FF2B5EF4-FFF2-40B4-BE49-F238E27FC236}">
                  <a16:creationId xmlns:a16="http://schemas.microsoft.com/office/drawing/2014/main" id="{1482317F-64EF-453D-B153-1989CB5DFC2F}"/>
                </a:ext>
              </a:extLst>
            </p:cNvPr>
            <p:cNvGrpSpPr/>
            <p:nvPr/>
          </p:nvGrpSpPr>
          <p:grpSpPr>
            <a:xfrm>
              <a:off x="6866788" y="883510"/>
              <a:ext cx="2098081" cy="1524001"/>
              <a:chOff x="1189703" y="219515"/>
              <a:chExt cx="5008391" cy="3637987"/>
            </a:xfrm>
          </p:grpSpPr>
          <p:pic>
            <p:nvPicPr>
              <p:cNvPr id="29" name="Picture 28">
                <a:extLst>
                  <a:ext uri="{FF2B5EF4-FFF2-40B4-BE49-F238E27FC236}">
                    <a16:creationId xmlns:a16="http://schemas.microsoft.com/office/drawing/2014/main" id="{93F044F1-CD40-4D16-B99B-B62C15EDA1AB}"/>
                  </a:ext>
                </a:extLst>
              </p:cNvPr>
              <p:cNvPicPr>
                <a:picLocks noChangeAspect="1"/>
              </p:cNvPicPr>
              <p:nvPr/>
            </p:nvPicPr>
            <p:blipFill rotWithShape="1">
              <a:blip r:embed="rId7">
                <a:clrChange>
                  <a:clrFrom>
                    <a:srgbClr val="FAFFFF"/>
                  </a:clrFrom>
                  <a:clrTo>
                    <a:srgbClr val="FAFFFF">
                      <a:alpha val="0"/>
                    </a:srgbClr>
                  </a:clrTo>
                </a:clrChange>
                <a:extLst>
                  <a:ext uri="{BEBA8EAE-BF5A-486C-A8C5-ECC9F3942E4B}">
                    <a14:imgProps xmlns:a14="http://schemas.microsoft.com/office/drawing/2010/main">
                      <a14:imgLayer r:embed="rId8">
                        <a14:imgEffect>
                          <a14:colorTemperature colorTemp="5900"/>
                        </a14:imgEffect>
                      </a14:imgLayer>
                    </a14:imgProps>
                  </a:ext>
                </a:extLst>
              </a:blip>
              <a:srcRect t="3359" r="6842" b="279"/>
              <a:stretch/>
            </p:blipFill>
            <p:spPr>
              <a:xfrm>
                <a:off x="1189703" y="219515"/>
                <a:ext cx="5008391" cy="3637987"/>
              </a:xfrm>
              <a:prstGeom prst="rect">
                <a:avLst/>
              </a:prstGeom>
              <a:noFill/>
            </p:spPr>
          </p:pic>
          <p:sp>
            <p:nvSpPr>
              <p:cNvPr id="31" name="TextBox 30">
                <a:extLst>
                  <a:ext uri="{FF2B5EF4-FFF2-40B4-BE49-F238E27FC236}">
                    <a16:creationId xmlns:a16="http://schemas.microsoft.com/office/drawing/2014/main" id="{0DC69821-CF73-454E-9C2F-0752104F989E}"/>
                  </a:ext>
                </a:extLst>
              </p:cNvPr>
              <p:cNvSpPr txBox="1"/>
              <p:nvPr/>
            </p:nvSpPr>
            <p:spPr>
              <a:xfrm>
                <a:off x="2329906" y="2086061"/>
                <a:ext cx="1718898" cy="514293"/>
              </a:xfrm>
              <a:prstGeom prst="rect">
                <a:avLst/>
              </a:prstGeom>
              <a:noFill/>
            </p:spPr>
            <p:txBody>
              <a:bodyPr wrap="none" rtlCol="0">
                <a:spAutoFit/>
              </a:bodyPr>
              <a:lstStyle/>
              <a:p>
                <a:r>
                  <a:rPr lang="en-US" sz="800" b="1" dirty="0">
                    <a:solidFill>
                      <a:srgbClr val="FF0000"/>
                    </a:solidFill>
                    <a:latin typeface="Times New Roman" panose="02020603050405020304" pitchFamily="18" charset="0"/>
                    <a:cs typeface="Times New Roman" panose="02020603050405020304" pitchFamily="18" charset="0"/>
                  </a:rPr>
                  <a:t>Coincidence</a:t>
                </a:r>
              </a:p>
            </p:txBody>
          </p:sp>
          <p:sp>
            <p:nvSpPr>
              <p:cNvPr id="32" name="TextBox 31">
                <a:extLst>
                  <a:ext uri="{FF2B5EF4-FFF2-40B4-BE49-F238E27FC236}">
                    <a16:creationId xmlns:a16="http://schemas.microsoft.com/office/drawing/2014/main" id="{0A4C149C-AE6F-4AA3-83D4-070975894F8F}"/>
                  </a:ext>
                </a:extLst>
              </p:cNvPr>
              <p:cNvSpPr txBox="1"/>
              <p:nvPr/>
            </p:nvSpPr>
            <p:spPr>
              <a:xfrm>
                <a:off x="2443132" y="927781"/>
                <a:ext cx="1380448" cy="514293"/>
              </a:xfrm>
              <a:prstGeom prst="rect">
                <a:avLst/>
              </a:prstGeom>
              <a:noFill/>
            </p:spPr>
            <p:txBody>
              <a:bodyPr wrap="square" rtlCol="0">
                <a:spAutoFit/>
              </a:bodyPr>
              <a:lstStyle/>
              <a:p>
                <a:r>
                  <a:rPr lang="en-US" sz="800" b="1" dirty="0">
                    <a:latin typeface="Times New Roman" panose="02020603050405020304" pitchFamily="18" charset="0"/>
                    <a:cs typeface="Times New Roman" panose="02020603050405020304" pitchFamily="18" charset="0"/>
                  </a:rPr>
                  <a:t>Singles</a:t>
                </a:r>
              </a:p>
            </p:txBody>
          </p:sp>
        </p:grpSp>
        <p:sp>
          <p:nvSpPr>
            <p:cNvPr id="4" name="Rectangle 3">
              <a:extLst>
                <a:ext uri="{FF2B5EF4-FFF2-40B4-BE49-F238E27FC236}">
                  <a16:creationId xmlns:a16="http://schemas.microsoft.com/office/drawing/2014/main" id="{2EA0B168-C330-4B16-B45B-9A83FDAB5BDD}"/>
                </a:ext>
              </a:extLst>
            </p:cNvPr>
            <p:cNvSpPr/>
            <p:nvPr/>
          </p:nvSpPr>
          <p:spPr>
            <a:xfrm>
              <a:off x="8458205" y="940087"/>
              <a:ext cx="406400" cy="207862"/>
            </a:xfrm>
            <a:prstGeom prst="rect">
              <a:avLst/>
            </a:prstGeom>
            <a:solidFill>
              <a:srgbClr val="F8F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639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P3.1-312</a:t>
            </a: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a16="http://schemas.microsoft.com/office/drawing/2014/main" id="{71BB43FB-7AE6-45F2-92A7-2C7F7FBCC9BB}"/>
              </a:ext>
            </a:extLst>
          </p:cNvPr>
          <p:cNvSpPr>
            <a:spLocks noChangeArrowheads="1"/>
          </p:cNvSpPr>
          <p:nvPr/>
        </p:nvSpPr>
        <p:spPr bwMode="auto">
          <a:xfrm>
            <a:off x="1665624" y="99232"/>
            <a:ext cx="5606473" cy="766747"/>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Development of an Ultra-Sensitive Gamma-Gamma Coincidence System for Radionuclide Measurements at International Monitoring System Stations</a:t>
            </a:r>
          </a:p>
          <a:p>
            <a:pPr algn="ctr" eaLnBrk="0" hangingPunct="0">
              <a:lnSpc>
                <a:spcPts val="1400"/>
              </a:lnSpc>
            </a:pPr>
            <a:r>
              <a:rPr lang="en-US" sz="800" dirty="0">
                <a:solidFill>
                  <a:schemeClr val="bg1"/>
                </a:solidFill>
                <a:latin typeface="Arial" panose="020B0604020202020204" pitchFamily="34" charset="0"/>
                <a:ea typeface="Avenir Book" charset="0"/>
              </a:rPr>
              <a:t>M. Sharma</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J. Burnett</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A. Myers</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L. Lidey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H. Miley</a:t>
            </a: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 T. Anderson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H. Persson</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 K. Phillips</a:t>
            </a:r>
            <a:r>
              <a:rPr lang="en-US" sz="800" baseline="30000" dirty="0">
                <a:solidFill>
                  <a:schemeClr val="bg1"/>
                </a:solidFill>
                <a:latin typeface="Arial" panose="020B0604020202020204" pitchFamily="34" charset="0"/>
                <a:ea typeface="Avenir Book" charset="0"/>
              </a:rPr>
              <a:t>2</a:t>
            </a:r>
          </a:p>
          <a:p>
            <a:pPr algn="ctr" eaLnBrk="0" hangingPunct="0">
              <a:lnSpc>
                <a:spcPts val="1400"/>
              </a:lnSpc>
            </a:pPr>
            <a:r>
              <a:rPr lang="en-US" sz="800" baseline="30000" dirty="0">
                <a:solidFill>
                  <a:schemeClr val="bg1"/>
                </a:solidFill>
                <a:latin typeface="Arial" panose="020B0604020202020204" pitchFamily="34" charset="0"/>
                <a:ea typeface="Avenir Book" charset="0"/>
              </a:rPr>
              <a:t>1</a:t>
            </a:r>
            <a:r>
              <a:rPr lang="en-US" sz="800" dirty="0">
                <a:solidFill>
                  <a:schemeClr val="bg1"/>
                </a:solidFill>
                <a:latin typeface="Arial" panose="020B0604020202020204" pitchFamily="34" charset="0"/>
                <a:ea typeface="Avenir Book" charset="0"/>
              </a:rPr>
              <a:t>Pacific Northwest National Laboratory ; </a:t>
            </a:r>
            <a:r>
              <a:rPr lang="en-US" sz="800" baseline="30000" dirty="0">
                <a:solidFill>
                  <a:schemeClr val="bg1"/>
                </a:solidFill>
                <a:latin typeface="Arial" panose="020B0604020202020204" pitchFamily="34" charset="0"/>
                <a:ea typeface="Avenir Book" charset="0"/>
              </a:rPr>
              <a:t>2</a:t>
            </a:r>
            <a:r>
              <a:rPr lang="en-US" sz="800" dirty="0">
                <a:solidFill>
                  <a:schemeClr val="bg1"/>
                </a:solidFill>
                <a:latin typeface="Arial" panose="020B0604020202020204" pitchFamily="34" charset="0"/>
                <a:ea typeface="Avenir Book" charset="0"/>
              </a:rPr>
              <a:t>Mirion Technologies   </a:t>
            </a:r>
          </a:p>
        </p:txBody>
      </p:sp>
      <p:sp>
        <p:nvSpPr>
          <p:cNvPr id="6" name="Content Placeholder 2">
            <a:extLst>
              <a:ext uri="{FF2B5EF4-FFF2-40B4-BE49-F238E27FC236}">
                <a16:creationId xmlns:a16="http://schemas.microsoft.com/office/drawing/2014/main" id="{E71ACDA4-6135-4A07-BCA4-C46A36CC18F3}"/>
              </a:ext>
            </a:extLst>
          </p:cNvPr>
          <p:cNvSpPr txBox="1">
            <a:spLocks/>
          </p:cNvSpPr>
          <p:nvPr/>
        </p:nvSpPr>
        <p:spPr>
          <a:xfrm>
            <a:off x="309153" y="848760"/>
            <a:ext cx="2143761" cy="301497"/>
          </a:xfrm>
          <a:prstGeom prst="rect">
            <a:avLst/>
          </a:prstGeom>
        </p:spPr>
        <p:txBody>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spcBef>
                <a:spcPts val="0"/>
              </a:spcBef>
              <a:spcAft>
                <a:spcPts val="1200"/>
              </a:spcAft>
              <a:buNone/>
            </a:pPr>
            <a:r>
              <a:rPr lang="en-US" sz="1600" b="1" u="sng" dirty="0">
                <a:solidFill>
                  <a:srgbClr val="00B050"/>
                </a:solidFill>
                <a:latin typeface="Arial" panose="020B0604020202020204" pitchFamily="34" charset="0"/>
                <a:cs typeface="Arial" panose="020B0604020202020204" pitchFamily="34" charset="0"/>
              </a:rPr>
              <a:t>Software Validation </a:t>
            </a:r>
          </a:p>
        </p:txBody>
      </p:sp>
      <p:sp>
        <p:nvSpPr>
          <p:cNvPr id="9" name="Rectangle: Rounded Corners 8">
            <a:extLst>
              <a:ext uri="{FF2B5EF4-FFF2-40B4-BE49-F238E27FC236}">
                <a16:creationId xmlns:a16="http://schemas.microsoft.com/office/drawing/2014/main" id="{D9B98983-B230-44BB-A1AD-8C06285F890F}"/>
              </a:ext>
            </a:extLst>
          </p:cNvPr>
          <p:cNvSpPr/>
          <p:nvPr/>
        </p:nvSpPr>
        <p:spPr bwMode="auto">
          <a:xfrm>
            <a:off x="440872" y="1150257"/>
            <a:ext cx="8550728" cy="2148383"/>
          </a:xfrm>
          <a:prstGeom prst="roundRect">
            <a:avLst/>
          </a:prstGeom>
          <a:solidFill>
            <a:srgbClr val="AAE2CA">
              <a:lumMod val="20000"/>
              <a:lumOff val="80000"/>
              <a:alpha val="50000"/>
            </a:srgbClr>
          </a:solidFill>
          <a:ln w="31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66788"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ndParaRPr>
          </a:p>
        </p:txBody>
      </p: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F63A04E8-18A5-476A-B9A8-91DEBA0C35CD}"/>
                  </a:ext>
                </a:extLst>
              </p:cNvPr>
              <p:cNvGraphicFramePr>
                <a:graphicFrameLocks noGrp="1"/>
              </p:cNvGraphicFramePr>
              <p:nvPr>
                <p:extLst>
                  <p:ext uri="{D42A27DB-BD31-4B8C-83A1-F6EECF244321}">
                    <p14:modId xmlns:p14="http://schemas.microsoft.com/office/powerpoint/2010/main" val="2797809829"/>
                  </p:ext>
                </p:extLst>
              </p:nvPr>
            </p:nvGraphicFramePr>
            <p:xfrm>
              <a:off x="735667" y="1180000"/>
              <a:ext cx="4376990" cy="2118640"/>
            </p:xfrm>
            <a:graphic>
              <a:graphicData uri="http://schemas.openxmlformats.org/drawingml/2006/table">
                <a:tbl>
                  <a:tblPr firstRow="1" firstCol="1" bandRow="1"/>
                  <a:tblGrid>
                    <a:gridCol w="617790">
                      <a:extLst>
                        <a:ext uri="{9D8B030D-6E8A-4147-A177-3AD203B41FA5}">
                          <a16:colId xmlns:a16="http://schemas.microsoft.com/office/drawing/2014/main" val="1707590192"/>
                        </a:ext>
                      </a:extLst>
                    </a:gridCol>
                    <a:gridCol w="685800">
                      <a:extLst>
                        <a:ext uri="{9D8B030D-6E8A-4147-A177-3AD203B41FA5}">
                          <a16:colId xmlns:a16="http://schemas.microsoft.com/office/drawing/2014/main" val="3908182242"/>
                        </a:ext>
                      </a:extLst>
                    </a:gridCol>
                    <a:gridCol w="787400">
                      <a:extLst>
                        <a:ext uri="{9D8B030D-6E8A-4147-A177-3AD203B41FA5}">
                          <a16:colId xmlns:a16="http://schemas.microsoft.com/office/drawing/2014/main" val="725262458"/>
                        </a:ext>
                      </a:extLst>
                    </a:gridCol>
                    <a:gridCol w="1171896">
                      <a:extLst>
                        <a:ext uri="{9D8B030D-6E8A-4147-A177-3AD203B41FA5}">
                          <a16:colId xmlns:a16="http://schemas.microsoft.com/office/drawing/2014/main" val="1949833782"/>
                        </a:ext>
                      </a:extLst>
                    </a:gridCol>
                    <a:gridCol w="1114104">
                      <a:extLst>
                        <a:ext uri="{9D8B030D-6E8A-4147-A177-3AD203B41FA5}">
                          <a16:colId xmlns:a16="http://schemas.microsoft.com/office/drawing/2014/main" val="2325403648"/>
                        </a:ext>
                      </a:extLst>
                    </a:gridCol>
                  </a:tblGrid>
                  <a:tr h="322098">
                    <a:tc>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Nuclide</a:t>
                          </a:r>
                        </a:p>
                      </a:txBody>
                      <a:tcPr marL="20262" marR="20262" marT="10131" marB="1013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Half-life</a:t>
                          </a:r>
                        </a:p>
                      </a:txBody>
                      <a:tcPr marL="20262" marR="20262" marT="10131" marB="1013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Decay mode</a:t>
                          </a:r>
                        </a:p>
                      </a:txBody>
                      <a:tcPr marL="20262" marR="20262" marT="10131" marB="1013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Gamma coin. </a:t>
                          </a:r>
                        </a:p>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pair (keV)</a:t>
                          </a:r>
                        </a:p>
                      </a:txBody>
                      <a:tcPr marL="20262" marR="20262" marT="10131" marB="1013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Coincidence Probability</a:t>
                          </a:r>
                        </a:p>
                      </a:txBody>
                      <a:tcPr marL="20262" marR="20262" marT="10131" marB="1013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76067639"/>
                      </a:ext>
                    </a:extLst>
                  </a:tr>
                  <a:tr h="200692">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192</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Ir</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304800" algn="r">
                            <a:spcBef>
                              <a:spcPts val="0"/>
                            </a:spcBef>
                            <a:spcAft>
                              <a:spcPts val="0"/>
                            </a:spcAft>
                            <a:tabLst>
                              <a:tab pos="289560" algn="dec"/>
                              <a:tab pos="476250" algn="dec"/>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73.8 d</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w="12700" cap="flat" cmpd="sng" algn="ctr">
                          <a:solidFill>
                            <a:schemeClr val="tx1"/>
                          </a:solidFill>
                          <a:prstDash val="solid"/>
                          <a:round/>
                          <a:headEnd type="none" w="med" len="med"/>
                          <a:tailEnd type="none" w="med" len="med"/>
                        </a:lnT>
                        <a:lnB>
                          <a:noFill/>
                        </a:lnB>
                      </a:tcPr>
                    </a:tc>
                    <a:tc>
                      <a:txBody>
                        <a:bodyPr/>
                        <a:lstStyle/>
                        <a:p>
                          <a:pPr marL="165100" marR="0">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205.8 – 484.6</a:t>
                          </a:r>
                        </a:p>
                      </a:txBody>
                      <a:tcPr marL="20262" marR="20262" marT="10131" marB="10131">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030135689"/>
                      </a:ext>
                    </a:extLst>
                  </a:tr>
                  <a:tr h="170638">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156</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 h</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169863" marR="0" indent="-4763" algn="l">
                            <a:spcBef>
                              <a:spcPts val="0"/>
                            </a:spcBef>
                            <a:spcAft>
                              <a:spcPts val="0"/>
                            </a:spcAft>
                            <a:tabLst>
                              <a:tab pos="289560" algn="dec"/>
                              <a:tab pos="457200" algn="l"/>
                            </a:tabLst>
                          </a:pPr>
                          <a14:m>
                            <m:oMathPara xmlns:m="http://schemas.openxmlformats.org/officeDocument/2006/math">
                              <m:oMathParaPr>
                                <m:jc m:val="left"/>
                              </m:oMathParaPr>
                              <m:oMath xmlns:m="http://schemas.openxmlformats.org/officeDocument/2006/math">
                                <m:sSup>
                                  <m:sSupPr>
                                    <m:ctrlPr>
                                      <a:rPr lang="en-US" sz="900" b="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900" b="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𝛽</m:t>
                                    </m:r>
                                  </m:e>
                                  <m:sup>
                                    <m:r>
                                      <a:rPr lang="en-US" sz="900" b="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oMath>
                            </m:oMathPara>
                          </a14:m>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87.6 – 204.0</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1699086352"/>
                      </a:ext>
                    </a:extLst>
                  </a:tr>
                  <a:tr h="170638">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196m</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 h</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165100" marR="0">
                            <a:spcBef>
                              <a:spcPts val="0"/>
                            </a:spcBef>
                            <a:spcAft>
                              <a:spcPts val="0"/>
                            </a:spcAft>
                            <a:tabLst>
                              <a:tab pos="289560" algn="dec"/>
                              <a:tab pos="457200" algn="l"/>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147.8 – 188.3</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2668718866"/>
                      </a:ext>
                    </a:extLst>
                  </a:tr>
                  <a:tr h="200692">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133</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10.5 y</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165100" marR="0">
                            <a:spcBef>
                              <a:spcPts val="0"/>
                            </a:spcBef>
                            <a:spcAft>
                              <a:spcPts val="0"/>
                            </a:spcAft>
                            <a:tabLst>
                              <a:tab pos="289560" algn="dec"/>
                              <a:tab pos="457200" algn="l"/>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356.0 – 81.0</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76833869"/>
                      </a:ext>
                    </a:extLst>
                  </a:tr>
                  <a:tr h="200692">
                    <a:tc>
                      <a:txBody>
                        <a:bodyPr/>
                        <a:lstStyle/>
                        <a:p>
                          <a:pPr marL="0" marR="0">
                            <a:spcBef>
                              <a:spcPts val="0"/>
                            </a:spcBef>
                            <a:spcAft>
                              <a:spcPts val="0"/>
                            </a:spcAft>
                            <a:tabLst>
                              <a:tab pos="228600" algn="l"/>
                              <a:tab pos="457200" algn="l"/>
                              <a:tab pos="685800" algn="l"/>
                              <a:tab pos="20955"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192</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Ir</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73.8 d</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165100" marR="0" indent="0" algn="l">
                            <a:spcBef>
                              <a:spcPts val="0"/>
                            </a:spcBef>
                            <a:spcAft>
                              <a:spcPts val="0"/>
                            </a:spcAft>
                            <a:tabLst>
                              <a:tab pos="289560" algn="dec"/>
                              <a:tab pos="457200" algn="l"/>
                            </a:tabLst>
                          </a:pPr>
                          <a14:m>
                            <m:oMathPara xmlns:m="http://schemas.openxmlformats.org/officeDocument/2006/math">
                              <m:oMathParaPr>
                                <m:jc m:val="left"/>
                              </m:oMathParaPr>
                              <m:oMath xmlns:m="http://schemas.openxmlformats.org/officeDocument/2006/math">
                                <m:sSup>
                                  <m:sSupPr>
                                    <m:ctrlPr>
                                      <a:rPr lang="en-US" sz="900" b="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900" b="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𝛽</m:t>
                                    </m:r>
                                  </m:e>
                                  <m:sup>
                                    <m:r>
                                      <a:rPr lang="en-US" sz="900" b="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oMath>
                            </m:oMathPara>
                          </a14:m>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316.5 – 468.1</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1902235159"/>
                      </a:ext>
                    </a:extLst>
                  </a:tr>
                  <a:tr h="170638">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effectLst/>
                              <a:latin typeface="Arial" panose="020B0604020202020204" pitchFamily="34" charset="0"/>
                              <a:ea typeface="Times New Roman" panose="02020603050405020304" pitchFamily="18" charset="0"/>
                              <a:cs typeface="Arial" panose="020B0604020202020204" pitchFamily="34" charset="0"/>
                            </a:rPr>
                            <a:t>108m</a:t>
                          </a:r>
                          <a:r>
                            <a:rPr lang="en-US" sz="900" dirty="0">
                              <a:effectLst/>
                              <a:latin typeface="Arial" panose="020B0604020202020204" pitchFamily="34" charset="0"/>
                              <a:ea typeface="Times New Roman" panose="02020603050405020304" pitchFamily="18" charset="0"/>
                              <a:cs typeface="Arial" panose="020B0604020202020204" pitchFamily="34" charset="0"/>
                            </a:rPr>
                            <a:t>Ag</a:t>
                          </a: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a:effectLst/>
                              <a:latin typeface="Arial" panose="020B0604020202020204" pitchFamily="34" charset="0"/>
                              <a:ea typeface="Times New Roman" panose="02020603050405020304" pitchFamily="18" charset="0"/>
                              <a:cs typeface="Arial" panose="020B0604020202020204" pitchFamily="34" charset="0"/>
                            </a:rPr>
                            <a:t>418 y</a:t>
                          </a:r>
                        </a:p>
                      </a:txBody>
                      <a:tcPr marL="20262" marR="20262" marT="10131" marB="10131">
                        <a:lnL>
                          <a:noFill/>
                        </a:lnL>
                        <a:lnR>
                          <a:noFill/>
                        </a:lnR>
                        <a:lnT>
                          <a:noFill/>
                        </a:lnT>
                        <a:lnB>
                          <a:noFill/>
                        </a:lnB>
                      </a:tcPr>
                    </a:tc>
                    <a:tc>
                      <a:txBody>
                        <a:bodyPr/>
                        <a:lstStyle/>
                        <a:p>
                          <a:pPr marL="165100" marR="0">
                            <a:spcBef>
                              <a:spcPts val="0"/>
                            </a:spcBef>
                            <a:spcAft>
                              <a:spcPts val="0"/>
                            </a:spcAft>
                            <a:tabLst>
                              <a:tab pos="289560" algn="dec"/>
                              <a:tab pos="457200" algn="l"/>
                            </a:tabLst>
                          </a:pPr>
                          <a:r>
                            <a:rPr lang="en-US" sz="900">
                              <a:effectLst/>
                              <a:latin typeface="Arial" panose="020B0604020202020204" pitchFamily="34" charset="0"/>
                              <a:ea typeface="Times New Roman" panose="02020603050405020304" pitchFamily="18" charset="0"/>
                              <a:cs typeface="Arial" panose="020B0604020202020204" pitchFamily="34" charset="0"/>
                            </a:rPr>
                            <a:t>EC </a:t>
                          </a:r>
                        </a:p>
                      </a:txBody>
                      <a:tcPr marL="20262" marR="20262" marT="10131" marB="10131">
                        <a:lnL>
                          <a:noFill/>
                        </a:lnL>
                        <a:lnR>
                          <a:noFill/>
                        </a:lnR>
                        <a:lnT>
                          <a:noFill/>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722.9 – 433.9</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1.7E-3</a:t>
                          </a:r>
                        </a:p>
                      </a:txBody>
                      <a:tcPr marL="20262" marR="20262" marT="10131" marB="10131">
                        <a:lnL>
                          <a:noFill/>
                        </a:lnL>
                        <a:lnR>
                          <a:noFill/>
                        </a:lnR>
                        <a:lnT>
                          <a:noFill/>
                        </a:lnT>
                        <a:lnB>
                          <a:noFill/>
                        </a:lnB>
                      </a:tcPr>
                    </a:tc>
                    <a:extLst>
                      <a:ext uri="{0D108BD9-81ED-4DB2-BD59-A6C34878D82A}">
                        <a16:rowId xmlns:a16="http://schemas.microsoft.com/office/drawing/2014/main" val="652016857"/>
                      </a:ext>
                    </a:extLst>
                  </a:tr>
                  <a:tr h="170638">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Sb</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d</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165100" marR="0">
                            <a:spcBef>
                              <a:spcPts val="0"/>
                            </a:spcBef>
                            <a:spcAft>
                              <a:spcPts val="0"/>
                            </a:spcAft>
                            <a:tabLst>
                              <a:tab pos="289560" algn="dec"/>
                              <a:tab pos="457200" algn="l"/>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1171.7 – 89.8</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708974093"/>
                      </a:ext>
                    </a:extLst>
                  </a:tr>
                  <a:tr h="170638">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134</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Cs</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 y</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165100" marR="0">
                            <a:spcBef>
                              <a:spcPts val="0"/>
                            </a:spcBef>
                            <a:spcAft>
                              <a:spcPts val="0"/>
                            </a:spcAft>
                            <a:tabLst>
                              <a:tab pos="289560" algn="dec"/>
                              <a:tab pos="457200" algn="l"/>
                            </a:tabLst>
                          </a:pPr>
                          <a14:m>
                            <m:oMath xmlns:m="http://schemas.openxmlformats.org/officeDocument/2006/math">
                              <m:sSup>
                                <m:sSupPr>
                                  <m:ctrlPr>
                                    <a:rPr lang="en-US" sz="900" b="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900" b="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𝛽</m:t>
                                  </m:r>
                                </m:e>
                                <m:sup>
                                  <m:r>
                                    <a:rPr lang="en-US" sz="900" b="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oMath>
                          </a14:m>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604.7 – 795.9</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4226028786"/>
                      </a:ext>
                    </a:extLst>
                  </a:tr>
                  <a:tr h="170638">
                    <a:tc>
                      <a:txBody>
                        <a:bodyPr/>
                        <a:lstStyle/>
                        <a:p>
                          <a:pPr marL="0" marR="0" lvl="0" indent="0" algn="l" defTabSz="864931" rtl="0" eaLnBrk="1" fontAlgn="auto" latinLnBrk="0" hangingPunct="1">
                            <a:lnSpc>
                              <a:spcPct val="100000"/>
                            </a:lnSpc>
                            <a:spcBef>
                              <a:spcPts val="0"/>
                            </a:spcBef>
                            <a:spcAft>
                              <a:spcPts val="0"/>
                            </a:spcAft>
                            <a:buClrTx/>
                            <a:buSzTx/>
                            <a:buFontTx/>
                            <a:buNone/>
                            <a:tabLst>
                              <a:tab pos="228600" algn="l"/>
                              <a:tab pos="457200" algn="l"/>
                              <a:tab pos="685800" algn="l"/>
                              <a:tab pos="457200" algn="l"/>
                              <a:tab pos="685800" algn="l"/>
                            </a:tabLst>
                            <a:defRPr/>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130</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lvl="0" indent="0" algn="r" defTabSz="864931" rtl="0" eaLnBrk="1" fontAlgn="auto" latinLnBrk="0" hangingPunct="1">
                            <a:lnSpc>
                              <a:spcPct val="100000"/>
                            </a:lnSpc>
                            <a:spcBef>
                              <a:spcPts val="0"/>
                            </a:spcBef>
                            <a:spcAft>
                              <a:spcPts val="0"/>
                            </a:spcAft>
                            <a:buClrTx/>
                            <a:buSzTx/>
                            <a:buFontTx/>
                            <a:buNone/>
                            <a:tabLst>
                              <a:tab pos="289560" algn="dec"/>
                              <a:tab pos="476250" algn="dec"/>
                            </a:tabLst>
                            <a:defRPr/>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12.4 h</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165100" marR="0" lvl="0" indent="0" algn="l" defTabSz="864931" rtl="0" eaLnBrk="1" fontAlgn="auto" latinLnBrk="0" hangingPunct="1">
                            <a:lnSpc>
                              <a:spcPct val="100000"/>
                            </a:lnSpc>
                            <a:spcBef>
                              <a:spcPts val="0"/>
                            </a:spcBef>
                            <a:spcAft>
                              <a:spcPts val="0"/>
                            </a:spcAft>
                            <a:buClrTx/>
                            <a:buSzTx/>
                            <a:buFontTx/>
                            <a:buNone/>
                            <a:tabLst>
                              <a:tab pos="289560" algn="dec"/>
                              <a:tab pos="457200" algn="l"/>
                            </a:tabLst>
                            <a:defRPr/>
                          </a:pPr>
                          <a14:m>
                            <m:oMathPara xmlns:m="http://schemas.openxmlformats.org/officeDocument/2006/math">
                              <m:oMathParaPr>
                                <m:jc m:val="left"/>
                              </m:oMathParaPr>
                              <m:oMath xmlns:m="http://schemas.openxmlformats.org/officeDocument/2006/math">
                                <m:sSup>
                                  <m:sSupPr>
                                    <m:ctrlPr>
                                      <a:rPr lang="en-US" sz="900" b="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900" b="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𝛽</m:t>
                                    </m:r>
                                  </m:e>
                                  <m:sup>
                                    <m:r>
                                      <a:rPr lang="en-US" sz="900" b="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oMath>
                            </m:oMathPara>
                          </a14:m>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536.1 – 668.5</a:t>
                          </a:r>
                        </a:p>
                      </a:txBody>
                      <a:tcPr marL="20262" marR="20262" marT="10131" marB="10131">
                        <a:lnL>
                          <a:noFill/>
                        </a:lnL>
                        <a:lnR>
                          <a:noFill/>
                        </a:lnR>
                        <a:lnT>
                          <a:noFill/>
                        </a:lnT>
                        <a:lnB>
                          <a:noFill/>
                        </a:lnB>
                      </a:tcPr>
                    </a:tc>
                    <a:tc>
                      <a:txBody>
                        <a:bodyPr/>
                        <a:lstStyle/>
                        <a:p>
                          <a:pPr marL="0" marR="19050" lvl="0" indent="0" algn="ctr" defTabSz="864931" rtl="0" eaLnBrk="1" fontAlgn="auto" latinLnBrk="0" hangingPunct="1">
                            <a:lnSpc>
                              <a:spcPct val="100000"/>
                            </a:lnSpc>
                            <a:spcBef>
                              <a:spcPts val="0"/>
                            </a:spcBef>
                            <a:spcAft>
                              <a:spcPts val="0"/>
                            </a:spcAft>
                            <a:buClrTx/>
                            <a:buSzTx/>
                            <a:buFontTx/>
                            <a:buNone/>
                            <a:tabLst>
                              <a:tab pos="289560" algn="dec"/>
                              <a:tab pos="457200" algn="l"/>
                            </a:tabLst>
                            <a:defRPr/>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1438868827"/>
                      </a:ext>
                    </a:extLst>
                  </a:tr>
                  <a:tr h="170638">
                    <a:tc>
                      <a:txBody>
                        <a:bodyPr/>
                        <a:lstStyle/>
                        <a:p>
                          <a:pPr marL="0" marR="0" lvl="0" indent="0" algn="l" defTabSz="864931"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900" baseline="30000" dirty="0">
                              <a:effectLst/>
                              <a:latin typeface="Arial" panose="020B0604020202020204" pitchFamily="34" charset="0"/>
                              <a:ea typeface="Times New Roman" panose="02020603050405020304" pitchFamily="18" charset="0"/>
                              <a:cs typeface="Arial" panose="020B0604020202020204" pitchFamily="34" charset="0"/>
                            </a:rPr>
                            <a:t>168</a:t>
                          </a:r>
                          <a:r>
                            <a:rPr lang="en-US" sz="900" dirty="0">
                              <a:effectLst/>
                              <a:latin typeface="Arial" panose="020B0604020202020204" pitchFamily="34" charset="0"/>
                              <a:ea typeface="Times New Roman" panose="02020603050405020304" pitchFamily="18" charset="0"/>
                              <a:cs typeface="Arial" panose="020B0604020202020204" pitchFamily="34" charset="0"/>
                            </a:rPr>
                            <a:t>Tm</a:t>
                          </a:r>
                        </a:p>
                      </a:txBody>
                      <a:tcPr marL="20262" marR="20262" marT="10131" marB="10131">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304800" lvl="0" indent="0" algn="r" defTabSz="864931" rtl="0" eaLnBrk="1" fontAlgn="auto" latinLnBrk="0" hangingPunct="1">
                            <a:lnSpc>
                              <a:spcPct val="100000"/>
                            </a:lnSpc>
                            <a:spcBef>
                              <a:spcPts val="0"/>
                            </a:spcBef>
                            <a:spcAft>
                              <a:spcPts val="0"/>
                            </a:spcAft>
                            <a:buClrTx/>
                            <a:buSzTx/>
                            <a:buFontTx/>
                            <a:buNone/>
                            <a:tabLst>
                              <a:tab pos="289560" algn="dec"/>
                              <a:tab pos="476250" algn="dec"/>
                            </a:tabLst>
                            <a:defRPr/>
                          </a:pPr>
                          <a:r>
                            <a:rPr lang="en-US" sz="900" dirty="0">
                              <a:effectLst/>
                              <a:latin typeface="Arial" panose="020B0604020202020204" pitchFamily="34" charset="0"/>
                              <a:ea typeface="Times New Roman" panose="02020603050405020304" pitchFamily="18" charset="0"/>
                              <a:cs typeface="Arial" panose="020B0604020202020204" pitchFamily="34" charset="0"/>
                            </a:rPr>
                            <a:t>93.1 d</a:t>
                          </a:r>
                        </a:p>
                      </a:txBody>
                      <a:tcPr marL="20262" marR="20262" marT="10131" marB="10131">
                        <a:lnL>
                          <a:noFill/>
                        </a:lnL>
                        <a:lnR>
                          <a:noFill/>
                        </a:lnR>
                        <a:lnT>
                          <a:noFill/>
                        </a:lnT>
                        <a:lnB w="12700" cap="flat" cmpd="sng" algn="ctr">
                          <a:solidFill>
                            <a:schemeClr val="tx1"/>
                          </a:solidFill>
                          <a:prstDash val="solid"/>
                          <a:round/>
                          <a:headEnd type="none" w="med" len="med"/>
                          <a:tailEnd type="none" w="med" len="med"/>
                        </a:lnB>
                      </a:tcPr>
                    </a:tc>
                    <a:tc>
                      <a:txBody>
                        <a:bodyPr/>
                        <a:lstStyle/>
                        <a:p>
                          <a:pPr marL="165100" marR="0">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EC</a:t>
                          </a:r>
                        </a:p>
                      </a:txBody>
                      <a:tcPr marL="20262" marR="20262" marT="10131" marB="10131">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198.3 – 816.0</a:t>
                          </a:r>
                        </a:p>
                      </a:txBody>
                      <a:tcPr marL="20262" marR="20262" marT="10131" marB="10131">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19050" lvl="0" indent="0" algn="ctr" defTabSz="864931" rtl="0" eaLnBrk="1" fontAlgn="auto" latinLnBrk="0" hangingPunct="1">
                            <a:lnSpc>
                              <a:spcPct val="100000"/>
                            </a:lnSpc>
                            <a:spcBef>
                              <a:spcPts val="0"/>
                            </a:spcBef>
                            <a:spcAft>
                              <a:spcPts val="0"/>
                            </a:spcAft>
                            <a:buClrTx/>
                            <a:buSzTx/>
                            <a:buFontTx/>
                            <a:buNone/>
                            <a:tabLst>
                              <a:tab pos="289560" algn="dec"/>
                              <a:tab pos="457200" algn="l"/>
                            </a:tabLst>
                            <a:defRPr/>
                          </a:pPr>
                          <a:r>
                            <a:rPr lang="en-US" sz="900" dirty="0">
                              <a:effectLst/>
                              <a:latin typeface="Arial" panose="020B0604020202020204" pitchFamily="34" charset="0"/>
                              <a:ea typeface="Times New Roman" panose="02020603050405020304" pitchFamily="18" charset="0"/>
                              <a:cs typeface="Arial" panose="020B0604020202020204" pitchFamily="34" charset="0"/>
                            </a:rPr>
                            <a:t>1.2E-3</a:t>
                          </a:r>
                        </a:p>
                      </a:txBody>
                      <a:tcPr marL="20262" marR="20262" marT="10131" marB="10131">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2676085"/>
                      </a:ext>
                    </a:extLst>
                  </a:tr>
                </a:tbl>
              </a:graphicData>
            </a:graphic>
          </p:graphicFrame>
        </mc:Choice>
        <mc:Fallback xmlns="">
          <p:graphicFrame>
            <p:nvGraphicFramePr>
              <p:cNvPr id="10" name="Table 9">
                <a:extLst>
                  <a:ext uri="{FF2B5EF4-FFF2-40B4-BE49-F238E27FC236}">
                    <a16:creationId xmlns:a16="http://schemas.microsoft.com/office/drawing/2014/main" id="{F63A04E8-18A5-476A-B9A8-91DEBA0C35CD}"/>
                  </a:ext>
                </a:extLst>
              </p:cNvPr>
              <p:cNvGraphicFramePr>
                <a:graphicFrameLocks noGrp="1"/>
              </p:cNvGraphicFramePr>
              <p:nvPr>
                <p:extLst>
                  <p:ext uri="{D42A27DB-BD31-4B8C-83A1-F6EECF244321}">
                    <p14:modId xmlns:p14="http://schemas.microsoft.com/office/powerpoint/2010/main" val="2797809829"/>
                  </p:ext>
                </p:extLst>
              </p:nvPr>
            </p:nvGraphicFramePr>
            <p:xfrm>
              <a:off x="735667" y="1180000"/>
              <a:ext cx="4376990" cy="2118640"/>
            </p:xfrm>
            <a:graphic>
              <a:graphicData uri="http://schemas.openxmlformats.org/drawingml/2006/table">
                <a:tbl>
                  <a:tblPr firstRow="1" firstCol="1" bandRow="1"/>
                  <a:tblGrid>
                    <a:gridCol w="617790">
                      <a:extLst>
                        <a:ext uri="{9D8B030D-6E8A-4147-A177-3AD203B41FA5}">
                          <a16:colId xmlns:a16="http://schemas.microsoft.com/office/drawing/2014/main" val="1707590192"/>
                        </a:ext>
                      </a:extLst>
                    </a:gridCol>
                    <a:gridCol w="685800">
                      <a:extLst>
                        <a:ext uri="{9D8B030D-6E8A-4147-A177-3AD203B41FA5}">
                          <a16:colId xmlns:a16="http://schemas.microsoft.com/office/drawing/2014/main" val="3908182242"/>
                        </a:ext>
                      </a:extLst>
                    </a:gridCol>
                    <a:gridCol w="787400">
                      <a:extLst>
                        <a:ext uri="{9D8B030D-6E8A-4147-A177-3AD203B41FA5}">
                          <a16:colId xmlns:a16="http://schemas.microsoft.com/office/drawing/2014/main" val="725262458"/>
                        </a:ext>
                      </a:extLst>
                    </a:gridCol>
                    <a:gridCol w="1171896">
                      <a:extLst>
                        <a:ext uri="{9D8B030D-6E8A-4147-A177-3AD203B41FA5}">
                          <a16:colId xmlns:a16="http://schemas.microsoft.com/office/drawing/2014/main" val="1949833782"/>
                        </a:ext>
                      </a:extLst>
                    </a:gridCol>
                    <a:gridCol w="1114104">
                      <a:extLst>
                        <a:ext uri="{9D8B030D-6E8A-4147-A177-3AD203B41FA5}">
                          <a16:colId xmlns:a16="http://schemas.microsoft.com/office/drawing/2014/main" val="2325403648"/>
                        </a:ext>
                      </a:extLst>
                    </a:gridCol>
                  </a:tblGrid>
                  <a:tr h="322098">
                    <a:tc>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Nuclide</a:t>
                          </a:r>
                        </a:p>
                      </a:txBody>
                      <a:tcPr marL="20262" marR="20262" marT="10131" marB="1013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Half-life</a:t>
                          </a:r>
                        </a:p>
                      </a:txBody>
                      <a:tcPr marL="20262" marR="20262" marT="10131" marB="1013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Decay mode</a:t>
                          </a:r>
                        </a:p>
                      </a:txBody>
                      <a:tcPr marL="20262" marR="20262" marT="10131" marB="1013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Gamma coin. </a:t>
                          </a:r>
                        </a:p>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pair (keV)</a:t>
                          </a:r>
                        </a:p>
                      </a:txBody>
                      <a:tcPr marL="20262" marR="20262" marT="10131" marB="1013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Coincidence Probability</a:t>
                          </a:r>
                        </a:p>
                      </a:txBody>
                      <a:tcPr marL="20262" marR="20262" marT="10131" marB="1013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76067639"/>
                      </a:ext>
                    </a:extLst>
                  </a:tr>
                  <a:tr h="200692">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192</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Ir</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304800" algn="r">
                            <a:spcBef>
                              <a:spcPts val="0"/>
                            </a:spcBef>
                            <a:spcAft>
                              <a:spcPts val="0"/>
                            </a:spcAft>
                            <a:tabLst>
                              <a:tab pos="289560" algn="dec"/>
                              <a:tab pos="476250" algn="dec"/>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73.8 d</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w="12700" cap="flat" cmpd="sng" algn="ctr">
                          <a:solidFill>
                            <a:schemeClr val="tx1"/>
                          </a:solidFill>
                          <a:prstDash val="solid"/>
                          <a:round/>
                          <a:headEnd type="none" w="med" len="med"/>
                          <a:tailEnd type="none" w="med" len="med"/>
                        </a:lnT>
                        <a:lnB>
                          <a:noFill/>
                        </a:lnB>
                      </a:tcPr>
                    </a:tc>
                    <a:tc>
                      <a:txBody>
                        <a:bodyPr/>
                        <a:lstStyle/>
                        <a:p>
                          <a:pPr marL="165100" marR="0">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 </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205.8 – 484.6</a:t>
                          </a:r>
                        </a:p>
                      </a:txBody>
                      <a:tcPr marL="20262" marR="20262" marT="10131" marB="10131">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030135689"/>
                      </a:ext>
                    </a:extLst>
                  </a:tr>
                  <a:tr h="170638">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156</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Sm</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 h</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endParaRPr lang="en-US"/>
                        </a:p>
                      </a:txBody>
                      <a:tcPr marL="20262" marR="20262" marT="10131" marB="10131">
                        <a:lnL>
                          <a:noFill/>
                        </a:lnL>
                        <a:lnR>
                          <a:noFill/>
                        </a:lnR>
                        <a:lnT>
                          <a:noFill/>
                        </a:lnT>
                        <a:lnB>
                          <a:noFill/>
                        </a:lnB>
                        <a:blipFill>
                          <a:blip r:embed="rId2"/>
                          <a:stretch>
                            <a:fillRect l="-165891" t="-317857" r="-292248" b="-864286"/>
                          </a:stretch>
                        </a:blipFill>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87.6 – 204.0</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1699086352"/>
                      </a:ext>
                    </a:extLst>
                  </a:tr>
                  <a:tr h="170638">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196m</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9.7 h</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165100" marR="0">
                            <a:spcBef>
                              <a:spcPts val="0"/>
                            </a:spcBef>
                            <a:spcAft>
                              <a:spcPts val="0"/>
                            </a:spcAft>
                            <a:tabLst>
                              <a:tab pos="289560" algn="dec"/>
                              <a:tab pos="457200" algn="l"/>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147.8 – 188.3</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2668718866"/>
                      </a:ext>
                    </a:extLst>
                  </a:tr>
                  <a:tr h="200692">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133</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10.5 y</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165100" marR="0">
                            <a:spcBef>
                              <a:spcPts val="0"/>
                            </a:spcBef>
                            <a:spcAft>
                              <a:spcPts val="0"/>
                            </a:spcAft>
                            <a:tabLst>
                              <a:tab pos="289560" algn="dec"/>
                              <a:tab pos="457200" algn="l"/>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356.0 – 81.0</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76833869"/>
                      </a:ext>
                    </a:extLst>
                  </a:tr>
                  <a:tr h="200692">
                    <a:tc>
                      <a:txBody>
                        <a:bodyPr/>
                        <a:lstStyle/>
                        <a:p>
                          <a:pPr marL="0" marR="0">
                            <a:spcBef>
                              <a:spcPts val="0"/>
                            </a:spcBef>
                            <a:spcAft>
                              <a:spcPts val="0"/>
                            </a:spcAft>
                            <a:tabLst>
                              <a:tab pos="228600" algn="l"/>
                              <a:tab pos="457200" algn="l"/>
                              <a:tab pos="685800" algn="l"/>
                              <a:tab pos="20955"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192</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Ir</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73.8 d</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endParaRPr lang="en-US"/>
                        </a:p>
                      </a:txBody>
                      <a:tcPr marL="20262" marR="20262" marT="10131" marB="10131">
                        <a:lnL>
                          <a:noFill/>
                        </a:lnL>
                        <a:lnR>
                          <a:noFill/>
                        </a:lnR>
                        <a:lnT>
                          <a:noFill/>
                        </a:lnT>
                        <a:lnB>
                          <a:noFill/>
                        </a:lnB>
                        <a:blipFill>
                          <a:blip r:embed="rId2"/>
                          <a:stretch>
                            <a:fillRect l="-165891" t="-539394" r="-292248" b="-448485"/>
                          </a:stretch>
                        </a:blipFill>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316.5 – 468.1</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1902235159"/>
                      </a:ext>
                    </a:extLst>
                  </a:tr>
                  <a:tr h="170638">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effectLst/>
                              <a:latin typeface="Arial" panose="020B0604020202020204" pitchFamily="34" charset="0"/>
                              <a:ea typeface="Times New Roman" panose="02020603050405020304" pitchFamily="18" charset="0"/>
                              <a:cs typeface="Arial" panose="020B0604020202020204" pitchFamily="34" charset="0"/>
                            </a:rPr>
                            <a:t>108m</a:t>
                          </a:r>
                          <a:r>
                            <a:rPr lang="en-US" sz="900" dirty="0">
                              <a:effectLst/>
                              <a:latin typeface="Arial" panose="020B0604020202020204" pitchFamily="34" charset="0"/>
                              <a:ea typeface="Times New Roman" panose="02020603050405020304" pitchFamily="18" charset="0"/>
                              <a:cs typeface="Arial" panose="020B0604020202020204" pitchFamily="34" charset="0"/>
                            </a:rPr>
                            <a:t>Ag</a:t>
                          </a: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a:effectLst/>
                              <a:latin typeface="Arial" panose="020B0604020202020204" pitchFamily="34" charset="0"/>
                              <a:ea typeface="Times New Roman" panose="02020603050405020304" pitchFamily="18" charset="0"/>
                              <a:cs typeface="Arial" panose="020B0604020202020204" pitchFamily="34" charset="0"/>
                            </a:rPr>
                            <a:t>418 y</a:t>
                          </a:r>
                        </a:p>
                      </a:txBody>
                      <a:tcPr marL="20262" marR="20262" marT="10131" marB="10131">
                        <a:lnL>
                          <a:noFill/>
                        </a:lnL>
                        <a:lnR>
                          <a:noFill/>
                        </a:lnR>
                        <a:lnT>
                          <a:noFill/>
                        </a:lnT>
                        <a:lnB>
                          <a:noFill/>
                        </a:lnB>
                      </a:tcPr>
                    </a:tc>
                    <a:tc>
                      <a:txBody>
                        <a:bodyPr/>
                        <a:lstStyle/>
                        <a:p>
                          <a:pPr marL="165100" marR="0">
                            <a:spcBef>
                              <a:spcPts val="0"/>
                            </a:spcBef>
                            <a:spcAft>
                              <a:spcPts val="0"/>
                            </a:spcAft>
                            <a:tabLst>
                              <a:tab pos="289560" algn="dec"/>
                              <a:tab pos="457200" algn="l"/>
                            </a:tabLst>
                          </a:pPr>
                          <a:r>
                            <a:rPr lang="en-US" sz="900">
                              <a:effectLst/>
                              <a:latin typeface="Arial" panose="020B0604020202020204" pitchFamily="34" charset="0"/>
                              <a:ea typeface="Times New Roman" panose="02020603050405020304" pitchFamily="18" charset="0"/>
                              <a:cs typeface="Arial" panose="020B0604020202020204" pitchFamily="34" charset="0"/>
                            </a:rPr>
                            <a:t>EC </a:t>
                          </a:r>
                        </a:p>
                      </a:txBody>
                      <a:tcPr marL="20262" marR="20262" marT="10131" marB="10131">
                        <a:lnL>
                          <a:noFill/>
                        </a:lnL>
                        <a:lnR>
                          <a:noFill/>
                        </a:lnR>
                        <a:lnT>
                          <a:noFill/>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722.9 – 433.9</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1.7E-3</a:t>
                          </a:r>
                        </a:p>
                      </a:txBody>
                      <a:tcPr marL="20262" marR="20262" marT="10131" marB="10131">
                        <a:lnL>
                          <a:noFill/>
                        </a:lnL>
                        <a:lnR>
                          <a:noFill/>
                        </a:lnR>
                        <a:lnT>
                          <a:noFill/>
                        </a:lnT>
                        <a:lnB>
                          <a:noFill/>
                        </a:lnB>
                      </a:tcPr>
                    </a:tc>
                    <a:extLst>
                      <a:ext uri="{0D108BD9-81ED-4DB2-BD59-A6C34878D82A}">
                        <a16:rowId xmlns:a16="http://schemas.microsoft.com/office/drawing/2014/main" val="652016857"/>
                      </a:ext>
                    </a:extLst>
                  </a:tr>
                  <a:tr h="170638">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120</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Sb</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d</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165100" marR="0">
                            <a:spcBef>
                              <a:spcPts val="0"/>
                            </a:spcBef>
                            <a:spcAft>
                              <a:spcPts val="0"/>
                            </a:spcAft>
                            <a:tabLst>
                              <a:tab pos="289560" algn="dec"/>
                              <a:tab pos="457200" algn="l"/>
                            </a:tabLst>
                          </a:pPr>
                          <a:r>
                            <a:rPr lang="en-US" sz="9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1171.7 – 89.8</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708974093"/>
                      </a:ext>
                    </a:extLst>
                  </a:tr>
                  <a:tr h="170638">
                    <a:tc>
                      <a:txBody>
                        <a:bodyPr/>
                        <a:lstStyle/>
                        <a:p>
                          <a:pPr marL="0" marR="0">
                            <a:spcBef>
                              <a:spcPts val="0"/>
                            </a:spcBef>
                            <a:spcAft>
                              <a:spcPts val="0"/>
                            </a:spcAft>
                            <a:tabLst>
                              <a:tab pos="228600" algn="l"/>
                              <a:tab pos="457200" algn="l"/>
                              <a:tab pos="685800"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134</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Cs</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algn="r">
                            <a:spcBef>
                              <a:spcPts val="0"/>
                            </a:spcBef>
                            <a:spcAft>
                              <a:spcPts val="0"/>
                            </a:spcAft>
                            <a:tabLst>
                              <a:tab pos="289560" algn="dec"/>
                              <a:tab pos="476250" algn="dec"/>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 y</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endParaRPr lang="en-US"/>
                        </a:p>
                      </a:txBody>
                      <a:tcPr marL="20262" marR="20262" marT="10131" marB="10131">
                        <a:lnL>
                          <a:noFill/>
                        </a:lnL>
                        <a:lnR>
                          <a:noFill/>
                        </a:lnR>
                        <a:lnT>
                          <a:noFill/>
                        </a:lnT>
                        <a:lnB>
                          <a:noFill/>
                        </a:lnB>
                        <a:blipFill>
                          <a:blip r:embed="rId2"/>
                          <a:stretch>
                            <a:fillRect l="-165891" t="-957143" r="-292248" b="-225000"/>
                          </a:stretch>
                        </a:blipFill>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604.7 – 795.9</a:t>
                          </a:r>
                        </a:p>
                      </a:txBody>
                      <a:tcPr marL="20262" marR="20262" marT="10131" marB="10131">
                        <a:lnL>
                          <a:noFill/>
                        </a:lnL>
                        <a:lnR>
                          <a:noFill/>
                        </a:lnR>
                        <a:lnT>
                          <a:noFill/>
                        </a:lnT>
                        <a:lnB>
                          <a:noFill/>
                        </a:lnB>
                      </a:tcPr>
                    </a:tc>
                    <a:tc>
                      <a:txBody>
                        <a:bodyPr/>
                        <a:lstStyle/>
                        <a:p>
                          <a:pPr marL="0" marR="19050" algn="ctr">
                            <a:spcBef>
                              <a:spcPts val="0"/>
                            </a:spcBef>
                            <a:spcAft>
                              <a:spcPts val="0"/>
                            </a:spcAft>
                            <a:tabLst>
                              <a:tab pos="289560" algn="dec"/>
                              <a:tab pos="4572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4226028786"/>
                      </a:ext>
                    </a:extLst>
                  </a:tr>
                  <a:tr h="170638">
                    <a:tc>
                      <a:txBody>
                        <a:bodyPr/>
                        <a:lstStyle/>
                        <a:p>
                          <a:pPr marL="0" marR="0" lvl="0" indent="0" algn="l" defTabSz="864931" rtl="0" eaLnBrk="1" fontAlgn="auto" latinLnBrk="0" hangingPunct="1">
                            <a:lnSpc>
                              <a:spcPct val="100000"/>
                            </a:lnSpc>
                            <a:spcBef>
                              <a:spcPts val="0"/>
                            </a:spcBef>
                            <a:spcAft>
                              <a:spcPts val="0"/>
                            </a:spcAft>
                            <a:buClrTx/>
                            <a:buSzTx/>
                            <a:buFontTx/>
                            <a:buNone/>
                            <a:tabLst>
                              <a:tab pos="228600" algn="l"/>
                              <a:tab pos="457200" algn="l"/>
                              <a:tab pos="685800" algn="l"/>
                              <a:tab pos="457200" algn="l"/>
                              <a:tab pos="685800" algn="l"/>
                            </a:tabLst>
                            <a:defRPr/>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130</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pPr marL="0" marR="304800" lvl="0" indent="0" algn="r" defTabSz="864931" rtl="0" eaLnBrk="1" fontAlgn="auto" latinLnBrk="0" hangingPunct="1">
                            <a:lnSpc>
                              <a:spcPct val="100000"/>
                            </a:lnSpc>
                            <a:spcBef>
                              <a:spcPts val="0"/>
                            </a:spcBef>
                            <a:spcAft>
                              <a:spcPts val="0"/>
                            </a:spcAft>
                            <a:buClrTx/>
                            <a:buSzTx/>
                            <a:buFontTx/>
                            <a:buNone/>
                            <a:tabLst>
                              <a:tab pos="289560" algn="dec"/>
                              <a:tab pos="476250" algn="dec"/>
                            </a:tabLst>
                            <a:defRPr/>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12.4 h</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tc>
                      <a:txBody>
                        <a:bodyPr/>
                        <a:lstStyle/>
                        <a:p>
                          <a:endParaRPr lang="en-US"/>
                        </a:p>
                      </a:txBody>
                      <a:tcPr marL="20262" marR="20262" marT="10131" marB="10131">
                        <a:lnL>
                          <a:noFill/>
                        </a:lnL>
                        <a:lnR>
                          <a:noFill/>
                        </a:lnR>
                        <a:lnT>
                          <a:noFill/>
                        </a:lnT>
                        <a:lnB>
                          <a:noFill/>
                        </a:lnB>
                        <a:blipFill>
                          <a:blip r:embed="rId2"/>
                          <a:stretch>
                            <a:fillRect l="-165891" t="-1057143" r="-292248" b="-125000"/>
                          </a:stretch>
                        </a:blipFill>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536.1 – 668.5</a:t>
                          </a:r>
                        </a:p>
                      </a:txBody>
                      <a:tcPr marL="20262" marR="20262" marT="10131" marB="10131">
                        <a:lnL>
                          <a:noFill/>
                        </a:lnL>
                        <a:lnR>
                          <a:noFill/>
                        </a:lnR>
                        <a:lnT>
                          <a:noFill/>
                        </a:lnT>
                        <a:lnB>
                          <a:noFill/>
                        </a:lnB>
                      </a:tcPr>
                    </a:tc>
                    <a:tc>
                      <a:txBody>
                        <a:bodyPr/>
                        <a:lstStyle/>
                        <a:p>
                          <a:pPr marL="0" marR="19050" lvl="0" indent="0" algn="ctr" defTabSz="864931" rtl="0" eaLnBrk="1" fontAlgn="auto" latinLnBrk="0" hangingPunct="1">
                            <a:lnSpc>
                              <a:spcPct val="100000"/>
                            </a:lnSpc>
                            <a:spcBef>
                              <a:spcPts val="0"/>
                            </a:spcBef>
                            <a:spcAft>
                              <a:spcPts val="0"/>
                            </a:spcAft>
                            <a:buClrTx/>
                            <a:buSzTx/>
                            <a:buFontTx/>
                            <a:buNone/>
                            <a:tabLst>
                              <a:tab pos="289560" algn="dec"/>
                              <a:tab pos="457200" algn="l"/>
                            </a:tabLst>
                            <a:defRPr/>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1.3E-3</a:t>
                          </a:r>
                          <a:endParaRPr lang="en-US" sz="900" dirty="0">
                            <a:effectLst/>
                            <a:latin typeface="Arial" panose="020B0604020202020204" pitchFamily="34" charset="0"/>
                            <a:ea typeface="Times New Roman" panose="02020603050405020304" pitchFamily="18" charset="0"/>
                            <a:cs typeface="Arial" panose="020B0604020202020204" pitchFamily="34" charset="0"/>
                          </a:endParaRPr>
                        </a:p>
                      </a:txBody>
                      <a:tcPr marL="20262" marR="20262" marT="10131" marB="10131">
                        <a:lnL>
                          <a:noFill/>
                        </a:lnL>
                        <a:lnR>
                          <a:noFill/>
                        </a:lnR>
                        <a:lnT>
                          <a:noFill/>
                        </a:lnT>
                        <a:lnB>
                          <a:noFill/>
                        </a:lnB>
                      </a:tcPr>
                    </a:tc>
                    <a:extLst>
                      <a:ext uri="{0D108BD9-81ED-4DB2-BD59-A6C34878D82A}">
                        <a16:rowId xmlns:a16="http://schemas.microsoft.com/office/drawing/2014/main" val="1438868827"/>
                      </a:ext>
                    </a:extLst>
                  </a:tr>
                  <a:tr h="170638">
                    <a:tc>
                      <a:txBody>
                        <a:bodyPr/>
                        <a:lstStyle/>
                        <a:p>
                          <a:pPr marL="0" marR="0" lvl="0" indent="0" algn="l" defTabSz="864931" rtl="0" eaLnBrk="1" fontAlgn="auto" latinLnBrk="0" hangingPunct="1">
                            <a:lnSpc>
                              <a:spcPct val="100000"/>
                            </a:lnSpc>
                            <a:spcBef>
                              <a:spcPts val="0"/>
                            </a:spcBef>
                            <a:spcAft>
                              <a:spcPts val="0"/>
                            </a:spcAft>
                            <a:buClrTx/>
                            <a:buSzTx/>
                            <a:buFontTx/>
                            <a:buNone/>
                            <a:tabLst>
                              <a:tab pos="228600" algn="l"/>
                              <a:tab pos="457200" algn="l"/>
                              <a:tab pos="685800" algn="l"/>
                            </a:tabLst>
                            <a:defRPr/>
                          </a:pPr>
                          <a:r>
                            <a:rPr lang="en-US" sz="900" baseline="30000" dirty="0">
                              <a:effectLst/>
                              <a:latin typeface="Arial" panose="020B0604020202020204" pitchFamily="34" charset="0"/>
                              <a:ea typeface="Times New Roman" panose="02020603050405020304" pitchFamily="18" charset="0"/>
                              <a:cs typeface="Arial" panose="020B0604020202020204" pitchFamily="34" charset="0"/>
                            </a:rPr>
                            <a:t>168</a:t>
                          </a:r>
                          <a:r>
                            <a:rPr lang="en-US" sz="900" dirty="0">
                              <a:effectLst/>
                              <a:latin typeface="Arial" panose="020B0604020202020204" pitchFamily="34" charset="0"/>
                              <a:ea typeface="Times New Roman" panose="02020603050405020304" pitchFamily="18" charset="0"/>
                              <a:cs typeface="Arial" panose="020B0604020202020204" pitchFamily="34" charset="0"/>
                            </a:rPr>
                            <a:t>Tm</a:t>
                          </a:r>
                        </a:p>
                      </a:txBody>
                      <a:tcPr marL="20262" marR="20262" marT="10131" marB="10131">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304800" lvl="0" indent="0" algn="r" defTabSz="864931" rtl="0" eaLnBrk="1" fontAlgn="auto" latinLnBrk="0" hangingPunct="1">
                            <a:lnSpc>
                              <a:spcPct val="100000"/>
                            </a:lnSpc>
                            <a:spcBef>
                              <a:spcPts val="0"/>
                            </a:spcBef>
                            <a:spcAft>
                              <a:spcPts val="0"/>
                            </a:spcAft>
                            <a:buClrTx/>
                            <a:buSzTx/>
                            <a:buFontTx/>
                            <a:buNone/>
                            <a:tabLst>
                              <a:tab pos="289560" algn="dec"/>
                              <a:tab pos="476250" algn="dec"/>
                            </a:tabLst>
                            <a:defRPr/>
                          </a:pPr>
                          <a:r>
                            <a:rPr lang="en-US" sz="900" dirty="0">
                              <a:effectLst/>
                              <a:latin typeface="Arial" panose="020B0604020202020204" pitchFamily="34" charset="0"/>
                              <a:ea typeface="Times New Roman" panose="02020603050405020304" pitchFamily="18" charset="0"/>
                              <a:cs typeface="Arial" panose="020B0604020202020204" pitchFamily="34" charset="0"/>
                            </a:rPr>
                            <a:t>93.1 d</a:t>
                          </a:r>
                        </a:p>
                      </a:txBody>
                      <a:tcPr marL="20262" marR="20262" marT="10131" marB="10131">
                        <a:lnL>
                          <a:noFill/>
                        </a:lnL>
                        <a:lnR>
                          <a:noFill/>
                        </a:lnR>
                        <a:lnT>
                          <a:noFill/>
                        </a:lnT>
                        <a:lnB w="12700" cap="flat" cmpd="sng" algn="ctr">
                          <a:solidFill>
                            <a:schemeClr val="tx1"/>
                          </a:solidFill>
                          <a:prstDash val="solid"/>
                          <a:round/>
                          <a:headEnd type="none" w="med" len="med"/>
                          <a:tailEnd type="none" w="med" len="med"/>
                        </a:lnB>
                      </a:tcPr>
                    </a:tc>
                    <a:tc>
                      <a:txBody>
                        <a:bodyPr/>
                        <a:lstStyle/>
                        <a:p>
                          <a:pPr marL="165100" marR="0">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EC</a:t>
                          </a:r>
                        </a:p>
                      </a:txBody>
                      <a:tcPr marL="20262" marR="20262" marT="10131" marB="10131">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89560" algn="dec"/>
                              <a:tab pos="4572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198.3 – 816.0</a:t>
                          </a:r>
                        </a:p>
                      </a:txBody>
                      <a:tcPr marL="20262" marR="20262" marT="10131" marB="10131">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19050" lvl="0" indent="0" algn="ctr" defTabSz="864931" rtl="0" eaLnBrk="1" fontAlgn="auto" latinLnBrk="0" hangingPunct="1">
                            <a:lnSpc>
                              <a:spcPct val="100000"/>
                            </a:lnSpc>
                            <a:spcBef>
                              <a:spcPts val="0"/>
                            </a:spcBef>
                            <a:spcAft>
                              <a:spcPts val="0"/>
                            </a:spcAft>
                            <a:buClrTx/>
                            <a:buSzTx/>
                            <a:buFontTx/>
                            <a:buNone/>
                            <a:tabLst>
                              <a:tab pos="289560" algn="dec"/>
                              <a:tab pos="457200" algn="l"/>
                            </a:tabLst>
                            <a:defRPr/>
                          </a:pPr>
                          <a:r>
                            <a:rPr lang="en-US" sz="900" dirty="0">
                              <a:effectLst/>
                              <a:latin typeface="Arial" panose="020B0604020202020204" pitchFamily="34" charset="0"/>
                              <a:ea typeface="Times New Roman" panose="02020603050405020304" pitchFamily="18" charset="0"/>
                              <a:cs typeface="Arial" panose="020B0604020202020204" pitchFamily="34" charset="0"/>
                            </a:rPr>
                            <a:t>1.2E-3</a:t>
                          </a:r>
                        </a:p>
                      </a:txBody>
                      <a:tcPr marL="20262" marR="20262" marT="10131" marB="10131">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2676085"/>
                      </a:ext>
                    </a:extLst>
                  </a:tr>
                </a:tbl>
              </a:graphicData>
            </a:graphic>
          </p:graphicFrame>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2188DE2-B8A9-44D4-B88F-F97C128647B6}"/>
                  </a:ext>
                </a:extLst>
              </p:cNvPr>
              <p:cNvSpPr txBox="1"/>
              <p:nvPr/>
            </p:nvSpPr>
            <p:spPr>
              <a:xfrm>
                <a:off x="5236028" y="1546822"/>
                <a:ext cx="3378200" cy="1384995"/>
              </a:xfrm>
              <a:prstGeom prst="rect">
                <a:avLst/>
              </a:prstGeom>
              <a:noFill/>
            </p:spPr>
            <p:txBody>
              <a:bodyPr wrap="square" rtlCol="0">
                <a:spAutoFit/>
              </a:bodyPr>
              <a:lstStyle/>
              <a:p>
                <a:pPr marL="169863" lvl="0" indent="-169863" defTabSz="914400">
                  <a:buFont typeface="Wingdings" panose="05000000000000000000" pitchFamily="2" charset="2"/>
                  <a:buChar char="§"/>
                </a:pPr>
                <a:r>
                  <a:rPr lang="en-US" sz="1200" dirty="0">
                    <a:solidFill>
                      <a:srgbClr val="000000"/>
                    </a:solidFill>
                    <a:latin typeface="Arial" panose="020B0604020202020204"/>
                  </a:rPr>
                  <a:t>10 CTBT-relevant radionuclides with largest coincidence detection probabilities predicted by the software for 10</a:t>
                </a:r>
                <a:r>
                  <a:rPr lang="en-US" sz="1200" baseline="30000" dirty="0">
                    <a:solidFill>
                      <a:srgbClr val="000000"/>
                    </a:solidFill>
                    <a:latin typeface="Arial" panose="020B0604020202020204"/>
                  </a:rPr>
                  <a:t>6 </a:t>
                </a:r>
                <a:r>
                  <a:rPr lang="en-US" sz="1200" dirty="0">
                    <a:solidFill>
                      <a:srgbClr val="000000"/>
                    </a:solidFill>
                    <a:latin typeface="Arial" panose="020B0604020202020204"/>
                  </a:rPr>
                  <a:t>iterations</a:t>
                </a:r>
              </a:p>
              <a:p>
                <a:pPr marL="169863" lvl="0" indent="-169863" defTabSz="914400">
                  <a:buFont typeface="Wingdings" panose="05000000000000000000" pitchFamily="2" charset="2"/>
                  <a:buChar char="§"/>
                </a:pPr>
                <a:endParaRPr lang="en-US" sz="1200" dirty="0">
                  <a:solidFill>
                    <a:prstClr val="black"/>
                  </a:solidFill>
                  <a:latin typeface="Arial" panose="020B0604020202020204"/>
                  <a:cs typeface="Arial" panose="020B0604020202020204" pitchFamily="34" charset="0"/>
                </a:endParaRPr>
              </a:p>
              <a:p>
                <a:pPr marL="169863" lvl="0" indent="-169863" defTabSz="914400">
                  <a:buFont typeface="Wingdings" panose="05000000000000000000" pitchFamily="2" charset="2"/>
                  <a:buChar char="§"/>
                </a:pPr>
                <a:r>
                  <a:rPr lang="en-US" sz="1200" dirty="0">
                    <a:solidFill>
                      <a:prstClr val="black"/>
                    </a:solidFill>
                    <a:latin typeface="Arial" panose="020B0604020202020204"/>
                    <a:cs typeface="Arial" panose="020B0604020202020204" pitchFamily="34" charset="0"/>
                  </a:rPr>
                  <a:t>EC: Electron capture, </a:t>
                </a:r>
                <a14:m>
                  <m:oMath xmlns:m="http://schemas.openxmlformats.org/officeDocument/2006/math">
                    <m:sSup>
                      <m:sSupPr>
                        <m:ctrlPr>
                          <a:rPr lang="en-US" sz="12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12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𝛽</m:t>
                        </m:r>
                      </m:e>
                      <m:sup>
                        <m:r>
                          <a:rPr lang="en-US" sz="1200"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up>
                    </m:sSup>
                  </m:oMath>
                </a14:m>
                <a:r>
                  <a:rPr lang="en-US" sz="1200" dirty="0">
                    <a:solidFill>
                      <a:prstClr val="black"/>
                    </a:solidFill>
                    <a:latin typeface="Arial" panose="020B0604020202020204"/>
                    <a:cs typeface="Arial" panose="020B0604020202020204" pitchFamily="34" charset="0"/>
                  </a:rPr>
                  <a:t>: Beta decay, IT: Isomeric transition</a:t>
                </a:r>
              </a:p>
              <a:p>
                <a:endParaRPr lang="en-US" sz="1200" dirty="0"/>
              </a:p>
            </p:txBody>
          </p:sp>
        </mc:Choice>
        <mc:Fallback xmlns="">
          <p:sp>
            <p:nvSpPr>
              <p:cNvPr id="2" name="TextBox 1">
                <a:extLst>
                  <a:ext uri="{FF2B5EF4-FFF2-40B4-BE49-F238E27FC236}">
                    <a16:creationId xmlns:a16="http://schemas.microsoft.com/office/drawing/2014/main" id="{92188DE2-B8A9-44D4-B88F-F97C128647B6}"/>
                  </a:ext>
                </a:extLst>
              </p:cNvPr>
              <p:cNvSpPr txBox="1">
                <a:spLocks noRot="1" noChangeAspect="1" noMove="1" noResize="1" noEditPoints="1" noAdjustHandles="1" noChangeArrowheads="1" noChangeShapeType="1" noTextEdit="1"/>
              </p:cNvSpPr>
              <p:nvPr/>
            </p:nvSpPr>
            <p:spPr>
              <a:xfrm>
                <a:off x="5236028" y="1546822"/>
                <a:ext cx="3378200" cy="1384995"/>
              </a:xfrm>
              <a:prstGeom prst="rect">
                <a:avLst/>
              </a:prstGeom>
              <a:blipFill>
                <a:blip r:embed="rId3"/>
                <a:stretch>
                  <a:fillRect t="-881"/>
                </a:stretch>
              </a:blipFill>
            </p:spPr>
            <p:txBody>
              <a:bodyPr/>
              <a:lstStyle/>
              <a:p>
                <a:r>
                  <a:rPr lang="en-US">
                    <a:noFill/>
                  </a:rPr>
                  <a:t> </a:t>
                </a:r>
              </a:p>
            </p:txBody>
          </p:sp>
        </mc:Fallback>
      </mc:AlternateContent>
      <p:sp>
        <p:nvSpPr>
          <p:cNvPr id="12" name="Rectangle: Rounded Corners 11">
            <a:extLst>
              <a:ext uri="{FF2B5EF4-FFF2-40B4-BE49-F238E27FC236}">
                <a16:creationId xmlns:a16="http://schemas.microsoft.com/office/drawing/2014/main" id="{1A4D074D-A9F4-4DF8-A573-F7E46A3FF5BB}"/>
              </a:ext>
            </a:extLst>
          </p:cNvPr>
          <p:cNvSpPr/>
          <p:nvPr/>
        </p:nvSpPr>
        <p:spPr bwMode="auto">
          <a:xfrm>
            <a:off x="484462" y="3373808"/>
            <a:ext cx="8507138" cy="1390411"/>
          </a:xfrm>
          <a:prstGeom prst="roundRect">
            <a:avLst/>
          </a:prstGeom>
          <a:solidFill>
            <a:srgbClr val="FFC000">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Rectangle 12">
            <a:extLst>
              <a:ext uri="{FF2B5EF4-FFF2-40B4-BE49-F238E27FC236}">
                <a16:creationId xmlns:a16="http://schemas.microsoft.com/office/drawing/2014/main" id="{FB28C161-4FEE-45C1-AD19-A2B1DF1D0DC8}"/>
              </a:ext>
            </a:extLst>
          </p:cNvPr>
          <p:cNvSpPr/>
          <p:nvPr/>
        </p:nvSpPr>
        <p:spPr>
          <a:xfrm>
            <a:off x="462690" y="3399810"/>
            <a:ext cx="3777392" cy="1384995"/>
          </a:xfrm>
          <a:prstGeom prst="rect">
            <a:avLst/>
          </a:prstGeom>
        </p:spPr>
        <p:txBody>
          <a:bodyPr wrap="square">
            <a:spAutoFit/>
          </a:bodyPr>
          <a:lstStyle/>
          <a:p>
            <a:pPr marL="174625" marR="0" indent="-174625">
              <a:buFont typeface="Wingdings" panose="05000000000000000000" pitchFamily="2" charset="2"/>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Activities calculated using raw (summed) and coincidence spectra for the calibration standard ; </a:t>
            </a:r>
          </a:p>
          <a:p>
            <a:pPr marL="174625" indent="-174625">
              <a:buFont typeface="Wingdings" panose="05000000000000000000" pitchFamily="2" charset="2"/>
              <a:buChar char="§"/>
            </a:pP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74625" indent="-174625">
              <a:buFont typeface="Wingdings" panose="05000000000000000000" pitchFamily="2" charset="2"/>
              <a:buChar char="§"/>
            </a:pPr>
            <a:endParaRPr lang="en-US" sz="1200" dirty="0">
              <a:latin typeface="Arial" panose="020B0604020202020204" pitchFamily="34" charset="0"/>
              <a:ea typeface="Times New Roman" panose="02020603050405020304" pitchFamily="18" charset="0"/>
              <a:cs typeface="Times New Roman" panose="02020603050405020304" pitchFamily="18" charset="0"/>
            </a:endParaRPr>
          </a:p>
          <a:p>
            <a:pPr marL="174625" indent="-174625">
              <a:buFont typeface="Wingdings" panose="05000000000000000000" pitchFamily="2" charset="2"/>
              <a:buChar char="§"/>
            </a:pPr>
            <a:r>
              <a:rPr lang="en-US" sz="1200" dirty="0">
                <a:latin typeface="Arial" panose="020B0604020202020204" pitchFamily="34" charset="0"/>
                <a:ea typeface="Times New Roman" panose="02020603050405020304" pitchFamily="18" charset="0"/>
                <a:cs typeface="Times New Roman" panose="02020603050405020304" pitchFamily="18" charset="0"/>
              </a:rPr>
              <a:t>Summed/coincidence activities in excellent agreement with the decay-corrected certificate activities</a:t>
            </a:r>
          </a:p>
        </p:txBody>
      </p:sp>
      <p:graphicFrame>
        <p:nvGraphicFramePr>
          <p:cNvPr id="14" name="Table 13">
            <a:extLst>
              <a:ext uri="{FF2B5EF4-FFF2-40B4-BE49-F238E27FC236}">
                <a16:creationId xmlns:a16="http://schemas.microsoft.com/office/drawing/2014/main" id="{CC2F766D-B9E9-4802-B64E-075F2047F3AC}"/>
              </a:ext>
            </a:extLst>
          </p:cNvPr>
          <p:cNvGraphicFramePr>
            <a:graphicFrameLocks noGrp="1"/>
          </p:cNvGraphicFramePr>
          <p:nvPr>
            <p:extLst>
              <p:ext uri="{D42A27DB-BD31-4B8C-83A1-F6EECF244321}">
                <p14:modId xmlns:p14="http://schemas.microsoft.com/office/powerpoint/2010/main" val="3904588216"/>
              </p:ext>
            </p:extLst>
          </p:nvPr>
        </p:nvGraphicFramePr>
        <p:xfrm>
          <a:off x="3924300" y="3677756"/>
          <a:ext cx="5025570" cy="876300"/>
        </p:xfrm>
        <a:graphic>
          <a:graphicData uri="http://schemas.openxmlformats.org/drawingml/2006/table">
            <a:tbl>
              <a:tblPr firstRow="1" firstCol="1" bandRow="1"/>
              <a:tblGrid>
                <a:gridCol w="585337">
                  <a:extLst>
                    <a:ext uri="{9D8B030D-6E8A-4147-A177-3AD203B41FA5}">
                      <a16:colId xmlns:a16="http://schemas.microsoft.com/office/drawing/2014/main" val="2098200316"/>
                    </a:ext>
                  </a:extLst>
                </a:gridCol>
                <a:gridCol w="880849">
                  <a:extLst>
                    <a:ext uri="{9D8B030D-6E8A-4147-A177-3AD203B41FA5}">
                      <a16:colId xmlns:a16="http://schemas.microsoft.com/office/drawing/2014/main" val="516768159"/>
                    </a:ext>
                  </a:extLst>
                </a:gridCol>
                <a:gridCol w="875606">
                  <a:extLst>
                    <a:ext uri="{9D8B030D-6E8A-4147-A177-3AD203B41FA5}">
                      <a16:colId xmlns:a16="http://schemas.microsoft.com/office/drawing/2014/main" val="1440933010"/>
                    </a:ext>
                  </a:extLst>
                </a:gridCol>
                <a:gridCol w="973999">
                  <a:extLst>
                    <a:ext uri="{9D8B030D-6E8A-4147-A177-3AD203B41FA5}">
                      <a16:colId xmlns:a16="http://schemas.microsoft.com/office/drawing/2014/main" val="2733432674"/>
                    </a:ext>
                  </a:extLst>
                </a:gridCol>
                <a:gridCol w="883082">
                  <a:extLst>
                    <a:ext uri="{9D8B030D-6E8A-4147-A177-3AD203B41FA5}">
                      <a16:colId xmlns:a16="http://schemas.microsoft.com/office/drawing/2014/main" val="1155880709"/>
                    </a:ext>
                  </a:extLst>
                </a:gridCol>
                <a:gridCol w="826697">
                  <a:extLst>
                    <a:ext uri="{9D8B030D-6E8A-4147-A177-3AD203B41FA5}">
                      <a16:colId xmlns:a16="http://schemas.microsoft.com/office/drawing/2014/main" val="3898445244"/>
                    </a:ext>
                  </a:extLst>
                </a:gridCol>
              </a:tblGrid>
              <a:tr h="205740">
                <a:tc rowSpan="2">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Nuclide</a:t>
                      </a:r>
                      <a:endPar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rowSpan="2">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Gated energy (keV)</a:t>
                      </a:r>
                      <a:endPar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rowSpan="2">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Projected energy (keV)</a:t>
                      </a:r>
                      <a:endPar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gridSpan="3">
                  <a:txBody>
                    <a:bodyPr/>
                    <a:lstStyle/>
                    <a:p>
                      <a:pPr marL="0" marR="0" algn="ct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Activity [</a:t>
                      </a:r>
                      <a:r>
                        <a:rPr lang="en-US" sz="9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Bq</a:t>
                      </a: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8087403"/>
                  </a:ext>
                </a:extLst>
              </a:tr>
              <a:tr h="1981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a:spcBef>
                          <a:spcPts val="0"/>
                        </a:spcBef>
                        <a:spcAft>
                          <a:spcPts val="0"/>
                        </a:spcAft>
                        <a:tabLst>
                          <a:tab pos="457200" algn="l"/>
                          <a:tab pos="517525"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Dual detector (summed) </a:t>
                      </a:r>
                      <a:endPar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Dual detector (coincidence) </a:t>
                      </a:r>
                      <a:endPar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algn="r">
                        <a:spcBef>
                          <a:spcPts val="0"/>
                        </a:spcBef>
                        <a:spcAft>
                          <a:spcPts val="0"/>
                        </a:spcAft>
                        <a:tabLst>
                          <a:tab pos="228600" algn="l"/>
                          <a:tab pos="457200" algn="l"/>
                          <a:tab pos="685800" algn="l"/>
                        </a:tabLst>
                      </a:pPr>
                      <a:r>
                        <a:rPr lang="en-US" sz="9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Certificate </a:t>
                      </a:r>
                      <a:endPar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106414424"/>
                  </a:ext>
                </a:extLst>
              </a:tr>
              <a:tr h="198120">
                <a:tc>
                  <a:txBody>
                    <a:bodyPr/>
                    <a:lstStyle/>
                    <a:p>
                      <a:pPr marL="0" marR="0">
                        <a:lnSpc>
                          <a:spcPct val="150000"/>
                        </a:lnSpc>
                        <a:spcBef>
                          <a:spcPts val="0"/>
                        </a:spcBef>
                        <a:spcAft>
                          <a:spcPts val="0"/>
                        </a:spcAft>
                        <a:tabLst>
                          <a:tab pos="228600" algn="l"/>
                          <a:tab pos="457200" algn="l"/>
                          <a:tab pos="685800" algn="l"/>
                        </a:tabLst>
                      </a:pPr>
                      <a:r>
                        <a:rPr lang="en-US" sz="900" baseline="30000" dirty="0">
                          <a:effectLst/>
                          <a:latin typeface="Arial" panose="020B0604020202020204" pitchFamily="34" charset="0"/>
                          <a:ea typeface="Times New Roman" panose="02020603050405020304" pitchFamily="18" charset="0"/>
                          <a:cs typeface="Arial" panose="020B0604020202020204" pitchFamily="34" charset="0"/>
                        </a:rPr>
                        <a:t>60</a:t>
                      </a:r>
                      <a:r>
                        <a:rPr lang="en-US" sz="900" dirty="0">
                          <a:effectLst/>
                          <a:latin typeface="Arial" panose="020B0604020202020204" pitchFamily="34" charset="0"/>
                          <a:ea typeface="Times New Roman" panose="02020603050405020304" pitchFamily="18" charset="0"/>
                          <a:cs typeface="Arial" panose="020B0604020202020204" pitchFamily="34" charset="0"/>
                        </a:rPr>
                        <a:t>Co</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217805" algn="r">
                        <a:lnSpc>
                          <a:spcPct val="150000"/>
                        </a:lnSpc>
                        <a:spcBef>
                          <a:spcPts val="0"/>
                        </a:spcBef>
                        <a:spcAft>
                          <a:spcPts val="0"/>
                        </a:spcAft>
                        <a:tabLst>
                          <a:tab pos="228600" algn="l"/>
                          <a:tab pos="457200" algn="l"/>
                          <a:tab pos="6858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1173.2</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274955" algn="r">
                        <a:lnSpc>
                          <a:spcPct val="150000"/>
                        </a:lnSpc>
                        <a:spcBef>
                          <a:spcPts val="0"/>
                        </a:spcBef>
                        <a:spcAft>
                          <a:spcPts val="0"/>
                        </a:spcAft>
                        <a:tabLst>
                          <a:tab pos="228600" algn="l"/>
                          <a:tab pos="457200" algn="l"/>
                          <a:tab pos="6858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1332.5</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r">
                        <a:lnSpc>
                          <a:spcPct val="150000"/>
                        </a:lnSpc>
                        <a:spcBef>
                          <a:spcPts val="0"/>
                        </a:spcBef>
                        <a:spcAft>
                          <a:spcPts val="0"/>
                        </a:spcAft>
                        <a:tabLst>
                          <a:tab pos="228600" algn="l"/>
                          <a:tab pos="457200" algn="l"/>
                          <a:tab pos="6858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282.1 ± 1.7</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0" algn="r">
                        <a:lnSpc>
                          <a:spcPct val="150000"/>
                        </a:lnSpc>
                        <a:spcBef>
                          <a:spcPts val="0"/>
                        </a:spcBef>
                        <a:spcAft>
                          <a:spcPts val="0"/>
                        </a:spcAft>
                        <a:tabLst>
                          <a:tab pos="228600" algn="l"/>
                          <a:tab pos="457200" algn="l"/>
                          <a:tab pos="6858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274.7 ± 2.2</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marL="0" marR="24765" algn="r">
                        <a:lnSpc>
                          <a:spcPct val="150000"/>
                        </a:lnSpc>
                        <a:spcBef>
                          <a:spcPts val="0"/>
                        </a:spcBef>
                        <a:spcAft>
                          <a:spcPts val="0"/>
                        </a:spcAft>
                        <a:tabLst>
                          <a:tab pos="228600" algn="l"/>
                          <a:tab pos="457200" algn="l"/>
                          <a:tab pos="6858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280.5 ± 3.3</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583550945"/>
                  </a:ext>
                </a:extLst>
              </a:tr>
              <a:tr h="198120">
                <a:tc>
                  <a:txBody>
                    <a:bodyPr/>
                    <a:lstStyle/>
                    <a:p>
                      <a:pPr marL="0" marR="0">
                        <a:lnSpc>
                          <a:spcPct val="150000"/>
                        </a:lnSpc>
                        <a:spcBef>
                          <a:spcPts val="0"/>
                        </a:spcBef>
                        <a:spcAft>
                          <a:spcPts val="0"/>
                        </a:spcAft>
                        <a:tabLst>
                          <a:tab pos="228600" algn="l"/>
                          <a:tab pos="457200" algn="l"/>
                          <a:tab pos="685800" algn="l"/>
                        </a:tabLst>
                      </a:pPr>
                      <a:r>
                        <a:rPr lang="en-US" sz="9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88</a:t>
                      </a: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217805" algn="r">
                        <a:lnSpc>
                          <a:spcPct val="150000"/>
                        </a:lnSpc>
                        <a:spcBef>
                          <a:spcPts val="0"/>
                        </a:spcBef>
                        <a:spcAft>
                          <a:spcPts val="0"/>
                        </a:spcAft>
                        <a:tabLst>
                          <a:tab pos="228600" algn="l"/>
                          <a:tab pos="457200" algn="l"/>
                          <a:tab pos="6858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898.0</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274955" algn="r">
                        <a:lnSpc>
                          <a:spcPct val="150000"/>
                        </a:lnSpc>
                        <a:spcBef>
                          <a:spcPts val="0"/>
                        </a:spcBef>
                        <a:spcAft>
                          <a:spcPts val="0"/>
                        </a:spcAft>
                        <a:tabLst>
                          <a:tab pos="228600" algn="l"/>
                          <a:tab pos="457200" algn="l"/>
                          <a:tab pos="685800" algn="l"/>
                        </a:tabLst>
                      </a:pPr>
                      <a:r>
                        <a:rPr lang="en-US" sz="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1836.1</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 pos="457200" algn="l"/>
                          <a:tab pos="6858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4.0 ± 0.1</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 pos="457200" algn="l"/>
                          <a:tab pos="6858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3.8 ± 0.3</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24765" algn="r">
                        <a:lnSpc>
                          <a:spcPct val="150000"/>
                        </a:lnSpc>
                        <a:spcBef>
                          <a:spcPts val="0"/>
                        </a:spcBef>
                        <a:spcAft>
                          <a:spcPts val="0"/>
                        </a:spcAft>
                        <a:tabLst>
                          <a:tab pos="228600" algn="l"/>
                          <a:tab pos="457200" algn="l"/>
                          <a:tab pos="685800" algn="l"/>
                        </a:tabLst>
                      </a:pPr>
                      <a:r>
                        <a:rPr lang="en-US" sz="900" dirty="0">
                          <a:effectLst/>
                          <a:latin typeface="Arial" panose="020B0604020202020204" pitchFamily="34" charset="0"/>
                          <a:ea typeface="Times New Roman" panose="02020603050405020304" pitchFamily="18" charset="0"/>
                          <a:cs typeface="Arial" panose="020B0604020202020204" pitchFamily="34" charset="0"/>
                        </a:rPr>
                        <a:t>4.0 ± 0.1</a:t>
                      </a:r>
                      <a:endParaRPr lang="en-US"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2441497"/>
                  </a:ext>
                </a:extLst>
              </a:tr>
            </a:tbl>
          </a:graphicData>
        </a:graphic>
      </p:graphicFrame>
    </p:spTree>
    <p:extLst>
      <p:ext uri="{BB962C8B-B14F-4D97-AF65-F5344CB8AC3E}">
        <p14:creationId xmlns:p14="http://schemas.microsoft.com/office/powerpoint/2010/main" val="2823069995"/>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4ec2d5cf-fc31-4124-83fb-12694cbd2e26">Y72T2NDZRP6S-32-6783</_dlc_DocId>
    <_dlc_DocIdUrl xmlns="4ec2d5cf-fc31-4124-83fb-12694cbd2e26">
      <Url>https://collaborate.sandia.gov/sites/GNEM/_layouts/15/DocIdRedir.aspx?ID=Y72T2NDZRP6S-32-6783</Url>
      <Description>Y72T2NDZRP6S-32-6783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3495697B6B864ABB1A4A56AC7CDDB9" ma:contentTypeVersion="3" ma:contentTypeDescription="Create a new document." ma:contentTypeScope="" ma:versionID="eb901eddaa6d0c7050187c9dd5c1749d">
  <xsd:schema xmlns:xsd="http://www.w3.org/2001/XMLSchema" xmlns:xs="http://www.w3.org/2001/XMLSchema" xmlns:p="http://schemas.microsoft.com/office/2006/metadata/properties" xmlns:ns2="4ec2d5cf-fc31-4124-83fb-12694cbd2e26" xmlns:ns3="http://schemas.microsoft.com/sharepoint/v4" targetNamespace="http://schemas.microsoft.com/office/2006/metadata/properties" ma:root="true" ma:fieldsID="7f1b4d27544a64a004dfc73b7991cc2f" ns2:_="" ns3:_="">
    <xsd:import namespace="4ec2d5cf-fc31-4124-83fb-12694cbd2e26"/>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c2d5cf-fc31-4124-83fb-12694cbd2e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C62742-B60A-49D5-BE4A-5C19B8E486EE}">
  <ds:schemaRefs>
    <ds:schemaRef ds:uri="4ec2d5cf-fc31-4124-83fb-12694cbd2e26"/>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schemas.microsoft.com/sharepoint/v4"/>
    <ds:schemaRef ds:uri="http://purl.org/dc/dcmitype/"/>
  </ds:schemaRefs>
</ds:datastoreItem>
</file>

<file path=customXml/itemProps2.xml><?xml version="1.0" encoding="utf-8"?>
<ds:datastoreItem xmlns:ds="http://schemas.openxmlformats.org/officeDocument/2006/customXml" ds:itemID="{A1F20FBB-1F35-4B9C-BD09-C94FF4408F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c2d5cf-fc31-4124-83fb-12694cbd2e2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3872B4-8A40-4705-AA46-7E417B8C84FD}">
  <ds:schemaRefs>
    <ds:schemaRef ds:uri="http://schemas.microsoft.com/sharepoint/events"/>
  </ds:schemaRefs>
</ds:datastoreItem>
</file>

<file path=customXml/itemProps4.xml><?xml version="1.0" encoding="utf-8"?>
<ds:datastoreItem xmlns:ds="http://schemas.openxmlformats.org/officeDocument/2006/customXml" ds:itemID="{854EB1C2-A9E3-45A8-A19D-968D520377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627</TotalTime>
  <Words>2051</Words>
  <Application>Microsoft Office PowerPoint</Application>
  <PresentationFormat>On-screen Show (16:9)</PresentationFormat>
  <Paragraphs>258</Paragraphs>
  <Slides>12</Slides>
  <Notes>0</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12</vt:i4>
      </vt:variant>
    </vt:vector>
  </HeadingPairs>
  <TitlesOfParts>
    <vt:vector size="30" baseType="lpstr">
      <vt:lpstr>Arial</vt:lpstr>
      <vt:lpstr>Avenir Book</vt:lpstr>
      <vt:lpstr>Avenir Heavy</vt:lpstr>
      <vt:lpstr>Avenir Medium</vt:lpstr>
      <vt:lpstr>Calibri</vt:lpstr>
      <vt:lpstr>Cambria Math</vt:lpstr>
      <vt:lpstr>Courier New</vt:lpstr>
      <vt:lpstr>DIN-Light</vt:lpstr>
      <vt:lpstr>DIN-Medium</vt:lpstr>
      <vt:lpstr>Times New Roman</vt:lpstr>
      <vt:lpstr>Wingdings</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Sharma, Manish</cp:lastModifiedBy>
  <cp:revision>54</cp:revision>
  <cp:lastPrinted>2019-03-26T13:54:24Z</cp:lastPrinted>
  <dcterms:created xsi:type="dcterms:W3CDTF">2019-04-24T06:32:04Z</dcterms:created>
  <dcterms:modified xsi:type="dcterms:W3CDTF">2021-06-14T18:00:22Z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0x010100AF3495697B6B864ABB1A4A56AC7CDDB9</vt:lpwstr>
  </property>
  <property fmtid="{D5CDD505-2E9C-101B-9397-08002B2CF9AE}" pid="3" name="_dlc_DocIdItemGuid">
    <vt:lpwstr>b2e3ff3e-f258-4841-baca-af5aea471d8e</vt:lpwstr>
  </property>
</Properties>
</file>