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7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emf" ContentType="image/x-emf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theme/theme8.xml" ContentType="application/vnd.openxmlformats-officedocument.theme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2" r:id="rId2"/>
    <p:sldMasterId id="2147483664" r:id="rId3"/>
    <p:sldMasterId id="2147483666" r:id="rId4"/>
    <p:sldMasterId id="2147483668" r:id="rId5"/>
    <p:sldMasterId id="2147483670" r:id="rId6"/>
    <p:sldMasterId id="2147483672" r:id="rId7"/>
  </p:sldMasterIdLst>
  <p:notesMasterIdLst>
    <p:notesMasterId r:id="rId20"/>
  </p:notesMasterIdLst>
  <p:sldIdLst>
    <p:sldId id="256" r:id="rId8"/>
    <p:sldId id="257" r:id="rId9"/>
    <p:sldId id="258" r:id="rId10"/>
    <p:sldId id="260" r:id="rId11"/>
    <p:sldId id="261" r:id="rId12"/>
    <p:sldId id="264" r:id="rId13"/>
    <p:sldId id="265" r:id="rId14"/>
    <p:sldId id="266" r:id="rId15"/>
    <p:sldId id="267" r:id="rId16"/>
    <p:sldId id="262" r:id="rId17"/>
    <p:sldId id="269" r:id="rId18"/>
    <p:sldId id="268" r:id="rId19"/>
  </p:sldIdLst>
  <p:sldSz cx="9144000" cy="5143500" type="screen16x9"/>
  <p:notesSz cx="6858000" cy="9144000"/>
  <p:defaultTextStyle>
    <a:defPPr>
      <a:defRPr lang="en-US"/>
    </a:defPPr>
    <a:lvl1pPr marL="0" algn="l" defTabSz="89714" rtl="0" eaLnBrk="1" latinLnBrk="0" hangingPunct="1">
      <a:defRPr sz="353" kern="1200">
        <a:solidFill>
          <a:schemeClr val="tx1"/>
        </a:solidFill>
        <a:latin typeface="+mn-lt"/>
        <a:ea typeface="+mn-ea"/>
        <a:cs typeface="+mn-cs"/>
      </a:defRPr>
    </a:lvl1pPr>
    <a:lvl2pPr marL="89714" algn="l" defTabSz="89714" rtl="0" eaLnBrk="1" latinLnBrk="0" hangingPunct="1">
      <a:defRPr sz="353" kern="1200">
        <a:solidFill>
          <a:schemeClr val="tx1"/>
        </a:solidFill>
        <a:latin typeface="+mn-lt"/>
        <a:ea typeface="+mn-ea"/>
        <a:cs typeface="+mn-cs"/>
      </a:defRPr>
    </a:lvl2pPr>
    <a:lvl3pPr marL="179431" algn="l" defTabSz="89714" rtl="0" eaLnBrk="1" latinLnBrk="0" hangingPunct="1">
      <a:defRPr sz="353" kern="1200">
        <a:solidFill>
          <a:schemeClr val="tx1"/>
        </a:solidFill>
        <a:latin typeface="+mn-lt"/>
        <a:ea typeface="+mn-ea"/>
        <a:cs typeface="+mn-cs"/>
      </a:defRPr>
    </a:lvl3pPr>
    <a:lvl4pPr marL="269146" algn="l" defTabSz="89714" rtl="0" eaLnBrk="1" latinLnBrk="0" hangingPunct="1">
      <a:defRPr sz="353" kern="1200">
        <a:solidFill>
          <a:schemeClr val="tx1"/>
        </a:solidFill>
        <a:latin typeface="+mn-lt"/>
        <a:ea typeface="+mn-ea"/>
        <a:cs typeface="+mn-cs"/>
      </a:defRPr>
    </a:lvl4pPr>
    <a:lvl5pPr marL="358861" algn="l" defTabSz="89714" rtl="0" eaLnBrk="1" latinLnBrk="0" hangingPunct="1">
      <a:defRPr sz="353" kern="1200">
        <a:solidFill>
          <a:schemeClr val="tx1"/>
        </a:solidFill>
        <a:latin typeface="+mn-lt"/>
        <a:ea typeface="+mn-ea"/>
        <a:cs typeface="+mn-cs"/>
      </a:defRPr>
    </a:lvl5pPr>
    <a:lvl6pPr marL="448576" algn="l" defTabSz="89714" rtl="0" eaLnBrk="1" latinLnBrk="0" hangingPunct="1">
      <a:defRPr sz="353" kern="1200">
        <a:solidFill>
          <a:schemeClr val="tx1"/>
        </a:solidFill>
        <a:latin typeface="+mn-lt"/>
        <a:ea typeface="+mn-ea"/>
        <a:cs typeface="+mn-cs"/>
      </a:defRPr>
    </a:lvl6pPr>
    <a:lvl7pPr marL="538290" algn="l" defTabSz="89714" rtl="0" eaLnBrk="1" latinLnBrk="0" hangingPunct="1">
      <a:defRPr sz="353" kern="1200">
        <a:solidFill>
          <a:schemeClr val="tx1"/>
        </a:solidFill>
        <a:latin typeface="+mn-lt"/>
        <a:ea typeface="+mn-ea"/>
        <a:cs typeface="+mn-cs"/>
      </a:defRPr>
    </a:lvl7pPr>
    <a:lvl8pPr marL="628007" algn="l" defTabSz="89714" rtl="0" eaLnBrk="1" latinLnBrk="0" hangingPunct="1">
      <a:defRPr sz="353" kern="1200">
        <a:solidFill>
          <a:schemeClr val="tx1"/>
        </a:solidFill>
        <a:latin typeface="+mn-lt"/>
        <a:ea typeface="+mn-ea"/>
        <a:cs typeface="+mn-cs"/>
      </a:defRPr>
    </a:lvl8pPr>
    <a:lvl9pPr marL="717721" algn="l" defTabSz="89714" rtl="0" eaLnBrk="1" latinLnBrk="0" hangingPunct="1">
      <a:defRPr sz="3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C5DF"/>
    <a:srgbClr val="E1E1E1"/>
    <a:srgbClr val="00A1BC"/>
    <a:srgbClr val="00B4D2"/>
    <a:srgbClr val="00A0D2"/>
    <a:srgbClr val="0095BB"/>
    <a:srgbClr val="00B0DC"/>
    <a:srgbClr val="00B0BE"/>
    <a:srgbClr val="008DB0"/>
    <a:srgbClr val="00B3D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33"/>
    <p:restoredTop sz="94623"/>
  </p:normalViewPr>
  <p:slideViewPr>
    <p:cSldViewPr snapToGrid="0" snapToObjects="1">
      <p:cViewPr>
        <p:scale>
          <a:sx n="153" d="100"/>
          <a:sy n="153" d="100"/>
        </p:scale>
        <p:origin x="610" y="-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B85ACC-7566-4D45-A985-3729A2E65168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4824E-09F4-6D40-98EA-9D82F5F584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7529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263" rtl="0" eaLnBrk="1" latinLnBrk="0" hangingPunct="1">
      <a:defRPr sz="899" kern="1200">
        <a:solidFill>
          <a:schemeClr val="tx1"/>
        </a:solidFill>
        <a:latin typeface="+mn-lt"/>
        <a:ea typeface="+mn-ea"/>
        <a:cs typeface="+mn-cs"/>
      </a:defRPr>
    </a:lvl1pPr>
    <a:lvl2pPr marL="342632" algn="l" defTabSz="685263" rtl="0" eaLnBrk="1" latinLnBrk="0" hangingPunct="1">
      <a:defRPr sz="899" kern="1200">
        <a:solidFill>
          <a:schemeClr val="tx1"/>
        </a:solidFill>
        <a:latin typeface="+mn-lt"/>
        <a:ea typeface="+mn-ea"/>
        <a:cs typeface="+mn-cs"/>
      </a:defRPr>
    </a:lvl2pPr>
    <a:lvl3pPr marL="685263" algn="l" defTabSz="685263" rtl="0" eaLnBrk="1" latinLnBrk="0" hangingPunct="1">
      <a:defRPr sz="899" kern="1200">
        <a:solidFill>
          <a:schemeClr val="tx1"/>
        </a:solidFill>
        <a:latin typeface="+mn-lt"/>
        <a:ea typeface="+mn-ea"/>
        <a:cs typeface="+mn-cs"/>
      </a:defRPr>
    </a:lvl3pPr>
    <a:lvl4pPr marL="1027893" algn="l" defTabSz="685263" rtl="0" eaLnBrk="1" latinLnBrk="0" hangingPunct="1">
      <a:defRPr sz="899" kern="1200">
        <a:solidFill>
          <a:schemeClr val="tx1"/>
        </a:solidFill>
        <a:latin typeface="+mn-lt"/>
        <a:ea typeface="+mn-ea"/>
        <a:cs typeface="+mn-cs"/>
      </a:defRPr>
    </a:lvl4pPr>
    <a:lvl5pPr marL="1370525" algn="l" defTabSz="685263" rtl="0" eaLnBrk="1" latinLnBrk="0" hangingPunct="1">
      <a:defRPr sz="899" kern="1200">
        <a:solidFill>
          <a:schemeClr val="tx1"/>
        </a:solidFill>
        <a:latin typeface="+mn-lt"/>
        <a:ea typeface="+mn-ea"/>
        <a:cs typeface="+mn-cs"/>
      </a:defRPr>
    </a:lvl5pPr>
    <a:lvl6pPr marL="1713156" algn="l" defTabSz="685263" rtl="0" eaLnBrk="1" latinLnBrk="0" hangingPunct="1">
      <a:defRPr sz="899" kern="1200">
        <a:solidFill>
          <a:schemeClr val="tx1"/>
        </a:solidFill>
        <a:latin typeface="+mn-lt"/>
        <a:ea typeface="+mn-ea"/>
        <a:cs typeface="+mn-cs"/>
      </a:defRPr>
    </a:lvl6pPr>
    <a:lvl7pPr marL="2055788" algn="l" defTabSz="685263" rtl="0" eaLnBrk="1" latinLnBrk="0" hangingPunct="1">
      <a:defRPr sz="899" kern="1200">
        <a:solidFill>
          <a:schemeClr val="tx1"/>
        </a:solidFill>
        <a:latin typeface="+mn-lt"/>
        <a:ea typeface="+mn-ea"/>
        <a:cs typeface="+mn-cs"/>
      </a:defRPr>
    </a:lvl7pPr>
    <a:lvl8pPr marL="2398418" algn="l" defTabSz="685263" rtl="0" eaLnBrk="1" latinLnBrk="0" hangingPunct="1">
      <a:defRPr sz="899" kern="1200">
        <a:solidFill>
          <a:schemeClr val="tx1"/>
        </a:solidFill>
        <a:latin typeface="+mn-lt"/>
        <a:ea typeface="+mn-ea"/>
        <a:cs typeface="+mn-cs"/>
      </a:defRPr>
    </a:lvl8pPr>
    <a:lvl9pPr marL="2741049" algn="l" defTabSz="685263" rtl="0" eaLnBrk="1" latinLnBrk="0" hangingPunct="1">
      <a:defRPr sz="89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57965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0431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5185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49249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18185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0715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18109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3.emf"/><Relationship Id="rId4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emf"/><Relationship Id="rId5" Type="http://schemas.openxmlformats.org/officeDocument/2006/relationships/image" Target="../media/image3.emf"/><Relationship Id="rId4" Type="http://schemas.openxmlformats.org/officeDocument/2006/relationships/image" Target="../media/image5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emf"/><Relationship Id="rId5" Type="http://schemas.openxmlformats.org/officeDocument/2006/relationships/image" Target="../media/image3.emf"/><Relationship Id="rId4" Type="http://schemas.openxmlformats.org/officeDocument/2006/relationships/image" Target="../media/image5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emf"/><Relationship Id="rId5" Type="http://schemas.openxmlformats.org/officeDocument/2006/relationships/image" Target="../media/image3.emf"/><Relationship Id="rId4" Type="http://schemas.openxmlformats.org/officeDocument/2006/relationships/image" Target="../media/image5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emf"/><Relationship Id="rId5" Type="http://schemas.openxmlformats.org/officeDocument/2006/relationships/image" Target="../media/image3.emf"/><Relationship Id="rId4" Type="http://schemas.openxmlformats.org/officeDocument/2006/relationships/image" Target="../media/image5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5" Type="http://schemas.openxmlformats.org/officeDocument/2006/relationships/image" Target="../media/image3.emf"/><Relationship Id="rId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night sky&#10;&#10;Description automatically generated">
            <a:extLst>
              <a:ext uri="{FF2B5EF4-FFF2-40B4-BE49-F238E27FC236}">
                <a16:creationId xmlns="" xmlns:a16="http://schemas.microsoft.com/office/drawing/2014/main" id="{8EE887FA-C0FC-E342-ABF2-9814A05C2E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40"/>
            <a:ext cx="9144000" cy="51428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E505C7F-A6CF-D248-952C-36F2040C641E}"/>
              </a:ext>
            </a:extLst>
          </p:cNvPr>
          <p:cNvSpPr/>
          <p:nvPr userDrawn="1"/>
        </p:nvSpPr>
        <p:spPr>
          <a:xfrm>
            <a:off x="1" y="4876244"/>
            <a:ext cx="9144000" cy="256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47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6CC5158-FDC6-F940-91AB-3B9665AAF961}"/>
              </a:ext>
            </a:extLst>
          </p:cNvPr>
          <p:cNvSpPr txBox="1"/>
          <p:nvPr userDrawn="1"/>
        </p:nvSpPr>
        <p:spPr>
          <a:xfrm>
            <a:off x="7920635" y="4895301"/>
            <a:ext cx="1075157" cy="261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99" b="0" i="0" baseline="0" dirty="0">
                <a:solidFill>
                  <a:schemeClr val="bg1"/>
                </a:solidFill>
                <a:latin typeface="DIN-Medium" pitchFamily="2" charset="0"/>
              </a:rPr>
              <a:t>CTBTO.ORG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11BF5C8F-818D-D540-B729-29710F7029AD}"/>
              </a:ext>
            </a:extLst>
          </p:cNvPr>
          <p:cNvSpPr/>
          <p:nvPr userDrawn="1"/>
        </p:nvSpPr>
        <p:spPr>
          <a:xfrm>
            <a:off x="123276" y="4875274"/>
            <a:ext cx="3772372" cy="2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99" b="0" i="0" baseline="0" dirty="0">
                <a:solidFill>
                  <a:schemeClr val="bg1"/>
                </a:solidFill>
                <a:latin typeface="DIN-Light" pitchFamily="2" charset="0"/>
              </a:rPr>
              <a:t>PUTTING AN END TO NUCLEAR EXPLOSIONS </a:t>
            </a:r>
            <a:endParaRPr lang="x-none" sz="1099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FE79601-E553-A349-BA44-52D590EC0A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51778" y="283003"/>
            <a:ext cx="1879332" cy="4981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277CE3A-71B4-EA4B-9350-586F5C9571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4288" y="287283"/>
            <a:ext cx="1967734" cy="49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6487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1008111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27" indent="-252027" algn="l" defTabSz="1008111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608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13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19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824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230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6361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80417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4474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4056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8111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2167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6222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2028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4334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8389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2443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BD6523-3A1A-DB4B-80D9-683FE6F697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89500"/>
            <a:ext cx="9144000" cy="25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697B76B-3BB9-0C42-9B96-0E4249F9C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8817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145E263-5EB9-FD4E-9ADB-7610281CDD3D}"/>
              </a:ext>
            </a:extLst>
          </p:cNvPr>
          <p:cNvSpPr txBox="1"/>
          <p:nvPr userDrawn="1"/>
        </p:nvSpPr>
        <p:spPr>
          <a:xfrm>
            <a:off x="7863574" y="4895381"/>
            <a:ext cx="1239874" cy="261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99" b="0" i="0" baseline="0" dirty="0">
                <a:solidFill>
                  <a:schemeClr val="bg1"/>
                </a:solidFill>
                <a:latin typeface="DIN-Medium" pitchFamily="2" charset="0"/>
              </a:rPr>
              <a:t>CTBTO.ORG</a:t>
            </a:r>
          </a:p>
        </p:txBody>
      </p:sp>
      <p:sp>
        <p:nvSpPr>
          <p:cNvPr id="21" name="Text Box 174">
            <a:extLst>
              <a:ext uri="{FF2B5EF4-FFF2-40B4-BE49-F238E27FC236}">
                <a16:creationId xmlns="" xmlns:a16="http://schemas.microsoft.com/office/drawing/2014/main" id="{7A1C0339-EC0C-9949-BCF0-B4EF5C7FBC5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6936" y="4764219"/>
            <a:ext cx="4301370" cy="11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0604" tIns="10301" rIns="20604" bIns="10301">
            <a:spAutoFit/>
          </a:bodyPr>
          <a:lstStyle/>
          <a:p>
            <a:pPr defTabSz="207618" eaLnBrk="0" hangingPunct="0">
              <a:spcBef>
                <a:spcPct val="50000"/>
              </a:spcBef>
            </a:pPr>
            <a:r>
              <a:rPr lang="en-US" sz="635" b="1" dirty="0">
                <a:solidFill>
                  <a:schemeClr val="tx1"/>
                </a:solidFill>
                <a:latin typeface="Avenir Heavy"/>
                <a:cs typeface="Avenir Heavy"/>
              </a:rPr>
              <a:t>Disclaimer: </a:t>
            </a:r>
            <a:r>
              <a:rPr lang="en-US" sz="498" dirty="0">
                <a:solidFill>
                  <a:schemeClr val="tx1"/>
                </a:solidFill>
                <a:latin typeface="Avenir Medium"/>
                <a:cs typeface="Avenir Medium"/>
              </a:rPr>
              <a:t>The views expressed on this poster are those of the author and do not necessarily reflect the view of the CTBTO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5D7E4A3-F85F-FB48-A99F-8A66173D7825}"/>
              </a:ext>
            </a:extLst>
          </p:cNvPr>
          <p:cNvSpPr txBox="1"/>
          <p:nvPr userDrawn="1"/>
        </p:nvSpPr>
        <p:spPr>
          <a:xfrm>
            <a:off x="115330" y="536156"/>
            <a:ext cx="12380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0" i="0" baseline="0" dirty="0">
                <a:solidFill>
                  <a:schemeClr val="bg1"/>
                </a:solidFill>
                <a:latin typeface="DIN-Light" pitchFamily="2" charset="0"/>
              </a:rPr>
              <a:t>Poster No.:</a:t>
            </a:r>
            <a:endParaRPr lang="en-US" sz="1100" b="0" i="0" baseline="0" dirty="0">
              <a:solidFill>
                <a:schemeClr val="bg1"/>
              </a:solidFill>
              <a:latin typeface="DIN-Medium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13AE80C-FF21-D348-805F-71CCC8E6029F}"/>
              </a:ext>
            </a:extLst>
          </p:cNvPr>
          <p:cNvSpPr/>
          <p:nvPr userDrawn="1"/>
        </p:nvSpPr>
        <p:spPr>
          <a:xfrm>
            <a:off x="78895" y="4895381"/>
            <a:ext cx="3674008" cy="2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99" b="0" i="0" baseline="0" dirty="0">
                <a:solidFill>
                  <a:schemeClr val="bg1"/>
                </a:solidFill>
                <a:latin typeface="DIN-Light" pitchFamily="2" charset="0"/>
              </a:rPr>
              <a:t>PUTTING AN END TO NUCLEAR EXPLOSIONS </a:t>
            </a:r>
            <a:endParaRPr lang="x-none" sz="1099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9639673-EC0F-DD42-ACA8-0433E815E767}"/>
              </a:ext>
            </a:extLst>
          </p:cNvPr>
          <p:cNvSpPr/>
          <p:nvPr userDrawn="1"/>
        </p:nvSpPr>
        <p:spPr>
          <a:xfrm>
            <a:off x="947352" y="564599"/>
            <a:ext cx="683094" cy="204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47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4A24655-8128-A046-A777-D08AC067DE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1640" y="141123"/>
            <a:ext cx="1408805" cy="356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2CFC8EC-9B23-3E48-AB9F-A161B5282AC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74666" y="215729"/>
            <a:ext cx="1687983" cy="4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7683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1008111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27" indent="-252027" algn="l" defTabSz="1008111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608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13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19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824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230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6361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80417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4474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4056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8111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2167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6222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2028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4334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8389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2443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BD6523-3A1A-DB4B-80D9-683FE6F697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89500"/>
            <a:ext cx="9144000" cy="25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697B76B-3BB9-0C42-9B96-0E4249F9C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8817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145E263-5EB9-FD4E-9ADB-7610281CDD3D}"/>
              </a:ext>
            </a:extLst>
          </p:cNvPr>
          <p:cNvSpPr txBox="1"/>
          <p:nvPr userDrawn="1"/>
        </p:nvSpPr>
        <p:spPr>
          <a:xfrm>
            <a:off x="7863574" y="4895381"/>
            <a:ext cx="1239874" cy="261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99" b="0" i="0" baseline="0" dirty="0">
                <a:solidFill>
                  <a:schemeClr val="bg1"/>
                </a:solidFill>
                <a:latin typeface="DIN-Medium" pitchFamily="2" charset="0"/>
              </a:rPr>
              <a:t>CTBTO.ORG</a:t>
            </a:r>
          </a:p>
        </p:txBody>
      </p:sp>
      <p:sp>
        <p:nvSpPr>
          <p:cNvPr id="21" name="Text Box 174">
            <a:extLst>
              <a:ext uri="{FF2B5EF4-FFF2-40B4-BE49-F238E27FC236}">
                <a16:creationId xmlns="" xmlns:a16="http://schemas.microsoft.com/office/drawing/2014/main" id="{7A1C0339-EC0C-9949-BCF0-B4EF5C7FBC5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6936" y="4764219"/>
            <a:ext cx="4301370" cy="11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0604" tIns="10301" rIns="20604" bIns="10301">
            <a:spAutoFit/>
          </a:bodyPr>
          <a:lstStyle/>
          <a:p>
            <a:pPr defTabSz="207618" eaLnBrk="0" hangingPunct="0">
              <a:spcBef>
                <a:spcPct val="50000"/>
              </a:spcBef>
            </a:pPr>
            <a:r>
              <a:rPr lang="en-US" sz="635" b="1" dirty="0">
                <a:solidFill>
                  <a:schemeClr val="tx1"/>
                </a:solidFill>
                <a:latin typeface="Avenir Heavy"/>
                <a:cs typeface="Avenir Heavy"/>
              </a:rPr>
              <a:t>Disclaimer: </a:t>
            </a:r>
            <a:r>
              <a:rPr lang="en-US" sz="498" dirty="0">
                <a:solidFill>
                  <a:schemeClr val="tx1"/>
                </a:solidFill>
                <a:latin typeface="Avenir Medium"/>
                <a:cs typeface="Avenir Medium"/>
              </a:rPr>
              <a:t>The views expressed on this poster are those of the author and do not necessarily reflect the view of the CTBTO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5D7E4A3-F85F-FB48-A99F-8A66173D7825}"/>
              </a:ext>
            </a:extLst>
          </p:cNvPr>
          <p:cNvSpPr txBox="1"/>
          <p:nvPr userDrawn="1"/>
        </p:nvSpPr>
        <p:spPr>
          <a:xfrm>
            <a:off x="115330" y="536156"/>
            <a:ext cx="12380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0" i="0" baseline="0" dirty="0">
                <a:solidFill>
                  <a:schemeClr val="bg1"/>
                </a:solidFill>
                <a:latin typeface="DIN-Light" pitchFamily="2" charset="0"/>
              </a:rPr>
              <a:t>Poster No.:</a:t>
            </a:r>
            <a:endParaRPr lang="en-US" sz="1100" b="0" i="0" baseline="0" dirty="0">
              <a:solidFill>
                <a:schemeClr val="bg1"/>
              </a:solidFill>
              <a:latin typeface="DIN-Medium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13AE80C-FF21-D348-805F-71CCC8E6029F}"/>
              </a:ext>
            </a:extLst>
          </p:cNvPr>
          <p:cNvSpPr/>
          <p:nvPr userDrawn="1"/>
        </p:nvSpPr>
        <p:spPr>
          <a:xfrm>
            <a:off x="78895" y="4895381"/>
            <a:ext cx="3674008" cy="2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99" b="0" i="0" baseline="0" dirty="0">
                <a:solidFill>
                  <a:schemeClr val="bg1"/>
                </a:solidFill>
                <a:latin typeface="DIN-Light" pitchFamily="2" charset="0"/>
              </a:rPr>
              <a:t>PUTTING AN END TO NUCLEAR EXPLOSIONS </a:t>
            </a:r>
            <a:endParaRPr lang="x-none" sz="1099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9639673-EC0F-DD42-ACA8-0433E815E767}"/>
              </a:ext>
            </a:extLst>
          </p:cNvPr>
          <p:cNvSpPr/>
          <p:nvPr userDrawn="1"/>
        </p:nvSpPr>
        <p:spPr>
          <a:xfrm>
            <a:off x="947352" y="564599"/>
            <a:ext cx="683094" cy="204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47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4A24655-8128-A046-A777-D08AC067DE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1640" y="141123"/>
            <a:ext cx="1408805" cy="356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2CFC8EC-9B23-3E48-AB9F-A161B5282AC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74666" y="215729"/>
            <a:ext cx="1687983" cy="4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3701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1008111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27" indent="-252027" algn="l" defTabSz="1008111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608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13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19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824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230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6361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80417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4474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4056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8111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2167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6222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2028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4334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8389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2443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BD6523-3A1A-DB4B-80D9-683FE6F697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89500"/>
            <a:ext cx="9144000" cy="25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697B76B-3BB9-0C42-9B96-0E4249F9C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8817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145E263-5EB9-FD4E-9ADB-7610281CDD3D}"/>
              </a:ext>
            </a:extLst>
          </p:cNvPr>
          <p:cNvSpPr txBox="1"/>
          <p:nvPr userDrawn="1"/>
        </p:nvSpPr>
        <p:spPr>
          <a:xfrm>
            <a:off x="7863574" y="4895381"/>
            <a:ext cx="1239874" cy="261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99" b="0" i="0" baseline="0" dirty="0">
                <a:solidFill>
                  <a:schemeClr val="bg1"/>
                </a:solidFill>
                <a:latin typeface="DIN-Medium" pitchFamily="2" charset="0"/>
              </a:rPr>
              <a:t>CTBTO.ORG</a:t>
            </a:r>
          </a:p>
        </p:txBody>
      </p:sp>
      <p:sp>
        <p:nvSpPr>
          <p:cNvPr id="21" name="Text Box 174">
            <a:extLst>
              <a:ext uri="{FF2B5EF4-FFF2-40B4-BE49-F238E27FC236}">
                <a16:creationId xmlns="" xmlns:a16="http://schemas.microsoft.com/office/drawing/2014/main" id="{7A1C0339-EC0C-9949-BCF0-B4EF5C7FBC5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6936" y="4764219"/>
            <a:ext cx="4301370" cy="11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0604" tIns="10301" rIns="20604" bIns="10301">
            <a:spAutoFit/>
          </a:bodyPr>
          <a:lstStyle/>
          <a:p>
            <a:pPr defTabSz="207618" eaLnBrk="0" hangingPunct="0">
              <a:spcBef>
                <a:spcPct val="50000"/>
              </a:spcBef>
            </a:pPr>
            <a:r>
              <a:rPr lang="en-US" sz="635" b="1" dirty="0">
                <a:solidFill>
                  <a:schemeClr val="tx1"/>
                </a:solidFill>
                <a:latin typeface="Avenir Heavy"/>
                <a:cs typeface="Avenir Heavy"/>
              </a:rPr>
              <a:t>Disclaimer: </a:t>
            </a:r>
            <a:r>
              <a:rPr lang="en-US" sz="498" dirty="0">
                <a:solidFill>
                  <a:schemeClr val="tx1"/>
                </a:solidFill>
                <a:latin typeface="Avenir Medium"/>
                <a:cs typeface="Avenir Medium"/>
              </a:rPr>
              <a:t>The views expressed on this poster are those of the author and do not necessarily reflect the view of the CTBTO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5D7E4A3-F85F-FB48-A99F-8A66173D7825}"/>
              </a:ext>
            </a:extLst>
          </p:cNvPr>
          <p:cNvSpPr txBox="1"/>
          <p:nvPr userDrawn="1"/>
        </p:nvSpPr>
        <p:spPr>
          <a:xfrm>
            <a:off x="115330" y="536156"/>
            <a:ext cx="12380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0" i="0" baseline="0" dirty="0">
                <a:solidFill>
                  <a:schemeClr val="bg1"/>
                </a:solidFill>
                <a:latin typeface="DIN-Light" pitchFamily="2" charset="0"/>
              </a:rPr>
              <a:t>Poster No.:</a:t>
            </a:r>
            <a:endParaRPr lang="en-US" sz="1100" b="0" i="0" baseline="0" dirty="0">
              <a:solidFill>
                <a:schemeClr val="bg1"/>
              </a:solidFill>
              <a:latin typeface="DIN-Medium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13AE80C-FF21-D348-805F-71CCC8E6029F}"/>
              </a:ext>
            </a:extLst>
          </p:cNvPr>
          <p:cNvSpPr/>
          <p:nvPr userDrawn="1"/>
        </p:nvSpPr>
        <p:spPr>
          <a:xfrm>
            <a:off x="78895" y="4895381"/>
            <a:ext cx="3674008" cy="2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99" b="0" i="0" baseline="0" dirty="0">
                <a:solidFill>
                  <a:schemeClr val="bg1"/>
                </a:solidFill>
                <a:latin typeface="DIN-Light" pitchFamily="2" charset="0"/>
              </a:rPr>
              <a:t>PUTTING AN END TO NUCLEAR EXPLOSIONS </a:t>
            </a:r>
            <a:endParaRPr lang="x-none" sz="1099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9639673-EC0F-DD42-ACA8-0433E815E767}"/>
              </a:ext>
            </a:extLst>
          </p:cNvPr>
          <p:cNvSpPr/>
          <p:nvPr userDrawn="1"/>
        </p:nvSpPr>
        <p:spPr>
          <a:xfrm>
            <a:off x="947352" y="564599"/>
            <a:ext cx="683094" cy="204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47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4A24655-8128-A046-A777-D08AC067DE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1640" y="141123"/>
            <a:ext cx="1408805" cy="356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2CFC8EC-9B23-3E48-AB9F-A161B5282AC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74666" y="215729"/>
            <a:ext cx="1687983" cy="4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9223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1008111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27" indent="-252027" algn="l" defTabSz="1008111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608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13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19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824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230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6361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80417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4474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4056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8111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2167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6222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2028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4334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8389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2443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BD6523-3A1A-DB4B-80D9-683FE6F697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89500"/>
            <a:ext cx="9144000" cy="25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697B76B-3BB9-0C42-9B96-0E4249F9C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8817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145E263-5EB9-FD4E-9ADB-7610281CDD3D}"/>
              </a:ext>
            </a:extLst>
          </p:cNvPr>
          <p:cNvSpPr txBox="1"/>
          <p:nvPr userDrawn="1"/>
        </p:nvSpPr>
        <p:spPr>
          <a:xfrm>
            <a:off x="7863574" y="4895381"/>
            <a:ext cx="1239874" cy="261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99" b="0" i="0" baseline="0" dirty="0">
                <a:solidFill>
                  <a:schemeClr val="bg1"/>
                </a:solidFill>
                <a:latin typeface="DIN-Medium" pitchFamily="2" charset="0"/>
              </a:rPr>
              <a:t>CTBTO.ORG</a:t>
            </a:r>
          </a:p>
        </p:txBody>
      </p:sp>
      <p:sp>
        <p:nvSpPr>
          <p:cNvPr id="21" name="Text Box 174">
            <a:extLst>
              <a:ext uri="{FF2B5EF4-FFF2-40B4-BE49-F238E27FC236}">
                <a16:creationId xmlns="" xmlns:a16="http://schemas.microsoft.com/office/drawing/2014/main" id="{7A1C0339-EC0C-9949-BCF0-B4EF5C7FBC5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6936" y="4764219"/>
            <a:ext cx="4301370" cy="11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0604" tIns="10301" rIns="20604" bIns="10301">
            <a:spAutoFit/>
          </a:bodyPr>
          <a:lstStyle/>
          <a:p>
            <a:pPr defTabSz="207618" eaLnBrk="0" hangingPunct="0">
              <a:spcBef>
                <a:spcPct val="50000"/>
              </a:spcBef>
            </a:pPr>
            <a:r>
              <a:rPr lang="en-US" sz="635" b="1" dirty="0">
                <a:solidFill>
                  <a:schemeClr val="tx1"/>
                </a:solidFill>
                <a:latin typeface="Avenir Heavy"/>
                <a:cs typeface="Avenir Heavy"/>
              </a:rPr>
              <a:t>Disclaimer: </a:t>
            </a:r>
            <a:r>
              <a:rPr lang="en-US" sz="498" dirty="0">
                <a:solidFill>
                  <a:schemeClr val="tx1"/>
                </a:solidFill>
                <a:latin typeface="Avenir Medium"/>
                <a:cs typeface="Avenir Medium"/>
              </a:rPr>
              <a:t>The views expressed on this poster are those of the author and do not necessarily reflect the view of the CTBTO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5D7E4A3-F85F-FB48-A99F-8A66173D7825}"/>
              </a:ext>
            </a:extLst>
          </p:cNvPr>
          <p:cNvSpPr txBox="1"/>
          <p:nvPr userDrawn="1"/>
        </p:nvSpPr>
        <p:spPr>
          <a:xfrm>
            <a:off x="115330" y="536156"/>
            <a:ext cx="12380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0" i="0" baseline="0" dirty="0">
                <a:solidFill>
                  <a:schemeClr val="bg1"/>
                </a:solidFill>
                <a:latin typeface="DIN-Light" pitchFamily="2" charset="0"/>
              </a:rPr>
              <a:t>Poster No.:</a:t>
            </a:r>
            <a:endParaRPr lang="en-US" sz="1100" b="0" i="0" baseline="0" dirty="0">
              <a:solidFill>
                <a:schemeClr val="bg1"/>
              </a:solidFill>
              <a:latin typeface="DIN-Medium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13AE80C-FF21-D348-805F-71CCC8E6029F}"/>
              </a:ext>
            </a:extLst>
          </p:cNvPr>
          <p:cNvSpPr/>
          <p:nvPr userDrawn="1"/>
        </p:nvSpPr>
        <p:spPr>
          <a:xfrm>
            <a:off x="78895" y="4895381"/>
            <a:ext cx="3674008" cy="2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99" b="0" i="0" baseline="0" dirty="0">
                <a:solidFill>
                  <a:schemeClr val="bg1"/>
                </a:solidFill>
                <a:latin typeface="DIN-Light" pitchFamily="2" charset="0"/>
              </a:rPr>
              <a:t>PUTTING AN END TO NUCLEAR EXPLOSIONS </a:t>
            </a:r>
            <a:endParaRPr lang="x-none" sz="1099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9639673-EC0F-DD42-ACA8-0433E815E767}"/>
              </a:ext>
            </a:extLst>
          </p:cNvPr>
          <p:cNvSpPr/>
          <p:nvPr userDrawn="1"/>
        </p:nvSpPr>
        <p:spPr>
          <a:xfrm>
            <a:off x="947352" y="564599"/>
            <a:ext cx="683094" cy="204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47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4A24655-8128-A046-A777-D08AC067DE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1640" y="141123"/>
            <a:ext cx="1408805" cy="356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2CFC8EC-9B23-3E48-AB9F-A161B5282AC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74666" y="215729"/>
            <a:ext cx="1687983" cy="4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1576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1008111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27" indent="-252027" algn="l" defTabSz="1008111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608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13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19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824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230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6361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80417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4474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4056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8111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2167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6222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2028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4334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8389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2443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BD6523-3A1A-DB4B-80D9-683FE6F697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89500"/>
            <a:ext cx="9144000" cy="25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697B76B-3BB9-0C42-9B96-0E4249F9C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8817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145E263-5EB9-FD4E-9ADB-7610281CDD3D}"/>
              </a:ext>
            </a:extLst>
          </p:cNvPr>
          <p:cNvSpPr txBox="1"/>
          <p:nvPr userDrawn="1"/>
        </p:nvSpPr>
        <p:spPr>
          <a:xfrm>
            <a:off x="7863574" y="4895381"/>
            <a:ext cx="1239874" cy="261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99" b="0" i="0" baseline="0" dirty="0">
                <a:solidFill>
                  <a:schemeClr val="bg1"/>
                </a:solidFill>
                <a:latin typeface="DIN-Medium" pitchFamily="2" charset="0"/>
              </a:rPr>
              <a:t>CTBTO.ORG</a:t>
            </a:r>
          </a:p>
        </p:txBody>
      </p:sp>
      <p:sp>
        <p:nvSpPr>
          <p:cNvPr id="21" name="Text Box 174">
            <a:extLst>
              <a:ext uri="{FF2B5EF4-FFF2-40B4-BE49-F238E27FC236}">
                <a16:creationId xmlns="" xmlns:a16="http://schemas.microsoft.com/office/drawing/2014/main" id="{7A1C0339-EC0C-9949-BCF0-B4EF5C7FBC5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6936" y="4764219"/>
            <a:ext cx="4301370" cy="11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0604" tIns="10301" rIns="20604" bIns="10301">
            <a:spAutoFit/>
          </a:bodyPr>
          <a:lstStyle/>
          <a:p>
            <a:pPr defTabSz="207618" eaLnBrk="0" hangingPunct="0">
              <a:spcBef>
                <a:spcPct val="50000"/>
              </a:spcBef>
            </a:pPr>
            <a:r>
              <a:rPr lang="en-US" sz="635" b="1" dirty="0">
                <a:solidFill>
                  <a:schemeClr val="tx1"/>
                </a:solidFill>
                <a:latin typeface="Avenir Heavy"/>
                <a:cs typeface="Avenir Heavy"/>
              </a:rPr>
              <a:t>Disclaimer: </a:t>
            </a:r>
            <a:r>
              <a:rPr lang="en-US" sz="498" dirty="0">
                <a:solidFill>
                  <a:schemeClr val="tx1"/>
                </a:solidFill>
                <a:latin typeface="Avenir Medium"/>
                <a:cs typeface="Avenir Medium"/>
              </a:rPr>
              <a:t>The views expressed on this poster are those of the author and do not necessarily reflect the view of the CTBTO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5D7E4A3-F85F-FB48-A99F-8A66173D7825}"/>
              </a:ext>
            </a:extLst>
          </p:cNvPr>
          <p:cNvSpPr txBox="1"/>
          <p:nvPr userDrawn="1"/>
        </p:nvSpPr>
        <p:spPr>
          <a:xfrm>
            <a:off x="115330" y="536156"/>
            <a:ext cx="12380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0" i="0" baseline="0" dirty="0">
                <a:solidFill>
                  <a:schemeClr val="bg1"/>
                </a:solidFill>
                <a:latin typeface="DIN-Light" pitchFamily="2" charset="0"/>
              </a:rPr>
              <a:t>Poster No.:</a:t>
            </a:r>
            <a:endParaRPr lang="en-US" sz="1100" b="0" i="0" baseline="0" dirty="0">
              <a:solidFill>
                <a:schemeClr val="bg1"/>
              </a:solidFill>
              <a:latin typeface="DIN-Medium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13AE80C-FF21-D348-805F-71CCC8E6029F}"/>
              </a:ext>
            </a:extLst>
          </p:cNvPr>
          <p:cNvSpPr/>
          <p:nvPr userDrawn="1"/>
        </p:nvSpPr>
        <p:spPr>
          <a:xfrm>
            <a:off x="78895" y="4895381"/>
            <a:ext cx="3674008" cy="2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99" b="0" i="0" baseline="0" dirty="0">
                <a:solidFill>
                  <a:schemeClr val="bg1"/>
                </a:solidFill>
                <a:latin typeface="DIN-Light" pitchFamily="2" charset="0"/>
              </a:rPr>
              <a:t>PUTTING AN END TO NUCLEAR EXPLOSIONS </a:t>
            </a:r>
            <a:endParaRPr lang="x-none" sz="1099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9639673-EC0F-DD42-ACA8-0433E815E767}"/>
              </a:ext>
            </a:extLst>
          </p:cNvPr>
          <p:cNvSpPr/>
          <p:nvPr userDrawn="1"/>
        </p:nvSpPr>
        <p:spPr>
          <a:xfrm>
            <a:off x="947352" y="564599"/>
            <a:ext cx="683094" cy="204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47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4A24655-8128-A046-A777-D08AC067DE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1640" y="141123"/>
            <a:ext cx="1408805" cy="356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2CFC8EC-9B23-3E48-AB9F-A161B5282AC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74666" y="215729"/>
            <a:ext cx="1687983" cy="4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8727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1008111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27" indent="-252027" algn="l" defTabSz="1008111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608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13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19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824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230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6361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80417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4474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4056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8111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2167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6222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2028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4334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8389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2443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BD6523-3A1A-DB4B-80D9-683FE6F697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89500"/>
            <a:ext cx="9144000" cy="25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697B76B-3BB9-0C42-9B96-0E4249F9C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8817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145E263-5EB9-FD4E-9ADB-7610281CDD3D}"/>
              </a:ext>
            </a:extLst>
          </p:cNvPr>
          <p:cNvSpPr txBox="1"/>
          <p:nvPr userDrawn="1"/>
        </p:nvSpPr>
        <p:spPr>
          <a:xfrm>
            <a:off x="7863574" y="4895381"/>
            <a:ext cx="1239874" cy="261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99" b="0" i="0" baseline="0" dirty="0">
                <a:solidFill>
                  <a:schemeClr val="bg1"/>
                </a:solidFill>
                <a:latin typeface="DIN-Medium" pitchFamily="2" charset="0"/>
              </a:rPr>
              <a:t>CTBTO.ORG</a:t>
            </a:r>
          </a:p>
        </p:txBody>
      </p:sp>
      <p:sp>
        <p:nvSpPr>
          <p:cNvPr id="21" name="Text Box 174">
            <a:extLst>
              <a:ext uri="{FF2B5EF4-FFF2-40B4-BE49-F238E27FC236}">
                <a16:creationId xmlns="" xmlns:a16="http://schemas.microsoft.com/office/drawing/2014/main" id="{7A1C0339-EC0C-9949-BCF0-B4EF5C7FBC5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6936" y="4764219"/>
            <a:ext cx="4301370" cy="11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0604" tIns="10301" rIns="20604" bIns="10301">
            <a:spAutoFit/>
          </a:bodyPr>
          <a:lstStyle/>
          <a:p>
            <a:pPr defTabSz="207618" eaLnBrk="0" hangingPunct="0">
              <a:spcBef>
                <a:spcPct val="50000"/>
              </a:spcBef>
            </a:pPr>
            <a:r>
              <a:rPr lang="en-US" sz="635" b="1" dirty="0">
                <a:solidFill>
                  <a:schemeClr val="tx1"/>
                </a:solidFill>
                <a:latin typeface="Avenir Heavy"/>
                <a:cs typeface="Avenir Heavy"/>
              </a:rPr>
              <a:t>Disclaimer: </a:t>
            </a:r>
            <a:r>
              <a:rPr lang="en-US" sz="498" dirty="0">
                <a:solidFill>
                  <a:schemeClr val="tx1"/>
                </a:solidFill>
                <a:latin typeface="Avenir Medium"/>
                <a:cs typeface="Avenir Medium"/>
              </a:rPr>
              <a:t>The views expressed on this poster are those of the author and do not necessarily reflect the view of the CTBTO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5D7E4A3-F85F-FB48-A99F-8A66173D7825}"/>
              </a:ext>
            </a:extLst>
          </p:cNvPr>
          <p:cNvSpPr txBox="1"/>
          <p:nvPr userDrawn="1"/>
        </p:nvSpPr>
        <p:spPr>
          <a:xfrm>
            <a:off x="115330" y="536156"/>
            <a:ext cx="12380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0" i="0" baseline="0" dirty="0">
                <a:solidFill>
                  <a:schemeClr val="bg1"/>
                </a:solidFill>
                <a:latin typeface="DIN-Light" pitchFamily="2" charset="0"/>
              </a:rPr>
              <a:t>Poster No.:</a:t>
            </a:r>
            <a:endParaRPr lang="en-US" sz="1100" b="0" i="0" baseline="0" dirty="0">
              <a:solidFill>
                <a:schemeClr val="bg1"/>
              </a:solidFill>
              <a:latin typeface="DIN-Medium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13AE80C-FF21-D348-805F-71CCC8E6029F}"/>
              </a:ext>
            </a:extLst>
          </p:cNvPr>
          <p:cNvSpPr/>
          <p:nvPr userDrawn="1"/>
        </p:nvSpPr>
        <p:spPr>
          <a:xfrm>
            <a:off x="78895" y="4895381"/>
            <a:ext cx="3674008" cy="2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99" b="0" i="0" baseline="0" dirty="0">
                <a:solidFill>
                  <a:schemeClr val="bg1"/>
                </a:solidFill>
                <a:latin typeface="DIN-Light" pitchFamily="2" charset="0"/>
              </a:rPr>
              <a:t>PUTTING AN END TO NUCLEAR EXPLOSIONS </a:t>
            </a:r>
            <a:endParaRPr lang="x-none" sz="1099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9639673-EC0F-DD42-ACA8-0433E815E767}"/>
              </a:ext>
            </a:extLst>
          </p:cNvPr>
          <p:cNvSpPr/>
          <p:nvPr userDrawn="1"/>
        </p:nvSpPr>
        <p:spPr>
          <a:xfrm>
            <a:off x="947352" y="564599"/>
            <a:ext cx="683094" cy="204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47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4A24655-8128-A046-A777-D08AC067DE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1640" y="141123"/>
            <a:ext cx="1408805" cy="356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2CFC8EC-9B23-3E48-AB9F-A161B5282AC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74666" y="215729"/>
            <a:ext cx="1687983" cy="4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6935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1008111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27" indent="-252027" algn="l" defTabSz="1008111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608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13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19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824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230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6361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80417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4474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4056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8111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2167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6222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2028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4334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8389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2443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>
            <a:extLst>
              <a:ext uri="{FF2B5EF4-FFF2-40B4-BE49-F238E27FC236}">
                <a16:creationId xmlns="" xmlns:a16="http://schemas.microsoft.com/office/drawing/2014/main" id="{EEF774D5-8E1F-6744-9E49-DB689041A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73903" y="1898347"/>
            <a:ext cx="10691813" cy="14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 eaLnBrk="0" hangingPunct="0"/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Upgrading the Detection System of the MIKS Xenon Isotope Monitoring Complex </a:t>
            </a:r>
            <a:endParaRPr lang="ru-RU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/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Preparation for the International Certification</a:t>
            </a:r>
            <a:endParaRPr lang="ru-RU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/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lnSpc>
                <a:spcPts val="1586"/>
              </a:lnSpc>
            </a:pPr>
            <a:endParaRPr lang="en-US" sz="2197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0" hangingPunct="0">
              <a:lnSpc>
                <a:spcPts val="1586"/>
              </a:lnSpc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Yu.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Chernov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D.E.Ergashev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O.A.Gerasimchuk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N.P.Goryacheva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D.A.Molodtsev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lnSpc>
                <a:spcPts val="1586"/>
              </a:lnSpc>
            </a:pP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M.S.Orlov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V.V.Probylov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N.A.Sidorov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D.V.Timofeev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O.V.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 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Tkachev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ea typeface="Avenir Book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279A673-1808-1544-8A21-B775AE6A4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00" y="3867150"/>
            <a:ext cx="571500" cy="863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C501917-BF0A-C54B-AB4E-B0C62C356E93}"/>
              </a:ext>
            </a:extLst>
          </p:cNvPr>
          <p:cNvSpPr txBox="1"/>
          <p:nvPr/>
        </p:nvSpPr>
        <p:spPr>
          <a:xfrm>
            <a:off x="3153584" y="2511684"/>
            <a:ext cx="2836838" cy="307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P3.1- </a:t>
            </a:r>
            <a:r>
              <a:rPr lang="en-US" sz="140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434</a:t>
            </a:r>
            <a:endParaRPr lang="x-none" sz="140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2209" y="3919538"/>
            <a:ext cx="1779587" cy="8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00463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>
            <a:extLst>
              <a:ext uri="{FF2B5EF4-FFF2-40B4-BE49-F238E27FC236}">
                <a16:creationId xmlns="" xmlns:a16="http://schemas.microsoft.com/office/drawing/2014/main" id="{4039C0CC-243D-CE46-B51C-D0D8D7417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923" y="38974"/>
            <a:ext cx="4962770" cy="84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 eaLnBrk="0" hangingPunct="0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Upgrading the Detection System of the MIKS Xenon Isotope Monitoring Complex </a:t>
            </a:r>
            <a:endParaRPr lang="ru-RU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spcAft>
                <a:spcPts val="600"/>
              </a:spcAft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Preparation for the International Certification</a:t>
            </a:r>
          </a:p>
          <a:p>
            <a:pPr algn="ctr" eaLnBrk="0" hangingPunct="0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Chernov M</a:t>
            </a:r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Ergashev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D.E.,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Gerasimchuk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O.A.,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Goryacheva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N.P.,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Molodtsev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D.A., </a:t>
            </a:r>
            <a:endParaRPr lang="ru-RU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Orlov M.S.,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Probylov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V.V.,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Sidorov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N.A., Timofeev D.V., and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Tkachev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O.V.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 </a:t>
            </a:r>
          </a:p>
          <a:p>
            <a:pPr algn="ctr"/>
            <a:endParaRPr lang="en-US" sz="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ALL-RUSSIAN </a:t>
            </a:r>
            <a:r>
              <a:rPr lang="en-US" sz="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INSTITUTE OF AUTOMATICS</a:t>
            </a:r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800" b="1" dirty="0">
                <a:solidFill>
                  <a:schemeClr val="bg1"/>
                </a:solidFill>
              </a:rPr>
              <a:t>(VNIIA)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F08A0E1-9153-1C4C-BD91-C76D2ABA3F66}"/>
              </a:ext>
            </a:extLst>
          </p:cNvPr>
          <p:cNvSpPr txBox="1"/>
          <p:nvPr/>
        </p:nvSpPr>
        <p:spPr>
          <a:xfrm>
            <a:off x="953477" y="567772"/>
            <a:ext cx="6721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P3.1-434</a:t>
            </a:r>
            <a:endParaRPr lang="x-none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4816" y="1026522"/>
            <a:ext cx="8894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>
              <a:tabLst>
                <a:tab pos="8769350" algn="l"/>
              </a:tabLst>
            </a:pP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the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WGB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PTS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 CTBTO session in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2019, the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PTS representatives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recommended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to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statistics in the region of </a:t>
            </a:r>
            <a:r>
              <a:rPr lang="ru-RU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sz="1200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E</a:t>
            </a:r>
            <a:r>
              <a:rPr lang="ru-RU" sz="12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661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 and provide a 31 keV calibration point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calibration of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MIKS system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9388">
              <a:tabLst>
                <a:tab pos="8697913" algn="l"/>
              </a:tabLst>
            </a:pP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Therefore, in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2019, the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(QC) sources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MIKS system were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replaced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new sources with a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modified design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>
              <a:tabLst>
                <a:tab pos="8697913" algn="l"/>
              </a:tabLst>
            </a:pP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basic change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organic glass in the new design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form the active zone of the source instead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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thick steel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in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previous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Photos of the previous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new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 are shown in Figure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8880" y="2469775"/>
            <a:ext cx="2329437" cy="1293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24306" y="2241176"/>
            <a:ext cx="1139825" cy="156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860300" y="3830565"/>
            <a:ext cx="54618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–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Photos of the previous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and new Plexiglas (right) QC sources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6349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7">
            <a:extLst>
              <a:ext uri="{FF2B5EF4-FFF2-40B4-BE49-F238E27FC236}">
                <a16:creationId xmlns="" xmlns:a16="http://schemas.microsoft.com/office/drawing/2014/main" id="{4039C0CC-243D-CE46-B51C-D0D8D7417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923" y="38974"/>
            <a:ext cx="4962770" cy="84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 eaLnBrk="0" hangingPunct="0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Upgrading the Detection System of the MIKS Xenon Isotope Monitoring Complex </a:t>
            </a:r>
            <a:endParaRPr lang="ru-RU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spcAft>
                <a:spcPts val="600"/>
              </a:spcAft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Preparation for the International Certification</a:t>
            </a:r>
          </a:p>
          <a:p>
            <a:pPr algn="ctr" eaLnBrk="0" hangingPunct="0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Chernov M</a:t>
            </a:r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Ergashev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D.E.,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Gerasimchuk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O.A.,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Goryacheva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N.P.,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Molodtsev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D.A., </a:t>
            </a:r>
            <a:endParaRPr lang="ru-RU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Orlov M.S.,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Probylov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V.V.,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Sidorov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N.A., Timofeev D.V., and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Tkachev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O.V.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 </a:t>
            </a:r>
          </a:p>
          <a:p>
            <a:pPr algn="ctr"/>
            <a:endParaRPr lang="en-US" sz="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ALL-RUSSIAN </a:t>
            </a:r>
            <a:r>
              <a:rPr lang="en-US" sz="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INSTITUTE OF AUTOMATICS</a:t>
            </a:r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800" b="1" dirty="0">
                <a:solidFill>
                  <a:schemeClr val="bg1"/>
                </a:solidFill>
              </a:rPr>
              <a:t>(VNIIA)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F08A0E1-9153-1C4C-BD91-C76D2ABA3F66}"/>
              </a:ext>
            </a:extLst>
          </p:cNvPr>
          <p:cNvSpPr txBox="1"/>
          <p:nvPr/>
        </p:nvSpPr>
        <p:spPr>
          <a:xfrm>
            <a:off x="953477" y="567772"/>
            <a:ext cx="6721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P3.1-434</a:t>
            </a:r>
            <a:endParaRPr lang="x-none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1988" y="1351322"/>
            <a:ext cx="7448083" cy="3206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9010" y="959691"/>
            <a:ext cx="84540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depicts histograms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beta-gamma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coincidence spectra from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MIKS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detectors prior to and after the replacement of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QC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acquisition time was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= 2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85999" y="4168263"/>
            <a:ext cx="49045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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Histograms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spectra from the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MIX58_193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with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QC source (left)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the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one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(right)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8542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7963" y="902298"/>
            <a:ext cx="8443404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changes in the design of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measurement cell, the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scheme, and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beta-detector as a unit,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affected its resolution,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 as follows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suitable scintillator (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ВС404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was selected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fine polishing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cell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shell was performed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measurement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chamber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coated with an anti-adsorbing material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optical scheme was modified,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light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was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replaced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PMT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replaced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a </a:t>
            </a:r>
            <a:r>
              <a:rPr lang="ru-RU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Hamamatsu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R1924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PMT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QC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design was modified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488" indent="-90488"/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MIKS system,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equipped with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upgraded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detectors,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following characteristics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90488" indent="-90488"/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energy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beta-channel ranges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38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 at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129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90488" indent="-90488"/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detection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 of beta-gamma coincidences is 0.9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higher at a beta-energy of 30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 and 0.6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higher at a beta-energy of 81 keV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488" indent="-90488"/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memory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does not exceed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3%;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488" indent="-90488"/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minimum detectable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concentration of </a:t>
            </a:r>
            <a:r>
              <a:rPr lang="ru-RU" sz="1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133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Хе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an acquisition time of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and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pumped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 of no less than </a:t>
            </a:r>
            <a:b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mBq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1200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less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488" indent="-90488">
              <a:buFontTx/>
              <a:buChar char="-"/>
            </a:pP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minimum detectable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 of </a:t>
            </a:r>
            <a:r>
              <a:rPr lang="ru-RU" sz="1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133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Хе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an acquisition time of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is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mBq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less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corresponds to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volume activity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2×10</a:t>
            </a:r>
            <a:r>
              <a:rPr lang="ru-RU" sz="1200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</a:t>
            </a:r>
            <a:r>
              <a:rPr lang="ru-RU" sz="1200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sample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ml in volume is directly injected into the detector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488" indent="-90488">
              <a:buFontTx/>
              <a:buChar char="-"/>
            </a:pP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statistics of beta-gamma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coincidences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coincidences in the region of </a:t>
            </a:r>
            <a:r>
              <a:rPr lang="ru-RU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1200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Е</a:t>
            </a:r>
            <a:r>
              <a:rPr lang="ru-RU" sz="12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661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137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been increased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50%.</a:t>
            </a:r>
          </a:p>
        </p:txBody>
      </p:sp>
      <p:sp>
        <p:nvSpPr>
          <p:cNvPr id="6" name="Rectangle 17">
            <a:extLst>
              <a:ext uri="{FF2B5EF4-FFF2-40B4-BE49-F238E27FC236}">
                <a16:creationId xmlns="" xmlns:a16="http://schemas.microsoft.com/office/drawing/2014/main" id="{4039C0CC-243D-CE46-B51C-D0D8D7417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923" y="38974"/>
            <a:ext cx="4962770" cy="84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 eaLnBrk="0" hangingPunct="0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Upgrading the Detection System of the MIKS Xenon Isotope Monitoring Complex </a:t>
            </a:r>
            <a:endParaRPr lang="ru-RU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spcAft>
                <a:spcPts val="600"/>
              </a:spcAft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Preparation for the International Certification</a:t>
            </a:r>
          </a:p>
          <a:p>
            <a:pPr algn="ctr" eaLnBrk="0" hangingPunct="0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Chernov M</a:t>
            </a:r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Ergashev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D.E.,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Gerasimchuk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O.A.,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Goryacheva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N.P.,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Molodtsev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D.A., </a:t>
            </a:r>
            <a:endParaRPr lang="ru-RU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Orlov M.S.,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Probylov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V.V.,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Sidorov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N.A., Timofeev D.V., and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Tkachev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O.V.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 </a:t>
            </a:r>
          </a:p>
          <a:p>
            <a:pPr algn="ctr"/>
            <a:endParaRPr lang="en-US" sz="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ALL-RUSSIAN </a:t>
            </a:r>
            <a:r>
              <a:rPr lang="en-US" sz="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INSTITUTE OF AUTOMATICS</a:t>
            </a:r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800" b="1" dirty="0">
                <a:solidFill>
                  <a:schemeClr val="bg1"/>
                </a:solidFill>
              </a:rPr>
              <a:t>(VNIIA)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F08A0E1-9153-1C4C-BD91-C76D2ABA3F66}"/>
              </a:ext>
            </a:extLst>
          </p:cNvPr>
          <p:cNvSpPr txBox="1"/>
          <p:nvPr/>
        </p:nvSpPr>
        <p:spPr>
          <a:xfrm>
            <a:off x="953477" y="567772"/>
            <a:ext cx="6721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P3.1-434</a:t>
            </a:r>
            <a:endParaRPr lang="x-none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8326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="" xmlns:a16="http://schemas.microsoft.com/office/drawing/2014/main" id="{BC5AAA59-41F3-0D40-B5E2-567F04B6D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5673" y="0"/>
            <a:ext cx="5403272" cy="834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 eaLnBrk="0" hangingPunct="0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Upgrading the Detection System of the MIKS Xenon Isotope Monitoring Complex </a:t>
            </a:r>
            <a:endParaRPr lang="ru-RU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spcAft>
                <a:spcPts val="600"/>
              </a:spcAft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Preparation for the International Certification</a:t>
            </a:r>
          </a:p>
          <a:p>
            <a:pPr algn="ctr" eaLnBrk="0" hangingPunct="0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Chernov M</a:t>
            </a:r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Ergashev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D.E.,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Gerasimchuk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O.A.,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Goryacheva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N.P.,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Molodtsev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D.A., </a:t>
            </a:r>
            <a:endParaRPr lang="ru-RU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Orlov M.S.,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Probylov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V.V.,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Sidorov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N.A., Timofeev D.V., and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Tkachev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O.V.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 </a:t>
            </a:r>
          </a:p>
          <a:p>
            <a:pPr algn="ctr"/>
            <a:endParaRPr lang="en-US" sz="400" b="1" dirty="0">
              <a:solidFill>
                <a:schemeClr val="bg1"/>
              </a:solidFill>
            </a:endParaRPr>
          </a:p>
          <a:p>
            <a:pPr algn="ctr"/>
            <a:r>
              <a:rPr lang="en-US" sz="700" b="1" dirty="0" smtClean="0">
                <a:solidFill>
                  <a:schemeClr val="bg1"/>
                </a:solidFill>
              </a:rPr>
              <a:t>ALL-RUSSIAN </a:t>
            </a:r>
            <a:r>
              <a:rPr lang="en-US" sz="700" b="1" dirty="0">
                <a:solidFill>
                  <a:schemeClr val="bg1"/>
                </a:solidFill>
              </a:rPr>
              <a:t>RESEARCH INSTITUTE OF AUTOMATICS</a:t>
            </a:r>
            <a:r>
              <a:rPr lang="en-US" sz="700" dirty="0">
                <a:solidFill>
                  <a:schemeClr val="bg1"/>
                </a:solidFill>
              </a:rPr>
              <a:t>  </a:t>
            </a:r>
            <a:r>
              <a:rPr lang="en-US" sz="700" b="1" dirty="0">
                <a:solidFill>
                  <a:schemeClr val="bg1"/>
                </a:solidFill>
              </a:rPr>
              <a:t>(VNIIA)</a:t>
            </a:r>
            <a:endParaRPr lang="ru-RU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1193" y="1022466"/>
            <a:ext cx="8778240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MIKS system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been developed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establishing the Russian segment of IMS, which is being created pursuant to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provisions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Comprehensive Nuclear-Test-Ban Treaty (CTBT)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Provisional Technical Secretariat of the Preparation Commission for the Comprehensive Nuclear-Test-Ban Treaty Organization (PTS PC CTBTO)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specifies the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following requirements for spectrometry systems, which are part of alike equipment,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Certification of Noble Gas Equipment at IMS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Stations document (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CTBT/PTS/INF.921/Rev.3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488" indent="-90488"/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detector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 be calibrated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gamma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and resolution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 25 keV and 400 keV, with a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calibration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at </a:t>
            </a:r>
            <a:b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keV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488" indent="-90488"/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detector shall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calibration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beta energy and peak resolution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90488" indent="-90488"/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gamma resolution shall be better than 15% at 80 keV and the beta resolution shall be better than 40 keV at 129 keV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90488" indent="-90488"/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equipment shall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able to perform quality control spectral acquisition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488" indent="-90488"/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upper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 effect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 cell (counts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 to xenon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radionuclide from the previous sample) shall be 5%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90488" indent="-90488"/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 that measure Compton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scattering of gamma-rays for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quality control purpose shall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demonstrate a broad calibration range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beta-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gamma-ray energies in order to perform measurements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-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gamma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pairs, which are resulted from the Compton scattering over the entire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gamma-energy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range.   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F08A0E1-9153-1C4C-BD91-C76D2ABA3F66}"/>
              </a:ext>
            </a:extLst>
          </p:cNvPr>
          <p:cNvSpPr txBox="1"/>
          <p:nvPr/>
        </p:nvSpPr>
        <p:spPr>
          <a:xfrm>
            <a:off x="953477" y="567772"/>
            <a:ext cx="6721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P3.1-434</a:t>
            </a:r>
            <a:endParaRPr lang="x-none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9932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="" xmlns:a16="http://schemas.microsoft.com/office/drawing/2014/main" id="{4039C0CC-243D-CE46-B51C-D0D8D7417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923" y="38974"/>
            <a:ext cx="4962770" cy="84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 eaLnBrk="0" hangingPunct="0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Upgrading the Detection System of the MIKS Xenon Isotope Monitoring Complex </a:t>
            </a:r>
            <a:endParaRPr lang="ru-RU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spcAft>
                <a:spcPts val="600"/>
              </a:spcAft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Preparation for the International Certification</a:t>
            </a:r>
          </a:p>
          <a:p>
            <a:pPr algn="ctr" eaLnBrk="0" hangingPunct="0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Chernov M</a:t>
            </a:r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Ergashev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D.E.,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Gerasimchuk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O.A.,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Goryacheva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N.P.,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Molodtsev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D.A., </a:t>
            </a:r>
            <a:endParaRPr lang="ru-RU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Orlov M.S.,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Probylov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V.V.,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Sidorov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N.A., Timofeev D.V., and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Tkachev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O.V.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 </a:t>
            </a:r>
          </a:p>
          <a:p>
            <a:pPr algn="ctr"/>
            <a:endParaRPr lang="en-US" sz="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ALL-RUSSIAN </a:t>
            </a:r>
            <a:r>
              <a:rPr lang="en-US" sz="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INSTITUTE OF AUTOMATICS</a:t>
            </a:r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800" b="1" dirty="0">
                <a:solidFill>
                  <a:schemeClr val="bg1"/>
                </a:solidFill>
              </a:rPr>
              <a:t>(VNIIA)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0823" y="956141"/>
            <a:ext cx="49809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 is an example of the histogram based on data obtained by the MIKS system during measurements of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-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gamma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pairs resulted from the Compton scattering of photons from </a:t>
            </a:r>
            <a:r>
              <a:rPr lang="ru-RU" sz="1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137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Cs+</a:t>
            </a:r>
            <a:r>
              <a:rPr lang="ru-RU" sz="1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133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over the entire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gamma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1).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a color scale of counts in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respective channel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right in Figure 1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0390" y="1034770"/>
            <a:ext cx="3472038" cy="276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40823" y="2123570"/>
            <a:ext cx="46131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the upgrading, the detector was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calibrated for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gamma-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X-ray energy using a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control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133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+ </a:t>
            </a:r>
            <a:r>
              <a:rPr lang="ru-RU" sz="1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137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Cs)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included in the spectrometer design.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 and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356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lines of </a:t>
            </a:r>
            <a:r>
              <a:rPr lang="ru-RU" sz="1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133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661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 of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137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were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least squares method was applied to build up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straight line upon points obtained,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fit the dependence of the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 number of the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pulse spectrum analyzer on the gamma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085999" y="4016396"/>
            <a:ext cx="7473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Figure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40823" y="3508565"/>
            <a:ext cx="51695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obtained accuracy is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sufficient for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solving the problem of selecting the width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 channels) of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region of interest along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gamma-energy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axis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radionuclide detection and for measuring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spectrometer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gamma energy.   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F08A0E1-9153-1C4C-BD91-C76D2ABA3F66}"/>
              </a:ext>
            </a:extLst>
          </p:cNvPr>
          <p:cNvSpPr txBox="1"/>
          <p:nvPr/>
        </p:nvSpPr>
        <p:spPr>
          <a:xfrm>
            <a:off x="953477" y="567772"/>
            <a:ext cx="6721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P3.1-434</a:t>
            </a:r>
            <a:endParaRPr lang="x-none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7511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40823" y="1207155"/>
            <a:ext cx="82272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energy calibration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beta channel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mainly used to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the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width (in channels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of regions of interest in detection of radionuclides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evaluate the energy resolution based on an energy of internal conversion electrons from </a:t>
            </a:r>
            <a:r>
              <a:rPr lang="ru-RU" sz="1200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131m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133m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decays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calibration is performed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means of </a:t>
            </a:r>
            <a:r>
              <a:rPr lang="ru-RU" sz="1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137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Cs.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 is based on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following facts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488" indent="-90488"/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137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suffers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beta-decay to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excited state of </a:t>
            </a:r>
            <a:r>
              <a:rPr lang="ru-RU" sz="1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137m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Ba.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isomer state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a lifetime of about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excitation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661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keV.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 result,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from </a:t>
            </a:r>
            <a:r>
              <a:rPr lang="ru-RU" sz="1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137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emission of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661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gamma-photon from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decay of barium isomer state do not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coincide in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and are not detected in a coincidence spectrum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90488" indent="-90488"/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portion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661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 gamma-photons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undergo Compton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scattering in the beta-detector material with a loss of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sz="12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gamma-photon scattered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the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beta-detector is highly probable to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 the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remaining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</a:t>
            </a:r>
            <a:r>
              <a:rPr lang="ru-RU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1200" baseline="-25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gamma-detector. These two events occur almost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simultaneously and are detected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coincidence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spectrum, forming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line with an equation based on the energy conservation law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shows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 straight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lines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produced by the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scattering of </a:t>
            </a:r>
            <a:r>
              <a:rPr lang="en-US" sz="1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133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(356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keV)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photons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0928" y="3280672"/>
            <a:ext cx="1785937" cy="71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17">
            <a:extLst>
              <a:ext uri="{FF2B5EF4-FFF2-40B4-BE49-F238E27FC236}">
                <a16:creationId xmlns="" xmlns:a16="http://schemas.microsoft.com/office/drawing/2014/main" id="{4039C0CC-243D-CE46-B51C-D0D8D7417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923" y="38974"/>
            <a:ext cx="4962770" cy="84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 eaLnBrk="0" hangingPunct="0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Upgrading the Detection System of the MIKS Xenon Isotope Monitoring Complex </a:t>
            </a:r>
            <a:endParaRPr lang="ru-RU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spcAft>
                <a:spcPts val="600"/>
              </a:spcAft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Preparation for the International Certification</a:t>
            </a:r>
          </a:p>
          <a:p>
            <a:pPr algn="ctr" eaLnBrk="0" hangingPunct="0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Chernov M</a:t>
            </a:r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Ergashev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D.E.,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Gerasimchuk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O.A.,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Goryacheva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N.P.,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Molodtsev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D.A., </a:t>
            </a:r>
            <a:endParaRPr lang="ru-RU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Orlov M.S.,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Probylov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V.V.,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Sidorov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N.A., Timofeev D.V., and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Tkachev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O.V.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 </a:t>
            </a:r>
          </a:p>
          <a:p>
            <a:pPr algn="ctr"/>
            <a:endParaRPr lang="en-US" sz="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ALL-RUSSIAN </a:t>
            </a:r>
            <a:r>
              <a:rPr lang="en-US" sz="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INSTITUTE OF AUTOMATICS</a:t>
            </a:r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800" b="1" dirty="0">
                <a:solidFill>
                  <a:schemeClr val="bg1"/>
                </a:solidFill>
              </a:rPr>
              <a:t>(VNIIA)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F08A0E1-9153-1C4C-BD91-C76D2ABA3F66}"/>
              </a:ext>
            </a:extLst>
          </p:cNvPr>
          <p:cNvSpPr txBox="1"/>
          <p:nvPr/>
        </p:nvSpPr>
        <p:spPr>
          <a:xfrm>
            <a:off x="953477" y="567772"/>
            <a:ext cx="6721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P3.1-434</a:t>
            </a:r>
            <a:endParaRPr lang="x-none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8836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84465" y="1028979"/>
            <a:ext cx="43388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late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till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now,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MIKS system has been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operating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RN58 IMS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 near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Ussuriysk and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transmitting desired data to the National Data Center (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NDC, 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Dubna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Moscow Region), which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then re-forwarded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International Data Center (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IDC, Vienna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Austria). </a:t>
            </a:r>
          </a:p>
          <a:p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MIKS system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 was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tested in December, 2016, with samples of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radioactive xenon isotopes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detectors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MIKS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showed the energy resolution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b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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 at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129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which is inconsistent with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requirements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PTS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 CTBTO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(no greater than 40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 at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129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0030" y="1094829"/>
            <a:ext cx="2155825" cy="2874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69642" y="2139567"/>
            <a:ext cx="2629272" cy="539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474308" y="398043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beta-gamma coincidence detector (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left) and two spectrometers for signals from the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beta-gamma coincidence detector (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right), which were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delivered to VNIIA by the 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Khlopin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Radium Institute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a contract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7">
            <a:extLst>
              <a:ext uri="{FF2B5EF4-FFF2-40B4-BE49-F238E27FC236}">
                <a16:creationId xmlns="" xmlns:a16="http://schemas.microsoft.com/office/drawing/2014/main" id="{4039C0CC-243D-CE46-B51C-D0D8D7417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923" y="38974"/>
            <a:ext cx="4962770" cy="84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 eaLnBrk="0" hangingPunct="0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Upgrading the Detection System of the MIKS Xenon Isotope Monitoring Complex </a:t>
            </a:r>
            <a:endParaRPr lang="ru-RU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spcAft>
                <a:spcPts val="600"/>
              </a:spcAft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Preparation for the International Certification</a:t>
            </a:r>
          </a:p>
          <a:p>
            <a:pPr algn="ctr" eaLnBrk="0" hangingPunct="0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Chernov M</a:t>
            </a:r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Ergashev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D.E.,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Gerasimchuk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O.A.,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Goryacheva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N.P.,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Molodtsev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D.A., </a:t>
            </a:r>
            <a:endParaRPr lang="ru-RU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Orlov M.S.,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Probylov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V.V.,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Sidorov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N.A., Timofeev D.V., and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Tkachev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O.V.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 </a:t>
            </a:r>
          </a:p>
          <a:p>
            <a:pPr algn="ctr"/>
            <a:endParaRPr lang="en-US" sz="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ALL-RUSSIAN </a:t>
            </a:r>
            <a:r>
              <a:rPr lang="en-US" sz="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INSTITUTE OF AUTOMATICS</a:t>
            </a:r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800" b="1" dirty="0">
                <a:solidFill>
                  <a:schemeClr val="bg1"/>
                </a:solidFill>
              </a:rPr>
              <a:t>(VNIIA)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F08A0E1-9153-1C4C-BD91-C76D2ABA3F66}"/>
              </a:ext>
            </a:extLst>
          </p:cNvPr>
          <p:cNvSpPr txBox="1"/>
          <p:nvPr/>
        </p:nvSpPr>
        <p:spPr>
          <a:xfrm>
            <a:off x="953477" y="567772"/>
            <a:ext cx="6721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P3.1-434</a:t>
            </a:r>
            <a:endParaRPr lang="x-none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330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677" y="1015480"/>
            <a:ext cx="4810125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9280" y="3706721"/>
            <a:ext cx="47918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–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Processing of peaks of conversion electrons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coincident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time with gamma-rays from </a:t>
            </a:r>
            <a:r>
              <a:rPr lang="ru-RU" sz="1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131m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detector No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MIX58_077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4542" y="903365"/>
            <a:ext cx="3657916" cy="2798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444836" y="3701408"/>
            <a:ext cx="34476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–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Histogram of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β-γ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coincidences for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MIX58_002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a </a:t>
            </a:r>
            <a:r>
              <a:rPr lang="ru-RU" sz="1200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137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source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acquisition time was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7200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17">
            <a:extLst>
              <a:ext uri="{FF2B5EF4-FFF2-40B4-BE49-F238E27FC236}">
                <a16:creationId xmlns="" xmlns:a16="http://schemas.microsoft.com/office/drawing/2014/main" id="{4039C0CC-243D-CE46-B51C-D0D8D7417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923" y="38974"/>
            <a:ext cx="4962770" cy="84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 eaLnBrk="0" hangingPunct="0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Upgrading the Detection System of the MIKS Xenon Isotope Monitoring Complex </a:t>
            </a:r>
            <a:endParaRPr lang="ru-RU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spcAft>
                <a:spcPts val="600"/>
              </a:spcAft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Preparation for the International Certification</a:t>
            </a:r>
          </a:p>
          <a:p>
            <a:pPr algn="ctr" eaLnBrk="0" hangingPunct="0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Chernov M</a:t>
            </a:r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Ergashev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D.E.,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Gerasimchuk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O.A.,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Goryacheva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N.P.,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Molodtsev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D.A., </a:t>
            </a:r>
            <a:endParaRPr lang="ru-RU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Orlov M.S.,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Probylov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V.V.,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Sidorov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N.A., Timofeev D.V., and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Tkachev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O.V.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 </a:t>
            </a:r>
          </a:p>
          <a:p>
            <a:pPr algn="ctr"/>
            <a:endParaRPr lang="en-US" sz="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ALL-RUSSIAN </a:t>
            </a:r>
            <a:r>
              <a:rPr lang="en-US" sz="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INSTITUTE OF AUTOMATICS</a:t>
            </a:r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800" b="1" dirty="0">
                <a:solidFill>
                  <a:schemeClr val="bg1"/>
                </a:solidFill>
              </a:rPr>
              <a:t>(VNIIA)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F08A0E1-9153-1C4C-BD91-C76D2ABA3F66}"/>
              </a:ext>
            </a:extLst>
          </p:cNvPr>
          <p:cNvSpPr txBox="1"/>
          <p:nvPr/>
        </p:nvSpPr>
        <p:spPr>
          <a:xfrm>
            <a:off x="953477" y="567772"/>
            <a:ext cx="6721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P3.1-434</a:t>
            </a:r>
            <a:endParaRPr lang="x-none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5438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4464" y="984958"/>
            <a:ext cx="85015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basic trends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enhancing the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characteristics were to select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scintillator and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optimize the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order to upgrade the detector, the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following aspects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considered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refinement of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measurement cell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polishing the surfaces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improving the light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collection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light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replacement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PMT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beta-detector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9538" y="2182044"/>
            <a:ext cx="6453188" cy="270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76842" y="4156225"/>
            <a:ext cx="6522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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Diagrams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measurement cell and the light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in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previous version (left)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version offered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VNIIA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(right)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" name="Rectangle 17">
            <a:extLst>
              <a:ext uri="{FF2B5EF4-FFF2-40B4-BE49-F238E27FC236}">
                <a16:creationId xmlns="" xmlns:a16="http://schemas.microsoft.com/office/drawing/2014/main" id="{4039C0CC-243D-CE46-B51C-D0D8D7417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923" y="38974"/>
            <a:ext cx="4962770" cy="84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 eaLnBrk="0" hangingPunct="0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Upgrading the Detection System of the MIKS Xenon Isotope Monitoring Complex </a:t>
            </a:r>
            <a:endParaRPr lang="ru-RU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spcAft>
                <a:spcPts val="600"/>
              </a:spcAft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Preparation for the International Certification</a:t>
            </a:r>
          </a:p>
          <a:p>
            <a:pPr algn="ctr" eaLnBrk="0" hangingPunct="0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Chernov M</a:t>
            </a:r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Ergashev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D.E.,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Gerasimchuk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O.A.,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Goryacheva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N.P.,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Molodtsev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D.A., </a:t>
            </a:r>
            <a:endParaRPr lang="ru-RU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Orlov M.S.,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Probylov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V.V.,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Sidorov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N.A., Timofeev D.V., and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Tkachev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O.V.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 </a:t>
            </a:r>
          </a:p>
          <a:p>
            <a:pPr algn="ctr"/>
            <a:endParaRPr lang="en-US" sz="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ALL-RUSSIAN </a:t>
            </a:r>
            <a:r>
              <a:rPr lang="en-US" sz="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INSTITUTE OF AUTOMATICS</a:t>
            </a:r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800" b="1" dirty="0">
                <a:solidFill>
                  <a:schemeClr val="bg1"/>
                </a:solidFill>
              </a:rPr>
              <a:t>(VNIIA)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F08A0E1-9153-1C4C-BD91-C76D2ABA3F66}"/>
              </a:ext>
            </a:extLst>
          </p:cNvPr>
          <p:cNvSpPr txBox="1"/>
          <p:nvPr/>
        </p:nvSpPr>
        <p:spPr>
          <a:xfrm>
            <a:off x="953477" y="567772"/>
            <a:ext cx="6721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P3.1-434</a:t>
            </a:r>
            <a:endParaRPr lang="x-none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8954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F08A0E1-9153-1C4C-BD91-C76D2ABA3F66}"/>
              </a:ext>
            </a:extLst>
          </p:cNvPr>
          <p:cNvSpPr txBox="1"/>
          <p:nvPr/>
        </p:nvSpPr>
        <p:spPr>
          <a:xfrm>
            <a:off x="953477" y="567772"/>
            <a:ext cx="6721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P3.1-434</a:t>
            </a:r>
            <a:endParaRPr lang="x-none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4465" y="999921"/>
            <a:ext cx="80882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measures taken allowed us to get a histogram of beta-gamma coincidences for </a:t>
            </a:r>
            <a:r>
              <a:rPr lang="ru-RU" sz="1200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137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was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almost identical to the histogram of the SAUNA system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final version, the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 scintillator has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outer diameter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inner diameter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dimensions of the light guide are as follows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diameters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 bases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mm,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its height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992" y="1830918"/>
            <a:ext cx="6453187" cy="342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544445" y="2572747"/>
            <a:ext cx="24166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–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histogram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beta-gamma coincidences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ru-RU" sz="1200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137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VNIIA version of the light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and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measurement cell (left) and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histogram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beta-gamma coincidences from </a:t>
            </a:r>
            <a:r>
              <a:rPr lang="ru-RU" sz="1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137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SAUNA detector (right)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7">
            <a:extLst>
              <a:ext uri="{FF2B5EF4-FFF2-40B4-BE49-F238E27FC236}">
                <a16:creationId xmlns="" xmlns:a16="http://schemas.microsoft.com/office/drawing/2014/main" id="{4039C0CC-243D-CE46-B51C-D0D8D7417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923" y="38974"/>
            <a:ext cx="4962770" cy="84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 eaLnBrk="0" hangingPunct="0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Upgrading the Detection System of the MIKS Xenon Isotope Monitoring Complex </a:t>
            </a:r>
            <a:endParaRPr lang="ru-RU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spcAft>
                <a:spcPts val="600"/>
              </a:spcAft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Preparation for the International Certification</a:t>
            </a:r>
          </a:p>
          <a:p>
            <a:pPr algn="ctr" eaLnBrk="0" hangingPunct="0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Chernov M</a:t>
            </a:r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Ergashev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D.E.,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Gerasimchuk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O.A.,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Goryacheva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N.P.,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Molodtsev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D.A., </a:t>
            </a:r>
            <a:endParaRPr lang="ru-RU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Orlov M.S.,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Probylov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V.V.,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Sidorov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N.A., Timofeev D.V., and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Tkachev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O.V.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 </a:t>
            </a:r>
          </a:p>
          <a:p>
            <a:pPr algn="ctr"/>
            <a:endParaRPr lang="en-US" sz="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ALL-RUSSIAN </a:t>
            </a:r>
            <a:r>
              <a:rPr lang="en-US" sz="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INSTITUTE OF AUTOMATICS</a:t>
            </a:r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800" b="1" dirty="0">
                <a:solidFill>
                  <a:schemeClr val="bg1"/>
                </a:solidFill>
              </a:rPr>
              <a:t>(VNIIA)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4801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465" y="1143709"/>
            <a:ext cx="5297256" cy="3655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91926" y="2975972"/>
            <a:ext cx="2774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–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beta-gamma coincidence detectors (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left) and two spectrometers for signals from the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beta-gamma coincidence detector (right), which were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produced by VNIIA and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installed in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MIKS system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17">
            <a:extLst>
              <a:ext uri="{FF2B5EF4-FFF2-40B4-BE49-F238E27FC236}">
                <a16:creationId xmlns="" xmlns:a16="http://schemas.microsoft.com/office/drawing/2014/main" id="{4039C0CC-243D-CE46-B51C-D0D8D7417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923" y="38974"/>
            <a:ext cx="4962770" cy="84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 eaLnBrk="0" hangingPunct="0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Upgrading the Detection System of the MIKS Xenon Isotope Monitoring Complex </a:t>
            </a:r>
            <a:endParaRPr lang="ru-RU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spcAft>
                <a:spcPts val="600"/>
              </a:spcAft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Preparation for the International Certification</a:t>
            </a:r>
          </a:p>
          <a:p>
            <a:pPr algn="ctr" eaLnBrk="0" hangingPunct="0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Chernov M</a:t>
            </a:r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Ergashev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D.E.,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Gerasimchuk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O.A.,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Goryacheva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N.P.,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Molodtsev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D.A., </a:t>
            </a:r>
            <a:endParaRPr lang="ru-RU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Orlov M.S.,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Probylov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V.V.,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Sidorov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N.A., Timofeev D.V., and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Tkachev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O.V.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 </a:t>
            </a:r>
          </a:p>
          <a:p>
            <a:pPr algn="ctr"/>
            <a:endParaRPr lang="en-US" sz="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ALL-RUSSIAN </a:t>
            </a:r>
            <a:r>
              <a:rPr lang="en-US" sz="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INSTITUTE OF AUTOMATICS</a:t>
            </a:r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800" b="1" dirty="0">
                <a:solidFill>
                  <a:schemeClr val="bg1"/>
                </a:solidFill>
              </a:rPr>
              <a:t>(VNIIA)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F08A0E1-9153-1C4C-BD91-C76D2ABA3F66}"/>
              </a:ext>
            </a:extLst>
          </p:cNvPr>
          <p:cNvSpPr txBox="1"/>
          <p:nvPr/>
        </p:nvSpPr>
        <p:spPr>
          <a:xfrm>
            <a:off x="953477" y="567772"/>
            <a:ext cx="6721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P3.1-434</a:t>
            </a:r>
            <a:endParaRPr lang="x-none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6144432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F407BE2F-22BD-F24E-9160-BD83EB8FA80C}" vid="{C31ECE4E-E000-6741-AD44-91B3D16F5C52}"/>
    </a:ext>
  </a:extLst>
</a:theme>
</file>

<file path=ppt/theme/theme2.xml><?xml version="1.0" encoding="utf-8"?>
<a:theme xmlns:a="http://schemas.openxmlformats.org/drawingml/2006/main" name="Inner Slid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F407BE2F-22BD-F24E-9160-BD83EB8FA80C}" vid="{C31ECE4E-E000-6741-AD44-91B3D16F5C52}"/>
    </a:ext>
  </a:extLst>
</a:theme>
</file>

<file path=ppt/theme/theme3.xml><?xml version="1.0" encoding="utf-8"?>
<a:theme xmlns:a="http://schemas.openxmlformats.org/drawingml/2006/main" name="abstract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F407BE2F-22BD-F24E-9160-BD83EB8FA80C}" vid="{C31ECE4E-E000-6741-AD44-91B3D16F5C52}"/>
    </a:ext>
  </a:extLst>
</a:theme>
</file>

<file path=ppt/theme/theme4.xml><?xml version="1.0" encoding="utf-8"?>
<a:theme xmlns:a="http://schemas.openxmlformats.org/drawingml/2006/main" name="INTRODUC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F407BE2F-22BD-F24E-9160-BD83EB8FA80C}" vid="{C31ECE4E-E000-6741-AD44-91B3D16F5C52}"/>
    </a:ext>
  </a:extLst>
</a:theme>
</file>

<file path=ppt/theme/theme5.xml><?xml version="1.0" encoding="utf-8"?>
<a:theme xmlns:a="http://schemas.openxmlformats.org/drawingml/2006/main" name="METHOD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F407BE2F-22BD-F24E-9160-BD83EB8FA80C}" vid="{C31ECE4E-E000-6741-AD44-91B3D16F5C52}"/>
    </a:ext>
  </a:extLst>
</a:theme>
</file>

<file path=ppt/theme/theme6.xml><?xml version="1.0" encoding="utf-8"?>
<a:theme xmlns:a="http://schemas.openxmlformats.org/drawingml/2006/main" name="RESULT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F407BE2F-22BD-F24E-9160-BD83EB8FA80C}" vid="{C31ECE4E-E000-6741-AD44-91B3D16F5C52}"/>
    </a:ext>
  </a:extLst>
</a:theme>
</file>

<file path=ppt/theme/theme7.xml><?xml version="1.0" encoding="utf-8"?>
<a:theme xmlns:a="http://schemas.openxmlformats.org/drawingml/2006/main" name="CONCLUSION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F407BE2F-22BD-F24E-9160-BD83EB8FA80C}" vid="{C31ECE4E-E000-6741-AD44-91B3D16F5C52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1391</TotalTime>
  <Words>1890</Words>
  <Application>Microsoft Office PowerPoint</Application>
  <PresentationFormat>Экран (16:9)</PresentationFormat>
  <Paragraphs>139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Title Slide</vt:lpstr>
      <vt:lpstr>Inner Slide</vt:lpstr>
      <vt:lpstr>abstract</vt:lpstr>
      <vt:lpstr>INTRODUCTION</vt:lpstr>
      <vt:lpstr>METHODS</vt:lpstr>
      <vt:lpstr>RESULTS</vt:lpstr>
      <vt:lpstr>CONCLUSIONS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Mikhail</cp:lastModifiedBy>
  <cp:revision>134</cp:revision>
  <cp:lastPrinted>2019-03-26T13:54:24Z</cp:lastPrinted>
  <dcterms:created xsi:type="dcterms:W3CDTF">2019-04-24T06:32:04Z</dcterms:created>
  <dcterms:modified xsi:type="dcterms:W3CDTF">2021-06-08T06:13:04Z</dcterms:modified>
</cp:coreProperties>
</file>