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0000" autoAdjust="0"/>
    <p:restoredTop sz="94624" autoAdjust="0"/>
  </p:normalViewPr>
  <p:slideViewPr>
    <p:cSldViewPr snapToGrid="0">
      <p:cViewPr>
        <p:scale>
          <a:sx n="100" d="100"/>
          <a:sy n="100" d="100"/>
        </p:scale>
        <p:origin x="-192" y="8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e-AT"/>
          </a:p>
        </p:txBody>
      </p:sp>
      <p:sp>
        <p:nvSpPr>
          <p:cNvPr id="3" name="Untertitel 2">
            <a:extLst>
              <a:ext uri="{FF2B5EF4-FFF2-40B4-BE49-F238E27FC236}">
                <a16:creationId xmlns=""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AT"/>
          </a:p>
        </p:txBody>
      </p:sp>
      <p:sp>
        <p:nvSpPr>
          <p:cNvPr id="4" name="Datumsplatzhalter 3">
            <a:extLst>
              <a:ext uri="{FF2B5EF4-FFF2-40B4-BE49-F238E27FC236}">
                <a16:creationId xmlns=""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pPr/>
              <a:t>27.08.2025</a:t>
            </a:fld>
            <a:endParaRPr lang="de-AT"/>
          </a:p>
        </p:txBody>
      </p:sp>
      <p:sp>
        <p:nvSpPr>
          <p:cNvPr id="5" name="Fußzeilenplatzhalter 4">
            <a:extLst>
              <a:ext uri="{FF2B5EF4-FFF2-40B4-BE49-F238E27FC236}">
                <a16:creationId xmlns=""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8BBE62C-B8DA-21FE-3717-7E3AE1352C7E}"/>
              </a:ext>
            </a:extLst>
          </p:cNvPr>
          <p:cNvSpPr>
            <a:spLocks noGrp="1"/>
          </p:cNvSpPr>
          <p:nvPr>
            <p:ph type="title"/>
          </p:nvPr>
        </p:nvSpPr>
        <p:spPr/>
        <p:txBody>
          <a:bodyPr/>
          <a:lstStyle/>
          <a:p>
            <a:r>
              <a:rPr lang="en-US" smtClean="0"/>
              <a:t>Click to edit Master title style</a:t>
            </a:r>
            <a:endParaRPr lang="de-AT"/>
          </a:p>
        </p:txBody>
      </p:sp>
      <p:sp>
        <p:nvSpPr>
          <p:cNvPr id="3" name="Vertikaler Textplatzhalter 2">
            <a:extLst>
              <a:ext uri="{FF2B5EF4-FFF2-40B4-BE49-F238E27FC236}">
                <a16:creationId xmlns="" xmlns:a16="http://schemas.microsoft.com/office/drawing/2014/main" id="{0ED8C027-1CCC-AAB3-EB2B-8DBFA63D17B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pPr/>
              <a:t>27.08.2025</a:t>
            </a:fld>
            <a:endParaRPr lang="de-AT"/>
          </a:p>
        </p:txBody>
      </p:sp>
      <p:sp>
        <p:nvSpPr>
          <p:cNvPr id="5" name="Fußzeilenplatzhalter 4">
            <a:extLst>
              <a:ext uri="{FF2B5EF4-FFF2-40B4-BE49-F238E27FC236}">
                <a16:creationId xmlns=""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de-AT"/>
          </a:p>
        </p:txBody>
      </p:sp>
      <p:sp>
        <p:nvSpPr>
          <p:cNvPr id="3" name="Vertikaler Textplatzhalter 2">
            <a:extLst>
              <a:ext uri="{FF2B5EF4-FFF2-40B4-BE49-F238E27FC236}">
                <a16:creationId xmlns=""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pPr/>
              <a:t>27.08.2025</a:t>
            </a:fld>
            <a:endParaRPr lang="de-AT"/>
          </a:p>
        </p:txBody>
      </p:sp>
      <p:sp>
        <p:nvSpPr>
          <p:cNvPr id="5" name="Fußzeilenplatzhalter 4">
            <a:extLst>
              <a:ext uri="{FF2B5EF4-FFF2-40B4-BE49-F238E27FC236}">
                <a16:creationId xmlns=""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260D616-9150-8F3E-6FBE-F751E77CDF87}"/>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 xmlns:a16="http://schemas.microsoft.com/office/drawing/2014/main" id="{C735E4BF-FDCD-FFBB-4D0C-39E150D36AA4}"/>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pPr/>
              <a:t>27.08.2025</a:t>
            </a:fld>
            <a:endParaRPr lang="de-AT"/>
          </a:p>
        </p:txBody>
      </p:sp>
      <p:sp>
        <p:nvSpPr>
          <p:cNvPr id="5" name="Fußzeilenplatzhalter 4">
            <a:extLst>
              <a:ext uri="{FF2B5EF4-FFF2-40B4-BE49-F238E27FC236}">
                <a16:creationId xmlns=""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e-AT"/>
          </a:p>
        </p:txBody>
      </p:sp>
      <p:sp>
        <p:nvSpPr>
          <p:cNvPr id="3" name="Textplatzhalter 2">
            <a:extLst>
              <a:ext uri="{FF2B5EF4-FFF2-40B4-BE49-F238E27FC236}">
                <a16:creationId xmlns=""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smtClean="0"/>
              <a:t>Click to edit Master text styles</a:t>
            </a:r>
          </a:p>
        </p:txBody>
      </p:sp>
      <p:sp>
        <p:nvSpPr>
          <p:cNvPr id="4" name="Datumsplatzhalter 3">
            <a:extLst>
              <a:ext uri="{FF2B5EF4-FFF2-40B4-BE49-F238E27FC236}">
                <a16:creationId xmlns=""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pPr/>
              <a:t>27.08.2025</a:t>
            </a:fld>
            <a:endParaRPr lang="de-AT"/>
          </a:p>
        </p:txBody>
      </p:sp>
      <p:sp>
        <p:nvSpPr>
          <p:cNvPr id="5" name="Fußzeilenplatzhalter 4">
            <a:extLst>
              <a:ext uri="{FF2B5EF4-FFF2-40B4-BE49-F238E27FC236}">
                <a16:creationId xmlns=""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58E70FB-4890-3F05-1356-B62F6837A189}"/>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Inhaltsplatzhalter 3">
            <a:extLst>
              <a:ext uri="{FF2B5EF4-FFF2-40B4-BE49-F238E27FC236}">
                <a16:creationId xmlns=""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Datumsplatzhalter 4">
            <a:extLst>
              <a:ext uri="{FF2B5EF4-FFF2-40B4-BE49-F238E27FC236}">
                <a16:creationId xmlns=""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pPr/>
              <a:t>27.08.2025</a:t>
            </a:fld>
            <a:endParaRPr lang="de-AT"/>
          </a:p>
        </p:txBody>
      </p:sp>
      <p:sp>
        <p:nvSpPr>
          <p:cNvPr id="6" name="Fußzeilenplatzhalter 5">
            <a:extLst>
              <a:ext uri="{FF2B5EF4-FFF2-40B4-BE49-F238E27FC236}">
                <a16:creationId xmlns=""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smtClean="0"/>
              <a:t>Click to edit Master title style</a:t>
            </a:r>
            <a:endParaRPr lang="de-AT"/>
          </a:p>
        </p:txBody>
      </p:sp>
      <p:sp>
        <p:nvSpPr>
          <p:cNvPr id="3" name="Textplatzhalter 2">
            <a:extLst>
              <a:ext uri="{FF2B5EF4-FFF2-40B4-BE49-F238E27FC236}">
                <a16:creationId xmlns=""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a:extLst>
              <a:ext uri="{FF2B5EF4-FFF2-40B4-BE49-F238E27FC236}">
                <a16:creationId xmlns=""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platzhalter 4">
            <a:extLst>
              <a:ext uri="{FF2B5EF4-FFF2-40B4-BE49-F238E27FC236}">
                <a16:creationId xmlns=""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a:extLst>
              <a:ext uri="{FF2B5EF4-FFF2-40B4-BE49-F238E27FC236}">
                <a16:creationId xmlns=""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7" name="Datumsplatzhalter 6">
            <a:extLst>
              <a:ext uri="{FF2B5EF4-FFF2-40B4-BE49-F238E27FC236}">
                <a16:creationId xmlns=""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pPr/>
              <a:t>27.08.2025</a:t>
            </a:fld>
            <a:endParaRPr lang="de-AT"/>
          </a:p>
        </p:txBody>
      </p:sp>
      <p:sp>
        <p:nvSpPr>
          <p:cNvPr id="8" name="Fußzeilenplatzhalter 7">
            <a:extLst>
              <a:ext uri="{FF2B5EF4-FFF2-40B4-BE49-F238E27FC236}">
                <a16:creationId xmlns=""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8DA458B-16E3-B6D6-6430-3033C0EF15D8}"/>
              </a:ext>
            </a:extLst>
          </p:cNvPr>
          <p:cNvSpPr>
            <a:spLocks noGrp="1"/>
          </p:cNvSpPr>
          <p:nvPr>
            <p:ph type="title"/>
          </p:nvPr>
        </p:nvSpPr>
        <p:spPr/>
        <p:txBody>
          <a:bodyPr/>
          <a:lstStyle/>
          <a:p>
            <a:r>
              <a:rPr lang="en-US" smtClean="0"/>
              <a:t>Click to edit Master title style</a:t>
            </a:r>
            <a:endParaRPr lang="de-AT"/>
          </a:p>
        </p:txBody>
      </p:sp>
      <p:sp>
        <p:nvSpPr>
          <p:cNvPr id="3" name="Datumsplatzhalter 2">
            <a:extLst>
              <a:ext uri="{FF2B5EF4-FFF2-40B4-BE49-F238E27FC236}">
                <a16:creationId xmlns=""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pPr/>
              <a:t>27.08.2025</a:t>
            </a:fld>
            <a:endParaRPr lang="de-AT"/>
          </a:p>
        </p:txBody>
      </p:sp>
      <p:sp>
        <p:nvSpPr>
          <p:cNvPr id="4" name="Fußzeilenplatzhalter 3">
            <a:extLst>
              <a:ext uri="{FF2B5EF4-FFF2-40B4-BE49-F238E27FC236}">
                <a16:creationId xmlns=""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pPr/>
              <a:t>27.08.2025</a:t>
            </a:fld>
            <a:endParaRPr lang="de-AT"/>
          </a:p>
        </p:txBody>
      </p:sp>
      <p:sp>
        <p:nvSpPr>
          <p:cNvPr id="3" name="Fußzeilenplatzhalter 2">
            <a:extLst>
              <a:ext uri="{FF2B5EF4-FFF2-40B4-BE49-F238E27FC236}">
                <a16:creationId xmlns=""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Inhaltsplatzhalter 2">
            <a:extLst>
              <a:ext uri="{FF2B5EF4-FFF2-40B4-BE49-F238E27FC236}">
                <a16:creationId xmlns=""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platzhalter 3">
            <a:extLst>
              <a:ext uri="{FF2B5EF4-FFF2-40B4-BE49-F238E27FC236}">
                <a16:creationId xmlns=""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umsplatzhalter 4">
            <a:extLst>
              <a:ext uri="{FF2B5EF4-FFF2-40B4-BE49-F238E27FC236}">
                <a16:creationId xmlns=""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pPr/>
              <a:t>27.08.2025</a:t>
            </a:fld>
            <a:endParaRPr lang="de-AT"/>
          </a:p>
        </p:txBody>
      </p:sp>
      <p:sp>
        <p:nvSpPr>
          <p:cNvPr id="6" name="Fußzeilenplatzhalter 5">
            <a:extLst>
              <a:ext uri="{FF2B5EF4-FFF2-40B4-BE49-F238E27FC236}">
                <a16:creationId xmlns=""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Bildplatzhalter 2">
            <a:extLst>
              <a:ext uri="{FF2B5EF4-FFF2-40B4-BE49-F238E27FC236}">
                <a16:creationId xmlns=""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e-AT"/>
          </a:p>
        </p:txBody>
      </p:sp>
      <p:sp>
        <p:nvSpPr>
          <p:cNvPr id="4" name="Textplatzhalter 3">
            <a:extLst>
              <a:ext uri="{FF2B5EF4-FFF2-40B4-BE49-F238E27FC236}">
                <a16:creationId xmlns=""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umsplatzhalter 4">
            <a:extLst>
              <a:ext uri="{FF2B5EF4-FFF2-40B4-BE49-F238E27FC236}">
                <a16:creationId xmlns=""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pPr/>
              <a:t>27.08.2025</a:t>
            </a:fld>
            <a:endParaRPr lang="de-AT"/>
          </a:p>
        </p:txBody>
      </p:sp>
      <p:sp>
        <p:nvSpPr>
          <p:cNvPr id="6" name="Fußzeilenplatzhalter 5">
            <a:extLst>
              <a:ext uri="{FF2B5EF4-FFF2-40B4-BE49-F238E27FC236}">
                <a16:creationId xmlns=""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pPr/>
              <a:t>27.08.2025</a:t>
            </a:fld>
            <a:endParaRPr lang="de-AT"/>
          </a:p>
        </p:txBody>
      </p:sp>
      <p:sp>
        <p:nvSpPr>
          <p:cNvPr id="5" name="Fußzeilenplatzhalter 4">
            <a:extLst>
              <a:ext uri="{FF2B5EF4-FFF2-40B4-BE49-F238E27FC236}">
                <a16:creationId xmlns=""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pPr/>
              <a:t>‹#›</a:t>
            </a:fld>
            <a:endParaRPr lang="de-AT"/>
          </a:p>
        </p:txBody>
      </p:sp>
    </p:spTree>
    <p:extLst>
      <p:ext uri="{BB962C8B-B14F-4D97-AF65-F5344CB8AC3E}">
        <p14:creationId xmlns=""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 xmlns:a16="http://schemas.microsoft.com/office/drawing/2014/main" id="{4212E3CC-C8F3-8724-236C-B7DF711CDA71}"/>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 xmlns:a16="http://schemas.microsoft.com/office/drawing/2014/main" id="{5641CF85-E5C3-9FF3-BBD7-6666AB809856}"/>
              </a:ext>
            </a:extLst>
          </p:cNvPr>
          <p:cNvSpPr txBox="1"/>
          <p:nvPr/>
        </p:nvSpPr>
        <p:spPr>
          <a:xfrm>
            <a:off x="947462" y="1467801"/>
            <a:ext cx="10272988" cy="746575"/>
          </a:xfrm>
          <a:prstGeom prst="rect">
            <a:avLst/>
          </a:prstGeom>
          <a:noFill/>
          <a:ln>
            <a:solidFill>
              <a:schemeClr val="bg2"/>
            </a:solidFill>
          </a:ln>
        </p:spPr>
        <p:txBody>
          <a:bodyPr wrap="square" lIns="0" tIns="0" rIns="0" bIns="0" rtlCol="0" anchor="ctr">
            <a:normAutofit lnSpcReduction="10000"/>
          </a:bodyPr>
          <a:lstStyle/>
          <a:p>
            <a:pPr algn="ctr"/>
            <a:r>
              <a:rPr lang="en-US" sz="2600" b="1" dirty="0" smtClean="0">
                <a:solidFill>
                  <a:schemeClr val="tx2">
                    <a:lumMod val="90000"/>
                    <a:lumOff val="10000"/>
                  </a:schemeClr>
                </a:solidFill>
                <a:latin typeface="Arial" pitchFamily="34" charset="0"/>
                <a:cs typeface="Arial" pitchFamily="34" charset="0"/>
              </a:rPr>
              <a:t>A computer code for calculating velocity structure parameters using Rayleigh wave phase velocity dispersion data</a:t>
            </a:r>
          </a:p>
        </p:txBody>
      </p:sp>
      <p:sp>
        <p:nvSpPr>
          <p:cNvPr id="10" name="TextBox 3">
            <a:extLst>
              <a:ext uri="{FF2B5EF4-FFF2-40B4-BE49-F238E27FC236}">
                <a16:creationId xmlns=""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sz="1900" noProof="0" dirty="0" smtClean="0">
                <a:solidFill>
                  <a:srgbClr val="1A3A64"/>
                </a:solidFill>
                <a:latin typeface="Arial" panose="020B0604020202020204" pitchFamily="34" charset="0"/>
                <a:cs typeface="Arial" panose="020B0604020202020204" pitchFamily="34" charset="0"/>
              </a:rPr>
              <a:t>Amir Mansour Farahbod</a:t>
            </a:r>
            <a:r>
              <a:rPr lang="en-GB" sz="1900" baseline="30000" noProof="0" dirty="0" smtClean="0">
                <a:solidFill>
                  <a:srgbClr val="1A3A64"/>
                </a:solidFill>
                <a:latin typeface="Arial" panose="020B0604020202020204" pitchFamily="34" charset="0"/>
                <a:cs typeface="Arial" panose="020B0604020202020204" pitchFamily="34" charset="0"/>
              </a:rPr>
              <a:t>1</a:t>
            </a:r>
            <a:r>
              <a:rPr lang="en-GB" sz="1900" noProof="0" dirty="0" smtClean="0">
                <a:solidFill>
                  <a:srgbClr val="1A3A64"/>
                </a:solidFill>
                <a:latin typeface="Arial" panose="020B0604020202020204" pitchFamily="34" charset="0"/>
                <a:cs typeface="Arial" panose="020B0604020202020204" pitchFamily="34" charset="0"/>
              </a:rPr>
              <a:t>, Zahra Rasouli</a:t>
            </a:r>
            <a:r>
              <a:rPr lang="en-GB" sz="1900" baseline="30000" noProof="0" dirty="0" smtClean="0">
                <a:solidFill>
                  <a:srgbClr val="1A3A64"/>
                </a:solidFill>
                <a:latin typeface="Arial" panose="020B0604020202020204" pitchFamily="34" charset="0"/>
                <a:cs typeface="Arial" panose="020B0604020202020204" pitchFamily="34" charset="0"/>
              </a:rPr>
              <a:t>2</a:t>
            </a:r>
            <a:r>
              <a:rPr lang="en-GB" sz="1900" noProof="0" dirty="0" smtClean="0">
                <a:solidFill>
                  <a:srgbClr val="1A3A64"/>
                </a:solidFill>
                <a:latin typeface="Arial" panose="020B0604020202020204" pitchFamily="34" charset="0"/>
                <a:cs typeface="Arial" panose="020B0604020202020204" pitchFamily="34" charset="0"/>
              </a:rPr>
              <a:t>, Mohammad Reza Gheitanchi</a:t>
            </a:r>
            <a:r>
              <a:rPr lang="en-GB" sz="1900" baseline="30000" noProof="0" dirty="0" smtClean="0">
                <a:solidFill>
                  <a:srgbClr val="1A3A64"/>
                </a:solidFill>
                <a:latin typeface="Arial" panose="020B0604020202020204" pitchFamily="34" charset="0"/>
                <a:cs typeface="Arial" panose="020B0604020202020204" pitchFamily="34" charset="0"/>
              </a:rPr>
              <a:t>3</a:t>
            </a:r>
            <a:endParaRPr lang="en-GB" baseline="30000"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 xmlns:a16="http://schemas.microsoft.com/office/drawing/2014/main" id="{D704B700-9CAA-AD00-BCFB-1247EE1D285E}"/>
              </a:ext>
            </a:extLst>
          </p:cNvPr>
          <p:cNvSpPr txBox="1"/>
          <p:nvPr/>
        </p:nvSpPr>
        <p:spPr>
          <a:xfrm>
            <a:off x="947462" y="2952157"/>
            <a:ext cx="8058149" cy="792907"/>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smtClean="0"/>
              <a:t>1- Geological Survey of Canada</a:t>
            </a:r>
          </a:p>
          <a:p>
            <a:r>
              <a:rPr lang="en-GB" sz="1400" dirty="0" smtClean="0"/>
              <a:t>2- International Institute of Earthquake Engineering and Seismology</a:t>
            </a:r>
          </a:p>
          <a:p>
            <a:r>
              <a:rPr lang="en-GB" sz="1400" noProof="0" dirty="0" smtClean="0"/>
              <a:t>3- Institute of Geophysics, Tehran University</a:t>
            </a:r>
            <a:endParaRPr lang="en-GB" sz="1400" noProof="0" dirty="0"/>
          </a:p>
          <a:p>
            <a:endParaRPr lang="en-GB" sz="1400" noProof="0" dirty="0"/>
          </a:p>
        </p:txBody>
      </p:sp>
      <p:sp>
        <p:nvSpPr>
          <p:cNvPr id="14" name="TextBox 3">
            <a:extLst>
              <a:ext uri="{FF2B5EF4-FFF2-40B4-BE49-F238E27FC236}">
                <a16:creationId xmlns="" xmlns:a16="http://schemas.microsoft.com/office/drawing/2014/main" id="{D46122D2-621E-31CE-451D-B174F76F9990}"/>
              </a:ext>
            </a:extLst>
          </p:cNvPr>
          <p:cNvSpPr txBox="1"/>
          <p:nvPr/>
        </p:nvSpPr>
        <p:spPr>
          <a:xfrm>
            <a:off x="809625" y="4095749"/>
            <a:ext cx="8896986" cy="218122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smtClean="0"/>
              <a:t>We developed a computer code to derive a crust and upper mantle velocity structure for southwest Iran (Firuzabad region) in the central Zagros by an application of the two-event, single-station method of Rayleigh wave phase velocity dispersion analysis. Three sets of digital recordings of large earthquakes in the Firuzabad region in 1994 and 1995 made at the Iranian Long Period Array (ILPA) were used to perform the spectral analysis. The observed Rayleigh wave phase velocity dispersion data then systematically inverted to obtain a best fitting model. The preferred model has a crustal thickness of 44+/-2 km. The upper crust consists of a ~ 8 km thick sedimentary layer (</a:t>
            </a:r>
            <a:r>
              <a:rPr lang="en-US" dirty="0" err="1" smtClean="0"/>
              <a:t>Vp</a:t>
            </a:r>
            <a:r>
              <a:rPr lang="en-US" dirty="0" smtClean="0"/>
              <a:t> ~ 5.15 km/s) above a ~ 22 km thick upper crystalline crust (</a:t>
            </a:r>
            <a:r>
              <a:rPr lang="en-US" dirty="0" err="1" smtClean="0"/>
              <a:t>Vp</a:t>
            </a:r>
            <a:r>
              <a:rPr lang="en-US" dirty="0" smtClean="0"/>
              <a:t> ~ 6.19 km/s). The lower crystalline crust is unusually slow (</a:t>
            </a:r>
            <a:r>
              <a:rPr lang="en-US" dirty="0" err="1" smtClean="0"/>
              <a:t>Vp</a:t>
            </a:r>
            <a:r>
              <a:rPr lang="en-US" dirty="0" smtClean="0"/>
              <a:t> ~ 6.75 km/s) with a thickness of ~ 14 km. The total thickness of the crystalline crust in this region of the central Zagros (~ 36 km) is similar to the thickness of the stretched margin of the Arabian Platform, suggesting that the Zagros is now in an early stage of continental collision.</a:t>
            </a:r>
            <a:r>
              <a:rPr lang="en-GB" b="1" dirty="0" smtClean="0">
                <a:solidFill>
                  <a:srgbClr val="FF0000"/>
                </a:solidFill>
              </a:rPr>
              <a:t> </a:t>
            </a:r>
            <a:endParaRPr lang="en-GB" dirty="0"/>
          </a:p>
        </p:txBody>
      </p:sp>
      <p:sp>
        <p:nvSpPr>
          <p:cNvPr id="2" name="Title 1">
            <a:extLst>
              <a:ext uri="{FF2B5EF4-FFF2-40B4-BE49-F238E27FC236}">
                <a16:creationId xmlns=""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P1.2-044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1" name="Picture 20" descr="Seal_of_the_Geological_Survey_of_Canada.svg.png"/>
          <p:cNvPicPr>
            <a:picLocks noChangeAspect="1"/>
          </p:cNvPicPr>
          <p:nvPr/>
        </p:nvPicPr>
        <p:blipFill>
          <a:blip r:embed="rId3" cstate="print"/>
          <a:stretch>
            <a:fillRect/>
          </a:stretch>
        </p:blipFill>
        <p:spPr>
          <a:xfrm>
            <a:off x="7867651" y="2971801"/>
            <a:ext cx="942974" cy="942974"/>
          </a:xfrm>
          <a:prstGeom prst="rect">
            <a:avLst/>
          </a:prstGeom>
        </p:spPr>
      </p:pic>
      <p:pic>
        <p:nvPicPr>
          <p:cNvPr id="11" name="Picture 10" descr="University_of_Tehran_logo.svg.png"/>
          <p:cNvPicPr>
            <a:picLocks noChangeAspect="1"/>
          </p:cNvPicPr>
          <p:nvPr/>
        </p:nvPicPr>
        <p:blipFill>
          <a:blip r:embed="rId4" cstate="print"/>
          <a:stretch>
            <a:fillRect/>
          </a:stretch>
        </p:blipFill>
        <p:spPr>
          <a:xfrm>
            <a:off x="10461306" y="3009900"/>
            <a:ext cx="923155" cy="923925"/>
          </a:xfrm>
          <a:prstGeom prst="rect">
            <a:avLst/>
          </a:prstGeom>
        </p:spPr>
      </p:pic>
      <p:pic>
        <p:nvPicPr>
          <p:cNvPr id="13" name="Picture 12" descr="Untitled.jpg"/>
          <p:cNvPicPr>
            <a:picLocks noChangeAspect="1"/>
          </p:cNvPicPr>
          <p:nvPr/>
        </p:nvPicPr>
        <p:blipFill>
          <a:blip r:embed="rId5" cstate="print"/>
          <a:stretch>
            <a:fillRect/>
          </a:stretch>
        </p:blipFill>
        <p:spPr>
          <a:xfrm>
            <a:off x="8896350" y="3143250"/>
            <a:ext cx="1566087" cy="666750"/>
          </a:xfrm>
          <a:prstGeom prst="rect">
            <a:avLst/>
          </a:prstGeom>
        </p:spPr>
      </p:pic>
    </p:spTree>
    <p:extLst>
      <p:ext uri="{BB962C8B-B14F-4D97-AF65-F5344CB8AC3E}">
        <p14:creationId xmlns="" xmlns:p14="http://schemas.microsoft.com/office/powerpoint/2010/main" val="22373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 xmlns:a16="http://schemas.microsoft.com/office/drawing/2014/main" id="{9A5EB31E-0D60-B708-DDA3-638C6CE2CC33}"/>
              </a:ext>
            </a:extLst>
          </p:cNvPr>
          <p:cNvSpPr txBox="1"/>
          <p:nvPr/>
        </p:nvSpPr>
        <p:spPr>
          <a:xfrm>
            <a:off x="4196999" y="0"/>
            <a:ext cx="7133942" cy="619125"/>
          </a:xfrm>
          <a:prstGeom prst="rect">
            <a:avLst/>
          </a:prstGeom>
          <a:noFill/>
        </p:spPr>
        <p:txBody>
          <a:bodyPr wrap="square" lIns="0" tIns="0" rIns="0" bIns="0" rtlCol="0" anchor="ctr">
            <a:normAutofit/>
          </a:bodyPr>
          <a:lstStyle/>
          <a:p>
            <a:pPr algn="ctr"/>
            <a:r>
              <a:rPr lang="en-US" sz="1600" b="1" dirty="0" smtClean="0">
                <a:solidFill>
                  <a:schemeClr val="bg1"/>
                </a:solidFill>
                <a:latin typeface="Arial" pitchFamily="34" charset="0"/>
                <a:cs typeface="Arial" pitchFamily="34" charset="0"/>
              </a:rPr>
              <a:t>A computer code for calculating velocity structure parameters using Rayleigh wave phase velocity </a:t>
            </a:r>
            <a:r>
              <a:rPr lang="en-US" sz="1600" b="1" dirty="0" smtClean="0">
                <a:solidFill>
                  <a:schemeClr val="tx2">
                    <a:lumMod val="90000"/>
                    <a:lumOff val="10000"/>
                  </a:schemeClr>
                </a:solidFill>
                <a:latin typeface="Arial" pitchFamily="34" charset="0"/>
                <a:cs typeface="Arial" pitchFamily="34" charset="0"/>
              </a:rPr>
              <a:t>dispersion data</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 xmlns:a16="http://schemas.microsoft.com/office/drawing/2014/main" id="{E90810EB-C9FE-C1F2-4CE1-32C95CB36FE8}"/>
              </a:ext>
            </a:extLst>
          </p:cNvPr>
          <p:cNvSpPr txBox="1"/>
          <p:nvPr/>
        </p:nvSpPr>
        <p:spPr>
          <a:xfrm>
            <a:off x="571500" y="1362076"/>
            <a:ext cx="6943725" cy="1104899"/>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smtClean="0"/>
              <a:t>Firuzabad region (Fars province) is located southwest of Iran within the seismically active Zagros fold and thrust belt. On March 1</a:t>
            </a:r>
            <a:r>
              <a:rPr lang="en-GB" sz="1200" baseline="30000" noProof="0" dirty="0" smtClean="0"/>
              <a:t>st</a:t>
            </a:r>
            <a:r>
              <a:rPr lang="en-GB" sz="1200" noProof="0" dirty="0" smtClean="0"/>
              <a:t> 1994, a large earthquake (Ms 6.1) occurred in this region and about a week of the aftershock sequence was recorded by a local temporary network of the Institute of Geophysics, Tehran University. Also three events including two aftershocks were recorded by the ILPA.</a:t>
            </a:r>
            <a:endParaRPr lang="en-GB" sz="1200" noProof="0" dirty="0"/>
          </a:p>
          <a:p>
            <a:endParaRPr lang="en-GB" sz="1200" noProof="0" dirty="0"/>
          </a:p>
        </p:txBody>
      </p:sp>
      <p:sp>
        <p:nvSpPr>
          <p:cNvPr id="15" name="TextBox 3">
            <a:extLst>
              <a:ext uri="{FF2B5EF4-FFF2-40B4-BE49-F238E27FC236}">
                <a16:creationId xmlns=""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smtClean="0">
                <a:solidFill>
                  <a:srgbClr val="1A3A64"/>
                </a:solidFill>
                <a:latin typeface="Arial" panose="020B0604020202020204" pitchFamily="34" charset="0"/>
                <a:cs typeface="Arial" panose="020B0604020202020204" pitchFamily="34" charset="0"/>
              </a:rPr>
              <a:t>Amir Mansour Farahbod, Zahra Rasouli, Mohammad Reza Gheitanchi</a:t>
            </a:r>
            <a:endParaRPr lang="en-GB" sz="1200" baseline="30000" dirty="0" smtClean="0">
              <a:solidFill>
                <a:srgbClr val="1A3A64"/>
              </a:solidFill>
              <a:latin typeface="Arial" panose="020B0604020202020204" pitchFamily="34" charset="0"/>
              <a:cs typeface="Arial" panose="020B0604020202020204" pitchFamily="34" charset="0"/>
            </a:endParaRPr>
          </a:p>
          <a:p>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24" name="TextBox 3">
            <a:extLst>
              <a:ext uri="{FF2B5EF4-FFF2-40B4-BE49-F238E27FC236}">
                <a16:creationId xmlns="" xmlns:a16="http://schemas.microsoft.com/office/drawing/2014/main" id="{A34004C7-4749-B7E3-E7D7-B3572BC231EF}"/>
              </a:ext>
            </a:extLst>
          </p:cNvPr>
          <p:cNvSpPr txBox="1"/>
          <p:nvPr/>
        </p:nvSpPr>
        <p:spPr>
          <a:xfrm>
            <a:off x="4474844" y="9991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Firuzabad Region (Location and seismicity)</a:t>
            </a:r>
            <a:endParaRPr lang="en-GB" dirty="0"/>
          </a:p>
        </p:txBody>
      </p:sp>
      <p:sp>
        <p:nvSpPr>
          <p:cNvPr id="2" name="Title 1">
            <a:extLst>
              <a:ext uri="{FF2B5EF4-FFF2-40B4-BE49-F238E27FC236}">
                <a16:creationId xmlns="" xmlns:a16="http://schemas.microsoft.com/office/drawing/2014/main" id="{62673B92-7009-6C86-1F81-02E0CB1EF455}"/>
              </a:ext>
            </a:extLst>
          </p:cNvPr>
          <p:cNvSpPr txBox="1">
            <a:spLocks/>
          </p:cNvSpPr>
          <p:nvPr/>
        </p:nvSpPr>
        <p:spPr>
          <a:xfrm>
            <a:off x="11490959" y="0"/>
            <a:ext cx="701041" cy="105990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P1.2-044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0" name="Picture 9" descr="IR-Fir-4.jpg"/>
          <p:cNvPicPr>
            <a:picLocks noChangeAspect="1"/>
          </p:cNvPicPr>
          <p:nvPr/>
        </p:nvPicPr>
        <p:blipFill>
          <a:blip r:embed="rId2" cstate="print"/>
          <a:stretch>
            <a:fillRect/>
          </a:stretch>
        </p:blipFill>
        <p:spPr>
          <a:xfrm>
            <a:off x="1794891" y="2173224"/>
            <a:ext cx="4596384" cy="4158633"/>
          </a:xfrm>
          <a:prstGeom prst="rect">
            <a:avLst/>
          </a:prstGeom>
        </p:spPr>
      </p:pic>
      <p:pic>
        <p:nvPicPr>
          <p:cNvPr id="11" name="Picture 10" descr="Fir-aft2.jpg"/>
          <p:cNvPicPr>
            <a:picLocks noChangeAspect="1"/>
          </p:cNvPicPr>
          <p:nvPr/>
        </p:nvPicPr>
        <p:blipFill>
          <a:blip r:embed="rId3" cstate="print"/>
          <a:stretch>
            <a:fillRect/>
          </a:stretch>
        </p:blipFill>
        <p:spPr>
          <a:xfrm>
            <a:off x="7672197" y="1392555"/>
            <a:ext cx="4024503" cy="4338980"/>
          </a:xfrm>
          <a:prstGeom prst="rect">
            <a:avLst/>
          </a:prstGeom>
        </p:spPr>
      </p:pic>
      <p:pic>
        <p:nvPicPr>
          <p:cNvPr id="13" name="Picture 12" descr="Seal_of_the_Geological_Survey_of_Canada.svg.png"/>
          <p:cNvPicPr>
            <a:picLocks noChangeAspect="1"/>
          </p:cNvPicPr>
          <p:nvPr/>
        </p:nvPicPr>
        <p:blipFill>
          <a:blip r:embed="rId4" cstate="print"/>
          <a:stretch>
            <a:fillRect/>
          </a:stretch>
        </p:blipFill>
        <p:spPr>
          <a:xfrm>
            <a:off x="9020175" y="5953124"/>
            <a:ext cx="762001" cy="762001"/>
          </a:xfrm>
          <a:prstGeom prst="rect">
            <a:avLst/>
          </a:prstGeom>
        </p:spPr>
      </p:pic>
      <p:pic>
        <p:nvPicPr>
          <p:cNvPr id="14" name="Picture 13" descr="Untitled.jpg"/>
          <p:cNvPicPr>
            <a:picLocks noChangeAspect="1"/>
          </p:cNvPicPr>
          <p:nvPr/>
        </p:nvPicPr>
        <p:blipFill>
          <a:blip r:embed="rId5" cstate="print"/>
          <a:stretch>
            <a:fillRect/>
          </a:stretch>
        </p:blipFill>
        <p:spPr>
          <a:xfrm>
            <a:off x="9801226" y="6067425"/>
            <a:ext cx="1364734" cy="581025"/>
          </a:xfrm>
          <a:prstGeom prst="rect">
            <a:avLst/>
          </a:prstGeom>
        </p:spPr>
      </p:pic>
      <p:pic>
        <p:nvPicPr>
          <p:cNvPr id="18" name="Picture 17" descr="University_of_Tehran_logo.svg.png"/>
          <p:cNvPicPr>
            <a:picLocks noChangeAspect="1"/>
          </p:cNvPicPr>
          <p:nvPr/>
        </p:nvPicPr>
        <p:blipFill>
          <a:blip r:embed="rId6" cstate="print"/>
          <a:stretch>
            <a:fillRect/>
          </a:stretch>
        </p:blipFill>
        <p:spPr>
          <a:xfrm>
            <a:off x="11109006" y="5943601"/>
            <a:ext cx="711519" cy="712112"/>
          </a:xfrm>
          <a:prstGeom prst="rect">
            <a:avLst/>
          </a:prstGeom>
        </p:spPr>
      </p:pic>
    </p:spTree>
    <p:extLst>
      <p:ext uri="{BB962C8B-B14F-4D97-AF65-F5344CB8AC3E}">
        <p14:creationId xmlns="" xmlns:p14="http://schemas.microsoft.com/office/powerpoint/2010/main" val="1154237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 xmlns:a16="http://schemas.microsoft.com/office/drawing/2014/main" id="{9A5EB31E-0D60-B708-DDA3-638C6CE2CC33}"/>
              </a:ext>
            </a:extLst>
          </p:cNvPr>
          <p:cNvSpPr txBox="1"/>
          <p:nvPr/>
        </p:nvSpPr>
        <p:spPr>
          <a:xfrm>
            <a:off x="4196999" y="0"/>
            <a:ext cx="7133942" cy="619125"/>
          </a:xfrm>
          <a:prstGeom prst="rect">
            <a:avLst/>
          </a:prstGeom>
          <a:noFill/>
        </p:spPr>
        <p:txBody>
          <a:bodyPr wrap="square" lIns="0" tIns="0" rIns="0" bIns="0" rtlCol="0" anchor="ctr">
            <a:normAutofit/>
          </a:bodyPr>
          <a:lstStyle/>
          <a:p>
            <a:pPr algn="ctr"/>
            <a:r>
              <a:rPr lang="en-US" sz="1600" b="1" dirty="0" smtClean="0">
                <a:solidFill>
                  <a:schemeClr val="bg1"/>
                </a:solidFill>
                <a:latin typeface="Arial" pitchFamily="34" charset="0"/>
                <a:cs typeface="Arial" pitchFamily="34" charset="0"/>
              </a:rPr>
              <a:t>A computer code for calculating velocity structure parameters using Rayleigh wave phase velocity </a:t>
            </a:r>
            <a:r>
              <a:rPr lang="en-US" sz="1600" b="1" dirty="0" smtClean="0">
                <a:solidFill>
                  <a:schemeClr val="tx2">
                    <a:lumMod val="90000"/>
                    <a:lumOff val="10000"/>
                  </a:schemeClr>
                </a:solidFill>
                <a:latin typeface="Arial" pitchFamily="34" charset="0"/>
                <a:cs typeface="Arial" pitchFamily="34" charset="0"/>
              </a:rPr>
              <a:t>dispersion data</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 xmlns:a16="http://schemas.microsoft.com/office/drawing/2014/main" id="{E90810EB-C9FE-C1F2-4CE1-32C95CB36FE8}"/>
              </a:ext>
            </a:extLst>
          </p:cNvPr>
          <p:cNvSpPr txBox="1"/>
          <p:nvPr/>
        </p:nvSpPr>
        <p:spPr>
          <a:xfrm>
            <a:off x="628651" y="1362076"/>
            <a:ext cx="10953750" cy="102870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smtClean="0"/>
              <a:t>The methodology involves </a:t>
            </a:r>
            <a:r>
              <a:rPr lang="en-US" sz="1200" dirty="0" smtClean="0"/>
              <a:t>using two earthquakes recorded at a single seismic station to determine the phase velocity of Rayleigh waves</a:t>
            </a:r>
            <a:r>
              <a:rPr lang="en-GB" sz="1200" dirty="0" smtClean="0"/>
              <a:t>. In this study by </a:t>
            </a:r>
            <a:r>
              <a:rPr lang="en-US" sz="1200" dirty="0" smtClean="0"/>
              <a:t>comparing the arrival times of Rayleigh waves from three events (1994/11/03, M 4.9; 1994/12/15, M 4.7 and 1995/04/02. M 4.5) in a combination of 3 sets of two earthquakes recorded at station No.1 of ILPA, the phase velocity dispersion was calculated (Farahbod &amp; Gheitanchi, 1996). </a:t>
            </a:r>
            <a:endParaRPr lang="en-GB" sz="1200" noProof="0" dirty="0"/>
          </a:p>
          <a:p>
            <a:endParaRPr lang="en-GB" sz="1200" noProof="0" dirty="0"/>
          </a:p>
        </p:txBody>
      </p:sp>
      <p:sp>
        <p:nvSpPr>
          <p:cNvPr id="15" name="TextBox 3">
            <a:extLst>
              <a:ext uri="{FF2B5EF4-FFF2-40B4-BE49-F238E27FC236}">
                <a16:creationId xmlns=""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smtClean="0">
                <a:solidFill>
                  <a:srgbClr val="1A3A64"/>
                </a:solidFill>
                <a:latin typeface="Arial" panose="020B0604020202020204" pitchFamily="34" charset="0"/>
                <a:cs typeface="Arial" panose="020B0604020202020204" pitchFamily="34" charset="0"/>
              </a:rPr>
              <a:t>Amir Mansour Farahbod, Zahra Rasouli, Mohammad Reza Gheitanchi</a:t>
            </a:r>
            <a:endParaRPr lang="en-GB" sz="1200" baseline="30000" dirty="0" smtClean="0">
              <a:solidFill>
                <a:srgbClr val="1A3A64"/>
              </a:solidFill>
              <a:latin typeface="Arial" panose="020B0604020202020204" pitchFamily="34" charset="0"/>
              <a:cs typeface="Arial" panose="020B0604020202020204" pitchFamily="34" charset="0"/>
            </a:endParaRPr>
          </a:p>
          <a:p>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24" name="TextBox 3">
            <a:extLst>
              <a:ext uri="{FF2B5EF4-FFF2-40B4-BE49-F238E27FC236}">
                <a16:creationId xmlns="" xmlns:a16="http://schemas.microsoft.com/office/drawing/2014/main" id="{A34004C7-4749-B7E3-E7D7-B3572BC231EF}"/>
              </a:ext>
            </a:extLst>
          </p:cNvPr>
          <p:cNvSpPr txBox="1"/>
          <p:nvPr/>
        </p:nvSpPr>
        <p:spPr>
          <a:xfrm>
            <a:off x="4474844" y="9991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The two-event , single-station method</a:t>
            </a:r>
            <a:endParaRPr lang="en-GB" dirty="0"/>
          </a:p>
        </p:txBody>
      </p:sp>
      <p:sp>
        <p:nvSpPr>
          <p:cNvPr id="2" name="Title 1">
            <a:extLst>
              <a:ext uri="{FF2B5EF4-FFF2-40B4-BE49-F238E27FC236}">
                <a16:creationId xmlns="" xmlns:a16="http://schemas.microsoft.com/office/drawing/2014/main" id="{62673B92-7009-6C86-1F81-02E0CB1EF455}"/>
              </a:ext>
            </a:extLst>
          </p:cNvPr>
          <p:cNvSpPr txBox="1">
            <a:spLocks/>
          </p:cNvSpPr>
          <p:nvPr/>
        </p:nvSpPr>
        <p:spPr>
          <a:xfrm>
            <a:off x="11490959" y="0"/>
            <a:ext cx="701041" cy="105990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P1.2-044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7" name="Picture 16" descr="Seal_of_the_Geological_Survey_of_Canada.svg.png"/>
          <p:cNvPicPr>
            <a:picLocks noChangeAspect="1"/>
          </p:cNvPicPr>
          <p:nvPr/>
        </p:nvPicPr>
        <p:blipFill>
          <a:blip r:embed="rId2" cstate="print"/>
          <a:stretch>
            <a:fillRect/>
          </a:stretch>
        </p:blipFill>
        <p:spPr>
          <a:xfrm>
            <a:off x="9020175" y="5953124"/>
            <a:ext cx="762001" cy="762001"/>
          </a:xfrm>
          <a:prstGeom prst="rect">
            <a:avLst/>
          </a:prstGeom>
        </p:spPr>
      </p:pic>
      <p:pic>
        <p:nvPicPr>
          <p:cNvPr id="12" name="Picture 11" descr="Wav.jpg"/>
          <p:cNvPicPr>
            <a:picLocks noChangeAspect="1"/>
          </p:cNvPicPr>
          <p:nvPr/>
        </p:nvPicPr>
        <p:blipFill>
          <a:blip r:embed="rId3" cstate="print"/>
          <a:stretch>
            <a:fillRect/>
          </a:stretch>
        </p:blipFill>
        <p:spPr>
          <a:xfrm>
            <a:off x="5590794" y="2053971"/>
            <a:ext cx="5506130" cy="3756279"/>
          </a:xfrm>
          <a:prstGeom prst="rect">
            <a:avLst/>
          </a:prstGeom>
        </p:spPr>
      </p:pic>
      <p:pic>
        <p:nvPicPr>
          <p:cNvPr id="13" name="Picture 12" descr="Phase velocity.jpg"/>
          <p:cNvPicPr>
            <a:picLocks noChangeAspect="1"/>
          </p:cNvPicPr>
          <p:nvPr/>
        </p:nvPicPr>
        <p:blipFill>
          <a:blip r:embed="rId4" cstate="print"/>
          <a:stretch>
            <a:fillRect/>
          </a:stretch>
        </p:blipFill>
        <p:spPr>
          <a:xfrm>
            <a:off x="1097662" y="2046352"/>
            <a:ext cx="4331588" cy="4288155"/>
          </a:xfrm>
          <a:prstGeom prst="rect">
            <a:avLst/>
          </a:prstGeom>
        </p:spPr>
      </p:pic>
      <p:pic>
        <p:nvPicPr>
          <p:cNvPr id="11" name="Picture 10" descr="Untitled.jpg"/>
          <p:cNvPicPr>
            <a:picLocks noChangeAspect="1"/>
          </p:cNvPicPr>
          <p:nvPr/>
        </p:nvPicPr>
        <p:blipFill>
          <a:blip r:embed="rId5" cstate="print"/>
          <a:stretch>
            <a:fillRect/>
          </a:stretch>
        </p:blipFill>
        <p:spPr>
          <a:xfrm>
            <a:off x="9801226" y="6067425"/>
            <a:ext cx="1364734" cy="581025"/>
          </a:xfrm>
          <a:prstGeom prst="rect">
            <a:avLst/>
          </a:prstGeom>
        </p:spPr>
      </p:pic>
      <p:pic>
        <p:nvPicPr>
          <p:cNvPr id="14" name="Picture 13" descr="University_of_Tehran_logo.svg.png"/>
          <p:cNvPicPr>
            <a:picLocks noChangeAspect="1"/>
          </p:cNvPicPr>
          <p:nvPr/>
        </p:nvPicPr>
        <p:blipFill>
          <a:blip r:embed="rId6" cstate="print"/>
          <a:stretch>
            <a:fillRect/>
          </a:stretch>
        </p:blipFill>
        <p:spPr>
          <a:xfrm>
            <a:off x="11109006" y="5943601"/>
            <a:ext cx="711519" cy="712112"/>
          </a:xfrm>
          <a:prstGeom prst="rect">
            <a:avLst/>
          </a:prstGeom>
        </p:spPr>
      </p:pic>
    </p:spTree>
    <p:extLst>
      <p:ext uri="{BB962C8B-B14F-4D97-AF65-F5344CB8AC3E}">
        <p14:creationId xmlns="" xmlns:p14="http://schemas.microsoft.com/office/powerpoint/2010/main" val="1154237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 xmlns:a16="http://schemas.microsoft.com/office/drawing/2014/main" id="{9A5EB31E-0D60-B708-DDA3-638C6CE2CC33}"/>
              </a:ext>
            </a:extLst>
          </p:cNvPr>
          <p:cNvSpPr txBox="1"/>
          <p:nvPr/>
        </p:nvSpPr>
        <p:spPr>
          <a:xfrm>
            <a:off x="4196999" y="0"/>
            <a:ext cx="7133942" cy="619125"/>
          </a:xfrm>
          <a:prstGeom prst="rect">
            <a:avLst/>
          </a:prstGeom>
          <a:noFill/>
        </p:spPr>
        <p:txBody>
          <a:bodyPr wrap="square" lIns="0" tIns="0" rIns="0" bIns="0" rtlCol="0" anchor="ctr">
            <a:normAutofit/>
          </a:bodyPr>
          <a:lstStyle/>
          <a:p>
            <a:pPr algn="ctr"/>
            <a:r>
              <a:rPr lang="en-US" sz="1600" b="1" dirty="0" smtClean="0">
                <a:solidFill>
                  <a:schemeClr val="bg1"/>
                </a:solidFill>
                <a:latin typeface="Arial" pitchFamily="34" charset="0"/>
                <a:cs typeface="Arial" pitchFamily="34" charset="0"/>
              </a:rPr>
              <a:t>A computer code for calculating velocity structure parameters using Rayleigh wave phase velocity </a:t>
            </a:r>
            <a:r>
              <a:rPr lang="en-US" sz="1600" b="1" dirty="0" smtClean="0">
                <a:solidFill>
                  <a:schemeClr val="tx2">
                    <a:lumMod val="90000"/>
                    <a:lumOff val="10000"/>
                  </a:schemeClr>
                </a:solidFill>
                <a:latin typeface="Arial" pitchFamily="34" charset="0"/>
                <a:cs typeface="Arial" pitchFamily="34" charset="0"/>
              </a:rPr>
              <a:t>dispersion data</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 xmlns:a16="http://schemas.microsoft.com/office/drawing/2014/main" id="{E90810EB-C9FE-C1F2-4CE1-32C95CB36FE8}"/>
              </a:ext>
            </a:extLst>
          </p:cNvPr>
          <p:cNvSpPr txBox="1"/>
          <p:nvPr/>
        </p:nvSpPr>
        <p:spPr>
          <a:xfrm>
            <a:off x="5534025" y="1362075"/>
            <a:ext cx="6010276" cy="178117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smtClean="0"/>
              <a:t>The</a:t>
            </a:r>
            <a:r>
              <a:rPr lang="en-US" sz="1200" noProof="0" dirty="0" smtClean="0"/>
              <a:t> </a:t>
            </a:r>
            <a:r>
              <a:rPr lang="en-US" sz="1200" dirty="0" err="1" smtClean="0"/>
              <a:t>Vp</a:t>
            </a:r>
            <a:r>
              <a:rPr lang="en-US" sz="1200" dirty="0" smtClean="0"/>
              <a:t>/Vs ratio (the ratio of compressional to shear wave velocity) based on the aftershock sequence of </a:t>
            </a:r>
            <a:r>
              <a:rPr lang="en-GB" sz="1200" dirty="0" smtClean="0"/>
              <a:t>March 1</a:t>
            </a:r>
            <a:r>
              <a:rPr lang="en-GB" sz="1200" baseline="30000" dirty="0" smtClean="0"/>
              <a:t>st</a:t>
            </a:r>
            <a:r>
              <a:rPr lang="en-GB" sz="1200" dirty="0" smtClean="0"/>
              <a:t> 1994 </a:t>
            </a:r>
            <a:r>
              <a:rPr lang="en-US" sz="1200" dirty="0" smtClean="0"/>
              <a:t>estimated by least-squares regression as 1.773 +/- 0.006 (Farahbod, 2025)</a:t>
            </a:r>
            <a:r>
              <a:rPr lang="en-GB" sz="1200" dirty="0" smtClean="0"/>
              <a:t>. </a:t>
            </a:r>
            <a:r>
              <a:rPr lang="en-US" sz="1200" dirty="0" smtClean="0"/>
              <a:t>Based on the methodology of Harkrider and Anderson (1962), we developed a computer code to invert the observed Rayleigh wave phase velocity dispersion data to obtain a best fitting model. The preferred model has a crustal thickness of 44+/-2 km. The upper crust consists of a ~ 8 km thick sedimentary layer (</a:t>
            </a:r>
            <a:r>
              <a:rPr lang="en-US" sz="1200" dirty="0" err="1" smtClean="0"/>
              <a:t>Vp</a:t>
            </a:r>
            <a:r>
              <a:rPr lang="en-US" sz="1200" dirty="0" smtClean="0"/>
              <a:t> ~ 5.15 km/s) above a ~ 22 km thick upper crystalline crust (</a:t>
            </a:r>
            <a:r>
              <a:rPr lang="en-US" sz="1200" dirty="0" err="1" smtClean="0"/>
              <a:t>Vp</a:t>
            </a:r>
            <a:r>
              <a:rPr lang="en-US" sz="1200" dirty="0" smtClean="0"/>
              <a:t> ~ 6.19 km/s). The lower crystalline crust is unusually slow (</a:t>
            </a:r>
            <a:r>
              <a:rPr lang="en-US" sz="1200" dirty="0" err="1" smtClean="0"/>
              <a:t>Vp</a:t>
            </a:r>
            <a:r>
              <a:rPr lang="en-US" sz="1200" dirty="0" smtClean="0"/>
              <a:t> ~ 6.75 km/s) with a thickness of ~ 14 km. The total thickness of the crystalline crust in this region of the central Zagros is ~ 36 km. </a:t>
            </a:r>
          </a:p>
          <a:p>
            <a:endParaRPr lang="en-US" sz="1200" noProof="0" dirty="0" smtClean="0"/>
          </a:p>
          <a:p>
            <a:endParaRPr lang="en-GB" sz="1200" noProof="0" dirty="0"/>
          </a:p>
        </p:txBody>
      </p:sp>
      <p:sp>
        <p:nvSpPr>
          <p:cNvPr id="15" name="TextBox 3">
            <a:extLst>
              <a:ext uri="{FF2B5EF4-FFF2-40B4-BE49-F238E27FC236}">
                <a16:creationId xmlns=""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smtClean="0">
                <a:solidFill>
                  <a:srgbClr val="1A3A64"/>
                </a:solidFill>
                <a:latin typeface="Arial" panose="020B0604020202020204" pitchFamily="34" charset="0"/>
                <a:cs typeface="Arial" panose="020B0604020202020204" pitchFamily="34" charset="0"/>
              </a:rPr>
              <a:t>Amir Mansour Farahbod, Zahra Rasouli, Mohammad Reza Gheitanchi</a:t>
            </a:r>
            <a:endParaRPr lang="en-GB" sz="1200" baseline="30000" dirty="0" smtClean="0">
              <a:solidFill>
                <a:srgbClr val="1A3A64"/>
              </a:solidFill>
              <a:latin typeface="Arial" panose="020B0604020202020204" pitchFamily="34" charset="0"/>
              <a:cs typeface="Arial" panose="020B0604020202020204" pitchFamily="34" charset="0"/>
            </a:endParaRPr>
          </a:p>
          <a:p>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24" name="TextBox 3">
            <a:extLst>
              <a:ext uri="{FF2B5EF4-FFF2-40B4-BE49-F238E27FC236}">
                <a16:creationId xmlns="" xmlns:a16="http://schemas.microsoft.com/office/drawing/2014/main" id="{A34004C7-4749-B7E3-E7D7-B3572BC231EF}"/>
              </a:ext>
            </a:extLst>
          </p:cNvPr>
          <p:cNvSpPr txBox="1"/>
          <p:nvPr/>
        </p:nvSpPr>
        <p:spPr>
          <a:xfrm>
            <a:off x="6684644" y="970567"/>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Velocity model</a:t>
            </a:r>
            <a:endParaRPr lang="en-GB" dirty="0"/>
          </a:p>
        </p:txBody>
      </p:sp>
      <p:sp>
        <p:nvSpPr>
          <p:cNvPr id="2" name="Title 1">
            <a:extLst>
              <a:ext uri="{FF2B5EF4-FFF2-40B4-BE49-F238E27FC236}">
                <a16:creationId xmlns="" xmlns:a16="http://schemas.microsoft.com/office/drawing/2014/main" id="{62673B92-7009-6C86-1F81-02E0CB1EF455}"/>
              </a:ext>
            </a:extLst>
          </p:cNvPr>
          <p:cNvSpPr txBox="1">
            <a:spLocks/>
          </p:cNvSpPr>
          <p:nvPr/>
        </p:nvSpPr>
        <p:spPr>
          <a:xfrm>
            <a:off x="11490959" y="0"/>
            <a:ext cx="701041" cy="105990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P1.2-044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7" name="Picture 16" descr="Seal_of_the_Geological_Survey_of_Canada.svg.png"/>
          <p:cNvPicPr>
            <a:picLocks noChangeAspect="1"/>
          </p:cNvPicPr>
          <p:nvPr/>
        </p:nvPicPr>
        <p:blipFill>
          <a:blip r:embed="rId2" cstate="print"/>
          <a:stretch>
            <a:fillRect/>
          </a:stretch>
        </p:blipFill>
        <p:spPr>
          <a:xfrm>
            <a:off x="9020175" y="5953124"/>
            <a:ext cx="762001" cy="762001"/>
          </a:xfrm>
          <a:prstGeom prst="rect">
            <a:avLst/>
          </a:prstGeom>
        </p:spPr>
      </p:pic>
      <p:pic>
        <p:nvPicPr>
          <p:cNvPr id="11" name="Picture 10" descr="Untitled.jpg"/>
          <p:cNvPicPr>
            <a:picLocks noChangeAspect="1"/>
          </p:cNvPicPr>
          <p:nvPr/>
        </p:nvPicPr>
        <p:blipFill>
          <a:blip r:embed="rId3" cstate="print"/>
          <a:stretch>
            <a:fillRect/>
          </a:stretch>
        </p:blipFill>
        <p:spPr>
          <a:xfrm>
            <a:off x="9801226" y="6067425"/>
            <a:ext cx="1364734" cy="581025"/>
          </a:xfrm>
          <a:prstGeom prst="rect">
            <a:avLst/>
          </a:prstGeom>
        </p:spPr>
      </p:pic>
      <p:pic>
        <p:nvPicPr>
          <p:cNvPr id="14" name="Picture 13" descr="University_of_Tehran_logo.svg.png"/>
          <p:cNvPicPr>
            <a:picLocks noChangeAspect="1"/>
          </p:cNvPicPr>
          <p:nvPr/>
        </p:nvPicPr>
        <p:blipFill>
          <a:blip r:embed="rId4" cstate="print"/>
          <a:stretch>
            <a:fillRect/>
          </a:stretch>
        </p:blipFill>
        <p:spPr>
          <a:xfrm>
            <a:off x="11109006" y="5943601"/>
            <a:ext cx="711519" cy="712112"/>
          </a:xfrm>
          <a:prstGeom prst="rect">
            <a:avLst/>
          </a:prstGeom>
        </p:spPr>
      </p:pic>
      <p:pic>
        <p:nvPicPr>
          <p:cNvPr id="18" name="Picture 17" descr="Velocity model..jpg"/>
          <p:cNvPicPr>
            <a:picLocks noChangeAspect="1"/>
          </p:cNvPicPr>
          <p:nvPr/>
        </p:nvPicPr>
        <p:blipFill>
          <a:blip r:embed="rId5" cstate="print"/>
          <a:stretch>
            <a:fillRect/>
          </a:stretch>
        </p:blipFill>
        <p:spPr>
          <a:xfrm>
            <a:off x="846200" y="1329308"/>
            <a:ext cx="4230625" cy="4882418"/>
          </a:xfrm>
          <a:prstGeom prst="rect">
            <a:avLst/>
          </a:prstGeom>
        </p:spPr>
      </p:pic>
      <p:sp>
        <p:nvSpPr>
          <p:cNvPr id="19" name="TextBox 3">
            <a:extLst>
              <a:ext uri="{FF2B5EF4-FFF2-40B4-BE49-F238E27FC236}">
                <a16:creationId xmlns="" xmlns:a16="http://schemas.microsoft.com/office/drawing/2014/main" id="{E90810EB-C9FE-C1F2-4CE1-32C95CB36FE8}"/>
              </a:ext>
            </a:extLst>
          </p:cNvPr>
          <p:cNvSpPr txBox="1"/>
          <p:nvPr/>
        </p:nvSpPr>
        <p:spPr>
          <a:xfrm>
            <a:off x="5534025" y="4552949"/>
            <a:ext cx="6010276" cy="138112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08000" indent="-457200"/>
            <a:r>
              <a:rPr lang="en-US" sz="1200" dirty="0" smtClean="0"/>
              <a:t>Harkrider, D.G. &amp; Anderson, D.L., (1962). Computation of surface wave dispersion for  multilayered anisotropic media, Bulletin of the Seismological Society of America, 52 (2): 321–332.</a:t>
            </a:r>
          </a:p>
          <a:p>
            <a:pPr marL="144000" indent="-457200"/>
            <a:r>
              <a:rPr lang="en-US" sz="1200" dirty="0" smtClean="0"/>
              <a:t>Farahbod, A.M. &amp; Gheitanchi, M., (1996). An investigation of earthquake activity in Firuzabad Fars area, Institute of Geophysics, Tehran University,  138 p.</a:t>
            </a:r>
          </a:p>
          <a:p>
            <a:pPr marL="144000" indent="-457200"/>
            <a:r>
              <a:rPr lang="en-US" sz="1200" dirty="0" smtClean="0"/>
              <a:t>Farahbod, A.M., (2025). Crustal velocity structure of subduction zone vs. </a:t>
            </a:r>
            <a:r>
              <a:rPr lang="en-US" sz="1200" dirty="0" smtClean="0"/>
              <a:t>continental collision </a:t>
            </a:r>
            <a:r>
              <a:rPr lang="en-US" sz="1200" dirty="0" smtClean="0"/>
              <a:t>zone, case studies of </a:t>
            </a:r>
            <a:r>
              <a:rPr lang="en-US" sz="1200" dirty="0" smtClean="0"/>
              <a:t>western </a:t>
            </a:r>
            <a:r>
              <a:rPr lang="en-US" sz="1200" dirty="0" smtClean="0"/>
              <a:t>Canada and </a:t>
            </a:r>
            <a:r>
              <a:rPr lang="en-US" sz="1200" dirty="0" smtClean="0"/>
              <a:t>southwestern </a:t>
            </a:r>
            <a:r>
              <a:rPr lang="en-US" sz="1200" dirty="0" smtClean="0"/>
              <a:t>Iran (in prep).</a:t>
            </a:r>
            <a:endParaRPr lang="en-GB" sz="1200" noProof="0" dirty="0"/>
          </a:p>
          <a:p>
            <a:endParaRPr lang="en-GB" sz="1200" noProof="0" dirty="0"/>
          </a:p>
        </p:txBody>
      </p:sp>
      <p:sp>
        <p:nvSpPr>
          <p:cNvPr id="20" name="TextBox 3">
            <a:extLst>
              <a:ext uri="{FF2B5EF4-FFF2-40B4-BE49-F238E27FC236}">
                <a16:creationId xmlns="" xmlns:a16="http://schemas.microsoft.com/office/drawing/2014/main" id="{A34004C7-4749-B7E3-E7D7-B3572BC231EF}"/>
              </a:ext>
            </a:extLst>
          </p:cNvPr>
          <p:cNvSpPr txBox="1"/>
          <p:nvPr/>
        </p:nvSpPr>
        <p:spPr>
          <a:xfrm>
            <a:off x="6684644" y="414239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References</a:t>
            </a:r>
            <a:endParaRPr lang="en-GB" dirty="0"/>
          </a:p>
        </p:txBody>
      </p:sp>
      <p:sp>
        <p:nvSpPr>
          <p:cNvPr id="21" name="TextBox 3">
            <a:extLst>
              <a:ext uri="{FF2B5EF4-FFF2-40B4-BE49-F238E27FC236}">
                <a16:creationId xmlns="" xmlns:a16="http://schemas.microsoft.com/office/drawing/2014/main" id="{A34004C7-4749-B7E3-E7D7-B3572BC231EF}"/>
              </a:ext>
            </a:extLst>
          </p:cNvPr>
          <p:cNvSpPr txBox="1"/>
          <p:nvPr/>
        </p:nvSpPr>
        <p:spPr>
          <a:xfrm>
            <a:off x="6684644" y="31327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Conclusions</a:t>
            </a:r>
            <a:endParaRPr lang="en-GB" dirty="0"/>
          </a:p>
        </p:txBody>
      </p:sp>
      <p:sp>
        <p:nvSpPr>
          <p:cNvPr id="22" name="TextBox 3">
            <a:extLst>
              <a:ext uri="{FF2B5EF4-FFF2-40B4-BE49-F238E27FC236}">
                <a16:creationId xmlns="" xmlns:a16="http://schemas.microsoft.com/office/drawing/2014/main" id="{E90810EB-C9FE-C1F2-4CE1-32C95CB36FE8}"/>
              </a:ext>
            </a:extLst>
          </p:cNvPr>
          <p:cNvSpPr txBox="1"/>
          <p:nvPr/>
        </p:nvSpPr>
        <p:spPr>
          <a:xfrm>
            <a:off x="5553075" y="3495675"/>
            <a:ext cx="6010276" cy="60007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The total thickness of the crystalline crust in this region of the central Zagros (~ 36 km) is similar to the thickness of the stretched margin of the Arabian Platform, suggesting that the Zagros is now in an early stage of continental collision.</a:t>
            </a:r>
            <a:endParaRPr lang="en-US" sz="1200" noProof="0" dirty="0" smtClean="0"/>
          </a:p>
          <a:p>
            <a:endParaRPr lang="en-GB" sz="1200" noProof="0" dirty="0"/>
          </a:p>
        </p:txBody>
      </p:sp>
    </p:spTree>
    <p:extLst>
      <p:ext uri="{BB962C8B-B14F-4D97-AF65-F5344CB8AC3E}">
        <p14:creationId xmlns="" xmlns:p14="http://schemas.microsoft.com/office/powerpoint/2010/main" val="1154237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1.2-044_Farahb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P1.2-044_Farahbo</Template>
  <TotalTime>413</TotalTime>
  <Words>920</Words>
  <Application>Microsoft Office PowerPoint</Application>
  <PresentationFormat>Custom</PresentationFormat>
  <Paragraphs>34</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P1.2-044_Farahbo</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Amir Mansour Farahbod</dc:creator>
  <cp:lastModifiedBy>Amir Mansour Farahbod</cp:lastModifiedBy>
  <cp:revision>60</cp:revision>
  <dcterms:created xsi:type="dcterms:W3CDTF">2025-07-08T22:52:34Z</dcterms:created>
  <dcterms:modified xsi:type="dcterms:W3CDTF">2025-08-27T23:08:46Z</dcterms:modified>
</cp:coreProperties>
</file>