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59" r:id="rId4"/>
    <p:sldId id="261" r:id="rId5"/>
    <p:sldId id="262" r:id="rId6"/>
    <p:sldId id="263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" id="{AEE808F0-5C8D-41E2-A7EE-1297103FB202}">
          <p14:sldIdLst>
            <p14:sldId id="257"/>
          </p14:sldIdLst>
        </p14:section>
        <p14:section name="Presentation Slides" id="{7FF95B58-103F-4172-A696-3BF92E4B71C9}">
          <p14:sldIdLst>
            <p14:sldId id="260"/>
            <p14:sldId id="259"/>
            <p14:sldId id="261"/>
            <p14:sldId id="262"/>
            <p14:sldId id="263"/>
            <p14:sldId id="267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CC9900"/>
    <a:srgbClr val="FF3300"/>
    <a:srgbClr val="FFFF99"/>
    <a:srgbClr val="FFFFCC"/>
    <a:srgbClr val="FFC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1831" autoAdjust="0"/>
  </p:normalViewPr>
  <p:slideViewPr>
    <p:cSldViewPr snapToGrid="0">
      <p:cViewPr varScale="1">
        <p:scale>
          <a:sx n="45" d="100"/>
          <a:sy n="45" d="100"/>
        </p:scale>
        <p:origin x="1388" y="8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EDFF2-CC82-4639-AA5B-C6A9756AC746}" type="doc">
      <dgm:prSet loTypeId="urn:microsoft.com/office/officeart/2005/8/layout/process2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9A5E43E0-8957-45FA-846F-EE3DEDF6EF8B}">
      <dgm:prSet phldrT="[Texte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Analysis of the Measurement Process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47DD6-C178-462A-99EF-EA6CD7B3BE52}" type="parTrans" cxnId="{A3154F0D-AEE5-4FA8-96B7-C5BE8946E088}">
      <dgm:prSet/>
      <dgm:spPr/>
      <dgm:t>
        <a:bodyPr/>
        <a:lstStyle/>
        <a:p>
          <a:endParaRPr lang="fr-FR"/>
        </a:p>
      </dgm:t>
    </dgm:pt>
    <dgm:pt modelId="{F6516EF4-68DF-4215-81AE-676EDB7CEB17}" type="sibTrans" cxnId="{A3154F0D-AEE5-4FA8-96B7-C5BE8946E088}">
      <dgm:prSet/>
      <dgm:spPr/>
      <dgm:t>
        <a:bodyPr/>
        <a:lstStyle/>
        <a:p>
          <a:endParaRPr lang="fr-FR"/>
        </a:p>
      </dgm:t>
    </dgm:pt>
    <dgm:pt modelId="{F0F41A92-0877-4A11-90BE-1B6539AA77CD}">
      <dgm:prSet phldrT="[Texte]" custT="1"/>
      <dgm:spPr/>
      <dgm:t>
        <a:bodyPr/>
        <a:lstStyle/>
        <a:p>
          <a:r>
            <a:rPr lang="fr-FR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Quantify</a:t>
          </a:r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Uncertainty</a:t>
          </a:r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 Sources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DA854-D601-4DDE-9FAF-AE77FF855A4C}" type="parTrans" cxnId="{14C2CB56-AE42-4AD9-A91D-6FBA27BCC835}">
      <dgm:prSet/>
      <dgm:spPr/>
      <dgm:t>
        <a:bodyPr/>
        <a:lstStyle/>
        <a:p>
          <a:endParaRPr lang="fr-FR"/>
        </a:p>
      </dgm:t>
    </dgm:pt>
    <dgm:pt modelId="{38A5AF9C-1E63-4929-8815-C700793C3E23}" type="sibTrans" cxnId="{14C2CB56-AE42-4AD9-A91D-6FBA27BCC835}">
      <dgm:prSet/>
      <dgm:spPr/>
      <dgm:t>
        <a:bodyPr/>
        <a:lstStyle/>
        <a:p>
          <a:endParaRPr lang="fr-FR"/>
        </a:p>
      </dgm:t>
    </dgm:pt>
    <dgm:pt modelId="{97DDEEAD-B2F6-4418-AC1E-A8DC2644E372}">
      <dgm:prSet phldrT="[Texte]" custT="1"/>
      <dgm:spPr/>
      <dgm:t>
        <a:bodyPr/>
        <a:lstStyle/>
        <a:p>
          <a:r>
            <a:rPr lang="fr-FR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Propagate</a:t>
          </a:r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Uncertainty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20C6E-4497-48C5-8721-30AE6D1BD55C}" type="parTrans" cxnId="{E424D5D9-1D0C-49C4-920D-E6CC09F765AA}">
      <dgm:prSet/>
      <dgm:spPr/>
      <dgm:t>
        <a:bodyPr/>
        <a:lstStyle/>
        <a:p>
          <a:endParaRPr lang="fr-FR"/>
        </a:p>
      </dgm:t>
    </dgm:pt>
    <dgm:pt modelId="{23890E5A-FB94-4041-8983-5D1A3EE5FF22}" type="sibTrans" cxnId="{E424D5D9-1D0C-49C4-920D-E6CC09F765AA}">
      <dgm:prSet/>
      <dgm:spPr/>
      <dgm:t>
        <a:bodyPr/>
        <a:lstStyle/>
        <a:p>
          <a:endParaRPr lang="fr-FR"/>
        </a:p>
      </dgm:t>
    </dgm:pt>
    <dgm:pt modelId="{F997EEAB-B7AA-4190-ABF0-1BFDC08930A0}">
      <dgm:prSet phldrT="[Texte]" custT="1"/>
      <dgm:spPr/>
      <dgm:t>
        <a:bodyPr/>
        <a:lstStyle/>
        <a:p>
          <a:r>
            <a:rPr lang="fr-FR" sz="1600" dirty="0" smtClean="0">
              <a:latin typeface="Arial" panose="020B0604020202020204" pitchFamily="34" charset="0"/>
              <a:cs typeface="Arial" panose="020B0604020202020204" pitchFamily="34" charset="0"/>
            </a:rPr>
            <a:t>Report </a:t>
          </a:r>
          <a:r>
            <a:rPr lang="fr-FR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Result</a:t>
          </a:r>
          <a:endParaRPr lang="fr-FR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2B12A-E9B7-4359-A946-3A3B927B19A7}" type="parTrans" cxnId="{A2DAD606-F741-4BF1-BB72-094F446896B4}">
      <dgm:prSet/>
      <dgm:spPr/>
      <dgm:t>
        <a:bodyPr/>
        <a:lstStyle/>
        <a:p>
          <a:endParaRPr lang="fr-FR"/>
        </a:p>
      </dgm:t>
    </dgm:pt>
    <dgm:pt modelId="{A6A2EDD7-89BE-4A34-BE5E-67D0A90A21C7}" type="sibTrans" cxnId="{A2DAD606-F741-4BF1-BB72-094F446896B4}">
      <dgm:prSet/>
      <dgm:spPr/>
      <dgm:t>
        <a:bodyPr/>
        <a:lstStyle/>
        <a:p>
          <a:endParaRPr lang="fr-FR"/>
        </a:p>
      </dgm:t>
    </dgm:pt>
    <dgm:pt modelId="{B63851B6-9393-4C50-A74C-C0BD7D8ACD9C}" type="pres">
      <dgm:prSet presAssocID="{C2CEDFF2-CC82-4639-AA5B-C6A9756AC74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D54DF31-8030-4739-9472-B7ED6AFC25E4}" type="pres">
      <dgm:prSet presAssocID="{9A5E43E0-8957-45FA-846F-EE3DEDF6EF8B}" presName="node" presStyleLbl="node1" presStyleIdx="0" presStyleCnt="4" custScaleX="1354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C0647B-08F1-49A6-9BBA-0012ACAE1F38}" type="pres">
      <dgm:prSet presAssocID="{F6516EF4-68DF-4215-81AE-676EDB7CEB17}" presName="sibTrans" presStyleLbl="sibTrans2D1" presStyleIdx="0" presStyleCnt="3"/>
      <dgm:spPr/>
      <dgm:t>
        <a:bodyPr/>
        <a:lstStyle/>
        <a:p>
          <a:endParaRPr lang="fr-FR"/>
        </a:p>
      </dgm:t>
    </dgm:pt>
    <dgm:pt modelId="{609A08AC-5E36-466C-B114-1F097379023E}" type="pres">
      <dgm:prSet presAssocID="{F6516EF4-68DF-4215-81AE-676EDB7CEB17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A0A69F0A-2A46-4E33-84D5-58B76CAFC6D8}" type="pres">
      <dgm:prSet presAssocID="{F0F41A92-0877-4A11-90BE-1B6539AA77CD}" presName="node" presStyleLbl="node1" presStyleIdx="1" presStyleCnt="4" custScaleX="1368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0054C5F-CF27-418C-834D-C9E310193CBE}" type="pres">
      <dgm:prSet presAssocID="{38A5AF9C-1E63-4929-8815-C700793C3E23}" presName="sibTrans" presStyleLbl="sibTrans2D1" presStyleIdx="1" presStyleCnt="3"/>
      <dgm:spPr/>
      <dgm:t>
        <a:bodyPr/>
        <a:lstStyle/>
        <a:p>
          <a:endParaRPr lang="fr-FR"/>
        </a:p>
      </dgm:t>
    </dgm:pt>
    <dgm:pt modelId="{8733ADF6-8C89-4969-9E72-F697E0FE8246}" type="pres">
      <dgm:prSet presAssocID="{38A5AF9C-1E63-4929-8815-C700793C3E23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88D2CE32-A15C-43AF-8A53-82FF75A0BCCB}" type="pres">
      <dgm:prSet presAssocID="{97DDEEAD-B2F6-4418-AC1E-A8DC2644E372}" presName="node" presStyleLbl="node1" presStyleIdx="2" presStyleCnt="4" custScaleX="1373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7364CD-02DA-44DB-90BB-85A79F4BE385}" type="pres">
      <dgm:prSet presAssocID="{23890E5A-FB94-4041-8983-5D1A3EE5FF22}" presName="sibTrans" presStyleLbl="sibTrans2D1" presStyleIdx="2" presStyleCnt="3"/>
      <dgm:spPr/>
      <dgm:t>
        <a:bodyPr/>
        <a:lstStyle/>
        <a:p>
          <a:endParaRPr lang="fr-FR"/>
        </a:p>
      </dgm:t>
    </dgm:pt>
    <dgm:pt modelId="{875DC063-56F5-4CA3-AC23-A212B611B5ED}" type="pres">
      <dgm:prSet presAssocID="{23890E5A-FB94-4041-8983-5D1A3EE5FF22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FF8C5AEB-0129-478A-9148-404D397253AD}" type="pres">
      <dgm:prSet presAssocID="{F997EEAB-B7AA-4190-ABF0-1BFDC08930A0}" presName="node" presStyleLbl="node1" presStyleIdx="3" presStyleCnt="4" custScaleX="1390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68E28D-14E2-455E-AA48-67656292DC82}" type="presOf" srcId="{38A5AF9C-1E63-4929-8815-C700793C3E23}" destId="{60054C5F-CF27-418C-834D-C9E310193CBE}" srcOrd="0" destOrd="0" presId="urn:microsoft.com/office/officeart/2005/8/layout/process2"/>
    <dgm:cxn modelId="{606B5629-A1CD-4A2F-BFFA-B0D54B3F5F29}" type="presOf" srcId="{F6516EF4-68DF-4215-81AE-676EDB7CEB17}" destId="{3DC0647B-08F1-49A6-9BBA-0012ACAE1F38}" srcOrd="0" destOrd="0" presId="urn:microsoft.com/office/officeart/2005/8/layout/process2"/>
    <dgm:cxn modelId="{7F5229C6-7848-4AF5-914B-A0D6DBB80E33}" type="presOf" srcId="{F0F41A92-0877-4A11-90BE-1B6539AA77CD}" destId="{A0A69F0A-2A46-4E33-84D5-58B76CAFC6D8}" srcOrd="0" destOrd="0" presId="urn:microsoft.com/office/officeart/2005/8/layout/process2"/>
    <dgm:cxn modelId="{D2B40DA0-863D-4DD5-882A-7BE76994C8A3}" type="presOf" srcId="{38A5AF9C-1E63-4929-8815-C700793C3E23}" destId="{8733ADF6-8C89-4969-9E72-F697E0FE8246}" srcOrd="1" destOrd="0" presId="urn:microsoft.com/office/officeart/2005/8/layout/process2"/>
    <dgm:cxn modelId="{DE4A72E0-173B-4EE0-80CE-1739EB5ADA58}" type="presOf" srcId="{23890E5A-FB94-4041-8983-5D1A3EE5FF22}" destId="{875DC063-56F5-4CA3-AC23-A212B611B5ED}" srcOrd="1" destOrd="0" presId="urn:microsoft.com/office/officeart/2005/8/layout/process2"/>
    <dgm:cxn modelId="{6E3E11F4-6E19-4659-AB59-0717FF875490}" type="presOf" srcId="{C2CEDFF2-CC82-4639-AA5B-C6A9756AC746}" destId="{B63851B6-9393-4C50-A74C-C0BD7D8ACD9C}" srcOrd="0" destOrd="0" presId="urn:microsoft.com/office/officeart/2005/8/layout/process2"/>
    <dgm:cxn modelId="{3F970DEF-A5BE-47D2-A6CB-AE5B521AF0C0}" type="presOf" srcId="{23890E5A-FB94-4041-8983-5D1A3EE5FF22}" destId="{267364CD-02DA-44DB-90BB-85A79F4BE385}" srcOrd="0" destOrd="0" presId="urn:microsoft.com/office/officeart/2005/8/layout/process2"/>
    <dgm:cxn modelId="{14C2CB56-AE42-4AD9-A91D-6FBA27BCC835}" srcId="{C2CEDFF2-CC82-4639-AA5B-C6A9756AC746}" destId="{F0F41A92-0877-4A11-90BE-1B6539AA77CD}" srcOrd="1" destOrd="0" parTransId="{A85DA854-D601-4DDE-9FAF-AE77FF855A4C}" sibTransId="{38A5AF9C-1E63-4929-8815-C700793C3E23}"/>
    <dgm:cxn modelId="{D1E72377-5411-4F28-8088-8EED44ED54A8}" type="presOf" srcId="{97DDEEAD-B2F6-4418-AC1E-A8DC2644E372}" destId="{88D2CE32-A15C-43AF-8A53-82FF75A0BCCB}" srcOrd="0" destOrd="0" presId="urn:microsoft.com/office/officeart/2005/8/layout/process2"/>
    <dgm:cxn modelId="{A2DAD606-F741-4BF1-BB72-094F446896B4}" srcId="{C2CEDFF2-CC82-4639-AA5B-C6A9756AC746}" destId="{F997EEAB-B7AA-4190-ABF0-1BFDC08930A0}" srcOrd="3" destOrd="0" parTransId="{9842B12A-E9B7-4359-A946-3A3B927B19A7}" sibTransId="{A6A2EDD7-89BE-4A34-BE5E-67D0A90A21C7}"/>
    <dgm:cxn modelId="{1C58EC4C-4B88-4858-BF20-956E82DFC861}" type="presOf" srcId="{F6516EF4-68DF-4215-81AE-676EDB7CEB17}" destId="{609A08AC-5E36-466C-B114-1F097379023E}" srcOrd="1" destOrd="0" presId="urn:microsoft.com/office/officeart/2005/8/layout/process2"/>
    <dgm:cxn modelId="{9D1CA1CB-642B-49B9-833E-0EE7737EC6A8}" type="presOf" srcId="{F997EEAB-B7AA-4190-ABF0-1BFDC08930A0}" destId="{FF8C5AEB-0129-478A-9148-404D397253AD}" srcOrd="0" destOrd="0" presId="urn:microsoft.com/office/officeart/2005/8/layout/process2"/>
    <dgm:cxn modelId="{E424D5D9-1D0C-49C4-920D-E6CC09F765AA}" srcId="{C2CEDFF2-CC82-4639-AA5B-C6A9756AC746}" destId="{97DDEEAD-B2F6-4418-AC1E-A8DC2644E372}" srcOrd="2" destOrd="0" parTransId="{69320C6E-4497-48C5-8721-30AE6D1BD55C}" sibTransId="{23890E5A-FB94-4041-8983-5D1A3EE5FF22}"/>
    <dgm:cxn modelId="{A3154F0D-AEE5-4FA8-96B7-C5BE8946E088}" srcId="{C2CEDFF2-CC82-4639-AA5B-C6A9756AC746}" destId="{9A5E43E0-8957-45FA-846F-EE3DEDF6EF8B}" srcOrd="0" destOrd="0" parTransId="{31247DD6-C178-462A-99EF-EA6CD7B3BE52}" sibTransId="{F6516EF4-68DF-4215-81AE-676EDB7CEB17}"/>
    <dgm:cxn modelId="{A54D5016-8736-4282-8A0A-4E3DE0B4DFAA}" type="presOf" srcId="{9A5E43E0-8957-45FA-846F-EE3DEDF6EF8B}" destId="{9D54DF31-8030-4739-9472-B7ED6AFC25E4}" srcOrd="0" destOrd="0" presId="urn:microsoft.com/office/officeart/2005/8/layout/process2"/>
    <dgm:cxn modelId="{F982FAF9-5542-4386-AFE0-5798E2407FD4}" type="presParOf" srcId="{B63851B6-9393-4C50-A74C-C0BD7D8ACD9C}" destId="{9D54DF31-8030-4739-9472-B7ED6AFC25E4}" srcOrd="0" destOrd="0" presId="urn:microsoft.com/office/officeart/2005/8/layout/process2"/>
    <dgm:cxn modelId="{61BBA916-FAB6-4D17-9B5E-50DD18FEC40B}" type="presParOf" srcId="{B63851B6-9393-4C50-A74C-C0BD7D8ACD9C}" destId="{3DC0647B-08F1-49A6-9BBA-0012ACAE1F38}" srcOrd="1" destOrd="0" presId="urn:microsoft.com/office/officeart/2005/8/layout/process2"/>
    <dgm:cxn modelId="{300CEFD3-CDF8-4A8A-B237-DD616886797E}" type="presParOf" srcId="{3DC0647B-08F1-49A6-9BBA-0012ACAE1F38}" destId="{609A08AC-5E36-466C-B114-1F097379023E}" srcOrd="0" destOrd="0" presId="urn:microsoft.com/office/officeart/2005/8/layout/process2"/>
    <dgm:cxn modelId="{6033D2C0-1D1F-4C1E-893E-9088DB22A3B9}" type="presParOf" srcId="{B63851B6-9393-4C50-A74C-C0BD7D8ACD9C}" destId="{A0A69F0A-2A46-4E33-84D5-58B76CAFC6D8}" srcOrd="2" destOrd="0" presId="urn:microsoft.com/office/officeart/2005/8/layout/process2"/>
    <dgm:cxn modelId="{0380628F-0C00-4F1A-A22E-7DAD35435271}" type="presParOf" srcId="{B63851B6-9393-4C50-A74C-C0BD7D8ACD9C}" destId="{60054C5F-CF27-418C-834D-C9E310193CBE}" srcOrd="3" destOrd="0" presId="urn:microsoft.com/office/officeart/2005/8/layout/process2"/>
    <dgm:cxn modelId="{41145499-B52F-4F46-9F78-4E6EA2B0200F}" type="presParOf" srcId="{60054C5F-CF27-418C-834D-C9E310193CBE}" destId="{8733ADF6-8C89-4969-9E72-F697E0FE8246}" srcOrd="0" destOrd="0" presId="urn:microsoft.com/office/officeart/2005/8/layout/process2"/>
    <dgm:cxn modelId="{DAA373DD-0BDC-43CF-9D6F-47C010747620}" type="presParOf" srcId="{B63851B6-9393-4C50-A74C-C0BD7D8ACD9C}" destId="{88D2CE32-A15C-43AF-8A53-82FF75A0BCCB}" srcOrd="4" destOrd="0" presId="urn:microsoft.com/office/officeart/2005/8/layout/process2"/>
    <dgm:cxn modelId="{54BE297E-8966-4671-9A40-65CAF3E090D1}" type="presParOf" srcId="{B63851B6-9393-4C50-A74C-C0BD7D8ACD9C}" destId="{267364CD-02DA-44DB-90BB-85A79F4BE385}" srcOrd="5" destOrd="0" presId="urn:microsoft.com/office/officeart/2005/8/layout/process2"/>
    <dgm:cxn modelId="{657C33D3-36A6-4334-AEB8-624A4F39CB15}" type="presParOf" srcId="{267364CD-02DA-44DB-90BB-85A79F4BE385}" destId="{875DC063-56F5-4CA3-AC23-A212B611B5ED}" srcOrd="0" destOrd="0" presId="urn:microsoft.com/office/officeart/2005/8/layout/process2"/>
    <dgm:cxn modelId="{8E811CEA-D619-44A5-97CA-2FB05FDE7583}" type="presParOf" srcId="{B63851B6-9393-4C50-A74C-C0BD7D8ACD9C}" destId="{FF8C5AEB-0129-478A-9148-404D397253AD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4DF31-8030-4739-9472-B7ED6AFC25E4}">
      <dsp:nvSpPr>
        <dsp:cNvPr id="0" name=""/>
        <dsp:cNvSpPr/>
      </dsp:nvSpPr>
      <dsp:spPr>
        <a:xfrm>
          <a:off x="256007" y="1676"/>
          <a:ext cx="2973346" cy="62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Analysis of the Measurement Process</a:t>
          </a: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4275" y="19944"/>
        <a:ext cx="2936810" cy="587191"/>
      </dsp:txXfrm>
    </dsp:sp>
    <dsp:sp modelId="{3DC0647B-08F1-49A6-9BBA-0012ACAE1F38}">
      <dsp:nvSpPr>
        <dsp:cNvPr id="0" name=""/>
        <dsp:cNvSpPr/>
      </dsp:nvSpPr>
      <dsp:spPr>
        <a:xfrm rot="5400000">
          <a:off x="1625732" y="640997"/>
          <a:ext cx="233897" cy="280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658478" y="664387"/>
        <a:ext cx="168407" cy="163728"/>
      </dsp:txXfrm>
    </dsp:sp>
    <dsp:sp modelId="{A0A69F0A-2A46-4E33-84D5-58B76CAFC6D8}">
      <dsp:nvSpPr>
        <dsp:cNvPr id="0" name=""/>
        <dsp:cNvSpPr/>
      </dsp:nvSpPr>
      <dsp:spPr>
        <a:xfrm>
          <a:off x="240523" y="937267"/>
          <a:ext cx="3004314" cy="62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81866"/>
                <a:satOff val="-18964"/>
                <a:lumOff val="127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81866"/>
                <a:satOff val="-18964"/>
                <a:lumOff val="127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81866"/>
                <a:satOff val="-18964"/>
                <a:lumOff val="127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Quantify</a:t>
          </a: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Uncertainty</a:t>
          </a: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Sources</a:t>
          </a: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791" y="955535"/>
        <a:ext cx="2967778" cy="587191"/>
      </dsp:txXfrm>
    </dsp:sp>
    <dsp:sp modelId="{60054C5F-CF27-418C-834D-C9E310193CBE}">
      <dsp:nvSpPr>
        <dsp:cNvPr id="0" name=""/>
        <dsp:cNvSpPr/>
      </dsp:nvSpPr>
      <dsp:spPr>
        <a:xfrm rot="5400000">
          <a:off x="1625732" y="1576588"/>
          <a:ext cx="233897" cy="280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272720"/>
                <a:satOff val="-28084"/>
                <a:lumOff val="183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272720"/>
                <a:satOff val="-28084"/>
                <a:lumOff val="183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272720"/>
                <a:satOff val="-28084"/>
                <a:lumOff val="183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658478" y="1599978"/>
        <a:ext cx="168407" cy="163728"/>
      </dsp:txXfrm>
    </dsp:sp>
    <dsp:sp modelId="{88D2CE32-A15C-43AF-8A53-82FF75A0BCCB}">
      <dsp:nvSpPr>
        <dsp:cNvPr id="0" name=""/>
        <dsp:cNvSpPr/>
      </dsp:nvSpPr>
      <dsp:spPr>
        <a:xfrm>
          <a:off x="235113" y="1872858"/>
          <a:ext cx="3015134" cy="62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63732"/>
                <a:satOff val="-37928"/>
                <a:lumOff val="254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63732"/>
                <a:satOff val="-37928"/>
                <a:lumOff val="254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63732"/>
                <a:satOff val="-37928"/>
                <a:lumOff val="254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Propagate</a:t>
          </a: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Uncertainty</a:t>
          </a: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3381" y="1891126"/>
        <a:ext cx="2978598" cy="587191"/>
      </dsp:txXfrm>
    </dsp:sp>
    <dsp:sp modelId="{267364CD-02DA-44DB-90BB-85A79F4BE385}">
      <dsp:nvSpPr>
        <dsp:cNvPr id="0" name=""/>
        <dsp:cNvSpPr/>
      </dsp:nvSpPr>
      <dsp:spPr>
        <a:xfrm rot="5400000">
          <a:off x="1625732" y="2512179"/>
          <a:ext cx="233897" cy="2806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545439"/>
                <a:satOff val="-56168"/>
                <a:lumOff val="3661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90000"/>
                <a:hueOff val="545439"/>
                <a:satOff val="-56168"/>
                <a:lumOff val="3661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90000"/>
                <a:hueOff val="545439"/>
                <a:satOff val="-56168"/>
                <a:lumOff val="3661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 rot="-5400000">
        <a:off x="1658478" y="2535569"/>
        <a:ext cx="168407" cy="163728"/>
      </dsp:txXfrm>
    </dsp:sp>
    <dsp:sp modelId="{FF8C5AEB-0129-478A-9148-404D397253AD}">
      <dsp:nvSpPr>
        <dsp:cNvPr id="0" name=""/>
        <dsp:cNvSpPr/>
      </dsp:nvSpPr>
      <dsp:spPr>
        <a:xfrm>
          <a:off x="217303" y="2808449"/>
          <a:ext cx="3050755" cy="623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545598"/>
                <a:satOff val="-56892"/>
                <a:lumOff val="382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545598"/>
                <a:satOff val="-56892"/>
                <a:lumOff val="382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545598"/>
                <a:satOff val="-56892"/>
                <a:lumOff val="382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Report </a:t>
          </a:r>
          <a:r>
            <a:rPr lang="fr-FR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Result</a:t>
          </a:r>
          <a:endParaRPr lang="fr-FR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5571" y="2826717"/>
        <a:ext cx="3014219" cy="587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64941-B749-4A42-AAC6-7A87A7153C85}" type="datetimeFigureOut">
              <a:rPr lang="fr-FR" smtClean="0"/>
              <a:t>08/09/2025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87EEC-0A04-4F74-8A12-D5F4C31C43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69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 presentation …</a:t>
            </a:r>
          </a:p>
          <a:p>
            <a:r>
              <a:rPr lang="en-US" baseline="0" dirty="0" smtClean="0"/>
              <a:t>Case study on how ISO 17025, defining general requirements for accreditation of Calibration and Testing laboratories, was implemented on a new LNE’s calibration service, which is the primary calibration of infrasound sensors.</a:t>
            </a:r>
          </a:p>
          <a:p>
            <a:r>
              <a:rPr lang="en-US" dirty="0" smtClean="0"/>
              <a:t>General</a:t>
            </a:r>
            <a:r>
              <a:rPr lang="en-US" baseline="0" dirty="0" smtClean="0"/>
              <a:t> overview of the standard, and focus on some specific requirements, specific to this new calibration </a:t>
            </a:r>
            <a:r>
              <a:rPr lang="en-US" baseline="0" dirty="0" err="1" smtClean="0"/>
              <a:t>sevice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01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Clause</a:t>
            </a:r>
            <a:r>
              <a:rPr lang="en-US" baseline="0" dirty="0" smtClean="0"/>
              <a:t> 7.2 aims to guarantee that the calibration method is appropriate, verified and validated.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Selection </a:t>
            </a:r>
            <a:r>
              <a:rPr lang="en-US" baseline="0" dirty="0" smtClean="0"/>
              <a:t>: here the method is based on a IEC TR, so internationally recognized.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Verification aims</a:t>
            </a:r>
            <a:r>
              <a:rPr lang="en-US" baseline="0" dirty="0" smtClean="0"/>
              <a:t> </a:t>
            </a:r>
            <a:r>
              <a:rPr lang="en-US" dirty="0" smtClean="0"/>
              <a:t>to confirm that the method achieves the required performance and uncertainty. At LNE: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interlaboratory</a:t>
            </a:r>
            <a:r>
              <a:rPr lang="en-US" dirty="0" smtClean="0"/>
              <a:t> </a:t>
            </a:r>
            <a:r>
              <a:rPr lang="en-US" dirty="0" smtClean="0"/>
              <a:t>comparisons — such as PTSAVH.A-C1, INFRA.AUV-C1, and LNE internal comparisons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Validation</a:t>
            </a:r>
            <a:r>
              <a:rPr lang="en-US" dirty="0" smtClean="0"/>
              <a:t>:  required for non-standard methods. Formally, a IEC Technical Report is not a standard</a:t>
            </a:r>
            <a:r>
              <a:rPr lang="en-US" baseline="0" dirty="0" smtClean="0"/>
              <a:t>. ISO 17025 provides a list of possible tools,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Best tool for validation new method : comparisons with independent recognized methods. Here, comparisons against calibration by pressure reciprocity using microphones &amp; Static pressure calibration using barometers.</a:t>
            </a:r>
            <a:endParaRPr lang="en-US" baseline="0" dirty="0" smtClean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dirty="0" smtClean="0"/>
              <a:t>By </a:t>
            </a:r>
            <a:r>
              <a:rPr lang="en-US" dirty="0" smtClean="0"/>
              <a:t>verifying and validating the method, we ensure that the calibration results are reliable, traceable, and internationally accepted.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71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Evaluation of measurement uncertainty</a:t>
            </a:r>
            <a:r>
              <a:rPr lang="en-US" baseline="0" dirty="0" smtClean="0"/>
              <a:t> is mandatory of course. </a:t>
            </a:r>
            <a:endParaRPr lang="en-US" dirty="0" smtClean="0"/>
          </a:p>
          <a:p>
            <a:r>
              <a:rPr lang="en-US" dirty="0" smtClean="0"/>
              <a:t>Evaluation was performed following the GUM – A Guide</a:t>
            </a:r>
            <a:r>
              <a:rPr lang="en-US" baseline="0" dirty="0" smtClean="0"/>
              <a:t> published by the BIPM, It structure the approach in a 4 steps methodology.</a:t>
            </a:r>
          </a:p>
          <a:p>
            <a:r>
              <a:rPr lang="en-US" dirty="0" smtClean="0"/>
              <a:t>For the laser pistonphone method, several family contributors have been considered: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measurement of sensor output,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piston and coupler properties,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Leading to the</a:t>
            </a:r>
            <a:r>
              <a:rPr lang="en-US" baseline="0" dirty="0" smtClean="0"/>
              <a:t> following</a:t>
            </a:r>
            <a:r>
              <a:rPr lang="en-US" dirty="0" smtClean="0"/>
              <a:t> </a:t>
            </a:r>
            <a:r>
              <a:rPr lang="en-US" baseline="0" dirty="0" smtClean="0"/>
              <a:t>best expanded uncertainties : between </a:t>
            </a:r>
            <a:r>
              <a:rPr lang="en-US" dirty="0" smtClean="0"/>
              <a:t>0.04 and 0.08 dB for magnitude, and between 0.22° and 0.90° for phase.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Depends on the frequency and also on the sensor type.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297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Ensuring the validity of results</a:t>
            </a:r>
            <a:r>
              <a:rPr lang="en-US" sz="1200" baseline="0" dirty="0" smtClean="0"/>
              <a:t> is also a crucial requirement.</a:t>
            </a:r>
            <a:endParaRPr lang="en-US" sz="1200" dirty="0" smtClean="0"/>
          </a:p>
          <a:p>
            <a:r>
              <a:rPr lang="en-US" sz="1200" dirty="0" smtClean="0"/>
              <a:t>This is essential to detect anomalies early, avoid measurement drift, and maintain long-term reliability and comparability.</a:t>
            </a:r>
          </a:p>
          <a:p>
            <a:r>
              <a:rPr lang="en-US" sz="1200" dirty="0" smtClean="0"/>
              <a:t>Here, we used</a:t>
            </a:r>
            <a:r>
              <a:rPr lang="en-US" sz="1200" baseline="0" dirty="0" smtClean="0"/>
              <a:t> the following</a:t>
            </a:r>
            <a:r>
              <a:rPr lang="en-US" sz="1200" dirty="0" smtClean="0"/>
              <a:t> approaches:</a:t>
            </a:r>
          </a:p>
          <a:p>
            <a:pPr marL="171450" indent="-171450">
              <a:buFontTx/>
              <a:buChar char="-"/>
            </a:pPr>
            <a:r>
              <a:rPr lang="en-US" sz="1200" dirty="0" smtClean="0"/>
              <a:t>Again, systematic evaluation of bias against well-characterized reference standards. 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/>
              <a:t>For frequencies below 0.1 Hz, comparison</a:t>
            </a:r>
            <a:r>
              <a:rPr lang="en-US" sz="1200" baseline="0" dirty="0" smtClean="0"/>
              <a:t> against a </a:t>
            </a:r>
            <a:r>
              <a:rPr lang="en-US" sz="1200" dirty="0" smtClean="0"/>
              <a:t>previously</a:t>
            </a:r>
            <a:r>
              <a:rPr lang="en-US" sz="1200" baseline="0" dirty="0" smtClean="0"/>
              <a:t> </a:t>
            </a:r>
            <a:r>
              <a:rPr lang="en-US" sz="1200" dirty="0" smtClean="0"/>
              <a:t>calibrated Keller barometer</a:t>
            </a:r>
            <a:r>
              <a:rPr lang="en-US" sz="1200" baseline="0" dirty="0" smtClean="0"/>
              <a:t>.</a:t>
            </a:r>
          </a:p>
          <a:p>
            <a:pPr marL="628650" lvl="1" indent="-171450">
              <a:buFontTx/>
              <a:buChar char="-"/>
            </a:pPr>
            <a:r>
              <a:rPr lang="en-US" sz="1200" dirty="0" smtClean="0"/>
              <a:t>For frequencies above, comparison against a previously calibrated microphone.</a:t>
            </a:r>
          </a:p>
          <a:p>
            <a:pPr marL="171450" lvl="0" indent="-171450">
              <a:buFontTx/>
              <a:buChar char="-"/>
            </a:pPr>
            <a:r>
              <a:rPr lang="en-US" sz="1200" dirty="0" smtClean="0"/>
              <a:t>Regular review of reported results to check for consistency.</a:t>
            </a:r>
          </a:p>
          <a:p>
            <a:pPr marL="171450" lvl="0" indent="-171450">
              <a:buFontTx/>
              <a:buChar char="-"/>
            </a:pPr>
            <a:r>
              <a:rPr lang="en-US" sz="1200" baseline="0" dirty="0" smtClean="0"/>
              <a:t>Participation to </a:t>
            </a:r>
            <a:r>
              <a:rPr lang="en-US" sz="1200" dirty="0" err="1" smtClean="0"/>
              <a:t>interlaboratory</a:t>
            </a:r>
            <a:r>
              <a:rPr lang="en-US" sz="1200" dirty="0" smtClean="0"/>
              <a:t> comparisons.</a:t>
            </a:r>
          </a:p>
          <a:p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03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Clause 7.11 requires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controlled management of data and information.</a:t>
            </a:r>
          </a:p>
          <a:p>
            <a:r>
              <a:rPr lang="en-US" sz="1200" dirty="0" smtClean="0"/>
              <a:t>This means that collection, process and report of data must be reliable and verifiable.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</a:t>
            </a:r>
            <a:r>
              <a:rPr lang="en-US" sz="1200" baseline="0" dirty="0" smtClean="0"/>
              <a:t> manage software </a:t>
            </a:r>
            <a:r>
              <a:rPr lang="en-US" sz="1200" dirty="0" smtClean="0"/>
              <a:t>like measurement equipment: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 keep detailed version and change histories,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and store software in secure environments with restricted access.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For data collection, processing, and reporting, each piece of software is validated.</a:t>
            </a:r>
            <a:r>
              <a:rPr lang="en-US" sz="1200" baseline="0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Validation of this data workflow is done with different tools: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Cross-checks of data with independent systems, for example Falcon ….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Manual calculations on the same dataset, For example Excel</a:t>
            </a:r>
            <a:r>
              <a:rPr lang="en-US" sz="1200" baseline="0" dirty="0" smtClean="0"/>
              <a:t> Worksheets 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 smtClean="0"/>
              <a:t>Use of </a:t>
            </a:r>
            <a:r>
              <a:rPr lang="en-US" sz="1200" dirty="0" smtClean="0"/>
              <a:t>reference datasets with known results, For example </a:t>
            </a:r>
            <a:r>
              <a:rPr lang="en-US" sz="1200" dirty="0" err="1" smtClean="0"/>
              <a:t>LapCal</a:t>
            </a:r>
            <a:r>
              <a:rPr lang="en-US" sz="1200" baseline="0" dirty="0" smtClean="0"/>
              <a:t> &amp; Falcon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interlaboratory</a:t>
            </a:r>
            <a:r>
              <a:rPr lang="en-US" sz="1200" dirty="0" smtClean="0"/>
              <a:t> comparisons,</a:t>
            </a:r>
            <a:r>
              <a:rPr lang="en-US" sz="1200" baseline="0" dirty="0" smtClean="0"/>
              <a:t> </a:t>
            </a:r>
            <a:r>
              <a:rPr lang="en-US" sz="1200" dirty="0" smtClean="0"/>
              <a:t>provides global validation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0" indent="0">
              <a:buFontTx/>
              <a:buNone/>
            </a:pPr>
            <a:r>
              <a:rPr lang="en-US" sz="1200" dirty="0" smtClean="0"/>
              <a:t>By this way, we ensure that every step of the data chain is reliable, controlled, and internationally defensible.</a:t>
            </a:r>
          </a:p>
          <a:p>
            <a:pPr marL="0" indent="0">
              <a:buFontTx/>
              <a:buNone/>
            </a:pPr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712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Last clause, for management system requirements.</a:t>
            </a:r>
          </a:p>
          <a:p>
            <a:r>
              <a:rPr lang="en-US" sz="1200" dirty="0" smtClean="0"/>
              <a:t>Very shortly</a:t>
            </a:r>
          </a:p>
          <a:p>
            <a:r>
              <a:rPr lang="en-US" sz="1200" dirty="0" smtClean="0"/>
              <a:t>There are two ways to meet these requirements: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Option A: laboratories establish a management system inside the lab covering Clauses 8.2 to 8.9.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Option B: laboratories can demonstrate compliance through an existing ISO 9001-certified management system.</a:t>
            </a:r>
          </a:p>
          <a:p>
            <a:r>
              <a:rPr lang="en-US" sz="1200" dirty="0" smtClean="0"/>
              <a:t>LNE use the option A</a:t>
            </a:r>
          </a:p>
          <a:p>
            <a:r>
              <a:rPr lang="en-US" sz="1200" dirty="0" smtClean="0"/>
              <a:t>The management system covers: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Document and record control,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Management of risks and opportunities 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Corrective actions and continuous improvement,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Regular internal audits and management reviews.</a:t>
            </a:r>
          </a:p>
          <a:p>
            <a:r>
              <a:rPr lang="en-US" sz="1200" dirty="0" smtClean="0"/>
              <a:t>Together, these measures ensure that the laboratory operates consistently, maintains impartiality, and builds confidence in the reliability of its calibration services.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646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In conclusion,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ISO</a:t>
            </a:r>
            <a:r>
              <a:rPr lang="en-US" sz="1200" baseline="0" dirty="0" smtClean="0"/>
              <a:t> </a:t>
            </a:r>
            <a:r>
              <a:rPr lang="en-US" sz="1200" dirty="0" smtClean="0"/>
              <a:t>17025 accreditation provides</a:t>
            </a:r>
            <a:r>
              <a:rPr lang="en-US" sz="1200" baseline="0" dirty="0" smtClean="0"/>
              <a:t> </a:t>
            </a:r>
            <a:r>
              <a:rPr lang="en-US" sz="1200" dirty="0" smtClean="0"/>
              <a:t>guarantee of competence, impartiality, and international recognition of calibration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At LNE, our accreditation is delivered by COFRAC The French Accreditation Body, which is a signatory of the ILAC Mutual Recognition Arrangement.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By applying this</a:t>
            </a:r>
            <a:r>
              <a:rPr lang="en-US" sz="1200" baseline="0" dirty="0" smtClean="0"/>
              <a:t> standard</a:t>
            </a:r>
            <a:r>
              <a:rPr lang="en-US" sz="1200" dirty="0" smtClean="0"/>
              <a:t>, LNE</a:t>
            </a:r>
            <a:r>
              <a:rPr lang="en-US" sz="1200" baseline="0" dirty="0" smtClean="0"/>
              <a:t> is</a:t>
            </a:r>
            <a:r>
              <a:rPr lang="en-US" sz="1200" dirty="0" smtClean="0"/>
              <a:t> happy in participating to reinforce the credibility and comparability of IMS measurements.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</a:t>
            </a:r>
            <a:r>
              <a:rPr lang="en-US" sz="1200" baseline="0" dirty="0" smtClean="0"/>
              <a:t> would like to conclude by encouraging </a:t>
            </a:r>
            <a:r>
              <a:rPr lang="en-US" sz="1200" dirty="0" smtClean="0"/>
              <a:t>collaboration, through </a:t>
            </a:r>
            <a:r>
              <a:rPr lang="en-US" sz="1200" dirty="0" err="1" smtClean="0"/>
              <a:t>interlaboratory</a:t>
            </a:r>
            <a:r>
              <a:rPr lang="en-US" sz="1200" dirty="0" smtClean="0"/>
              <a:t> comparisons, joint developments, and exchanges to continue improving calibration methods and supporting the IMS mission.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975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targeting an ISO 17025 accreditation ?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Such accreditation is more than just meeting a standard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Formal recognition of competence granted by an independent third-party accreditation body.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independent supervision is essential to build trust</a:t>
            </a:r>
            <a:r>
              <a:rPr lang="en-US" baseline="0" dirty="0" smtClean="0"/>
              <a:t> &amp; credibility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Thanks to the ILAC MRA,</a:t>
            </a:r>
            <a:r>
              <a:rPr lang="en-US" baseline="0" dirty="0" smtClean="0"/>
              <a:t> </a:t>
            </a:r>
            <a:r>
              <a:rPr lang="en-US" dirty="0" smtClean="0"/>
              <a:t>the accreditation is recognized internationally, allowing the</a:t>
            </a:r>
            <a:r>
              <a:rPr lang="en-US" baseline="0" dirty="0" smtClean="0"/>
              <a:t> </a:t>
            </a:r>
            <a:r>
              <a:rPr lang="en-US" dirty="0" smtClean="0"/>
              <a:t>calibration certificates to be accepted in</a:t>
            </a:r>
            <a:r>
              <a:rPr lang="en-US" baseline="0" dirty="0" smtClean="0"/>
              <a:t> all the world</a:t>
            </a:r>
            <a:r>
              <a:rPr lang="en-US" dirty="0" smtClean="0"/>
              <a:t> without the need for re-testing.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It also means direct alignment with the PTS/IMS</a:t>
            </a:r>
            <a:r>
              <a:rPr lang="en-US" baseline="0" dirty="0" smtClean="0"/>
              <a:t> requirements for service providers.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Finally, this ensures that the</a:t>
            </a:r>
            <a:r>
              <a:rPr lang="en-US" baseline="0" dirty="0" smtClean="0"/>
              <a:t> </a:t>
            </a:r>
            <a:r>
              <a:rPr lang="en-US" dirty="0" smtClean="0"/>
              <a:t>results are consistent, reproducible, and fully traceable to the SI.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09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Few words about the calibration method</a:t>
            </a:r>
            <a:endParaRPr lang="en-US" dirty="0" smtClean="0"/>
          </a:p>
          <a:p>
            <a:r>
              <a:rPr lang="en-US" dirty="0" smtClean="0"/>
              <a:t>New calibration service at LNE</a:t>
            </a:r>
            <a:r>
              <a:rPr lang="en-US" baseline="0" dirty="0" smtClean="0"/>
              <a:t> : Primary calibration of infrasound sensors by using a laser pistonphone.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Core of the method is a rigid piston, generating</a:t>
            </a:r>
            <a:r>
              <a:rPr lang="en-US" baseline="0" dirty="0" smtClean="0"/>
              <a:t> a</a:t>
            </a:r>
            <a:r>
              <a:rPr lang="en-US" dirty="0" smtClean="0"/>
              <a:t> calculable</a:t>
            </a:r>
            <a:r>
              <a:rPr lang="en-US" baseline="0" dirty="0" smtClean="0"/>
              <a:t> sound</a:t>
            </a:r>
            <a:r>
              <a:rPr lang="en-US" dirty="0" smtClean="0"/>
              <a:t> pressure in a coupler</a:t>
            </a:r>
            <a:r>
              <a:rPr lang="en-US" baseline="0" dirty="0" smtClean="0"/>
              <a:t>, in the freq. 10 </a:t>
            </a:r>
            <a:r>
              <a:rPr lang="en-US" baseline="0" dirty="0" err="1" smtClean="0"/>
              <a:t>mHz</a:t>
            </a:r>
            <a:r>
              <a:rPr lang="en-US" baseline="0" dirty="0" smtClean="0"/>
              <a:t> up to </a:t>
            </a:r>
            <a:r>
              <a:rPr lang="en-US" dirty="0" smtClean="0"/>
              <a:t>20 Hz.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This is achieved through the measurement of the volume velocity of the piston</a:t>
            </a:r>
            <a:r>
              <a:rPr lang="en-US" baseline="0" dirty="0" smtClean="0"/>
              <a:t> </a:t>
            </a:r>
            <a:r>
              <a:rPr lang="en-US" dirty="0" smtClean="0"/>
              <a:t>using a laser interferometer, combined with the accurate knowledge of the</a:t>
            </a:r>
            <a:r>
              <a:rPr lang="en-US" baseline="0" dirty="0" smtClean="0"/>
              <a:t> acoustic impedance of the coupler</a:t>
            </a:r>
            <a:r>
              <a:rPr lang="en-US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procedure fully complies this IEC Technical Report, the international reference for low-frequency primary calibration of microphones.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32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</a:t>
            </a:r>
            <a:r>
              <a:rPr lang="en-US" baseline="0" dirty="0" smtClean="0"/>
              <a:t> general </a:t>
            </a:r>
            <a:r>
              <a:rPr lang="en-US" dirty="0" smtClean="0"/>
              <a:t>overview of the ISO 17025 standard</a:t>
            </a:r>
            <a:r>
              <a:rPr lang="en-US" baseline="0" dirty="0" smtClean="0"/>
              <a:t> </a:t>
            </a:r>
            <a:r>
              <a:rPr lang="en-US" dirty="0" smtClean="0"/>
              <a:t>as well</a:t>
            </a:r>
            <a:r>
              <a:rPr lang="en-US" baseline="0" dirty="0" smtClean="0"/>
              <a:t> as </a:t>
            </a:r>
            <a:r>
              <a:rPr lang="en-US" dirty="0" smtClean="0"/>
              <a:t>the corresponding mapping</a:t>
            </a:r>
            <a:r>
              <a:rPr lang="en-US" baseline="0" dirty="0" smtClean="0"/>
              <a:t> with PTS/IMS requirements for service providers, still in development.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standard </a:t>
            </a:r>
            <a:r>
              <a:rPr lang="en-US" baseline="0" dirty="0" smtClean="0"/>
              <a:t>is divided into 4 main blocks: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General &amp; Structural requirements — Ensure laboratory operate impartially, maintain confidentiality, and </a:t>
            </a:r>
            <a:r>
              <a:rPr lang="en-US" baseline="0" dirty="0" smtClean="0"/>
              <a:t>has </a:t>
            </a:r>
            <a:r>
              <a:rPr lang="en-US" baseline="0" dirty="0" smtClean="0"/>
              <a:t>a clear organizational structure.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block for Process requirements, clause 7: defines how the laboratory operates — from initial request up to reporting of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block for Resource requirements, Clause 6 — ensuring that laboratory has appropriate resources.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Finally a block for the Management System, Clause 8 — to ensure that the laboratory operates a management system that drives quality, consistency, and continual improvement.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Let me show you how these requirements have been implemented in practice for this new calibration service.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First block.</a:t>
            </a:r>
          </a:p>
          <a:p>
            <a:r>
              <a:rPr lang="en-US" baseline="0" dirty="0" smtClean="0"/>
              <a:t>Shortly as there is nothing specific here regarding the new calibration service, this is implemented at a high level in LNE’s organization.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Impartiality is enforced through clear policies, staff commitments, and when needed, escalation to an Ethics Committee.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Confidentiality is ensured by professional secrecy obligations, controlled access, and secure transmission of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Structurally, LNE is a legal entity.</a:t>
            </a:r>
            <a:r>
              <a:rPr lang="en-US" baseline="0" dirty="0" smtClean="0"/>
              <a:t> </a:t>
            </a:r>
            <a:r>
              <a:rPr lang="en-US" dirty="0" smtClean="0"/>
              <a:t>Its governance includes all stakeholders,</a:t>
            </a:r>
            <a:r>
              <a:rPr lang="en-US" baseline="0" dirty="0" smtClean="0"/>
              <a:t> </a:t>
            </a:r>
            <a:r>
              <a:rPr lang="en-US" dirty="0" smtClean="0"/>
              <a:t>and its accredited</a:t>
            </a:r>
            <a:r>
              <a:rPr lang="en-US" baseline="0" dirty="0" smtClean="0"/>
              <a:t> </a:t>
            </a:r>
            <a:r>
              <a:rPr lang="en-US" dirty="0" smtClean="0"/>
              <a:t>scope is clearly defined and limited.</a:t>
            </a:r>
            <a:r>
              <a:rPr lang="en-US" baseline="0" dirty="0" smtClean="0"/>
              <a:t> </a:t>
            </a:r>
            <a:r>
              <a:rPr lang="en-US" dirty="0" smtClean="0"/>
              <a:t>Finally, a unified QMS</a:t>
            </a:r>
            <a:r>
              <a:rPr lang="en-US" baseline="0" dirty="0" smtClean="0"/>
              <a:t> </a:t>
            </a:r>
            <a:r>
              <a:rPr lang="en-US" dirty="0" smtClean="0"/>
              <a:t>applies to all calibration sites, and all staff is responsible for keeping it strong.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05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 2 : Resource Requirements</a:t>
            </a:r>
            <a:r>
              <a:rPr lang="en-US" baseline="0" dirty="0" smtClean="0"/>
              <a:t>. 5 items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Personnel: </a:t>
            </a:r>
            <a:r>
              <a:rPr lang="en-US" dirty="0" smtClean="0"/>
              <a:t>staff </a:t>
            </a:r>
            <a:r>
              <a:rPr lang="en-US" dirty="0" smtClean="0"/>
              <a:t>competence </a:t>
            </a:r>
            <a:r>
              <a:rPr lang="en-US" dirty="0" smtClean="0"/>
              <a:t>specific </a:t>
            </a:r>
            <a:r>
              <a:rPr lang="en-US" dirty="0" smtClean="0"/>
              <a:t>training for calibration services. </a:t>
            </a:r>
            <a:r>
              <a:rPr lang="en-US" baseline="0" dirty="0" smtClean="0"/>
              <a:t>Qualifications are formalized, based on objective criteria.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Facilities &amp; Environment: Influence factors are identified</a:t>
            </a:r>
            <a:r>
              <a:rPr lang="en-US" dirty="0" smtClean="0"/>
              <a:t>,</a:t>
            </a:r>
            <a:r>
              <a:rPr lang="en-US" baseline="0" dirty="0" smtClean="0"/>
              <a:t> Some controlled (T, V), other monitored.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Equipment</a:t>
            </a:r>
            <a:r>
              <a:rPr lang="en-US" baseline="0" dirty="0" smtClean="0"/>
              <a:t> &amp; </a:t>
            </a:r>
            <a:r>
              <a:rPr lang="en-US" dirty="0" smtClean="0"/>
              <a:t>Metrological</a:t>
            </a:r>
            <a:r>
              <a:rPr lang="en-US" baseline="0" dirty="0" smtClean="0"/>
              <a:t> traceability. Focus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Finally, external services and suppliers: They are carefully selected, approved, and monitored under our quality management system.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Focus on these 2 items:  Equipment and Metrological Traceability.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0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Metrological traceability is necessary for any equipment that contributes to the validity of the reported results.</a:t>
            </a:r>
          </a:p>
          <a:p>
            <a:r>
              <a:rPr lang="en-US" dirty="0" smtClean="0"/>
              <a:t>Here, the </a:t>
            </a:r>
            <a:r>
              <a:rPr lang="en-US" dirty="0" err="1" smtClean="0"/>
              <a:t>measurand</a:t>
            </a:r>
            <a:r>
              <a:rPr lang="en-US" dirty="0" smtClean="0"/>
              <a:t> is the sensitivity, defined as the ratio of measured output sensor voltage to the applied sound pressure.</a:t>
            </a:r>
          </a:p>
          <a:p>
            <a:r>
              <a:rPr lang="en-US" dirty="0" smtClean="0"/>
              <a:t>Critical equipment can be seen as those contributing to build</a:t>
            </a:r>
            <a:r>
              <a:rPr lang="en-US" baseline="0" dirty="0" smtClean="0"/>
              <a:t> the unit, here V/Pa :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example, the digitizer linked</a:t>
            </a:r>
            <a:r>
              <a:rPr lang="en-US" baseline="0" dirty="0" smtClean="0"/>
              <a:t> to the </a:t>
            </a:r>
            <a:r>
              <a:rPr lang="en-US" dirty="0" smtClean="0"/>
              <a:t>volt unit,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dirty="0" smtClean="0"/>
              <a:t>waveform generator to the second,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piston area to the meter,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….</a:t>
            </a:r>
            <a:endParaRPr lang="en-US" dirty="0" smtClean="0"/>
          </a:p>
          <a:p>
            <a:r>
              <a:rPr lang="en-US" dirty="0" smtClean="0"/>
              <a:t>Metrological traceability means that all these equipment have</a:t>
            </a:r>
            <a:r>
              <a:rPr lang="en-US" baseline="0" dirty="0" smtClean="0"/>
              <a:t> to </a:t>
            </a:r>
            <a:r>
              <a:rPr lang="en-US" dirty="0" smtClean="0"/>
              <a:t>be calibrated by accredited laboratories,</a:t>
            </a:r>
            <a:r>
              <a:rPr lang="en-US" baseline="0" dirty="0" smtClean="0"/>
              <a:t> </a:t>
            </a:r>
            <a:r>
              <a:rPr lang="en-US" dirty="0" smtClean="0"/>
              <a:t>either ILAC members or National Metrology Institutes under the CIPM MRA.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the requirement that the build derived unit V/Pa must be linked to the base units through </a:t>
            </a:r>
            <a:r>
              <a:rPr lang="en-US" dirty="0" smtClean="0"/>
              <a:t>an unbroken chain of</a:t>
            </a:r>
            <a:r>
              <a:rPr lang="en-US" baseline="0" dirty="0" smtClean="0"/>
              <a:t> calibrations.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16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How manage Equipment regarding Clause 6.4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Here is an example illustrating how this is implemented, I</a:t>
            </a:r>
            <a:r>
              <a:rPr lang="en-US" baseline="0" dirty="0" smtClean="0"/>
              <a:t> choose the cavity of the pistonphone.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 specific</a:t>
            </a:r>
            <a:r>
              <a:rPr lang="en-US" baseline="0" dirty="0" smtClean="0"/>
              <a:t> </a:t>
            </a:r>
            <a:r>
              <a:rPr lang="en-US" dirty="0" smtClean="0"/>
              <a:t>procedure covers the entire lifecycle of the equipment — from handling and transport to storage, use, and maintenance. This procedure is mandatory.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critical specifications to be monitored are identified: here</a:t>
            </a:r>
            <a:r>
              <a:rPr lang="en-US" baseline="0" dirty="0" smtClean="0"/>
              <a:t> </a:t>
            </a:r>
            <a:r>
              <a:rPr lang="en-US" dirty="0" smtClean="0"/>
              <a:t>the radius and height</a:t>
            </a:r>
            <a:r>
              <a:rPr lang="en-US" baseline="0" dirty="0" smtClean="0"/>
              <a:t> of the cylindrical cavity </a:t>
            </a:r>
            <a:r>
              <a:rPr lang="en-US" dirty="0" smtClean="0"/>
              <a:t>—</a:t>
            </a:r>
            <a:r>
              <a:rPr lang="en-US" baseline="0" dirty="0" smtClean="0"/>
              <a:t> it </a:t>
            </a:r>
            <a:r>
              <a:rPr lang="en-US" dirty="0" smtClean="0"/>
              <a:t>affects directly the acoustic impedance of the cavity.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Then,</a:t>
            </a:r>
            <a:r>
              <a:rPr lang="en-US" baseline="0" dirty="0" smtClean="0"/>
              <a:t> a calibration periodicity and conformance criteria are defined.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Conformance criteria is the dimensional drift, reported in the uncertainty budget, here we choose 0.2 mm.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periodicity is defined by the laboratory as a balance between cost and risk: the cost incurred by unnecessary repetition of the control, and the risk that the dimensional drift exceed effectively the conformance criteria. Here we choose 5 years for this control.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All records are maintained.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We</a:t>
            </a:r>
            <a:r>
              <a:rPr lang="en-US" baseline="0" dirty="0" smtClean="0"/>
              <a:t> have </a:t>
            </a:r>
            <a:r>
              <a:rPr lang="en-US" dirty="0" smtClean="0"/>
              <a:t>safeguards, with</a:t>
            </a:r>
            <a:r>
              <a:rPr lang="en-US" baseline="0" dirty="0" smtClean="0"/>
              <a:t> restricted access to </a:t>
            </a:r>
            <a:r>
              <a:rPr lang="en-US" dirty="0" smtClean="0"/>
              <a:t>trained staff only.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 smtClean="0"/>
              <a:t>And clear tags</a:t>
            </a:r>
            <a:r>
              <a:rPr lang="en-US" baseline="0" dirty="0" smtClean="0"/>
              <a:t> to inform about the status of the equipment</a:t>
            </a:r>
            <a:r>
              <a:rPr lang="en-US" baseline="0" dirty="0" smtClean="0"/>
              <a:t>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 smtClean="0"/>
              <a:t>Other similarly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6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Clause 7 defines how the laboratory operates, covering the full process from the initial request through to the reporting of results.</a:t>
            </a:r>
          </a:p>
          <a:p>
            <a:r>
              <a:rPr lang="en-US" dirty="0" smtClean="0"/>
              <a:t>It includes: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Reviewing requests and contracts — to make sure customer requirements are clear and feasible,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Selecting and validating methods — confirm they are appropriate and proven,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Sampling —</a:t>
            </a:r>
            <a:r>
              <a:rPr lang="en-US" baseline="0" dirty="0" smtClean="0"/>
              <a:t> non applicable in this context.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Handling of calibration items — proper identification, protection, and traceability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Technical Records — are complete, accurate and retrievable,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Measurement uncertainty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Ensuring validity of results — including</a:t>
            </a:r>
            <a:r>
              <a:rPr lang="en-US" baseline="0" dirty="0" smtClean="0"/>
              <a:t> </a:t>
            </a:r>
            <a:r>
              <a:rPr lang="en-US" dirty="0" smtClean="0"/>
              <a:t>quality control, comparisons,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Reporting —</a:t>
            </a:r>
            <a:r>
              <a:rPr lang="en-US" baseline="0" dirty="0" smtClean="0"/>
              <a:t> </a:t>
            </a:r>
            <a:r>
              <a:rPr lang="en-US" dirty="0" smtClean="0"/>
              <a:t>clear and traceable,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Complaints and nonconforming work with corrective actions</a:t>
            </a:r>
            <a:r>
              <a:rPr lang="en-US" baseline="0" dirty="0" smtClean="0"/>
              <a:t> </a:t>
            </a:r>
            <a:r>
              <a:rPr lang="en-US" dirty="0" smtClean="0"/>
              <a:t>— strong requirements to build trust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Data control — guarantee integrity, backup, and confidentiality.</a:t>
            </a:r>
          </a:p>
          <a:p>
            <a:pPr marL="0" indent="0">
              <a:buFontTx/>
              <a:buNone/>
            </a:pPr>
            <a:r>
              <a:rPr lang="en-US" dirty="0" smtClean="0"/>
              <a:t>In short, Clause 7 defines the laboratory’s core processes that directly determine the quality and credibility of its calibration results.</a:t>
            </a:r>
          </a:p>
          <a:p>
            <a:pPr marL="0" indent="0">
              <a:buFontTx/>
              <a:buNone/>
            </a:pPr>
            <a:r>
              <a:rPr lang="en-US" dirty="0" smtClean="0"/>
              <a:t>Now, let me focus</a:t>
            </a:r>
            <a:r>
              <a:rPr lang="en-US" baseline="0" dirty="0" smtClean="0"/>
              <a:t> </a:t>
            </a:r>
            <a:r>
              <a:rPr lang="en-US" dirty="0" smtClean="0"/>
              <a:t>on</a:t>
            </a:r>
            <a:r>
              <a:rPr lang="en-US" baseline="0" dirty="0" smtClean="0"/>
              <a:t> the following </a:t>
            </a:r>
            <a:r>
              <a:rPr lang="en-US" dirty="0" smtClean="0"/>
              <a:t>requirements.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87EEC-0A04-4F74-8A12-D5F4C31C434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2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D23BF5-46BD-9DBE-1C6D-5A7EFFE9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D1AB6-B744-DD00-7F3C-881D17FD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8DAAAA-CCFB-F37D-5885-F81545E3B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C9D509-C1CA-C3B8-C628-98020572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89195-0134-A781-83CE-429363D8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415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01CDD-443A-9532-4CAE-0358767FE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2907BCB-80CD-8BC8-CC71-16EDB345F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749D3F-99DF-2D31-5492-9EB5EEA2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C77142-D02D-2D50-9017-F8A02D164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8D10D5-E826-5792-3E41-B740161E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49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5CC6A66-1B66-5709-BDBF-BCF964A84C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444BB28-4703-7856-67D9-348FF8245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2E29B9-163A-C1ED-5CAD-611C34F22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3A47E3-8246-AD91-00A8-4636FDF28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B1B949-3646-1E8F-42A3-05810003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126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111B0-06A6-0424-6DDE-6EBB8794B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9AB170-4014-9B3F-699B-6E6CA4E9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A78585-523B-DBF3-0F8D-1668A4F7C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E1FE9A-3B2E-11A9-FB00-EF0D7A3E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7FC6C5-7752-05CE-1DD9-140E254E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1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74DE73-0346-C945-A258-3A9BDC391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81640A-15F9-FF8C-3D79-D2565577E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E75B4D-E9C2-C666-487E-F32E37A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28193E-CAC3-B0ED-898B-B51CA005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CBA56-7CAF-0339-452D-8A5BBAC9B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9856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939CE-232B-9D48-0380-28FFD22A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D10461-8D1E-457A-FD38-EE00E5AB4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F8FAD-FE5B-FA84-775E-1F87A14B6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59F109-4452-20B7-F773-47A4C059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3EFD5D-C147-F2EB-BAE1-464D7E07C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81D551-DC88-DDB1-ABE7-990D121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47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7F86E-D0A4-E1B5-F5B5-F5D4A8E0F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F0B812-640A-22BA-D135-A299CC1B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911307-A5EC-9EBA-C771-083A7E340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9741BA-19A9-73A9-2CC3-86803F2BD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7E4EFA-AC59-9815-CEEB-74434EB7F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D75B4-D404-BA05-0580-B1E9B1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A69E446-7EF1-3B6A-F753-206EA3966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FB22566-EAEC-D0D0-8C2C-04229BF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9802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46807-C92C-8EC9-2121-4FF26D56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A679CB-5D50-CDCF-3C32-58C0F7B50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F6C1F5-5C85-ED8A-A819-36DB929F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8EE343-CD2C-E51E-59DD-2EB5C50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088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9CFDCC6-79D4-40CF-8922-94D0913D7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809B21-F7A8-0AE5-59F4-34208F9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A8E158-1BE1-D01D-DA65-1557D377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4203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3D3A5-889B-3DCB-41B7-6F7F5E22C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9CCB88-A8C5-8CB8-B235-14AFD0E7E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B5310-7442-DC81-2A8A-9C83BE6B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1EF56B-8DB6-6FE6-DCC5-8397E1E1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A63746-6A27-D8F8-7970-89B13014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8C240-6B0B-B6CE-7C09-9BF0EE913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6418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7EBF6-3D41-A9E3-6EEC-CB6C98FAE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0EF12A5-DDF7-27FF-D368-B9A8B8155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D5EEC-B584-6A8F-6E2E-3BFE5DDE8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5B7841-554A-45D4-3D6E-0E0423E9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5451FA-34C2-7DAD-F29B-B7637B54C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857089-400A-B9FF-1C18-2506707C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545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1FB6B71-BED9-9ED3-CFE3-38F771B1B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2A3BE1-6255-C93F-6150-CB1D41CE8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5E424F-E755-B117-6853-939E60BC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5E5E8-FBB2-4D35-9F84-1E9D6EC9AF06}" type="datetimeFigureOut">
              <a:rPr lang="de-AT" smtClean="0"/>
              <a:t>08.09.2025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9248-831B-6DE5-F510-642AEA42F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E51F6C-30A3-F9B5-6DFC-1D9FDC76A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928093-0A89-44A1-BDAC-16FA4369D984}" type="slidenum">
              <a:rPr lang="de-AT" smtClean="0"/>
              <a:t>‹N°›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63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1.web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Diagramm, Reihe enthält.&#10;&#10;KI-generierte Inhalte können fehlerhaft sein.">
            <a:extLst>
              <a:ext uri="{FF2B5EF4-FFF2-40B4-BE49-F238E27FC236}">
                <a16:creationId xmlns:a16="http://schemas.microsoft.com/office/drawing/2014/main" id="{B46A55D0-1560-2548-D447-9E9D9260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1764533-22B5-B809-94FA-CC98AC8F67BC}"/>
              </a:ext>
            </a:extLst>
          </p:cNvPr>
          <p:cNvSpPr txBox="1"/>
          <p:nvPr/>
        </p:nvSpPr>
        <p:spPr>
          <a:xfrm>
            <a:off x="812800" y="3193435"/>
            <a:ext cx="8808088" cy="50251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21AED0-F95A-564C-E4F0-DAB66D727FD1}"/>
              </a:ext>
            </a:extLst>
          </p:cNvPr>
          <p:cNvSpPr txBox="1"/>
          <p:nvPr/>
        </p:nvSpPr>
        <p:spPr>
          <a:xfrm>
            <a:off x="2632730" y="3835015"/>
            <a:ext cx="4720571" cy="61821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defPPr>
              <a:defRPr lang="de-DE"/>
            </a:defPPr>
            <a:lvl1pPr>
              <a:defRPr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400" dirty="0"/>
              <a:t>Laboratoire National de Métrologie et </a:t>
            </a:r>
            <a:r>
              <a:rPr lang="fr-FR" sz="1400" dirty="0" smtClean="0"/>
              <a:t>d’Essais (LNE)</a:t>
            </a:r>
            <a:endParaRPr lang="en-GB" sz="1400" noProof="0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DBDEFE3-EB86-C691-EB18-BE02B46B0FD6}"/>
              </a:ext>
            </a:extLst>
          </p:cNvPr>
          <p:cNvSpPr txBox="1"/>
          <p:nvPr/>
        </p:nvSpPr>
        <p:spPr>
          <a:xfrm>
            <a:off x="2632730" y="4764720"/>
            <a:ext cx="6988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baseline="300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September 2025</a:t>
            </a:r>
            <a:endParaRPr lang="en-GB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CB8FB0D-2BD9-3E2B-CF27-130FA014D816}"/>
              </a:ext>
            </a:extLst>
          </p:cNvPr>
          <p:cNvSpPr txBox="1"/>
          <p:nvPr/>
        </p:nvSpPr>
        <p:spPr>
          <a:xfrm>
            <a:off x="812799" y="2379870"/>
            <a:ext cx="8808088" cy="746575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PTS/IMS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Requirements: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 on Primary Calibration of Infrasound Sensors</a:t>
            </a:r>
            <a:endParaRPr lang="en-GB" sz="2400" b="1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40" y="3735274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7"/>
            <a:ext cx="11871961" cy="52964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Process Requirements </a:t>
            </a:r>
            <a:b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Selection, verification &amp; validation of methods (Clause 7.2)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5" y="1911030"/>
            <a:ext cx="11419661" cy="46811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Method </a:t>
            </a:r>
            <a:r>
              <a:rPr lang="en-US" b="1" dirty="0" smtClean="0"/>
              <a:t>Selection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Calibration </a:t>
            </a:r>
            <a:r>
              <a:rPr lang="en-US" dirty="0"/>
              <a:t>based </a:t>
            </a:r>
            <a:r>
              <a:rPr lang="en-US" dirty="0" smtClean="0"/>
              <a:t>on IEC TR 61094-10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Laser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pistonphone → internationally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primary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r>
              <a:rPr lang="en-US" b="1" dirty="0" smtClean="0"/>
              <a:t>Verification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Confirm </a:t>
            </a:r>
            <a:r>
              <a:rPr lang="en-US" dirty="0"/>
              <a:t>method performance to achieve required </a:t>
            </a:r>
            <a:r>
              <a:rPr lang="en-US" dirty="0" smtClean="0"/>
              <a:t>uncertainty: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Interlaboratory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comparisons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(PTSAVH.A-C1, INFRA.AUV-C1, LNE internal comparison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b="1" dirty="0" smtClean="0"/>
              <a:t>Validation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Non-standard methods shall be validated: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influencing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Evaluation of measurement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uncertainty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other validated methods (pressure reciprocity, static pressure sensors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Interlaboratory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974" l="2930" r="96191">
                        <a14:foregroundMark x1="15820" y1="48177" x2="15820" y2="48177"/>
                        <a14:foregroundMark x1="21680" y1="52669" x2="21680" y2="52669"/>
                        <a14:foregroundMark x1="36328" y1="54232" x2="36328" y2="54232"/>
                        <a14:foregroundMark x1="40234" y1="54883" x2="40234" y2="54883"/>
                        <a14:foregroundMark x1="45605" y1="54883" x2="45605" y2="54883"/>
                        <a14:foregroundMark x1="45020" y1="58008" x2="45020" y2="58008"/>
                        <a14:foregroundMark x1="51855" y1="57813" x2="51855" y2="57813"/>
                        <a14:foregroundMark x1="52734" y1="54948" x2="52734" y2="54948"/>
                        <a14:foregroundMark x1="51660" y1="52083" x2="51660" y2="52083"/>
                        <a14:foregroundMark x1="52148" y1="48958" x2="52148" y2="48958"/>
                        <a14:foregroundMark x1="44531" y1="52474" x2="44531" y2="52474"/>
                        <a14:foregroundMark x1="64258" y1="54232" x2="64258" y2="54232"/>
                        <a14:foregroundMark x1="70410" y1="54557" x2="70410" y2="54557"/>
                        <a14:foregroundMark x1="74902" y1="55664" x2="74902" y2="55664"/>
                        <a14:foregroundMark x1="79297" y1="55143" x2="79297" y2="55143"/>
                        <a14:foregroundMark x1="7031" y1="65430" x2="7031" y2="65430"/>
                        <a14:foregroundMark x1="9375" y1="65495" x2="9375" y2="65495"/>
                        <a14:foregroundMark x1="12207" y1="65690" x2="12207" y2="65690"/>
                        <a14:foregroundMark x1="14453" y1="65755" x2="14453" y2="65755"/>
                        <a14:foregroundMark x1="17285" y1="65885" x2="17285" y2="65885"/>
                        <a14:foregroundMark x1="20703" y1="65495" x2="20703" y2="65495"/>
                        <a14:foregroundMark x1="23145" y1="66081" x2="23145" y2="66081"/>
                        <a14:foregroundMark x1="24023" y1="66211" x2="24023" y2="66211"/>
                        <a14:foregroundMark x1="27832" y1="65755" x2="27832" y2="65755"/>
                        <a14:foregroundMark x1="36523" y1="66276" x2="36523" y2="66276"/>
                        <a14:foregroundMark x1="38281" y1="66276" x2="38281" y2="66276"/>
                        <a14:foregroundMark x1="41309" y1="66276" x2="41309" y2="66276"/>
                        <a14:foregroundMark x1="43555" y1="66016" x2="43555" y2="66016"/>
                        <a14:foregroundMark x1="45020" y1="66276" x2="45020" y2="66276"/>
                        <a14:foregroundMark x1="47168" y1="66016" x2="47168" y2="66016"/>
                        <a14:foregroundMark x1="48828" y1="66797" x2="48828" y2="66797"/>
                        <a14:foregroundMark x1="52051" y1="66276" x2="52051" y2="66276"/>
                        <a14:foregroundMark x1="55078" y1="66146" x2="55078" y2="66146"/>
                        <a14:foregroundMark x1="57129" y1="66081" x2="57129" y2="66081"/>
                        <a14:foregroundMark x1="58105" y1="66406" x2="58105" y2="66406"/>
                        <a14:foregroundMark x1="61914" y1="66341" x2="61914" y2="66341"/>
                        <a14:foregroundMark x1="68164" y1="66276" x2="68164" y2="66276"/>
                        <a14:foregroundMark x1="70410" y1="66602" x2="70410" y2="66602"/>
                        <a14:foregroundMark x1="73535" y1="66211" x2="73535" y2="66211"/>
                        <a14:foregroundMark x1="75684" y1="66146" x2="75684" y2="66146"/>
                        <a14:foregroundMark x1="77148" y1="66146" x2="77148" y2="66146"/>
                        <a14:foregroundMark x1="80176" y1="66211" x2="80176" y2="66211"/>
                        <a14:foregroundMark x1="83203" y1="66211" x2="83203" y2="66211"/>
                        <a14:foregroundMark x1="85352" y1="65951" x2="85352" y2="65951"/>
                        <a14:foregroundMark x1="90234" y1="66016" x2="90234" y2="66016"/>
                        <a14:foregroundMark x1="26270" y1="65495" x2="26270" y2="65495"/>
                        <a14:foregroundMark x1="25195" y1="67122" x2="25195" y2="67122"/>
                        <a14:backgroundMark x1="25391" y1="66081" x2="25391" y2="66081"/>
                        <a14:backgroundMark x1="41406" y1="65690" x2="41406" y2="65690"/>
                        <a14:backgroundMark x1="52441" y1="66276" x2="52441" y2="66276"/>
                        <a14:backgroundMark x1="59180" y1="66016" x2="59180" y2="66016"/>
                        <a14:backgroundMark x1="71387" y1="66276" x2="71387" y2="66276"/>
                        <a14:backgroundMark x1="77930" y1="66536" x2="77930" y2="66536"/>
                      </a14:backgroundRemoval>
                    </a14:imgEffect>
                  </a14:imgLayer>
                </a14:imgProps>
              </a:ext>
            </a:extLst>
          </a:blip>
          <a:srcRect t="42292" r="3377" b="36011"/>
          <a:stretch/>
        </p:blipFill>
        <p:spPr>
          <a:xfrm>
            <a:off x="8127767" y="2046118"/>
            <a:ext cx="3590479" cy="12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7"/>
            <a:ext cx="11871961" cy="52964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</a:t>
            </a:r>
            <a:r>
              <a:rPr lang="en-US" sz="20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  <a:r>
              <a:rPr lang="en-US" sz="20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 </a:t>
            </a:r>
          </a:p>
          <a:p>
            <a:r>
              <a:rPr lang="en-US" sz="20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</a:t>
            </a:r>
            <a:r>
              <a:rPr lang="en-US" sz="20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uncertainty (7.6) </a:t>
            </a:r>
            <a:endParaRPr lang="en-GB" sz="20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608682" y="2015948"/>
            <a:ext cx="7392317" cy="4676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ISO/IEC </a:t>
            </a:r>
            <a:r>
              <a:rPr lang="en-US" dirty="0"/>
              <a:t>17025 requires laboratories to evaluate all significant sources of uncertainty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is performed according to the GUM </a:t>
            </a:r>
            <a:r>
              <a:rPr lang="en-US" dirty="0" smtClean="0"/>
              <a:t>methodology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For the laser </a:t>
            </a:r>
            <a:r>
              <a:rPr lang="en-US" dirty="0"/>
              <a:t>p</a:t>
            </a:r>
            <a:r>
              <a:rPr lang="en-US" dirty="0" smtClean="0"/>
              <a:t>istonphone method, main contributors </a:t>
            </a:r>
            <a:r>
              <a:rPr lang="en-US" dirty="0"/>
              <a:t>include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of sensor output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Piston properties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Coupler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Imperfection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Repeatability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Expanded uncertainties (k=2, </a:t>
            </a:r>
            <a:r>
              <a:rPr lang="en-US" dirty="0" smtClean="0"/>
              <a:t>95</a:t>
            </a:r>
            <a:r>
              <a:rPr lang="en-US" dirty="0"/>
              <a:t>% </a:t>
            </a:r>
            <a:r>
              <a:rPr lang="en-US" dirty="0" smtClean="0"/>
              <a:t>confidence): </a:t>
            </a:r>
            <a:r>
              <a:rPr lang="en-US" dirty="0"/>
              <a:t>typically in the </a:t>
            </a:r>
            <a:r>
              <a:rPr lang="en-US" dirty="0" smtClean="0"/>
              <a:t>range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0.04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dB – 0.08 dB (magnitude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0.22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° – 0.90° (phase)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751399095"/>
              </p:ext>
            </p:extLst>
          </p:nvPr>
        </p:nvGraphicFramePr>
        <p:xfrm>
          <a:off x="7917188" y="2286840"/>
          <a:ext cx="3485362" cy="343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7" name="Flèche courbée vers la gauche 36"/>
          <p:cNvSpPr/>
          <p:nvPr/>
        </p:nvSpPr>
        <p:spPr>
          <a:xfrm flipV="1">
            <a:off x="11346141" y="2505200"/>
            <a:ext cx="519509" cy="302328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sz="1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fr-FR" sz="1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7"/>
            <a:ext cx="11871961" cy="52964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Process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 of results (7.7)   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608682" y="2205136"/>
            <a:ext cx="9849768" cy="4676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ISO/IEC </a:t>
            </a:r>
            <a:r>
              <a:rPr lang="en-US" dirty="0"/>
              <a:t>17025 requires labs to monitor validity of results continuously.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Aim: detect anomalies, ensure ongoing reliability and comparability.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Approaches </a:t>
            </a:r>
            <a:r>
              <a:rPr lang="en-US" dirty="0"/>
              <a:t>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Systematic evaluation of bias using reference standards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Keller PAA-33X (freq. &lt; 0.1 Hz)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B&amp;K 4160 (freq. &gt; 0,1 Hz)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reported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interlaboratory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comparisons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64" y="3132345"/>
            <a:ext cx="3571774" cy="2773155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flipV="1">
            <a:off x="5133975" y="3932257"/>
            <a:ext cx="4070509" cy="127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4667250" y="4191000"/>
            <a:ext cx="4019550" cy="70481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6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7"/>
            <a:ext cx="11871961" cy="52964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Process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control (7.11) 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608682" y="2047480"/>
            <a:ext cx="9849768" cy="4676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ISO/IEC </a:t>
            </a:r>
            <a:r>
              <a:rPr lang="en-US" dirty="0"/>
              <a:t>17025 requires </a:t>
            </a:r>
            <a:r>
              <a:rPr lang="en-US" dirty="0" smtClean="0"/>
              <a:t>controlled management of data &amp; information.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Reliable data control ensures integrity, </a:t>
            </a:r>
            <a:r>
              <a:rPr lang="en-US" dirty="0" smtClean="0"/>
              <a:t>transparency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reproducibility of </a:t>
            </a:r>
            <a:r>
              <a:rPr lang="en-US" dirty="0" smtClean="0"/>
              <a:t>results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managed like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Version &amp; change history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ecure storage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Validation </a:t>
            </a:r>
            <a:r>
              <a:rPr lang="en-US" dirty="0"/>
              <a:t>of data collection, processing &amp; reporting through: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Cross-checks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independent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Independent/manual calculations on the same dataset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datasets with known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Interlaboratory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comparisons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820025" y="3310474"/>
            <a:ext cx="1933575" cy="8563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(python,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compiled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ata acquisition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rganigramme : Multidocument 5"/>
          <p:cNvSpPr/>
          <p:nvPr/>
        </p:nvSpPr>
        <p:spPr>
          <a:xfrm>
            <a:off x="10611209" y="3372836"/>
            <a:ext cx="1082377" cy="731625"/>
          </a:xfrm>
          <a:prstGeom prst="flowChartMulti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CSV files</a:t>
            </a:r>
          </a:p>
          <a:p>
            <a:pPr algn="ctr"/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7820025" y="4549412"/>
            <a:ext cx="1949598" cy="861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Pistonphone</a:t>
            </a:r>
            <a:r>
              <a:rPr lang="fr-F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fr-F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(Excel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Worksheet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alculations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data control, report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0182404" y="4549412"/>
            <a:ext cx="1809275" cy="8617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LaPCal</a:t>
            </a:r>
            <a:endParaRPr lang="fr-FR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(COM Object, python)</a:t>
            </a:r>
          </a:p>
          <a:p>
            <a:pPr 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b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7"/>
          <p:cNvCxnSpPr>
            <a:stCxn id="5" idx="3"/>
            <a:endCxn id="6" idx="1"/>
          </p:cNvCxnSpPr>
          <p:nvPr/>
        </p:nvCxnSpPr>
        <p:spPr>
          <a:xfrm flipV="1">
            <a:off x="9753600" y="3738649"/>
            <a:ext cx="857609" cy="1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6" idx="2"/>
            <a:endCxn id="17" idx="0"/>
          </p:cNvCxnSpPr>
          <p:nvPr/>
        </p:nvCxnSpPr>
        <p:spPr>
          <a:xfrm>
            <a:off x="11077132" y="4076754"/>
            <a:ext cx="9910" cy="47265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16" idx="3"/>
            <a:endCxn id="17" idx="1"/>
          </p:cNvCxnSpPr>
          <p:nvPr/>
        </p:nvCxnSpPr>
        <p:spPr>
          <a:xfrm>
            <a:off x="9769623" y="4980288"/>
            <a:ext cx="412781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8505825" y="549866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Software Workflow for Laser Pistonphone Calibration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7"/>
            <a:ext cx="11871961" cy="52964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Management system requirements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(Clause 8) 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608682" y="1994928"/>
            <a:ext cx="9849768" cy="4676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ISO/IEC </a:t>
            </a:r>
            <a:r>
              <a:rPr lang="en-US" dirty="0"/>
              <a:t>17025 requires a management system to support technical activities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Two </a:t>
            </a:r>
            <a:r>
              <a:rPr lang="en-US" dirty="0"/>
              <a:t>implementation options</a:t>
            </a:r>
            <a:r>
              <a:rPr lang="en-US" dirty="0" smtClean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→ follow Clauses 8.2–8.9 (quality system within the lab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→ operate under ISO 9001-certified management system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Core </a:t>
            </a:r>
            <a:r>
              <a:rPr lang="en-US" dirty="0"/>
              <a:t>elements (Clause 8.x</a:t>
            </a:r>
            <a:r>
              <a:rPr lang="en-US" dirty="0" smtClean="0"/>
              <a:t>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control &amp; records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risks &amp;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Corrective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actions &amp; continual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audits &amp; management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Ensures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consistency, impartiality, and confidence in calibration services.</a:t>
            </a:r>
          </a:p>
        </p:txBody>
      </p:sp>
      <p:pic>
        <p:nvPicPr>
          <p:cNvPr id="2" name="Image 1" descr="Career Development | College Succes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227" y="3303617"/>
            <a:ext cx="3120323" cy="212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9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7"/>
            <a:ext cx="11871961" cy="529647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Gener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608681" y="1994928"/>
            <a:ext cx="10783217" cy="46765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ISO/IEC </a:t>
            </a:r>
            <a:r>
              <a:rPr lang="en-US" dirty="0"/>
              <a:t>17025 accreditation ensures competence, reliability, and international recognition of calibration results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LNE’s </a:t>
            </a:r>
            <a:r>
              <a:rPr lang="en-US" dirty="0"/>
              <a:t>capability: </a:t>
            </a:r>
            <a:r>
              <a:rPr lang="en-US" dirty="0" smtClean="0"/>
              <a:t>pioneer in ISO/IEC </a:t>
            </a:r>
            <a:r>
              <a:rPr lang="en-US" dirty="0"/>
              <a:t>17025-accredited laboratory for primary infrasound </a:t>
            </a:r>
            <a:r>
              <a:rPr lang="en-US" dirty="0" smtClean="0"/>
              <a:t>calibration (COFRAC accreditation n°2-28, </a:t>
            </a:r>
            <a:r>
              <a:rPr lang="en-US" dirty="0"/>
              <a:t>Scope available on </a:t>
            </a:r>
            <a:r>
              <a:rPr lang="en-US" dirty="0" smtClean="0"/>
              <a:t>www.cofrac.fr)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Contribution </a:t>
            </a:r>
            <a:r>
              <a:rPr lang="en-US" dirty="0"/>
              <a:t>to </a:t>
            </a:r>
            <a:r>
              <a:rPr lang="en-US" dirty="0" smtClean="0"/>
              <a:t>PTS/IMS</a:t>
            </a:r>
            <a:r>
              <a:rPr lang="en-US" dirty="0"/>
              <a:t>: supports sensor reliability,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 </a:t>
            </a:r>
            <a:r>
              <a:rPr lang="en-US" dirty="0"/>
              <a:t>comparability, and confidence in monitoring results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Opportunities for collaboration: </a:t>
            </a:r>
            <a:r>
              <a:rPr lang="en-US" dirty="0" err="1"/>
              <a:t>interlaboratory</a:t>
            </a:r>
            <a:r>
              <a:rPr lang="en-US" dirty="0"/>
              <a:t> comparisons,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method </a:t>
            </a:r>
            <a:r>
              <a:rPr lang="en-US" dirty="0"/>
              <a:t>development, and knowledge sharing.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arque ILAC MRA - Aérométrolog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38" y="3929183"/>
            <a:ext cx="2887138" cy="18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ISO/IEC 17025 Accreditation?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7" y="1816440"/>
            <a:ext cx="8825352" cy="44467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Benefits of </a:t>
            </a:r>
            <a:r>
              <a:rPr lang="en-US" b="1" dirty="0" smtClean="0"/>
              <a:t>Accreditation</a:t>
            </a:r>
            <a:endParaRPr lang="en-US" b="1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Formal recognition of technical </a:t>
            </a:r>
            <a:r>
              <a:rPr lang="en-US" dirty="0" smtClean="0"/>
              <a:t>competence</a:t>
            </a:r>
            <a:r>
              <a:rPr lang="en-US" dirty="0"/>
              <a:t> </a:t>
            </a:r>
            <a:r>
              <a:rPr lang="en-US" dirty="0" smtClean="0"/>
              <a:t>by an independent third party.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Builds </a:t>
            </a:r>
            <a:r>
              <a:rPr lang="en-US" dirty="0"/>
              <a:t>trust and credibility through impartial external assessment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International recognition via </a:t>
            </a:r>
            <a:r>
              <a:rPr lang="en-US" dirty="0" smtClean="0"/>
              <a:t>ILAC Mutual </a:t>
            </a:r>
            <a:r>
              <a:rPr lang="en-US" dirty="0"/>
              <a:t>Recognition </a:t>
            </a:r>
            <a:r>
              <a:rPr lang="en-US" dirty="0" smtClean="0"/>
              <a:t>Arrangement.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Alignment with </a:t>
            </a:r>
            <a:r>
              <a:rPr lang="en-US" dirty="0" smtClean="0"/>
              <a:t>PTS/IMS requirements.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Ensures </a:t>
            </a:r>
            <a:r>
              <a:rPr lang="en-US" dirty="0"/>
              <a:t>consistent, reproducible, and traceable results.</a:t>
            </a:r>
            <a:endParaRPr lang="en-US" dirty="0" smtClean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9825" r="100000">
                        <a14:foregroundMark x1="48421" y1="42286" x2="48421" y2="42286"/>
                        <a14:foregroundMark x1="35789" y1="78286" x2="35789" y2="78286"/>
                        <a14:foregroundMark x1="68772" y1="76286" x2="68772" y2="762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4700" y="2084706"/>
            <a:ext cx="732379" cy="8994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5290" y="2706803"/>
            <a:ext cx="861526" cy="8409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3445" y="3357888"/>
            <a:ext cx="839648" cy="8416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4737" y1="74372" x2="44737" y2="74372"/>
                        <a14:foregroundMark x1="45933" y1="56784" x2="45933" y2="567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718" y="4528136"/>
            <a:ext cx="970345" cy="92391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45420" y1="71069" x2="45420" y2="71069"/>
                        <a14:foregroundMark x1="57252" y1="47799" x2="57252" y2="47799"/>
                        <a14:foregroundMark x1="57252" y1="35849" x2="57252" y2="35849"/>
                        <a14:foregroundMark x1="77863" y1="26415" x2="77863" y2="26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5029" y="3935148"/>
            <a:ext cx="684254" cy="8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Method Overview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8" y="1816441"/>
            <a:ext cx="8318090" cy="377811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Primary </a:t>
            </a:r>
            <a:r>
              <a:rPr lang="en-US" b="1" dirty="0"/>
              <a:t>Calibration Using a Laser Pistonphone (IEC TR 61094-10)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infrasound sensor to be calibrated is exposed to a calculable sound pressure produced in a coupler by a piston.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sound pressure is calculated from the acoustic impedance of the coupler and the measurement of the volume velocity of the piston.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Calibration </a:t>
            </a:r>
            <a:r>
              <a:rPr lang="en-US" dirty="0"/>
              <a:t>range: 10 </a:t>
            </a:r>
            <a:r>
              <a:rPr lang="en-US" dirty="0" err="1"/>
              <a:t>mHz</a:t>
            </a:r>
            <a:r>
              <a:rPr lang="en-US" dirty="0"/>
              <a:t> – 20 Hz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Method </a:t>
            </a:r>
            <a:r>
              <a:rPr lang="en-US" dirty="0"/>
              <a:t>in accordance with IEC TR 61094-10.</a:t>
            </a:r>
            <a:endParaRPr lang="en-US" dirty="0" smtClean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AF5635A9-7C03-C6E1-7F66-CB8DB9E5B4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5006" y="1816441"/>
            <a:ext cx="2527827" cy="3923067"/>
          </a:xfrm>
          <a:prstGeom prst="rect">
            <a:avLst/>
          </a:prstGeom>
        </p:spPr>
      </p:pic>
      <p:pic>
        <p:nvPicPr>
          <p:cNvPr id="14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ISO/IEC 17025 Mapping </a:t>
            </a:r>
            <a:r>
              <a:rPr lang="en-GB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PTS/IMS Requirements for Service Providers</a:t>
            </a:r>
            <a:endParaRPr lang="en-GB" sz="2400" dirty="0">
              <a:solidFill>
                <a:srgbClr val="1A3A64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Sensors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7270673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7.6 ***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 Uncertainty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6109169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 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Records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4945511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7.4 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evron 25"/>
          <p:cNvSpPr/>
          <p:nvPr/>
        </p:nvSpPr>
        <p:spPr>
          <a:xfrm>
            <a:off x="3782930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7.3 ***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620042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7.2 ***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Selection, validation &amp; verification of methods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450114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7.1 ***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Requests, tenders &amp; contracts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8435405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7.7 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Ensuring the validity of results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9599677" y="2651831"/>
            <a:ext cx="1230721" cy="844245"/>
          </a:xfrm>
          <a:prstGeom prst="chevron">
            <a:avLst>
              <a:gd name="adj" fmla="val 11247"/>
            </a:avLst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7.8 **</a:t>
            </a:r>
            <a:b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of results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Pentagone 33"/>
          <p:cNvSpPr/>
          <p:nvPr/>
        </p:nvSpPr>
        <p:spPr>
          <a:xfrm>
            <a:off x="505564" y="2651831"/>
            <a:ext cx="1008721" cy="844245"/>
          </a:xfrm>
          <a:prstGeom prst="homePlate">
            <a:avLst>
              <a:gd name="adj" fmla="val 1161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Requester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entagone 34"/>
          <p:cNvSpPr/>
          <p:nvPr/>
        </p:nvSpPr>
        <p:spPr>
          <a:xfrm flipH="1">
            <a:off x="10763308" y="2651831"/>
            <a:ext cx="977227" cy="844245"/>
          </a:xfrm>
          <a:custGeom>
            <a:avLst/>
            <a:gdLst>
              <a:gd name="connsiteX0" fmla="*/ 0 w 972729"/>
              <a:gd name="connsiteY0" fmla="*/ 0 h 1017270"/>
              <a:gd name="connsiteX1" fmla="*/ 859785 w 972729"/>
              <a:gd name="connsiteY1" fmla="*/ 0 h 1017270"/>
              <a:gd name="connsiteX2" fmla="*/ 972729 w 972729"/>
              <a:gd name="connsiteY2" fmla="*/ 508635 h 1017270"/>
              <a:gd name="connsiteX3" fmla="*/ 859785 w 972729"/>
              <a:gd name="connsiteY3" fmla="*/ 1017270 h 1017270"/>
              <a:gd name="connsiteX4" fmla="*/ 0 w 972729"/>
              <a:gd name="connsiteY4" fmla="*/ 1017270 h 1017270"/>
              <a:gd name="connsiteX5" fmla="*/ 0 w 972729"/>
              <a:gd name="connsiteY5" fmla="*/ 0 h 1017270"/>
              <a:gd name="connsiteX0" fmla="*/ 0 w 859785"/>
              <a:gd name="connsiteY0" fmla="*/ 0 h 1017270"/>
              <a:gd name="connsiteX1" fmla="*/ 859785 w 859785"/>
              <a:gd name="connsiteY1" fmla="*/ 0 h 1017270"/>
              <a:gd name="connsiteX2" fmla="*/ 744129 w 859785"/>
              <a:gd name="connsiteY2" fmla="*/ 537210 h 1017270"/>
              <a:gd name="connsiteX3" fmla="*/ 859785 w 859785"/>
              <a:gd name="connsiteY3" fmla="*/ 1017270 h 1017270"/>
              <a:gd name="connsiteX4" fmla="*/ 0 w 859785"/>
              <a:gd name="connsiteY4" fmla="*/ 1017270 h 1017270"/>
              <a:gd name="connsiteX5" fmla="*/ 0 w 859785"/>
              <a:gd name="connsiteY5" fmla="*/ 0 h 1017270"/>
              <a:gd name="connsiteX0" fmla="*/ 0 w 859785"/>
              <a:gd name="connsiteY0" fmla="*/ 0 h 1017270"/>
              <a:gd name="connsiteX1" fmla="*/ 859785 w 859785"/>
              <a:gd name="connsiteY1" fmla="*/ 0 h 1017270"/>
              <a:gd name="connsiteX2" fmla="*/ 744129 w 859785"/>
              <a:gd name="connsiteY2" fmla="*/ 511016 h 1017270"/>
              <a:gd name="connsiteX3" fmla="*/ 859785 w 859785"/>
              <a:gd name="connsiteY3" fmla="*/ 1017270 h 1017270"/>
              <a:gd name="connsiteX4" fmla="*/ 0 w 859785"/>
              <a:gd name="connsiteY4" fmla="*/ 1017270 h 1017270"/>
              <a:gd name="connsiteX5" fmla="*/ 0 w 859785"/>
              <a:gd name="connsiteY5" fmla="*/ 0 h 1017270"/>
              <a:gd name="connsiteX0" fmla="*/ 0 w 859785"/>
              <a:gd name="connsiteY0" fmla="*/ 0 h 1017270"/>
              <a:gd name="connsiteX1" fmla="*/ 859785 w 859785"/>
              <a:gd name="connsiteY1" fmla="*/ 0 h 1017270"/>
              <a:gd name="connsiteX2" fmla="*/ 767174 w 859785"/>
              <a:gd name="connsiteY2" fmla="*/ 508443 h 1017270"/>
              <a:gd name="connsiteX3" fmla="*/ 859785 w 859785"/>
              <a:gd name="connsiteY3" fmla="*/ 1017270 h 1017270"/>
              <a:gd name="connsiteX4" fmla="*/ 0 w 859785"/>
              <a:gd name="connsiteY4" fmla="*/ 1017270 h 1017270"/>
              <a:gd name="connsiteX5" fmla="*/ 0 w 859785"/>
              <a:gd name="connsiteY5" fmla="*/ 0 h 101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785" h="1017270">
                <a:moveTo>
                  <a:pt x="0" y="0"/>
                </a:moveTo>
                <a:lnTo>
                  <a:pt x="859785" y="0"/>
                </a:lnTo>
                <a:lnTo>
                  <a:pt x="767174" y="508443"/>
                </a:lnTo>
                <a:lnTo>
                  <a:pt x="859785" y="1017270"/>
                </a:lnTo>
                <a:lnTo>
                  <a:pt x="0" y="101727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Requester</a:t>
            </a:r>
          </a:p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rganigramme : Processus 36"/>
          <p:cNvSpPr/>
          <p:nvPr/>
        </p:nvSpPr>
        <p:spPr>
          <a:xfrm>
            <a:off x="1459841" y="3541369"/>
            <a:ext cx="5768341" cy="260793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Resource requirements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rganigramme : Processus 38"/>
          <p:cNvSpPr/>
          <p:nvPr/>
        </p:nvSpPr>
        <p:spPr>
          <a:xfrm>
            <a:off x="1459842" y="3839676"/>
            <a:ext cx="1119403" cy="52387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6.2 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Organigramme : Processus 39"/>
          <p:cNvSpPr/>
          <p:nvPr/>
        </p:nvSpPr>
        <p:spPr>
          <a:xfrm>
            <a:off x="2621213" y="3839675"/>
            <a:ext cx="1119403" cy="52387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6.3 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&amp; Environment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rganigramme : Processus 40"/>
          <p:cNvSpPr/>
          <p:nvPr/>
        </p:nvSpPr>
        <p:spPr>
          <a:xfrm>
            <a:off x="3789930" y="3839675"/>
            <a:ext cx="1119403" cy="52387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6.4 ***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rganigramme : Processus 41"/>
          <p:cNvSpPr/>
          <p:nvPr/>
        </p:nvSpPr>
        <p:spPr>
          <a:xfrm>
            <a:off x="4948920" y="3839675"/>
            <a:ext cx="1119403" cy="52387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 ***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Traceability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rganigramme : Processus 42"/>
          <p:cNvSpPr/>
          <p:nvPr/>
        </p:nvSpPr>
        <p:spPr>
          <a:xfrm>
            <a:off x="6105486" y="3839675"/>
            <a:ext cx="1119403" cy="52387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6.6 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Purchasing &amp; Subcontracting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rganigramme : Processus 44"/>
          <p:cNvSpPr/>
          <p:nvPr/>
        </p:nvSpPr>
        <p:spPr>
          <a:xfrm>
            <a:off x="7266837" y="3537248"/>
            <a:ext cx="1131832" cy="831911"/>
          </a:xfrm>
          <a:prstGeom prst="flowChartProcess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7.11 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of Data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rganigramme : Processus 45"/>
          <p:cNvSpPr/>
          <p:nvPr/>
        </p:nvSpPr>
        <p:spPr>
          <a:xfrm>
            <a:off x="1460683" y="4413953"/>
            <a:ext cx="4320000" cy="252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 Management System ***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rganigramme : Processus 46"/>
          <p:cNvSpPr/>
          <p:nvPr/>
        </p:nvSpPr>
        <p:spPr>
          <a:xfrm>
            <a:off x="2917668" y="4708580"/>
            <a:ext cx="1404000" cy="468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 ***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Control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rganigramme : Processus 47"/>
          <p:cNvSpPr/>
          <p:nvPr/>
        </p:nvSpPr>
        <p:spPr>
          <a:xfrm>
            <a:off x="4374690" y="4711317"/>
            <a:ext cx="1404000" cy="468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8.4 ***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rganigramme : Processus 48"/>
          <p:cNvSpPr/>
          <p:nvPr/>
        </p:nvSpPr>
        <p:spPr>
          <a:xfrm>
            <a:off x="1444008" y="2373930"/>
            <a:ext cx="9297871" cy="252000"/>
          </a:xfrm>
          <a:prstGeom prst="flowChartProcess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Process requirements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rganigramme : Processus 49"/>
          <p:cNvSpPr/>
          <p:nvPr/>
        </p:nvSpPr>
        <p:spPr>
          <a:xfrm>
            <a:off x="1463233" y="4704813"/>
            <a:ext cx="1404000" cy="468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8.2 ***</a:t>
            </a:r>
          </a:p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ocumentation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rganigramme : Processus 50"/>
          <p:cNvSpPr/>
          <p:nvPr/>
        </p:nvSpPr>
        <p:spPr>
          <a:xfrm>
            <a:off x="1457325" y="5233776"/>
            <a:ext cx="9248946" cy="252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 Management Review ***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rganigramme : Processus 51"/>
          <p:cNvSpPr/>
          <p:nvPr/>
        </p:nvSpPr>
        <p:spPr>
          <a:xfrm>
            <a:off x="1450189" y="2086642"/>
            <a:ext cx="9288000" cy="252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Structural Requirements ***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avec flèche vers la droite 58"/>
          <p:cNvSpPr/>
          <p:nvPr/>
        </p:nvSpPr>
        <p:spPr>
          <a:xfrm>
            <a:off x="5835326" y="4413953"/>
            <a:ext cx="1375474" cy="772137"/>
          </a:xfrm>
          <a:prstGeom prst="rightArrowCallout">
            <a:avLst>
              <a:gd name="adj1" fmla="val 21713"/>
              <a:gd name="adj2" fmla="val 50000"/>
              <a:gd name="adj3" fmla="val 13546"/>
              <a:gd name="adj4" fmla="val 84363"/>
            </a:avLst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 ***</a:t>
            </a:r>
            <a:b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Audit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rganigramme : Processus 59"/>
          <p:cNvSpPr/>
          <p:nvPr/>
        </p:nvSpPr>
        <p:spPr>
          <a:xfrm>
            <a:off x="7266837" y="4430352"/>
            <a:ext cx="3440397" cy="216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8.7 Corrective Action ***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rganigramme : Processus 60"/>
          <p:cNvSpPr/>
          <p:nvPr/>
        </p:nvSpPr>
        <p:spPr>
          <a:xfrm>
            <a:off x="7262801" y="4701866"/>
            <a:ext cx="3450819" cy="216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 Risks and Opportunities ***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rganigramme : Processus 61"/>
          <p:cNvSpPr/>
          <p:nvPr/>
        </p:nvSpPr>
        <p:spPr>
          <a:xfrm>
            <a:off x="7270673" y="4970215"/>
            <a:ext cx="3435598" cy="216000"/>
          </a:xfrm>
          <a:prstGeom prst="flowChartProcess">
            <a:avLst/>
          </a:prstGeom>
          <a:solidFill>
            <a:srgbClr val="CC9900"/>
          </a:solidFill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8.6 Improvement ***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Virage 63"/>
          <p:cNvSpPr/>
          <p:nvPr/>
        </p:nvSpPr>
        <p:spPr>
          <a:xfrm rot="10800000">
            <a:off x="10759891" y="3389682"/>
            <a:ext cx="423691" cy="1622585"/>
          </a:xfrm>
          <a:prstGeom prst="bentArrow">
            <a:avLst>
              <a:gd name="adj1" fmla="val 34680"/>
              <a:gd name="adj2" fmla="val 50000"/>
              <a:gd name="adj3" fmla="val 34680"/>
              <a:gd name="adj4" fmla="val 340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5" name="Virage 64"/>
          <p:cNvSpPr/>
          <p:nvPr/>
        </p:nvSpPr>
        <p:spPr>
          <a:xfrm rot="10800000">
            <a:off x="10761858" y="3438324"/>
            <a:ext cx="421723" cy="600000"/>
          </a:xfrm>
          <a:prstGeom prst="bentArrow">
            <a:avLst>
              <a:gd name="adj1" fmla="val 34680"/>
              <a:gd name="adj2" fmla="val 50000"/>
              <a:gd name="adj3" fmla="val 32873"/>
              <a:gd name="adj4" fmla="val 3407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9" name="Rectangle avec flèche vers le bas 68"/>
          <p:cNvSpPr/>
          <p:nvPr/>
        </p:nvSpPr>
        <p:spPr>
          <a:xfrm>
            <a:off x="8429313" y="3537248"/>
            <a:ext cx="1131832" cy="831911"/>
          </a:xfrm>
          <a:prstGeom prst="downArrowCallou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7.10 *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Nonconforming Work</a:t>
            </a:r>
          </a:p>
        </p:txBody>
      </p:sp>
      <p:sp>
        <p:nvSpPr>
          <p:cNvPr id="70" name="Rectangle avec flèche vers le bas 69"/>
          <p:cNvSpPr/>
          <p:nvPr/>
        </p:nvSpPr>
        <p:spPr>
          <a:xfrm>
            <a:off x="9589408" y="3537248"/>
            <a:ext cx="1131832" cy="831911"/>
          </a:xfrm>
          <a:prstGeom prst="downArrowCallou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 **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Complaints</a:t>
            </a:r>
          </a:p>
        </p:txBody>
      </p:sp>
      <p:sp>
        <p:nvSpPr>
          <p:cNvPr id="71" name="Organigramme : Processus 70"/>
          <p:cNvSpPr/>
          <p:nvPr/>
        </p:nvSpPr>
        <p:spPr>
          <a:xfrm>
            <a:off x="1448943" y="1519413"/>
            <a:ext cx="9288000" cy="252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General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rganigramme : Processus 71"/>
          <p:cNvSpPr/>
          <p:nvPr/>
        </p:nvSpPr>
        <p:spPr>
          <a:xfrm>
            <a:off x="1444130" y="1800598"/>
            <a:ext cx="4626000" cy="252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</a:t>
            </a: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Impartiality 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rganigramme : Processus 72"/>
          <p:cNvSpPr/>
          <p:nvPr/>
        </p:nvSpPr>
        <p:spPr>
          <a:xfrm>
            <a:off x="6118816" y="1800573"/>
            <a:ext cx="4608000" cy="25200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000" b="0">
                <a:solidFill>
                  <a:srgbClr val="FFFFFF"/>
                </a:solidFill>
              </a:defRPr>
            </a:pPr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Confidentiality **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18608" y="5513831"/>
            <a:ext cx="8982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- PTS/IMS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Whole clause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</a:p>
          <a:p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pecific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requirements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may not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53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General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Structural Requirements (Clauses 4 &amp; 5)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7" y="1816440"/>
            <a:ext cx="8825352" cy="44467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Key aspects:</a:t>
            </a:r>
          </a:p>
          <a:p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Impartiality (4.1)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&amp; preventive measures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commitment, reviewed annually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Escalation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Ethics Committee if needed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Confidentiality (4.2)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secrecy for staff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(premises &amp; IT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transmission &amp; limited third-party sharing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Structural Framework (5)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entity: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ndustrial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Commercial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stablishment (EPIC) Governance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board with industry, consumers, administrations, staff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Accredited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scope clearly defined &amp; limited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Unified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QMS across all sites, supported by quality actors.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4" t="19158" r="31390" b="20962"/>
          <a:stretch/>
        </p:blipFill>
        <p:spPr>
          <a:xfrm>
            <a:off x="7454000" y="1975500"/>
            <a:ext cx="3950599" cy="2942585"/>
          </a:xfrm>
          <a:prstGeom prst="rect">
            <a:avLst/>
          </a:prstGeom>
        </p:spPr>
      </p:pic>
      <p:pic>
        <p:nvPicPr>
          <p:cNvPr id="12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Requirements (Clause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6" y="1816440"/>
            <a:ext cx="10767144" cy="444670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Key </a:t>
            </a:r>
            <a:r>
              <a:rPr lang="en-US" b="1" dirty="0"/>
              <a:t>Aspects: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Personnel (</a:t>
            </a:r>
            <a:r>
              <a:rPr lang="en-US" b="1" dirty="0"/>
              <a:t>6.2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Qualified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specific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Facilities &amp; environmental (6.3)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Controlled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laboratory environments 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Equipment </a:t>
            </a:r>
            <a:r>
              <a:rPr lang="en-US" b="1" dirty="0"/>
              <a:t>(6.4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maintained &amp; calibrated equipment, with documented records.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Metrological </a:t>
            </a:r>
            <a:r>
              <a:rPr lang="en-US" b="1" dirty="0"/>
              <a:t>traceability to SI units (6.5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traceability chain to SI units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External </a:t>
            </a:r>
            <a:r>
              <a:rPr lang="en-US" b="1" dirty="0"/>
              <a:t>services and supplies (6.6</a:t>
            </a:r>
            <a:r>
              <a:rPr lang="en-US" b="1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suppliers and external services under QMS control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Resource Requirements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Metrological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Traceability (Clause 6.5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5" y="1816440"/>
            <a:ext cx="11419661" cy="46811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Metrological </a:t>
            </a:r>
            <a:r>
              <a:rPr lang="en-US" b="1" dirty="0" smtClean="0"/>
              <a:t>Traceability</a:t>
            </a:r>
          </a:p>
          <a:p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Metrological </a:t>
            </a:r>
            <a:r>
              <a:rPr lang="en-US" dirty="0"/>
              <a:t>traceability shall be ensured for all equipment that contributes to the validity of the reported results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Measurand</a:t>
            </a:r>
            <a:r>
              <a:rPr lang="en-US" dirty="0" smtClean="0"/>
              <a:t>: Sensor pressure sensitivity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Critical equipment calibrated by accredited labs</a:t>
            </a:r>
            <a:r>
              <a:rPr lang="en-US" dirty="0" smtClean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Unbroken chain of calibrations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each contributing to the measurement uncertainty.</a:t>
            </a:r>
            <a:endParaRPr lang="en-US" dirty="0"/>
          </a:p>
          <a:p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D28CED6-BABC-21FD-5CAB-343078EB0766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XX.X-XXX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1863559" y="4025491"/>
                <a:ext cx="3645620" cy="7990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fr-FR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den>
                      </m:f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𝑼</m:t>
                              </m:r>
                            </m:e>
                            <m:sub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  <m:sSub>
                                <m:sSubPr>
                                  <m:ctrlP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𝜹</m:t>
                                  </m:r>
                                </m:e>
                                <m:sub>
                                  <m:r>
                                    <a:rPr lang="fr-FR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sub>
                              </m:s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fr-FR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59" y="4025491"/>
                <a:ext cx="3645620" cy="7990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15" y="2951660"/>
            <a:ext cx="3625796" cy="268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 descr="Introduction au Système International d'unités (SI) | LNE, Laboratoire  national de métrologie et d'essa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0" y="3838749"/>
            <a:ext cx="1307466" cy="130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lèche courbée vers la gauche 32"/>
          <p:cNvSpPr/>
          <p:nvPr/>
        </p:nvSpPr>
        <p:spPr>
          <a:xfrm rot="15574416" flipH="1">
            <a:off x="7336327" y="1595323"/>
            <a:ext cx="674116" cy="6041975"/>
          </a:xfrm>
          <a:prstGeom prst="curvedLeftArrow">
            <a:avLst>
              <a:gd name="adj1" fmla="val 5477"/>
              <a:gd name="adj2" fmla="val 25977"/>
              <a:gd name="adj3" fmla="val 1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a gauche 33"/>
          <p:cNvSpPr/>
          <p:nvPr/>
        </p:nvSpPr>
        <p:spPr>
          <a:xfrm rot="15362450" flipH="1">
            <a:off x="6008227" y="2342596"/>
            <a:ext cx="785636" cy="4595723"/>
          </a:xfrm>
          <a:prstGeom prst="curvedLeftArrow">
            <a:avLst>
              <a:gd name="adj1" fmla="val 5477"/>
              <a:gd name="adj2" fmla="val 25977"/>
              <a:gd name="adj3" fmla="val 1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courbée vers la gauche 34"/>
          <p:cNvSpPr/>
          <p:nvPr/>
        </p:nvSpPr>
        <p:spPr>
          <a:xfrm rot="15575287">
            <a:off x="6068627" y="1371899"/>
            <a:ext cx="510668" cy="4019406"/>
          </a:xfrm>
          <a:prstGeom prst="curvedLeftArrow">
            <a:avLst>
              <a:gd name="adj1" fmla="val 5477"/>
              <a:gd name="adj2" fmla="val 25977"/>
              <a:gd name="adj3" fmla="val 1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Flèche courbée vers la gauche 51"/>
          <p:cNvSpPr/>
          <p:nvPr/>
        </p:nvSpPr>
        <p:spPr>
          <a:xfrm rot="16047026" flipH="1">
            <a:off x="7162347" y="1982937"/>
            <a:ext cx="704440" cy="6232796"/>
          </a:xfrm>
          <a:prstGeom prst="curvedLeftArrow">
            <a:avLst>
              <a:gd name="adj1" fmla="val 5477"/>
              <a:gd name="adj2" fmla="val 25977"/>
              <a:gd name="adj3" fmla="val 1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Flèche courbée vers la gauche 52"/>
          <p:cNvSpPr/>
          <p:nvPr/>
        </p:nvSpPr>
        <p:spPr>
          <a:xfrm rot="15761003" flipH="1">
            <a:off x="7519038" y="1911225"/>
            <a:ext cx="674116" cy="5753304"/>
          </a:xfrm>
          <a:prstGeom prst="curvedLeftArrow">
            <a:avLst>
              <a:gd name="adj1" fmla="val 5477"/>
              <a:gd name="adj2" fmla="val 25977"/>
              <a:gd name="adj3" fmla="val 1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Flèche courbée vers la gauche 53"/>
          <p:cNvSpPr/>
          <p:nvPr/>
        </p:nvSpPr>
        <p:spPr>
          <a:xfrm rot="15786095" flipH="1">
            <a:off x="7121024" y="2383140"/>
            <a:ext cx="674116" cy="4951158"/>
          </a:xfrm>
          <a:prstGeom prst="curvedLeftArrow">
            <a:avLst>
              <a:gd name="adj1" fmla="val 5477"/>
              <a:gd name="adj2" fmla="val 25977"/>
              <a:gd name="adj3" fmla="val 16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5" name="Virage 54"/>
          <p:cNvSpPr/>
          <p:nvPr/>
        </p:nvSpPr>
        <p:spPr>
          <a:xfrm rot="10800000" flipH="1">
            <a:off x="800100" y="5834069"/>
            <a:ext cx="438150" cy="4810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6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8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52" grpId="0" animBg="1"/>
      <p:bldP spid="52" grpId="1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Requirements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Equipment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(Clause 6.4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5" y="1816440"/>
            <a:ext cx="11419661" cy="46811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Example : Provisions for the cylindrical </a:t>
            </a:r>
            <a:r>
              <a:rPr lang="en-US" b="1" dirty="0"/>
              <a:t>c</a:t>
            </a:r>
            <a:r>
              <a:rPr lang="en-US" b="1" dirty="0" smtClean="0"/>
              <a:t>oupling cavity</a:t>
            </a:r>
          </a:p>
          <a:p>
            <a:endParaRPr lang="en-US" b="1" dirty="0"/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Documented procedure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handling, transport, storage, use and planned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Critical specifications identified: </a:t>
            </a:r>
            <a:r>
              <a:rPr lang="en-US" dirty="0"/>
              <a:t>d</a:t>
            </a:r>
            <a:r>
              <a:rPr lang="en-US" dirty="0" smtClean="0"/>
              <a:t>imensions (radius &amp; height)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Calibration periodicity : every 5 years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Conformance criteria: dimensional drift &lt; 0,2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Records maintained: </a:t>
            </a:r>
          </a:p>
          <a:p>
            <a:r>
              <a:rPr lang="en-US" dirty="0"/>
              <a:t>	</a:t>
            </a:r>
            <a:r>
              <a:rPr lang="en-US" sz="1800" dirty="0"/>
              <a:t>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anufacturing files, service history, calibration certificates, return-to-service report.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	Safeguards</a:t>
            </a:r>
            <a:r>
              <a:rPr lang="en-US" dirty="0"/>
              <a:t>: </a:t>
            </a:r>
            <a:r>
              <a:rPr lang="en-US" dirty="0" smtClean="0"/>
              <a:t>restricted </a:t>
            </a:r>
            <a:r>
              <a:rPr lang="en-US" dirty="0"/>
              <a:t>access to trained staff.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Control</a:t>
            </a:r>
            <a:r>
              <a:rPr lang="en-US" dirty="0"/>
              <a:t>: </a:t>
            </a:r>
            <a:r>
              <a:rPr lang="en-US" dirty="0" smtClean="0"/>
              <a:t>immediate </a:t>
            </a:r>
            <a:r>
              <a:rPr lang="en-US" dirty="0"/>
              <a:t>tagging &amp; withdrawal of non-compliant equipment.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 descr="Procedure Generic Flat Gradient icon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0" y="2313552"/>
            <a:ext cx="554942" cy="55494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8116" y="3049469"/>
            <a:ext cx="2246218" cy="2615091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10690225" y="3603625"/>
            <a:ext cx="0" cy="12827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10080625" y="4244975"/>
            <a:ext cx="577850" cy="63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e 24"/>
          <p:cNvGrpSpPr/>
          <p:nvPr/>
        </p:nvGrpSpPr>
        <p:grpSpPr>
          <a:xfrm>
            <a:off x="8220075" y="3171825"/>
            <a:ext cx="2358432" cy="985165"/>
            <a:chOff x="7672552" y="2849445"/>
            <a:chExt cx="2658898" cy="1151057"/>
          </a:xfrm>
        </p:grpSpPr>
        <p:sp>
          <p:nvSpPr>
            <p:cNvPr id="6" name="Virage 5"/>
            <p:cNvSpPr/>
            <p:nvPr/>
          </p:nvSpPr>
          <p:spPr>
            <a:xfrm rot="5400000">
              <a:off x="8343923" y="2178074"/>
              <a:ext cx="1138355" cy="2481098"/>
            </a:xfrm>
            <a:prstGeom prst="bentArrow">
              <a:avLst>
                <a:gd name="adj1" fmla="val 4313"/>
                <a:gd name="adj2" fmla="val 10028"/>
                <a:gd name="adj3" fmla="val 14459"/>
                <a:gd name="adj4" fmla="val 4894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Flèche à quatre pointes 23"/>
            <p:cNvSpPr/>
            <p:nvPr/>
          </p:nvSpPr>
          <p:spPr>
            <a:xfrm>
              <a:off x="9931119" y="3488384"/>
              <a:ext cx="400331" cy="512118"/>
            </a:xfrm>
            <a:custGeom>
              <a:avLst/>
              <a:gdLst>
                <a:gd name="connsiteX0" fmla="*/ 0 w 587375"/>
                <a:gd name="connsiteY0" fmla="*/ 405475 h 810949"/>
                <a:gd name="connsiteX1" fmla="*/ 176612 w 587375"/>
                <a:gd name="connsiteY1" fmla="*/ 298831 h 810949"/>
                <a:gd name="connsiteX2" fmla="*/ 176612 w 587375"/>
                <a:gd name="connsiteY2" fmla="*/ 383639 h 810949"/>
                <a:gd name="connsiteX3" fmla="*/ 271852 w 587375"/>
                <a:gd name="connsiteY3" fmla="*/ 383639 h 810949"/>
                <a:gd name="connsiteX4" fmla="*/ 271852 w 587375"/>
                <a:gd name="connsiteY4" fmla="*/ 176612 h 810949"/>
                <a:gd name="connsiteX5" fmla="*/ 187044 w 587375"/>
                <a:gd name="connsiteY5" fmla="*/ 176612 h 810949"/>
                <a:gd name="connsiteX6" fmla="*/ 293688 w 587375"/>
                <a:gd name="connsiteY6" fmla="*/ 0 h 810949"/>
                <a:gd name="connsiteX7" fmla="*/ 400331 w 587375"/>
                <a:gd name="connsiteY7" fmla="*/ 176612 h 810949"/>
                <a:gd name="connsiteX8" fmla="*/ 315523 w 587375"/>
                <a:gd name="connsiteY8" fmla="*/ 176612 h 810949"/>
                <a:gd name="connsiteX9" fmla="*/ 315523 w 587375"/>
                <a:gd name="connsiteY9" fmla="*/ 383639 h 810949"/>
                <a:gd name="connsiteX10" fmla="*/ 410763 w 587375"/>
                <a:gd name="connsiteY10" fmla="*/ 383639 h 810949"/>
                <a:gd name="connsiteX11" fmla="*/ 410763 w 587375"/>
                <a:gd name="connsiteY11" fmla="*/ 298831 h 810949"/>
                <a:gd name="connsiteX12" fmla="*/ 587375 w 587375"/>
                <a:gd name="connsiteY12" fmla="*/ 405475 h 810949"/>
                <a:gd name="connsiteX13" fmla="*/ 410763 w 587375"/>
                <a:gd name="connsiteY13" fmla="*/ 512118 h 810949"/>
                <a:gd name="connsiteX14" fmla="*/ 410763 w 587375"/>
                <a:gd name="connsiteY14" fmla="*/ 427310 h 810949"/>
                <a:gd name="connsiteX15" fmla="*/ 315523 w 587375"/>
                <a:gd name="connsiteY15" fmla="*/ 427310 h 810949"/>
                <a:gd name="connsiteX16" fmla="*/ 315523 w 587375"/>
                <a:gd name="connsiteY16" fmla="*/ 634337 h 810949"/>
                <a:gd name="connsiteX17" fmla="*/ 400331 w 587375"/>
                <a:gd name="connsiteY17" fmla="*/ 634337 h 810949"/>
                <a:gd name="connsiteX18" fmla="*/ 293688 w 587375"/>
                <a:gd name="connsiteY18" fmla="*/ 810949 h 810949"/>
                <a:gd name="connsiteX19" fmla="*/ 187044 w 587375"/>
                <a:gd name="connsiteY19" fmla="*/ 634337 h 810949"/>
                <a:gd name="connsiteX20" fmla="*/ 271852 w 587375"/>
                <a:gd name="connsiteY20" fmla="*/ 634337 h 810949"/>
                <a:gd name="connsiteX21" fmla="*/ 271852 w 587375"/>
                <a:gd name="connsiteY21" fmla="*/ 427310 h 810949"/>
                <a:gd name="connsiteX22" fmla="*/ 176612 w 587375"/>
                <a:gd name="connsiteY22" fmla="*/ 427310 h 810949"/>
                <a:gd name="connsiteX23" fmla="*/ 176612 w 587375"/>
                <a:gd name="connsiteY23" fmla="*/ 512118 h 810949"/>
                <a:gd name="connsiteX24" fmla="*/ 0 w 587375"/>
                <a:gd name="connsiteY24" fmla="*/ 405475 h 810949"/>
                <a:gd name="connsiteX0" fmla="*/ 0 w 587375"/>
                <a:gd name="connsiteY0" fmla="*/ 228863 h 634337"/>
                <a:gd name="connsiteX1" fmla="*/ 176612 w 587375"/>
                <a:gd name="connsiteY1" fmla="*/ 122219 h 634337"/>
                <a:gd name="connsiteX2" fmla="*/ 176612 w 587375"/>
                <a:gd name="connsiteY2" fmla="*/ 207027 h 634337"/>
                <a:gd name="connsiteX3" fmla="*/ 271852 w 587375"/>
                <a:gd name="connsiteY3" fmla="*/ 207027 h 634337"/>
                <a:gd name="connsiteX4" fmla="*/ 271852 w 587375"/>
                <a:gd name="connsiteY4" fmla="*/ 0 h 634337"/>
                <a:gd name="connsiteX5" fmla="*/ 187044 w 587375"/>
                <a:gd name="connsiteY5" fmla="*/ 0 h 634337"/>
                <a:gd name="connsiteX6" fmla="*/ 400331 w 587375"/>
                <a:gd name="connsiteY6" fmla="*/ 0 h 634337"/>
                <a:gd name="connsiteX7" fmla="*/ 315523 w 587375"/>
                <a:gd name="connsiteY7" fmla="*/ 0 h 634337"/>
                <a:gd name="connsiteX8" fmla="*/ 315523 w 587375"/>
                <a:gd name="connsiteY8" fmla="*/ 207027 h 634337"/>
                <a:gd name="connsiteX9" fmla="*/ 410763 w 587375"/>
                <a:gd name="connsiteY9" fmla="*/ 207027 h 634337"/>
                <a:gd name="connsiteX10" fmla="*/ 410763 w 587375"/>
                <a:gd name="connsiteY10" fmla="*/ 122219 h 634337"/>
                <a:gd name="connsiteX11" fmla="*/ 587375 w 587375"/>
                <a:gd name="connsiteY11" fmla="*/ 228863 h 634337"/>
                <a:gd name="connsiteX12" fmla="*/ 410763 w 587375"/>
                <a:gd name="connsiteY12" fmla="*/ 335506 h 634337"/>
                <a:gd name="connsiteX13" fmla="*/ 410763 w 587375"/>
                <a:gd name="connsiteY13" fmla="*/ 250698 h 634337"/>
                <a:gd name="connsiteX14" fmla="*/ 315523 w 587375"/>
                <a:gd name="connsiteY14" fmla="*/ 250698 h 634337"/>
                <a:gd name="connsiteX15" fmla="*/ 315523 w 587375"/>
                <a:gd name="connsiteY15" fmla="*/ 457725 h 634337"/>
                <a:gd name="connsiteX16" fmla="*/ 400331 w 587375"/>
                <a:gd name="connsiteY16" fmla="*/ 457725 h 634337"/>
                <a:gd name="connsiteX17" fmla="*/ 293688 w 587375"/>
                <a:gd name="connsiteY17" fmla="*/ 634337 h 634337"/>
                <a:gd name="connsiteX18" fmla="*/ 187044 w 587375"/>
                <a:gd name="connsiteY18" fmla="*/ 457725 h 634337"/>
                <a:gd name="connsiteX19" fmla="*/ 271852 w 587375"/>
                <a:gd name="connsiteY19" fmla="*/ 457725 h 634337"/>
                <a:gd name="connsiteX20" fmla="*/ 271852 w 587375"/>
                <a:gd name="connsiteY20" fmla="*/ 250698 h 634337"/>
                <a:gd name="connsiteX21" fmla="*/ 176612 w 587375"/>
                <a:gd name="connsiteY21" fmla="*/ 250698 h 634337"/>
                <a:gd name="connsiteX22" fmla="*/ 176612 w 587375"/>
                <a:gd name="connsiteY22" fmla="*/ 335506 h 634337"/>
                <a:gd name="connsiteX23" fmla="*/ 0 w 587375"/>
                <a:gd name="connsiteY23" fmla="*/ 228863 h 634337"/>
                <a:gd name="connsiteX0" fmla="*/ 0 w 587375"/>
                <a:gd name="connsiteY0" fmla="*/ 228863 h 634337"/>
                <a:gd name="connsiteX1" fmla="*/ 176612 w 587375"/>
                <a:gd name="connsiteY1" fmla="*/ 122219 h 634337"/>
                <a:gd name="connsiteX2" fmla="*/ 176612 w 587375"/>
                <a:gd name="connsiteY2" fmla="*/ 207027 h 634337"/>
                <a:gd name="connsiteX3" fmla="*/ 271852 w 587375"/>
                <a:gd name="connsiteY3" fmla="*/ 207027 h 634337"/>
                <a:gd name="connsiteX4" fmla="*/ 271852 w 587375"/>
                <a:gd name="connsiteY4" fmla="*/ 0 h 634337"/>
                <a:gd name="connsiteX5" fmla="*/ 400331 w 587375"/>
                <a:gd name="connsiteY5" fmla="*/ 0 h 634337"/>
                <a:gd name="connsiteX6" fmla="*/ 315523 w 587375"/>
                <a:gd name="connsiteY6" fmla="*/ 0 h 634337"/>
                <a:gd name="connsiteX7" fmla="*/ 315523 w 587375"/>
                <a:gd name="connsiteY7" fmla="*/ 207027 h 634337"/>
                <a:gd name="connsiteX8" fmla="*/ 410763 w 587375"/>
                <a:gd name="connsiteY8" fmla="*/ 207027 h 634337"/>
                <a:gd name="connsiteX9" fmla="*/ 410763 w 587375"/>
                <a:gd name="connsiteY9" fmla="*/ 122219 h 634337"/>
                <a:gd name="connsiteX10" fmla="*/ 587375 w 587375"/>
                <a:gd name="connsiteY10" fmla="*/ 228863 h 634337"/>
                <a:gd name="connsiteX11" fmla="*/ 410763 w 587375"/>
                <a:gd name="connsiteY11" fmla="*/ 335506 h 634337"/>
                <a:gd name="connsiteX12" fmla="*/ 410763 w 587375"/>
                <a:gd name="connsiteY12" fmla="*/ 250698 h 634337"/>
                <a:gd name="connsiteX13" fmla="*/ 315523 w 587375"/>
                <a:gd name="connsiteY13" fmla="*/ 250698 h 634337"/>
                <a:gd name="connsiteX14" fmla="*/ 315523 w 587375"/>
                <a:gd name="connsiteY14" fmla="*/ 457725 h 634337"/>
                <a:gd name="connsiteX15" fmla="*/ 400331 w 587375"/>
                <a:gd name="connsiteY15" fmla="*/ 457725 h 634337"/>
                <a:gd name="connsiteX16" fmla="*/ 293688 w 587375"/>
                <a:gd name="connsiteY16" fmla="*/ 634337 h 634337"/>
                <a:gd name="connsiteX17" fmla="*/ 187044 w 587375"/>
                <a:gd name="connsiteY17" fmla="*/ 457725 h 634337"/>
                <a:gd name="connsiteX18" fmla="*/ 271852 w 587375"/>
                <a:gd name="connsiteY18" fmla="*/ 457725 h 634337"/>
                <a:gd name="connsiteX19" fmla="*/ 271852 w 587375"/>
                <a:gd name="connsiteY19" fmla="*/ 250698 h 634337"/>
                <a:gd name="connsiteX20" fmla="*/ 176612 w 587375"/>
                <a:gd name="connsiteY20" fmla="*/ 250698 h 634337"/>
                <a:gd name="connsiteX21" fmla="*/ 176612 w 587375"/>
                <a:gd name="connsiteY21" fmla="*/ 335506 h 634337"/>
                <a:gd name="connsiteX22" fmla="*/ 0 w 587375"/>
                <a:gd name="connsiteY22" fmla="*/ 228863 h 634337"/>
                <a:gd name="connsiteX0" fmla="*/ 0 w 587375"/>
                <a:gd name="connsiteY0" fmla="*/ 228863 h 634337"/>
                <a:gd name="connsiteX1" fmla="*/ 176612 w 587375"/>
                <a:gd name="connsiteY1" fmla="*/ 122219 h 634337"/>
                <a:gd name="connsiteX2" fmla="*/ 176612 w 587375"/>
                <a:gd name="connsiteY2" fmla="*/ 207027 h 634337"/>
                <a:gd name="connsiteX3" fmla="*/ 271852 w 587375"/>
                <a:gd name="connsiteY3" fmla="*/ 207027 h 634337"/>
                <a:gd name="connsiteX4" fmla="*/ 271852 w 587375"/>
                <a:gd name="connsiteY4" fmla="*/ 0 h 634337"/>
                <a:gd name="connsiteX5" fmla="*/ 315523 w 587375"/>
                <a:gd name="connsiteY5" fmla="*/ 0 h 634337"/>
                <a:gd name="connsiteX6" fmla="*/ 315523 w 587375"/>
                <a:gd name="connsiteY6" fmla="*/ 207027 h 634337"/>
                <a:gd name="connsiteX7" fmla="*/ 410763 w 587375"/>
                <a:gd name="connsiteY7" fmla="*/ 207027 h 634337"/>
                <a:gd name="connsiteX8" fmla="*/ 410763 w 587375"/>
                <a:gd name="connsiteY8" fmla="*/ 122219 h 634337"/>
                <a:gd name="connsiteX9" fmla="*/ 587375 w 587375"/>
                <a:gd name="connsiteY9" fmla="*/ 228863 h 634337"/>
                <a:gd name="connsiteX10" fmla="*/ 410763 w 587375"/>
                <a:gd name="connsiteY10" fmla="*/ 335506 h 634337"/>
                <a:gd name="connsiteX11" fmla="*/ 410763 w 587375"/>
                <a:gd name="connsiteY11" fmla="*/ 250698 h 634337"/>
                <a:gd name="connsiteX12" fmla="*/ 315523 w 587375"/>
                <a:gd name="connsiteY12" fmla="*/ 250698 h 634337"/>
                <a:gd name="connsiteX13" fmla="*/ 315523 w 587375"/>
                <a:gd name="connsiteY13" fmla="*/ 457725 h 634337"/>
                <a:gd name="connsiteX14" fmla="*/ 400331 w 587375"/>
                <a:gd name="connsiteY14" fmla="*/ 457725 h 634337"/>
                <a:gd name="connsiteX15" fmla="*/ 293688 w 587375"/>
                <a:gd name="connsiteY15" fmla="*/ 634337 h 634337"/>
                <a:gd name="connsiteX16" fmla="*/ 187044 w 587375"/>
                <a:gd name="connsiteY16" fmla="*/ 457725 h 634337"/>
                <a:gd name="connsiteX17" fmla="*/ 271852 w 587375"/>
                <a:gd name="connsiteY17" fmla="*/ 457725 h 634337"/>
                <a:gd name="connsiteX18" fmla="*/ 271852 w 587375"/>
                <a:gd name="connsiteY18" fmla="*/ 250698 h 634337"/>
                <a:gd name="connsiteX19" fmla="*/ 176612 w 587375"/>
                <a:gd name="connsiteY19" fmla="*/ 250698 h 634337"/>
                <a:gd name="connsiteX20" fmla="*/ 176612 w 587375"/>
                <a:gd name="connsiteY20" fmla="*/ 335506 h 634337"/>
                <a:gd name="connsiteX21" fmla="*/ 0 w 587375"/>
                <a:gd name="connsiteY21" fmla="*/ 228863 h 634337"/>
                <a:gd name="connsiteX0" fmla="*/ 0 w 587375"/>
                <a:gd name="connsiteY0" fmla="*/ 228863 h 634337"/>
                <a:gd name="connsiteX1" fmla="*/ 176612 w 587375"/>
                <a:gd name="connsiteY1" fmla="*/ 122219 h 634337"/>
                <a:gd name="connsiteX2" fmla="*/ 176612 w 587375"/>
                <a:gd name="connsiteY2" fmla="*/ 207027 h 634337"/>
                <a:gd name="connsiteX3" fmla="*/ 271852 w 587375"/>
                <a:gd name="connsiteY3" fmla="*/ 207027 h 634337"/>
                <a:gd name="connsiteX4" fmla="*/ 271852 w 587375"/>
                <a:gd name="connsiteY4" fmla="*/ 0 h 634337"/>
                <a:gd name="connsiteX5" fmla="*/ 315523 w 587375"/>
                <a:gd name="connsiteY5" fmla="*/ 207027 h 634337"/>
                <a:gd name="connsiteX6" fmla="*/ 410763 w 587375"/>
                <a:gd name="connsiteY6" fmla="*/ 207027 h 634337"/>
                <a:gd name="connsiteX7" fmla="*/ 410763 w 587375"/>
                <a:gd name="connsiteY7" fmla="*/ 122219 h 634337"/>
                <a:gd name="connsiteX8" fmla="*/ 587375 w 587375"/>
                <a:gd name="connsiteY8" fmla="*/ 228863 h 634337"/>
                <a:gd name="connsiteX9" fmla="*/ 410763 w 587375"/>
                <a:gd name="connsiteY9" fmla="*/ 335506 h 634337"/>
                <a:gd name="connsiteX10" fmla="*/ 410763 w 587375"/>
                <a:gd name="connsiteY10" fmla="*/ 250698 h 634337"/>
                <a:gd name="connsiteX11" fmla="*/ 315523 w 587375"/>
                <a:gd name="connsiteY11" fmla="*/ 250698 h 634337"/>
                <a:gd name="connsiteX12" fmla="*/ 315523 w 587375"/>
                <a:gd name="connsiteY12" fmla="*/ 457725 h 634337"/>
                <a:gd name="connsiteX13" fmla="*/ 400331 w 587375"/>
                <a:gd name="connsiteY13" fmla="*/ 457725 h 634337"/>
                <a:gd name="connsiteX14" fmla="*/ 293688 w 587375"/>
                <a:gd name="connsiteY14" fmla="*/ 634337 h 634337"/>
                <a:gd name="connsiteX15" fmla="*/ 187044 w 587375"/>
                <a:gd name="connsiteY15" fmla="*/ 457725 h 634337"/>
                <a:gd name="connsiteX16" fmla="*/ 271852 w 587375"/>
                <a:gd name="connsiteY16" fmla="*/ 457725 h 634337"/>
                <a:gd name="connsiteX17" fmla="*/ 271852 w 587375"/>
                <a:gd name="connsiteY17" fmla="*/ 250698 h 634337"/>
                <a:gd name="connsiteX18" fmla="*/ 176612 w 587375"/>
                <a:gd name="connsiteY18" fmla="*/ 250698 h 634337"/>
                <a:gd name="connsiteX19" fmla="*/ 176612 w 587375"/>
                <a:gd name="connsiteY19" fmla="*/ 335506 h 634337"/>
                <a:gd name="connsiteX20" fmla="*/ 0 w 587375"/>
                <a:gd name="connsiteY20" fmla="*/ 228863 h 634337"/>
                <a:gd name="connsiteX0" fmla="*/ 0 w 587375"/>
                <a:gd name="connsiteY0" fmla="*/ 106644 h 512118"/>
                <a:gd name="connsiteX1" fmla="*/ 176612 w 587375"/>
                <a:gd name="connsiteY1" fmla="*/ 0 h 512118"/>
                <a:gd name="connsiteX2" fmla="*/ 176612 w 587375"/>
                <a:gd name="connsiteY2" fmla="*/ 84808 h 512118"/>
                <a:gd name="connsiteX3" fmla="*/ 271852 w 587375"/>
                <a:gd name="connsiteY3" fmla="*/ 84808 h 512118"/>
                <a:gd name="connsiteX4" fmla="*/ 315523 w 587375"/>
                <a:gd name="connsiteY4" fmla="*/ 84808 h 512118"/>
                <a:gd name="connsiteX5" fmla="*/ 410763 w 587375"/>
                <a:gd name="connsiteY5" fmla="*/ 84808 h 512118"/>
                <a:gd name="connsiteX6" fmla="*/ 410763 w 587375"/>
                <a:gd name="connsiteY6" fmla="*/ 0 h 512118"/>
                <a:gd name="connsiteX7" fmla="*/ 587375 w 587375"/>
                <a:gd name="connsiteY7" fmla="*/ 106644 h 512118"/>
                <a:gd name="connsiteX8" fmla="*/ 410763 w 587375"/>
                <a:gd name="connsiteY8" fmla="*/ 213287 h 512118"/>
                <a:gd name="connsiteX9" fmla="*/ 410763 w 587375"/>
                <a:gd name="connsiteY9" fmla="*/ 128479 h 512118"/>
                <a:gd name="connsiteX10" fmla="*/ 315523 w 587375"/>
                <a:gd name="connsiteY10" fmla="*/ 128479 h 512118"/>
                <a:gd name="connsiteX11" fmla="*/ 315523 w 587375"/>
                <a:gd name="connsiteY11" fmla="*/ 335506 h 512118"/>
                <a:gd name="connsiteX12" fmla="*/ 400331 w 587375"/>
                <a:gd name="connsiteY12" fmla="*/ 335506 h 512118"/>
                <a:gd name="connsiteX13" fmla="*/ 293688 w 587375"/>
                <a:gd name="connsiteY13" fmla="*/ 512118 h 512118"/>
                <a:gd name="connsiteX14" fmla="*/ 187044 w 587375"/>
                <a:gd name="connsiteY14" fmla="*/ 335506 h 512118"/>
                <a:gd name="connsiteX15" fmla="*/ 271852 w 587375"/>
                <a:gd name="connsiteY15" fmla="*/ 335506 h 512118"/>
                <a:gd name="connsiteX16" fmla="*/ 271852 w 587375"/>
                <a:gd name="connsiteY16" fmla="*/ 128479 h 512118"/>
                <a:gd name="connsiteX17" fmla="*/ 176612 w 587375"/>
                <a:gd name="connsiteY17" fmla="*/ 128479 h 512118"/>
                <a:gd name="connsiteX18" fmla="*/ 176612 w 587375"/>
                <a:gd name="connsiteY18" fmla="*/ 213287 h 512118"/>
                <a:gd name="connsiteX19" fmla="*/ 0 w 587375"/>
                <a:gd name="connsiteY19" fmla="*/ 106644 h 512118"/>
                <a:gd name="connsiteX0" fmla="*/ 0 w 410763"/>
                <a:gd name="connsiteY0" fmla="*/ 213287 h 512118"/>
                <a:gd name="connsiteX1" fmla="*/ 0 w 410763"/>
                <a:gd name="connsiteY1" fmla="*/ 0 h 512118"/>
                <a:gd name="connsiteX2" fmla="*/ 0 w 410763"/>
                <a:gd name="connsiteY2" fmla="*/ 84808 h 512118"/>
                <a:gd name="connsiteX3" fmla="*/ 95240 w 410763"/>
                <a:gd name="connsiteY3" fmla="*/ 84808 h 512118"/>
                <a:gd name="connsiteX4" fmla="*/ 138911 w 410763"/>
                <a:gd name="connsiteY4" fmla="*/ 84808 h 512118"/>
                <a:gd name="connsiteX5" fmla="*/ 234151 w 410763"/>
                <a:gd name="connsiteY5" fmla="*/ 84808 h 512118"/>
                <a:gd name="connsiteX6" fmla="*/ 234151 w 410763"/>
                <a:gd name="connsiteY6" fmla="*/ 0 h 512118"/>
                <a:gd name="connsiteX7" fmla="*/ 410763 w 410763"/>
                <a:gd name="connsiteY7" fmla="*/ 106644 h 512118"/>
                <a:gd name="connsiteX8" fmla="*/ 234151 w 410763"/>
                <a:gd name="connsiteY8" fmla="*/ 213287 h 512118"/>
                <a:gd name="connsiteX9" fmla="*/ 234151 w 410763"/>
                <a:gd name="connsiteY9" fmla="*/ 128479 h 512118"/>
                <a:gd name="connsiteX10" fmla="*/ 138911 w 410763"/>
                <a:gd name="connsiteY10" fmla="*/ 128479 h 512118"/>
                <a:gd name="connsiteX11" fmla="*/ 138911 w 410763"/>
                <a:gd name="connsiteY11" fmla="*/ 335506 h 512118"/>
                <a:gd name="connsiteX12" fmla="*/ 223719 w 410763"/>
                <a:gd name="connsiteY12" fmla="*/ 335506 h 512118"/>
                <a:gd name="connsiteX13" fmla="*/ 117076 w 410763"/>
                <a:gd name="connsiteY13" fmla="*/ 512118 h 512118"/>
                <a:gd name="connsiteX14" fmla="*/ 10432 w 410763"/>
                <a:gd name="connsiteY14" fmla="*/ 335506 h 512118"/>
                <a:gd name="connsiteX15" fmla="*/ 95240 w 410763"/>
                <a:gd name="connsiteY15" fmla="*/ 335506 h 512118"/>
                <a:gd name="connsiteX16" fmla="*/ 95240 w 410763"/>
                <a:gd name="connsiteY16" fmla="*/ 128479 h 512118"/>
                <a:gd name="connsiteX17" fmla="*/ 0 w 410763"/>
                <a:gd name="connsiteY17" fmla="*/ 128479 h 512118"/>
                <a:gd name="connsiteX18" fmla="*/ 0 w 410763"/>
                <a:gd name="connsiteY18" fmla="*/ 213287 h 512118"/>
                <a:gd name="connsiteX0" fmla="*/ 0 w 410763"/>
                <a:gd name="connsiteY0" fmla="*/ 213287 h 512118"/>
                <a:gd name="connsiteX1" fmla="*/ 0 w 410763"/>
                <a:gd name="connsiteY1" fmla="*/ 84808 h 512118"/>
                <a:gd name="connsiteX2" fmla="*/ 95240 w 410763"/>
                <a:gd name="connsiteY2" fmla="*/ 84808 h 512118"/>
                <a:gd name="connsiteX3" fmla="*/ 138911 w 410763"/>
                <a:gd name="connsiteY3" fmla="*/ 84808 h 512118"/>
                <a:gd name="connsiteX4" fmla="*/ 234151 w 410763"/>
                <a:gd name="connsiteY4" fmla="*/ 84808 h 512118"/>
                <a:gd name="connsiteX5" fmla="*/ 234151 w 410763"/>
                <a:gd name="connsiteY5" fmla="*/ 0 h 512118"/>
                <a:gd name="connsiteX6" fmla="*/ 410763 w 410763"/>
                <a:gd name="connsiteY6" fmla="*/ 106644 h 512118"/>
                <a:gd name="connsiteX7" fmla="*/ 234151 w 410763"/>
                <a:gd name="connsiteY7" fmla="*/ 213287 h 512118"/>
                <a:gd name="connsiteX8" fmla="*/ 234151 w 410763"/>
                <a:gd name="connsiteY8" fmla="*/ 128479 h 512118"/>
                <a:gd name="connsiteX9" fmla="*/ 138911 w 410763"/>
                <a:gd name="connsiteY9" fmla="*/ 128479 h 512118"/>
                <a:gd name="connsiteX10" fmla="*/ 138911 w 410763"/>
                <a:gd name="connsiteY10" fmla="*/ 335506 h 512118"/>
                <a:gd name="connsiteX11" fmla="*/ 223719 w 410763"/>
                <a:gd name="connsiteY11" fmla="*/ 335506 h 512118"/>
                <a:gd name="connsiteX12" fmla="*/ 117076 w 410763"/>
                <a:gd name="connsiteY12" fmla="*/ 512118 h 512118"/>
                <a:gd name="connsiteX13" fmla="*/ 10432 w 410763"/>
                <a:gd name="connsiteY13" fmla="*/ 335506 h 512118"/>
                <a:gd name="connsiteX14" fmla="*/ 95240 w 410763"/>
                <a:gd name="connsiteY14" fmla="*/ 335506 h 512118"/>
                <a:gd name="connsiteX15" fmla="*/ 95240 w 410763"/>
                <a:gd name="connsiteY15" fmla="*/ 128479 h 512118"/>
                <a:gd name="connsiteX16" fmla="*/ 0 w 410763"/>
                <a:gd name="connsiteY16" fmla="*/ 128479 h 512118"/>
                <a:gd name="connsiteX17" fmla="*/ 0 w 410763"/>
                <a:gd name="connsiteY17" fmla="*/ 213287 h 512118"/>
                <a:gd name="connsiteX0" fmla="*/ 0 w 410763"/>
                <a:gd name="connsiteY0" fmla="*/ 128479 h 512118"/>
                <a:gd name="connsiteX1" fmla="*/ 0 w 410763"/>
                <a:gd name="connsiteY1" fmla="*/ 84808 h 512118"/>
                <a:gd name="connsiteX2" fmla="*/ 95240 w 410763"/>
                <a:gd name="connsiteY2" fmla="*/ 84808 h 512118"/>
                <a:gd name="connsiteX3" fmla="*/ 138911 w 410763"/>
                <a:gd name="connsiteY3" fmla="*/ 84808 h 512118"/>
                <a:gd name="connsiteX4" fmla="*/ 234151 w 410763"/>
                <a:gd name="connsiteY4" fmla="*/ 84808 h 512118"/>
                <a:gd name="connsiteX5" fmla="*/ 234151 w 410763"/>
                <a:gd name="connsiteY5" fmla="*/ 0 h 512118"/>
                <a:gd name="connsiteX6" fmla="*/ 410763 w 410763"/>
                <a:gd name="connsiteY6" fmla="*/ 106644 h 512118"/>
                <a:gd name="connsiteX7" fmla="*/ 234151 w 410763"/>
                <a:gd name="connsiteY7" fmla="*/ 213287 h 512118"/>
                <a:gd name="connsiteX8" fmla="*/ 234151 w 410763"/>
                <a:gd name="connsiteY8" fmla="*/ 128479 h 512118"/>
                <a:gd name="connsiteX9" fmla="*/ 138911 w 410763"/>
                <a:gd name="connsiteY9" fmla="*/ 128479 h 512118"/>
                <a:gd name="connsiteX10" fmla="*/ 138911 w 410763"/>
                <a:gd name="connsiteY10" fmla="*/ 335506 h 512118"/>
                <a:gd name="connsiteX11" fmla="*/ 223719 w 410763"/>
                <a:gd name="connsiteY11" fmla="*/ 335506 h 512118"/>
                <a:gd name="connsiteX12" fmla="*/ 117076 w 410763"/>
                <a:gd name="connsiteY12" fmla="*/ 512118 h 512118"/>
                <a:gd name="connsiteX13" fmla="*/ 10432 w 410763"/>
                <a:gd name="connsiteY13" fmla="*/ 335506 h 512118"/>
                <a:gd name="connsiteX14" fmla="*/ 95240 w 410763"/>
                <a:gd name="connsiteY14" fmla="*/ 335506 h 512118"/>
                <a:gd name="connsiteX15" fmla="*/ 95240 w 410763"/>
                <a:gd name="connsiteY15" fmla="*/ 128479 h 512118"/>
                <a:gd name="connsiteX16" fmla="*/ 0 w 410763"/>
                <a:gd name="connsiteY16" fmla="*/ 128479 h 512118"/>
                <a:gd name="connsiteX0" fmla="*/ 0 w 410763"/>
                <a:gd name="connsiteY0" fmla="*/ 128479 h 512118"/>
                <a:gd name="connsiteX1" fmla="*/ 95240 w 410763"/>
                <a:gd name="connsiteY1" fmla="*/ 84808 h 512118"/>
                <a:gd name="connsiteX2" fmla="*/ 138911 w 410763"/>
                <a:gd name="connsiteY2" fmla="*/ 84808 h 512118"/>
                <a:gd name="connsiteX3" fmla="*/ 234151 w 410763"/>
                <a:gd name="connsiteY3" fmla="*/ 84808 h 512118"/>
                <a:gd name="connsiteX4" fmla="*/ 234151 w 410763"/>
                <a:gd name="connsiteY4" fmla="*/ 0 h 512118"/>
                <a:gd name="connsiteX5" fmla="*/ 410763 w 410763"/>
                <a:gd name="connsiteY5" fmla="*/ 106644 h 512118"/>
                <a:gd name="connsiteX6" fmla="*/ 234151 w 410763"/>
                <a:gd name="connsiteY6" fmla="*/ 213287 h 512118"/>
                <a:gd name="connsiteX7" fmla="*/ 234151 w 410763"/>
                <a:gd name="connsiteY7" fmla="*/ 128479 h 512118"/>
                <a:gd name="connsiteX8" fmla="*/ 138911 w 410763"/>
                <a:gd name="connsiteY8" fmla="*/ 128479 h 512118"/>
                <a:gd name="connsiteX9" fmla="*/ 138911 w 410763"/>
                <a:gd name="connsiteY9" fmla="*/ 335506 h 512118"/>
                <a:gd name="connsiteX10" fmla="*/ 223719 w 410763"/>
                <a:gd name="connsiteY10" fmla="*/ 335506 h 512118"/>
                <a:gd name="connsiteX11" fmla="*/ 117076 w 410763"/>
                <a:gd name="connsiteY11" fmla="*/ 512118 h 512118"/>
                <a:gd name="connsiteX12" fmla="*/ 10432 w 410763"/>
                <a:gd name="connsiteY12" fmla="*/ 335506 h 512118"/>
                <a:gd name="connsiteX13" fmla="*/ 95240 w 410763"/>
                <a:gd name="connsiteY13" fmla="*/ 335506 h 512118"/>
                <a:gd name="connsiteX14" fmla="*/ 95240 w 410763"/>
                <a:gd name="connsiteY14" fmla="*/ 128479 h 512118"/>
                <a:gd name="connsiteX15" fmla="*/ 0 w 410763"/>
                <a:gd name="connsiteY15" fmla="*/ 128479 h 512118"/>
                <a:gd name="connsiteX0" fmla="*/ 84808 w 400331"/>
                <a:gd name="connsiteY0" fmla="*/ 128479 h 512118"/>
                <a:gd name="connsiteX1" fmla="*/ 84808 w 400331"/>
                <a:gd name="connsiteY1" fmla="*/ 84808 h 512118"/>
                <a:gd name="connsiteX2" fmla="*/ 128479 w 400331"/>
                <a:gd name="connsiteY2" fmla="*/ 84808 h 512118"/>
                <a:gd name="connsiteX3" fmla="*/ 223719 w 400331"/>
                <a:gd name="connsiteY3" fmla="*/ 84808 h 512118"/>
                <a:gd name="connsiteX4" fmla="*/ 223719 w 400331"/>
                <a:gd name="connsiteY4" fmla="*/ 0 h 512118"/>
                <a:gd name="connsiteX5" fmla="*/ 400331 w 400331"/>
                <a:gd name="connsiteY5" fmla="*/ 106644 h 512118"/>
                <a:gd name="connsiteX6" fmla="*/ 223719 w 400331"/>
                <a:gd name="connsiteY6" fmla="*/ 213287 h 512118"/>
                <a:gd name="connsiteX7" fmla="*/ 223719 w 400331"/>
                <a:gd name="connsiteY7" fmla="*/ 128479 h 512118"/>
                <a:gd name="connsiteX8" fmla="*/ 128479 w 400331"/>
                <a:gd name="connsiteY8" fmla="*/ 128479 h 512118"/>
                <a:gd name="connsiteX9" fmla="*/ 128479 w 400331"/>
                <a:gd name="connsiteY9" fmla="*/ 335506 h 512118"/>
                <a:gd name="connsiteX10" fmla="*/ 213287 w 400331"/>
                <a:gd name="connsiteY10" fmla="*/ 335506 h 512118"/>
                <a:gd name="connsiteX11" fmla="*/ 106644 w 400331"/>
                <a:gd name="connsiteY11" fmla="*/ 512118 h 512118"/>
                <a:gd name="connsiteX12" fmla="*/ 0 w 400331"/>
                <a:gd name="connsiteY12" fmla="*/ 335506 h 512118"/>
                <a:gd name="connsiteX13" fmla="*/ 84808 w 400331"/>
                <a:gd name="connsiteY13" fmla="*/ 335506 h 512118"/>
                <a:gd name="connsiteX14" fmla="*/ 84808 w 400331"/>
                <a:gd name="connsiteY14" fmla="*/ 128479 h 51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0331" h="512118">
                  <a:moveTo>
                    <a:pt x="84808" y="128479"/>
                  </a:moveTo>
                  <a:lnTo>
                    <a:pt x="84808" y="84808"/>
                  </a:lnTo>
                  <a:lnTo>
                    <a:pt x="128479" y="84808"/>
                  </a:lnTo>
                  <a:lnTo>
                    <a:pt x="223719" y="84808"/>
                  </a:lnTo>
                  <a:lnTo>
                    <a:pt x="223719" y="0"/>
                  </a:lnTo>
                  <a:lnTo>
                    <a:pt x="400331" y="106644"/>
                  </a:lnTo>
                  <a:lnTo>
                    <a:pt x="223719" y="213287"/>
                  </a:lnTo>
                  <a:lnTo>
                    <a:pt x="223719" y="128479"/>
                  </a:lnTo>
                  <a:lnTo>
                    <a:pt x="128479" y="128479"/>
                  </a:lnTo>
                  <a:lnTo>
                    <a:pt x="128479" y="335506"/>
                  </a:lnTo>
                  <a:lnTo>
                    <a:pt x="213287" y="335506"/>
                  </a:lnTo>
                  <a:lnTo>
                    <a:pt x="106644" y="512118"/>
                  </a:lnTo>
                  <a:lnTo>
                    <a:pt x="0" y="335506"/>
                  </a:lnTo>
                  <a:lnTo>
                    <a:pt x="84808" y="335506"/>
                  </a:lnTo>
                  <a:lnTo>
                    <a:pt x="84808" y="128479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6" name="Image 25" descr="Files - KarnVakaris"/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7" y="4222750"/>
            <a:ext cx="959428" cy="511022"/>
          </a:xfrm>
          <a:prstGeom prst="rect">
            <a:avLst/>
          </a:prstGeom>
        </p:spPr>
      </p:pic>
      <p:pic>
        <p:nvPicPr>
          <p:cNvPr id="27" name="Image 26" descr="Stop hand icon . Hand forbidden sign, no entry, do not touch . Stop ...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" y="4967733"/>
            <a:ext cx="597004" cy="597004"/>
          </a:xfrm>
          <a:prstGeom prst="rect">
            <a:avLst/>
          </a:prstGeom>
        </p:spPr>
      </p:pic>
      <p:pic>
        <p:nvPicPr>
          <p:cNvPr id="29" name="Image 28" descr="Clipart - CheckList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0" y="3117850"/>
            <a:ext cx="669317" cy="675375"/>
          </a:xfrm>
          <a:prstGeom prst="rect">
            <a:avLst/>
          </a:prstGeom>
        </p:spPr>
      </p:pic>
      <p:pic>
        <p:nvPicPr>
          <p:cNvPr id="31" name="Image 30" descr="Quality Control Stickers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0" y="5697340"/>
            <a:ext cx="830236" cy="711631"/>
          </a:xfrm>
          <a:prstGeom prst="rect">
            <a:avLst/>
          </a:prstGeom>
        </p:spPr>
      </p:pic>
      <p:pic>
        <p:nvPicPr>
          <p:cNvPr id="32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ichier:Logo LNE descripteur.png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18" y="6034348"/>
            <a:ext cx="2666282" cy="7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8C931E5-7228-F990-F986-EF17D6CAAA5C}"/>
              </a:ext>
            </a:extLst>
          </p:cNvPr>
          <p:cNvSpPr txBox="1">
            <a:spLocks/>
          </p:cNvSpPr>
          <p:nvPr/>
        </p:nvSpPr>
        <p:spPr>
          <a:xfrm>
            <a:off x="160019" y="1189468"/>
            <a:ext cx="11871961" cy="333626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Implementation: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Requirements </a:t>
            </a:r>
            <a:r>
              <a:rPr lang="en-US" sz="2400" b="1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(Clause </a:t>
            </a:r>
            <a:r>
              <a:rPr lang="en-US" sz="2400" b="1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</a:t>
            </a:r>
            <a:endParaRPr lang="en-GB" sz="2400" noProof="0" dirty="0">
              <a:solidFill>
                <a:srgbClr val="1A3A64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0D81D15-4E58-D3BB-CEFC-C87AF5F6832B}"/>
              </a:ext>
            </a:extLst>
          </p:cNvPr>
          <p:cNvSpPr txBox="1"/>
          <p:nvPr/>
        </p:nvSpPr>
        <p:spPr>
          <a:xfrm>
            <a:off x="383455" y="1816440"/>
            <a:ext cx="11419661" cy="46811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de-DE"/>
            </a:defPPr>
            <a:lvl1pPr algn="just">
              <a:defRPr sz="20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Key Aspects: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Review </a:t>
            </a:r>
            <a:r>
              <a:rPr lang="en-US" b="1" dirty="0"/>
              <a:t>of requests and contracts (7.1</a:t>
            </a:r>
            <a:r>
              <a:rPr lang="en-US" b="1" dirty="0" smtClean="0"/>
              <a:t>) 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Clarity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customer requirements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Selection</a:t>
            </a:r>
            <a:r>
              <a:rPr lang="en-US" b="1" dirty="0"/>
              <a:t>, verification &amp; validation of methods (</a:t>
            </a:r>
            <a:r>
              <a:rPr lang="en-US" b="1" dirty="0" smtClean="0"/>
              <a:t>7.2) → </a:t>
            </a:r>
            <a:r>
              <a:rPr lang="en-US" dirty="0"/>
              <a:t>A</a:t>
            </a:r>
            <a:r>
              <a:rPr lang="en-US" dirty="0" smtClean="0"/>
              <a:t>ppropriate </a:t>
            </a:r>
            <a:r>
              <a:rPr lang="en-US" dirty="0"/>
              <a:t>and proven methods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Sampling </a:t>
            </a:r>
            <a:r>
              <a:rPr lang="en-US" b="1" dirty="0"/>
              <a:t>(</a:t>
            </a:r>
            <a:r>
              <a:rPr lang="en-US" b="1" dirty="0" smtClean="0"/>
              <a:t>7.3) → </a:t>
            </a:r>
            <a:r>
              <a:rPr lang="en-US" dirty="0" smtClean="0"/>
              <a:t>Non applicable in this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Handling </a:t>
            </a:r>
            <a:r>
              <a:rPr lang="en-US" b="1" dirty="0"/>
              <a:t>of </a:t>
            </a:r>
            <a:r>
              <a:rPr lang="en-US" b="1" dirty="0" smtClean="0"/>
              <a:t>calibration </a:t>
            </a:r>
            <a:r>
              <a:rPr lang="en-US" b="1" dirty="0"/>
              <a:t>items (7.4</a:t>
            </a:r>
            <a:r>
              <a:rPr lang="en-US" b="1" dirty="0" smtClean="0"/>
              <a:t>) → </a:t>
            </a:r>
            <a:r>
              <a:rPr lang="en-US" dirty="0"/>
              <a:t>identification, protection, traceability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Technical </a:t>
            </a:r>
            <a:r>
              <a:rPr lang="en-US" b="1" dirty="0"/>
              <a:t>records (7.5</a:t>
            </a:r>
            <a:r>
              <a:rPr lang="en-US" b="1" dirty="0" smtClean="0"/>
              <a:t>) → </a:t>
            </a:r>
            <a:r>
              <a:rPr lang="en-US" dirty="0" smtClean="0"/>
              <a:t>Complete</a:t>
            </a:r>
            <a:r>
              <a:rPr lang="en-US" dirty="0"/>
              <a:t>, accurate, retrievable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Measurement </a:t>
            </a:r>
            <a:r>
              <a:rPr lang="en-US" b="1" dirty="0"/>
              <a:t>uncertainty (7.6</a:t>
            </a:r>
            <a:r>
              <a:rPr lang="en-US" b="1" dirty="0" smtClean="0"/>
              <a:t>) → </a:t>
            </a:r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of all significant contributors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Ensuring </a:t>
            </a:r>
            <a:r>
              <a:rPr lang="en-US" b="1" dirty="0"/>
              <a:t>validity of results (7.7</a:t>
            </a:r>
            <a:r>
              <a:rPr lang="en-US" b="1" dirty="0" smtClean="0"/>
              <a:t>) → </a:t>
            </a:r>
            <a:r>
              <a:rPr lang="en-US" dirty="0"/>
              <a:t>QC, comparisons, repeat checks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Reporting </a:t>
            </a:r>
            <a:r>
              <a:rPr lang="en-US" b="1" dirty="0"/>
              <a:t>(7.8</a:t>
            </a:r>
            <a:r>
              <a:rPr lang="en-US" b="1" dirty="0" smtClean="0"/>
              <a:t>) → </a:t>
            </a:r>
            <a:r>
              <a:rPr lang="en-US" dirty="0" smtClean="0"/>
              <a:t>Clear</a:t>
            </a:r>
            <a:r>
              <a:rPr lang="en-US" dirty="0"/>
              <a:t>, traceable, compliant with requirements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Complaints </a:t>
            </a:r>
            <a:r>
              <a:rPr lang="en-US" b="1" dirty="0"/>
              <a:t>(7.9</a:t>
            </a:r>
            <a:r>
              <a:rPr lang="en-US" b="1" dirty="0" smtClean="0"/>
              <a:t>) → </a:t>
            </a:r>
            <a:r>
              <a:rPr lang="en-US" dirty="0" smtClean="0"/>
              <a:t>Process </a:t>
            </a:r>
            <a:r>
              <a:rPr lang="en-US" dirty="0"/>
              <a:t>to handle external feedback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Nonconforming </a:t>
            </a:r>
            <a:r>
              <a:rPr lang="en-US" b="1" dirty="0"/>
              <a:t>work (7.10</a:t>
            </a:r>
            <a:r>
              <a:rPr lang="en-US" b="1" dirty="0" smtClean="0"/>
              <a:t>) → </a:t>
            </a:r>
            <a:r>
              <a:rPr lang="en-US" dirty="0" smtClean="0"/>
              <a:t>Detection</a:t>
            </a:r>
            <a:r>
              <a:rPr lang="en-US" dirty="0"/>
              <a:t>, control, corrective action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Data control (7.11) → </a:t>
            </a:r>
            <a:r>
              <a:rPr lang="en-US" dirty="0" smtClean="0"/>
              <a:t>Integrity</a:t>
            </a:r>
            <a:r>
              <a:rPr lang="en-US" dirty="0"/>
              <a:t>, backup, confidentiality.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4ABC74-1641-975B-EF30-0E62B6FD7F67}"/>
              </a:ext>
            </a:extLst>
          </p:cNvPr>
          <p:cNvSpPr txBox="1"/>
          <p:nvPr/>
        </p:nvSpPr>
        <p:spPr>
          <a:xfrm>
            <a:off x="8775998" y="-1116236"/>
            <a:ext cx="701040" cy="20627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defPPr>
              <a:defRPr lang="de-DE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050" b="1">
                <a:solidFill>
                  <a:srgbClr val="1B3B6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B5674B9D-3B7F-A194-F633-2F71EE9EA846}"/>
              </a:ext>
            </a:extLst>
          </p:cNvPr>
          <p:cNvSpPr txBox="1"/>
          <p:nvPr/>
        </p:nvSpPr>
        <p:spPr>
          <a:xfrm>
            <a:off x="3759200" y="72094"/>
            <a:ext cx="763270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ISO/IEC 17025 and CTBTO IMS Requirements: </a:t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Study on Primary Calibration of Infrasound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AF1088E-0554-0012-1E65-3620C1679126}"/>
              </a:ext>
            </a:extLst>
          </p:cNvPr>
          <p:cNvSpPr txBox="1"/>
          <p:nvPr/>
        </p:nvSpPr>
        <p:spPr>
          <a:xfrm>
            <a:off x="3770958" y="662560"/>
            <a:ext cx="762094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r>
              <a:rPr lang="en-GB" sz="1200" noProof="0" dirty="0" smtClean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Dominique RODRIGUES</a:t>
            </a:r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A colorful circle with letters and numbers&#10;&#10;AI-generated content may be incorrect.">
            <a:extLst>
              <a:ext uri="{FF2B5EF4-FFF2-40B4-BE49-F238E27FC236}">
                <a16:creationId xmlns:a16="http://schemas.microsoft.com/office/drawing/2014/main" id="{5D17BD02-7C11-C272-77A3-93B5269A6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938" y="0"/>
            <a:ext cx="737062" cy="73706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E94C91EA-B2E6-7A41-CA7D-C369541C97BD}"/>
              </a:ext>
            </a:extLst>
          </p:cNvPr>
          <p:cNvSpPr txBox="1">
            <a:spLocks/>
          </p:cNvSpPr>
          <p:nvPr/>
        </p:nvSpPr>
        <p:spPr>
          <a:xfrm>
            <a:off x="11454938" y="108464"/>
            <a:ext cx="737062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event</a:t>
            </a:r>
          </a:p>
          <a:p>
            <a:r>
              <a:rPr lang="en-GB" sz="1050" b="1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metrology</a:t>
            </a:r>
          </a:p>
          <a:p>
            <a:r>
              <a:rPr lang="en-GB" sz="1050" b="1" dirty="0" smtClean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SE01-O4</a:t>
            </a:r>
            <a:endParaRPr lang="en-GB" sz="1050" b="1" noProof="0" dirty="0">
              <a:solidFill>
                <a:srgbClr val="1B3B65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70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T2025_Oral Presentation Template_CLEAN" id="{F9ED4FD5-2E55-4D95-94FD-83F849DCE760}" vid="{91127B50-358A-435B-B8A9-D8D234154E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SnT2025_SideEvent_LNE</Template>
  <TotalTime>3845</TotalTime>
  <Words>3511</Words>
  <Application>Microsoft Office PowerPoint</Application>
  <PresentationFormat>Grand écran</PresentationFormat>
  <Paragraphs>438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Cambria Math</vt:lpstr>
      <vt:lpstr>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Rodrigues Dominique</dc:creator>
  <cp:lastModifiedBy>Rodrigues Dominique</cp:lastModifiedBy>
  <cp:revision>224</cp:revision>
  <dcterms:created xsi:type="dcterms:W3CDTF">2025-08-12T08:11:16Z</dcterms:created>
  <dcterms:modified xsi:type="dcterms:W3CDTF">2025-09-08T15:40:17Z</dcterms:modified>
</cp:coreProperties>
</file>