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5" r:id="rId2"/>
    <p:sldId id="271" r:id="rId3"/>
    <p:sldId id="274" r:id="rId4"/>
    <p:sldId id="257" r:id="rId5"/>
    <p:sldId id="262" r:id="rId6"/>
    <p:sldId id="266" r:id="rId7"/>
    <p:sldId id="267" r:id="rId8"/>
    <p:sldId id="270" r:id="rId9"/>
    <p:sldId id="272" r:id="rId10"/>
    <p:sldId id="268" r:id="rId11"/>
    <p:sldId id="269" r:id="rId12"/>
    <p:sldId id="275" r:id="rId13"/>
    <p:sldId id="276" r:id="rId14"/>
    <p:sldId id="278" r:id="rId15"/>
    <p:sldId id="279" r:id="rId16"/>
    <p:sldId id="263" r:id="rId17"/>
    <p:sldId id="258" r:id="rId18"/>
    <p:sldId id="259" r:id="rId19"/>
    <p:sldId id="26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3501" autoAdjust="0"/>
  </p:normalViewPr>
  <p:slideViewPr>
    <p:cSldViewPr snapToGrid="0">
      <p:cViewPr varScale="1">
        <p:scale>
          <a:sx n="73" d="100"/>
          <a:sy n="73" d="100"/>
        </p:scale>
        <p:origin x="370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5016F-60DC-49A4-956A-76C76956C026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95022-DDB7-4087-B76A-31BF802BB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8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95022-DDB7-4087-B76A-31BF802BBF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5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0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3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8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9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2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2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8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7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3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A6209-0147-41C3-AEBD-1C82080F2550}" type="datetimeFigureOut">
              <a:rPr lang="en-US" smtClean="0"/>
              <a:t>05-Sep-25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C04AC-53CF-4DCB-8D01-6E315DA0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9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A1764533-22B5-B809-94FA-CC98AC8F67BC}"/>
              </a:ext>
            </a:extLst>
          </p:cNvPr>
          <p:cNvSpPr txBox="1"/>
          <p:nvPr/>
        </p:nvSpPr>
        <p:spPr>
          <a:xfrm>
            <a:off x="4384932" y="3588680"/>
            <a:ext cx="337753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2800" b="1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Horst Rademacher</a:t>
            </a:r>
            <a:endParaRPr lang="en-GB" sz="28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B21AED0-F95A-564C-E4F0-DAB66D727FD1}"/>
              </a:ext>
            </a:extLst>
          </p:cNvPr>
          <p:cNvSpPr txBox="1"/>
          <p:nvPr/>
        </p:nvSpPr>
        <p:spPr>
          <a:xfrm>
            <a:off x="3881731" y="4550346"/>
            <a:ext cx="4220168" cy="61821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noProof="0" dirty="0" smtClean="0"/>
              <a:t>Berkeley Seismology Laboratory</a:t>
            </a:r>
          </a:p>
          <a:p>
            <a:pPr algn="ctr"/>
            <a:r>
              <a:rPr lang="en-GB" sz="2000" dirty="0" smtClean="0"/>
              <a:t>University of California, Berkeley</a:t>
            </a:r>
          </a:p>
          <a:p>
            <a:pPr algn="ctr"/>
            <a:r>
              <a:rPr lang="en-GB" sz="2000" noProof="0" dirty="0" smtClean="0"/>
              <a:t>(retired)</a:t>
            </a:r>
            <a:endParaRPr lang="en-GB" sz="2000" noProof="0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BDBDEFE3-EB86-C691-EB18-BE02B46B0FD6}"/>
              </a:ext>
            </a:extLst>
          </p:cNvPr>
          <p:cNvSpPr txBox="1"/>
          <p:nvPr/>
        </p:nvSpPr>
        <p:spPr>
          <a:xfrm>
            <a:off x="5119235" y="6149137"/>
            <a:ext cx="234081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A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Vienna, 10 Sep 2025</a:t>
            </a:r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4C91EA-B2E6-7A41-CA7D-C369541C97BD}"/>
              </a:ext>
            </a:extLst>
          </p:cNvPr>
          <p:cNvSpPr txBox="1">
            <a:spLocks/>
          </p:cNvSpPr>
          <p:nvPr/>
        </p:nvSpPr>
        <p:spPr>
          <a:xfrm>
            <a:off x="11249311" y="123572"/>
            <a:ext cx="737062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 event</a:t>
            </a:r>
          </a:p>
          <a:p>
            <a:r>
              <a:rPr lang="en-GB" sz="1050" b="1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metrology</a:t>
            </a:r>
          </a:p>
          <a:p>
            <a:r>
              <a:rPr lang="en-GB" sz="1050" b="1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SE01-O2</a:t>
            </a:r>
            <a:endParaRPr lang="en-GB" sz="1050" b="1" noProof="0" dirty="0">
              <a:solidFill>
                <a:srgbClr val="1B3B65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colorful circle with letters and numbers&#10;&#10;AI-generated content may be incorrect.">
            <a:extLst>
              <a:ext uri="{FF2B5EF4-FFF2-40B4-BE49-F238E27FC236}">
                <a16:creationId xmlns:a16="http://schemas.microsoft.com/office/drawing/2014/main" id="{5D17BD02-7C11-C272-77A3-93B5269A6A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9311" y="17689"/>
            <a:ext cx="737062" cy="73706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86782" y="923192"/>
            <a:ext cx="112100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Challenges of Measuring Ground Motion</a:t>
            </a:r>
          </a:p>
          <a:p>
            <a:pPr algn="ctr">
              <a:spcAft>
                <a:spcPts val="576"/>
              </a:spcAft>
            </a:pP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Aft>
                <a:spcPts val="576"/>
              </a:spcAft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Precision, Uncertainties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Calibration</a:t>
            </a:r>
            <a:endParaRPr lang="en-US" sz="4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5" descr="http://vision.ucsf.edu/graphicimagingmodule/logos/ucbseal_blu_gold_5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414" y="3750246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12" y="3991031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4" descr="Ein Bild, das Text, Screenshot, Diagramm, Reihe enthält.&#10;&#10;KI-generierte Inhalte können fehlerhaft sein.">
            <a:extLst>
              <a:ext uri="{FF2B5EF4-FFF2-40B4-BE49-F238E27FC236}">
                <a16:creationId xmlns:a16="http://schemas.microsoft.com/office/drawing/2014/main" id="{B46A55D0-1560-2548-D447-9E9D92604B2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184"/>
          <a:stretch/>
        </p:blipFill>
        <p:spPr>
          <a:xfrm>
            <a:off x="191385" y="17689"/>
            <a:ext cx="11057861" cy="73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7231" y="1015120"/>
            <a:ext cx="12114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about the other elements of the seismic system?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4885" y="1338285"/>
            <a:ext cx="81615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effectLst/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/>
              <a:t>digitizer	 			needs separate calibration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effectLst/>
              </a:rPr>
              <a:t>clock	</a:t>
            </a:r>
            <a:r>
              <a:rPr lang="en-US" sz="2400" dirty="0"/>
              <a:t> </a:t>
            </a:r>
            <a:r>
              <a:rPr lang="en-US" sz="2400" dirty="0" smtClean="0"/>
              <a:t>			needs </a:t>
            </a:r>
            <a:r>
              <a:rPr lang="en-US" sz="2400" dirty="0"/>
              <a:t>separate calibration</a:t>
            </a:r>
            <a:endParaRPr lang="en-US" sz="2400" dirty="0" smtClean="0">
              <a:effectLst/>
            </a:endParaRPr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data management 			functionality test</a:t>
            </a:r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telemetry				functionality test</a:t>
            </a: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 smtClean="0">
              <a:effectLst/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effectLst/>
              </a:rPr>
              <a:t>thermal and other insulation	inspection necessary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geologic conditions (tilt)		inspection necessary </a:t>
            </a:r>
            <a:endParaRPr lang="en-US" sz="24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6473" y="5653605"/>
            <a:ext cx="11147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Only when we know all these parameters can we judge the </a:t>
            </a:r>
            <a:r>
              <a:rPr lang="en-US" sz="2400" dirty="0"/>
              <a:t>S</a:t>
            </a:r>
            <a:r>
              <a:rPr lang="en-US" sz="2400" dirty="0" smtClean="0"/>
              <a:t>tate of Health (SOH) </a:t>
            </a:r>
          </a:p>
          <a:p>
            <a:r>
              <a:rPr lang="en-US" sz="2400" dirty="0" smtClean="0"/>
              <a:t>of a seismic station and can perform ground motion measurements with high precision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64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088" y="740040"/>
            <a:ext cx="12114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 that complex enough?</a:t>
            </a:r>
          </a:p>
        </p:txBody>
      </p:sp>
      <p:sp>
        <p:nvSpPr>
          <p:cNvPr id="5" name="Rectangle 4"/>
          <p:cNvSpPr/>
          <p:nvPr/>
        </p:nvSpPr>
        <p:spPr>
          <a:xfrm>
            <a:off x="139337" y="1300897"/>
            <a:ext cx="12114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about field calibration - 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337" y="4268916"/>
            <a:ext cx="10628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More complex: </a:t>
            </a:r>
          </a:p>
          <a:p>
            <a:r>
              <a:rPr lang="en-US" sz="3000" dirty="0" smtClean="0"/>
              <a:t>take a lab calibrated seismometer (reference) into the field</a:t>
            </a:r>
          </a:p>
          <a:p>
            <a:r>
              <a:rPr lang="en-US" sz="3000" dirty="0" smtClean="0"/>
              <a:t>set-up next to existing seismometer under test</a:t>
            </a:r>
          </a:p>
          <a:p>
            <a:r>
              <a:rPr lang="en-US" sz="3000" dirty="0" smtClean="0"/>
              <a:t>compare their respective measurements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879607"/>
            <a:ext cx="11755398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Simple:    Huddle test </a:t>
            </a:r>
          </a:p>
          <a:p>
            <a:endParaRPr lang="en-US" sz="3200" b="1" dirty="0" smtClean="0"/>
          </a:p>
          <a:p>
            <a:r>
              <a:rPr lang="en-US" sz="3000" dirty="0" smtClean="0"/>
              <a:t>Many seismometers of same type operated simultaneously and collocated</a:t>
            </a:r>
          </a:p>
          <a:p>
            <a:r>
              <a:rPr lang="en-US" sz="3000" dirty="0" smtClean="0"/>
              <a:t>yields comparison amongst the seismometer, easy to find outliers.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3699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2213" y="938989"/>
            <a:ext cx="12114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about field calibration - II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938" y="4714551"/>
            <a:ext cx="121226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dirty="0" smtClean="0"/>
              <a:t>reference seismometer will be connected to separate periphery </a:t>
            </a:r>
          </a:p>
          <a:p>
            <a:r>
              <a:rPr lang="en-US" sz="3200" dirty="0" smtClean="0"/>
              <a:t>(digitizer, data collection system) compared to seismometer under test.</a:t>
            </a:r>
          </a:p>
          <a:p>
            <a:r>
              <a:rPr lang="en-US" sz="3200" dirty="0" smtClean="0"/>
              <a:t>Does that introduce any additional errors and uncertainties?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806937" y="6284211"/>
            <a:ext cx="6151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more in John </a:t>
            </a:r>
            <a:r>
              <a:rPr lang="en-US" sz="2400" dirty="0" err="1" smtClean="0"/>
              <a:t>Mechant’s</a:t>
            </a:r>
            <a:r>
              <a:rPr lang="en-US" sz="2400" dirty="0" smtClean="0"/>
              <a:t> talk later in this session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5938" y="3691121"/>
            <a:ext cx="121133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 Interruption of the continuous real time measurements by</a:t>
            </a:r>
          </a:p>
          <a:p>
            <a:r>
              <a:rPr lang="en-US" sz="3200" dirty="0" smtClean="0"/>
              <a:t>         opening the vault and insulation, generating mechanical vibrations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407920" y="1544971"/>
            <a:ext cx="7562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sounds straight forward but several pitfalls</a:t>
            </a:r>
            <a:r>
              <a:rPr lang="en-US" sz="3200" b="1" dirty="0" smtClean="0"/>
              <a:t>: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-43543" y="2246823"/>
            <a:ext cx="114826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dirty="0" smtClean="0"/>
              <a:t>What </a:t>
            </a:r>
            <a:r>
              <a:rPr lang="en-US" sz="3200" dirty="0"/>
              <a:t>happens to the reference </a:t>
            </a:r>
            <a:r>
              <a:rPr lang="en-US" sz="3200" dirty="0" smtClean="0"/>
              <a:t>seismometer during </a:t>
            </a:r>
            <a:r>
              <a:rPr lang="en-US" sz="3200" dirty="0"/>
              <a:t>transport? </a:t>
            </a:r>
            <a:endParaRPr lang="en-US" sz="3200" dirty="0" smtClean="0"/>
          </a:p>
          <a:p>
            <a:r>
              <a:rPr lang="en-US" sz="3200" dirty="0" smtClean="0"/>
              <a:t>           mechanical </a:t>
            </a:r>
            <a:r>
              <a:rPr lang="en-US" sz="3200" dirty="0"/>
              <a:t>vibrations, </a:t>
            </a:r>
            <a:r>
              <a:rPr lang="en-US" sz="3200" dirty="0" smtClean="0"/>
              <a:t>different </a:t>
            </a:r>
            <a:r>
              <a:rPr lang="en-US" sz="3200" dirty="0"/>
              <a:t>environmental conditions 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                                                          </a:t>
            </a:r>
            <a:r>
              <a:rPr lang="en-US" sz="2800" dirty="0" smtClean="0"/>
              <a:t>(</a:t>
            </a:r>
            <a:r>
              <a:rPr lang="en-US" sz="2800" dirty="0"/>
              <a:t>temperature, pressure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934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857503"/>
            <a:ext cx="12114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938" y="2136945"/>
            <a:ext cx="107125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For precision measurements of ground motion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                                   we need a </a:t>
            </a:r>
            <a:r>
              <a:rPr lang="en-US" sz="3200" b="1" dirty="0" smtClean="0">
                <a:solidFill>
                  <a:srgbClr val="FF0000"/>
                </a:solidFill>
              </a:rPr>
              <a:t>stable State of Health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4248" y="3558208"/>
            <a:ext cx="79412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Calibration of seismometer is one element of </a:t>
            </a:r>
          </a:p>
          <a:p>
            <a:pPr algn="ctr"/>
            <a:r>
              <a:rPr lang="en-US" sz="3200" b="1" dirty="0" smtClean="0"/>
              <a:t>establishing SOH of a seismic station</a:t>
            </a:r>
          </a:p>
          <a:p>
            <a:pPr algn="ctr"/>
            <a:r>
              <a:rPr lang="en-US" sz="3200" b="1" dirty="0"/>
              <a:t>necessary but not nearly </a:t>
            </a:r>
            <a:r>
              <a:rPr lang="en-US" sz="3200" b="1" dirty="0" smtClean="0"/>
              <a:t>sufficient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77449" y="5471913"/>
            <a:ext cx="80626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Seismometer calibration shall be viewed as </a:t>
            </a:r>
          </a:p>
          <a:p>
            <a:pPr algn="ctr"/>
            <a:r>
              <a:rPr lang="en-US" sz="3200" b="1" dirty="0" smtClean="0"/>
              <a:t>important element of troubleshooting process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7487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767117" y="1406436"/>
            <a:ext cx="7305691" cy="4929050"/>
            <a:chOff x="1224450" y="1032120"/>
            <a:chExt cx="8847109" cy="59470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4450" y="1032120"/>
              <a:ext cx="8847109" cy="5947072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2187671" y="1249680"/>
              <a:ext cx="7330663" cy="5445165"/>
              <a:chOff x="2187671" y="1249680"/>
              <a:chExt cx="7330663" cy="544516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187671" y="1249680"/>
                <a:ext cx="7330663" cy="1151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FFFF00"/>
                    </a:solidFill>
                  </a:rPr>
                  <a:t>typical layout of a Berkeley vault station </a:t>
                </a:r>
              </a:p>
              <a:p>
                <a:pPr algn="ctr"/>
                <a:r>
                  <a:rPr lang="en-US" sz="2800" dirty="0" smtClean="0">
                    <a:solidFill>
                      <a:srgbClr val="FFFF00"/>
                    </a:solidFill>
                  </a:rPr>
                  <a:t>Network: BK</a:t>
                </a:r>
                <a:endParaRPr lang="en-US" sz="2800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flipV="1">
                <a:off x="6988629" y="3910403"/>
                <a:ext cx="21771" cy="1584706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 flipV="1">
                <a:off x="4598126" y="4715947"/>
                <a:ext cx="8708" cy="779162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3338567" y="5627175"/>
                <a:ext cx="2523040" cy="672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FF00"/>
                    </a:solidFill>
                  </a:rPr>
                  <a:t>Accelerome</a:t>
                </a:r>
                <a:r>
                  <a:rPr lang="en-US" sz="2800" dirty="0" smtClean="0">
                    <a:solidFill>
                      <a:srgbClr val="FFFF00"/>
                    </a:solidFill>
                  </a:rPr>
                  <a:t>ter</a:t>
                </a:r>
                <a:endParaRPr lang="en-US" sz="2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685948" y="5627175"/>
                <a:ext cx="2222851" cy="1067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</a:rPr>
                  <a:t>Broadband</a:t>
                </a:r>
              </a:p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</a:rPr>
                  <a:t>Seismometer</a:t>
                </a:r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202885" y="1771903"/>
            <a:ext cx="45825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Non-invasive health check</a:t>
            </a:r>
          </a:p>
          <a:p>
            <a:r>
              <a:rPr lang="en-US" sz="2800" b="1" dirty="0" smtClean="0"/>
              <a:t>and alternative “calibration” </a:t>
            </a:r>
          </a:p>
          <a:p>
            <a:r>
              <a:rPr lang="en-US" sz="2800" b="1" dirty="0" smtClean="0"/>
              <a:t>of a complete seismic station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04596" y="811957"/>
            <a:ext cx="5740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Possible Alternate Approach: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86959" y="3726992"/>
            <a:ext cx="538384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Wait for EQ,</a:t>
            </a:r>
          </a:p>
          <a:p>
            <a:r>
              <a:rPr lang="en-US" sz="3200" b="1" dirty="0" smtClean="0"/>
              <a:t>compare Accelerometer data</a:t>
            </a:r>
          </a:p>
          <a:p>
            <a:r>
              <a:rPr lang="en-US" sz="3200" b="1" dirty="0" smtClean="0"/>
              <a:t>to BB Seismometer data</a:t>
            </a:r>
          </a:p>
          <a:p>
            <a:r>
              <a:rPr lang="en-US" sz="3200" dirty="0" smtClean="0"/>
              <a:t>Integrate/Differentiate</a:t>
            </a:r>
          </a:p>
          <a:p>
            <a:endParaRPr lang="en-US" sz="3200" b="1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Do they give the same results?</a:t>
            </a:r>
            <a:endParaRPr lang="en-US" sz="32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83633" y="6273225"/>
            <a:ext cx="499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If yes, station in good health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7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encrypted-tbn0.gstatic.com/images?q=tbn:ANd9GcTH_jI39CU9zJC0DQrf2UJ3Hkadxma_2fP1H2yiCaiMD6UayIO_N-zfN__oNGAxbry-ofY&amp;usqp=CA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692" y="1162594"/>
            <a:ext cx="3909106" cy="512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Wiecher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59" y="1564339"/>
            <a:ext cx="4062172" cy="478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46519" y="2381813"/>
            <a:ext cx="39324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Edwardian Script ITC" panose="030303020407070D0804" pitchFamily="66" charset="0"/>
              </a:rPr>
              <a:t>Thank You</a:t>
            </a:r>
            <a:endParaRPr lang="en-US" sz="8000" b="1" dirty="0">
              <a:solidFill>
                <a:srgbClr val="FF0000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8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892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11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23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09400" y="1833045"/>
            <a:ext cx="958749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				</a:t>
            </a:r>
            <a:r>
              <a:rPr lang="en-US" sz="3200" b="1" dirty="0" smtClean="0"/>
              <a:t>Disclaimer: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dirty="0" smtClean="0"/>
              <a:t>In </a:t>
            </a:r>
            <a:r>
              <a:rPr lang="en-US" sz="3200" dirty="0"/>
              <a:t>this contribution </a:t>
            </a:r>
            <a:r>
              <a:rPr lang="en-US" sz="3200" dirty="0" smtClean="0"/>
              <a:t>mentioning manufacturer’s names,  </a:t>
            </a:r>
          </a:p>
          <a:p>
            <a:pPr algn="ctr"/>
            <a:r>
              <a:rPr lang="en-US" sz="3200" dirty="0" smtClean="0"/>
              <a:t>instrument models or showing photos or drawings</a:t>
            </a:r>
          </a:p>
          <a:p>
            <a:pPr algn="ctr"/>
            <a:r>
              <a:rPr lang="en-US" sz="3200" dirty="0" smtClean="0"/>
              <a:t>is </a:t>
            </a:r>
            <a:r>
              <a:rPr lang="en-US" sz="3200" dirty="0"/>
              <a:t>purely for informational </a:t>
            </a:r>
            <a:r>
              <a:rPr lang="en-US" sz="3200" dirty="0" smtClean="0"/>
              <a:t>purposes and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does not imply any value judgement.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6782" y="923192"/>
            <a:ext cx="112100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Challenges of Measuring Ground Motion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08703" y="1703743"/>
            <a:ext cx="112100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76"/>
              </a:spcAft>
            </a:pP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Motivation for this session: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76"/>
              </a:spcAft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Calibration of instrumentation for the </a:t>
            </a:r>
          </a:p>
          <a:p>
            <a:pPr algn="ctr">
              <a:spcAft>
                <a:spcPts val="576"/>
              </a:spcAft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three technologies used in the IMS</a:t>
            </a:r>
          </a:p>
          <a:p>
            <a:pPr algn="ctr">
              <a:spcAft>
                <a:spcPts val="576"/>
              </a:spcAft>
            </a:pPr>
            <a:endParaRPr lang="en-US" sz="24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76"/>
              </a:spcAft>
            </a:pP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traceability to SI standards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4232" y="4358640"/>
            <a:ext cx="1026928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Motivation for this contribution:</a:t>
            </a:r>
          </a:p>
          <a:p>
            <a:endParaRPr lang="en-US" sz="2800" b="1" dirty="0"/>
          </a:p>
          <a:p>
            <a:r>
              <a:rPr lang="en-US" sz="2800" b="1" dirty="0" smtClean="0"/>
              <a:t>Explore complexities and difficulties in operation of seismic stations</a:t>
            </a:r>
          </a:p>
          <a:p>
            <a:pPr algn="ctr"/>
            <a:r>
              <a:rPr lang="en-US" sz="2800" b="1" dirty="0" smtClean="0"/>
              <a:t>I want to show that calibration is not enough,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its necessary but not nearly sufficient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423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97652" y="854372"/>
            <a:ext cx="960953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want to measure </a:t>
            </a:r>
          </a:p>
          <a:p>
            <a:pPr algn="ctr">
              <a:spcAft>
                <a:spcPts val="576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 motion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8946" y="2531787"/>
            <a:ext cx="54407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    highest precision,</a:t>
            </a:r>
          </a:p>
          <a:p>
            <a:pPr marL="342900" indent="-342900">
              <a:buFontTx/>
              <a:buChar char="-"/>
            </a:pPr>
            <a:r>
              <a:rPr lang="en-US" sz="3200" dirty="0" smtClean="0"/>
              <a:t> least uncertainties</a:t>
            </a:r>
          </a:p>
          <a:p>
            <a:pPr marL="342900" indent="-342900">
              <a:buFontTx/>
              <a:buChar char="-"/>
            </a:pPr>
            <a:r>
              <a:rPr lang="en-US" sz="3200" dirty="0" smtClean="0"/>
              <a:t> lowest noise possible</a:t>
            </a:r>
          </a:p>
          <a:p>
            <a:r>
              <a:rPr lang="en-US" sz="3200" dirty="0" smtClean="0"/>
              <a:t>-    in real units (m/sec, m/sec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)</a:t>
            </a:r>
            <a:endParaRPr lang="en-US" sz="3200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8256" y="5108332"/>
            <a:ext cx="960953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easier said than done</a:t>
            </a:r>
          </a:p>
          <a:p>
            <a:pPr algn="ctr">
              <a:spcAft>
                <a:spcPts val="576"/>
              </a:spcAft>
            </a:pPr>
            <a:r>
              <a:rPr lang="en-US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a complex measuring system</a:t>
            </a:r>
          </a:p>
        </p:txBody>
      </p:sp>
    </p:spTree>
    <p:extLst>
      <p:ext uri="{BB962C8B-B14F-4D97-AF65-F5344CB8AC3E}">
        <p14:creationId xmlns:p14="http://schemas.microsoft.com/office/powerpoint/2010/main" val="33434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77021" y="5603898"/>
            <a:ext cx="70358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We need to understand all of them </a:t>
            </a:r>
          </a:p>
          <a:p>
            <a:pPr algn="ctr"/>
            <a:r>
              <a:rPr lang="en-US" sz="3600" b="1" dirty="0" smtClean="0"/>
              <a:t>and how they are working together.</a:t>
            </a:r>
            <a:endParaRPr lang="en-US" sz="36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1327320" y="1689678"/>
            <a:ext cx="9040233" cy="3046988"/>
            <a:chOff x="1327320" y="1689678"/>
            <a:chExt cx="9040233" cy="3046988"/>
          </a:xfrm>
        </p:grpSpPr>
        <p:sp>
          <p:nvSpPr>
            <p:cNvPr id="4" name="TextBox 3"/>
            <p:cNvSpPr txBox="1"/>
            <p:nvPr/>
          </p:nvSpPr>
          <p:spPr>
            <a:xfrm>
              <a:off x="1327320" y="1689678"/>
              <a:ext cx="9040233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Consists of many elements:</a:t>
              </a:r>
            </a:p>
            <a:p>
              <a:endParaRPr lang="en-US" sz="2400" dirty="0" smtClean="0"/>
            </a:p>
            <a:p>
              <a:pPr marL="342900" indent="-342900">
                <a:buFontTx/>
                <a:buChar char="-"/>
              </a:pPr>
              <a:r>
                <a:rPr lang="en-US" sz="2400" dirty="0" smtClean="0">
                  <a:effectLst/>
                </a:rPr>
                <a:t>seismometer</a:t>
              </a:r>
            </a:p>
            <a:p>
              <a:pPr marL="342900" indent="-342900">
                <a:buFontTx/>
                <a:buChar char="-"/>
              </a:pPr>
              <a:r>
                <a:rPr lang="en-US" sz="2400" dirty="0" smtClean="0"/>
                <a:t>digitizer</a:t>
              </a:r>
            </a:p>
            <a:p>
              <a:pPr marL="342900" indent="-342900">
                <a:buFontTx/>
                <a:buChar char="-"/>
              </a:pPr>
              <a:r>
                <a:rPr lang="en-US" sz="2400" dirty="0" smtClean="0">
                  <a:effectLst/>
                </a:rPr>
                <a:t>clock</a:t>
              </a:r>
            </a:p>
            <a:p>
              <a:pPr marL="342900" indent="-342900">
                <a:buFontTx/>
                <a:buChar char="-"/>
              </a:pPr>
              <a:r>
                <a:rPr lang="en-US" sz="2400" dirty="0" smtClean="0"/>
                <a:t>data management and storage</a:t>
              </a:r>
            </a:p>
            <a:p>
              <a:pPr marL="342900" indent="-342900">
                <a:buFontTx/>
                <a:buChar char="-"/>
              </a:pPr>
              <a:r>
                <a:rPr lang="en-US" sz="2400" dirty="0" smtClean="0"/>
                <a:t>telemetry</a:t>
              </a:r>
              <a:endParaRPr lang="en-US" sz="2400" dirty="0"/>
            </a:p>
            <a:p>
              <a:endParaRPr lang="en-US" sz="2400" dirty="0" smtClean="0">
                <a:effectLst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27857" y="2883537"/>
              <a:ext cx="403969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50"/>
                  </a:solidFill>
                </a:rPr>
                <a:t>instrumental elements</a:t>
              </a:r>
              <a:endParaRPr lang="en-US" sz="32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-145711" y="919689"/>
            <a:ext cx="12401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complete measuring system </a:t>
            </a:r>
            <a:r>
              <a:rPr lang="en-US" sz="3600" b="1" dirty="0" smtClean="0"/>
              <a:t>- </a:t>
            </a:r>
            <a:r>
              <a:rPr lang="en-US" sz="3600" b="1" dirty="0">
                <a:solidFill>
                  <a:srgbClr val="FF0000"/>
                </a:solidFill>
              </a:rPr>
              <a:t>commonly called a seismic station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227908" y="4593082"/>
            <a:ext cx="9319731" cy="830997"/>
            <a:chOff x="1232262" y="4754190"/>
            <a:chExt cx="9319731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6202725" y="4922369"/>
              <a:ext cx="43492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</a:rPr>
                <a:t>environmental elements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32262" y="4754190"/>
              <a:ext cx="411234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en-US" sz="2400" dirty="0">
                  <a:solidFill>
                    <a:srgbClr val="0070C0"/>
                  </a:solidFill>
                </a:rPr>
                <a:t>thermal and other insulation</a:t>
              </a:r>
            </a:p>
            <a:p>
              <a:pPr marL="342900" indent="-342900">
                <a:buFontTx/>
                <a:buChar char="-"/>
              </a:pPr>
              <a:r>
                <a:rPr lang="en-US" sz="2400" dirty="0">
                  <a:solidFill>
                    <a:srgbClr val="0070C0"/>
                  </a:solidFill>
                </a:rPr>
                <a:t>geologic conditions (i.e. tilt</a:t>
              </a:r>
              <a:r>
                <a:rPr lang="en-US" sz="2400" dirty="0" smtClean="0"/>
                <a:t>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6276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5938" y="896941"/>
            <a:ext cx="1262046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mean for </a:t>
            </a:r>
          </a:p>
          <a:p>
            <a:pPr algn="ctr">
              <a:spcAft>
                <a:spcPts val="576"/>
              </a:spcAft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ground motion measurements?</a:t>
            </a:r>
            <a:endParaRPr lang="en-US" sz="4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2336" y="2357461"/>
            <a:ext cx="88312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each element of the measuring system</a:t>
            </a:r>
          </a:p>
          <a:p>
            <a:pPr algn="ctr"/>
            <a:r>
              <a:rPr lang="en-US" sz="3200" dirty="0" smtClean="0"/>
              <a:t>has its own precision and its specific uncertainties.</a:t>
            </a:r>
            <a:endParaRPr lang="en-US" sz="32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2110" y="3734122"/>
            <a:ext cx="6800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each element needs its own calibration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3934" y="4618340"/>
            <a:ext cx="108378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Just calibrating a seismometer gives us only limited information </a:t>
            </a:r>
          </a:p>
          <a:p>
            <a:pPr algn="ctr"/>
            <a:r>
              <a:rPr lang="en-US" sz="3200" dirty="0" smtClean="0"/>
              <a:t>about the overall health of a seismic station (SOH)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892110" y="6062026"/>
            <a:ext cx="6373796" cy="587340"/>
            <a:chOff x="3009676" y="5792060"/>
            <a:chExt cx="6373796" cy="587340"/>
          </a:xfrm>
        </p:grpSpPr>
        <p:sp>
          <p:nvSpPr>
            <p:cNvPr id="8" name="Rectangle 7"/>
            <p:cNvSpPr/>
            <p:nvPr/>
          </p:nvSpPr>
          <p:spPr>
            <a:xfrm>
              <a:off x="3009676" y="5792060"/>
              <a:ext cx="2562112" cy="584775"/>
            </a:xfrm>
            <a:prstGeom prst="rect">
              <a:avLst/>
            </a:prstGeom>
            <a:solidFill>
              <a:srgbClr val="00B050"/>
            </a:solidFill>
          </p:spPr>
          <p:txBody>
            <a:bodyPr wrap="none">
              <a:spAutoFit/>
            </a:bodyPr>
            <a:lstStyle/>
            <a:p>
              <a:r>
                <a:rPr lang="en-US" sz="3200" b="1" dirty="0"/>
                <a:t>It is </a:t>
              </a:r>
              <a:r>
                <a:rPr lang="en-US" sz="3200" b="1" dirty="0" smtClean="0"/>
                <a:t>necessary</a:t>
              </a:r>
              <a:endParaRPr lang="en-US" sz="32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71788" y="5794625"/>
              <a:ext cx="3811684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>
              <a:spAutoFit/>
            </a:bodyPr>
            <a:lstStyle/>
            <a:p>
              <a:r>
                <a:rPr lang="en-US" sz="3200" b="1" dirty="0" smtClean="0"/>
                <a:t>but it is </a:t>
              </a:r>
              <a:r>
                <a:rPr lang="en-US" sz="3200" b="1" dirty="0"/>
                <a:t>not sufficient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355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04771" y="2246170"/>
            <a:ext cx="556094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In the old days we had</a:t>
            </a:r>
          </a:p>
          <a:p>
            <a:pPr algn="ctr"/>
            <a:r>
              <a:rPr lang="en-US" sz="3200" dirty="0" smtClean="0"/>
              <a:t>mechanical instruments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Put a penny of the inertial mass</a:t>
            </a:r>
          </a:p>
          <a:p>
            <a:pPr algn="ctr"/>
            <a:r>
              <a:rPr lang="en-US" sz="3200" dirty="0" smtClean="0"/>
              <a:t>Tuning fork (old Benioff sensors)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06237" y="5918062"/>
            <a:ext cx="11017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We measured the magnification of the ground motion: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seismometer plus system of mechanical levers with styluses to scratch on soot paper.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442" y="965226"/>
            <a:ext cx="1144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mean for seismometer calibration?</a:t>
            </a:r>
            <a:endParaRPr lang="en-U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encrypted-tbn0.gstatic.com/images?q=tbn:ANd9GcTH_jI39CU9zJC0DQrf2UJ3Hkadxma_2fP1H2yiCaiMD6UayIO_N-zfN__oNGAxbry-ofY&amp;usqp=CA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639" y="2001982"/>
            <a:ext cx="2854144" cy="374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Wiecher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74" y="1909795"/>
            <a:ext cx="3430345" cy="406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64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991" y="1928968"/>
            <a:ext cx="1225566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 modern era: All seismometers are  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-   three components in one housing</a:t>
            </a:r>
          </a:p>
          <a:p>
            <a:pPr marL="342900" indent="-342900">
              <a:buFontTx/>
              <a:buChar char="-"/>
            </a:pPr>
            <a:r>
              <a:rPr lang="en-US" sz="2800" b="1" dirty="0"/>
              <a:t>d</a:t>
            </a:r>
            <a:r>
              <a:rPr lang="en-US" sz="2800" b="1" dirty="0" smtClean="0"/>
              <a:t>ifferent internal layout of the seismic components </a:t>
            </a:r>
            <a:r>
              <a:rPr lang="en-US" sz="2400" i="1" dirty="0" smtClean="0"/>
              <a:t>(classic orthogonal vs. </a:t>
            </a:r>
            <a:r>
              <a:rPr lang="en-US" sz="2400" i="1" dirty="0" err="1" smtClean="0"/>
              <a:t>Galperin</a:t>
            </a:r>
            <a:r>
              <a:rPr lang="en-US" sz="2400" i="1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/>
              <a:t>controlled by feedback systems of different design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1395475" y="4658534"/>
            <a:ext cx="100333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two methods of </a:t>
            </a:r>
            <a:r>
              <a:rPr lang="en-US" sz="3200" b="1" dirty="0" smtClean="0">
                <a:solidFill>
                  <a:srgbClr val="FF0000"/>
                </a:solidFill>
              </a:rPr>
              <a:t>seismometer calibration in the lab</a:t>
            </a:r>
            <a:endParaRPr lang="en-US" sz="3200" b="1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800" b="1" dirty="0"/>
              <a:t>mechanical via precision shake table</a:t>
            </a:r>
          </a:p>
          <a:p>
            <a:pPr marL="457200" indent="-457200">
              <a:buAutoNum type="arabicPeriod"/>
            </a:pPr>
            <a:r>
              <a:rPr lang="en-US" sz="2800" b="1" dirty="0"/>
              <a:t>electrical, by injecting a signal into the feedback system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442" y="965226"/>
            <a:ext cx="1144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mean for seismometer calibration?</a:t>
            </a:r>
            <a:endParaRPr lang="en-U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8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8" y="138332"/>
            <a:ext cx="3662647" cy="642228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7" y="51378"/>
            <a:ext cx="3190061" cy="9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442" y="965226"/>
            <a:ext cx="1144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76"/>
              </a:spcAft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mean for seismometer calibration?</a:t>
            </a:r>
            <a:endParaRPr lang="en-US" sz="3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4179" y="1643860"/>
            <a:ext cx="8801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both methods are valid, but yield different insights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6623" y="2261603"/>
            <a:ext cx="93124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#1: mechanical: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we get a voltage proportional to the mechanical excitation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but we treat seismometer as a </a:t>
            </a:r>
            <a:r>
              <a:rPr lang="en-US" sz="2800" b="1" dirty="0" smtClean="0"/>
              <a:t>black box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we don’t know at all what the internal components are doing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9681" y="6310749"/>
            <a:ext cx="7286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more in Thomas </a:t>
            </a:r>
            <a:r>
              <a:rPr lang="en-US" sz="2400" dirty="0" err="1" smtClean="0"/>
              <a:t>Bruns</a:t>
            </a:r>
            <a:r>
              <a:rPr lang="en-US" sz="2400" dirty="0" smtClean="0"/>
              <a:t>’ talk </a:t>
            </a:r>
            <a:r>
              <a:rPr lang="en-US" sz="2400" dirty="0" smtClean="0"/>
              <a:t>(</a:t>
            </a:r>
            <a:r>
              <a:rPr lang="en-US" sz="2400" smtClean="0"/>
              <a:t>SE01-O5) later </a:t>
            </a:r>
            <a:r>
              <a:rPr lang="en-US" sz="2400" dirty="0" smtClean="0"/>
              <a:t>in this session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5938" y="4075654"/>
            <a:ext cx="1160644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#2: electrical: 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inject </a:t>
            </a:r>
            <a:r>
              <a:rPr lang="en-US" sz="2800" b="1" dirty="0" smtClean="0">
                <a:solidFill>
                  <a:srgbClr val="00B050"/>
                </a:solidFill>
              </a:rPr>
              <a:t>voltage </a:t>
            </a:r>
            <a:r>
              <a:rPr lang="en-US" sz="2800" b="1" dirty="0">
                <a:solidFill>
                  <a:srgbClr val="00B050"/>
                </a:solidFill>
              </a:rPr>
              <a:t>into the feedback system, measure response of inertial mass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depending </a:t>
            </a:r>
            <a:r>
              <a:rPr lang="en-US" sz="2800" b="1" dirty="0">
                <a:solidFill>
                  <a:srgbClr val="00B050"/>
                </a:solidFill>
              </a:rPr>
              <a:t>on component layout, we can test each component separately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gives somewhat more insight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get </a:t>
            </a:r>
            <a:r>
              <a:rPr lang="en-US" sz="2800" b="1" dirty="0">
                <a:solidFill>
                  <a:srgbClr val="00B050"/>
                </a:solidFill>
              </a:rPr>
              <a:t>information about behavior of the inertial mass and the feedback </a:t>
            </a:r>
            <a:r>
              <a:rPr lang="en-US" sz="2800" b="1" dirty="0" smtClean="0">
                <a:solidFill>
                  <a:srgbClr val="00B050"/>
                </a:solidFill>
              </a:rPr>
              <a:t>system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762</Words>
  <Application>Microsoft Office PowerPoint</Application>
  <PresentationFormat>Widescreen</PresentationFormat>
  <Paragraphs>149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Edwardian Script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Horst Rademacher</dc:creator>
  <cp:lastModifiedBy>Horst Rademacher</cp:lastModifiedBy>
  <cp:revision>50</cp:revision>
  <dcterms:created xsi:type="dcterms:W3CDTF">2025-08-19T21:50:27Z</dcterms:created>
  <dcterms:modified xsi:type="dcterms:W3CDTF">2025-09-05T19:09:32Z</dcterms:modified>
</cp:coreProperties>
</file>