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94694"/>
  </p:normalViewPr>
  <p:slideViewPr>
    <p:cSldViewPr snapToGrid="0">
      <p:cViewPr varScale="1">
        <p:scale>
          <a:sx n="121" d="100"/>
          <a:sy n="121"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29.08.25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29.08.25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0D81D15-4E58-D3BB-CEFC-C87AF5F6832B}"/>
              </a:ext>
            </a:extLst>
          </p:cNvPr>
          <p:cNvSpPr txBox="1"/>
          <p:nvPr/>
        </p:nvSpPr>
        <p:spPr>
          <a:xfrm>
            <a:off x="2312276" y="1439873"/>
            <a:ext cx="9388803" cy="243840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algn="l">
              <a:lnSpc>
                <a:spcPct val="114000"/>
              </a:lnSpc>
              <a:buClr>
                <a:srgbClr val="1A3A64"/>
              </a:buClr>
            </a:pPr>
            <a:r>
              <a:rPr lang="en-GB" sz="1400" dirty="0">
                <a:solidFill>
                  <a:srgbClr val="1A3A64"/>
                </a:solidFill>
              </a:rPr>
              <a:t>The Costa Rica NDC is managed by OVSICORI-UNA, a university research institute, in charge of volcano and seismic monitoring. Although it only involves one monitoring technique of the CTBT-IMS, (an auxiliary seismic station) the Costa Rica NDC also operates its own broadband seismic and infrasound local networks. Four people are involved with NDC activities at OVSICORI-UNA: a system manager (Christian Garita), a telecommunications engineer (John Bolaños) and two seismologist (Evelyn Nuñez and Marino Protti).</a:t>
            </a:r>
          </a:p>
          <a:p>
            <a:pPr algn="l">
              <a:lnSpc>
                <a:spcPct val="114000"/>
              </a:lnSpc>
              <a:buClr>
                <a:srgbClr val="1A3A64"/>
              </a:buClr>
            </a:pPr>
            <a:r>
              <a:rPr lang="en-GB" sz="1400" dirty="0">
                <a:solidFill>
                  <a:srgbClr val="1A3A64"/>
                </a:solidFill>
              </a:rPr>
              <a:t>The Costa Rica NDC hosted the first NDC training course for Spanish speaking NDCs in November 2023, providing an excellent opportunity to share experiences in our own language.   </a:t>
            </a:r>
          </a:p>
          <a:p>
            <a:pPr algn="l">
              <a:lnSpc>
                <a:spcPct val="114000"/>
              </a:lnSpc>
              <a:buClr>
                <a:srgbClr val="1A3A64"/>
              </a:buClr>
            </a:pPr>
            <a:endParaRPr lang="en-GB" sz="1400" dirty="0">
              <a:solidFill>
                <a:srgbClr val="1A3A64"/>
              </a:solidFill>
            </a:endParaRPr>
          </a:p>
          <a:p>
            <a:pPr algn="l">
              <a:lnSpc>
                <a:spcPct val="114000"/>
              </a:lnSpc>
              <a:buClr>
                <a:srgbClr val="1A3A64"/>
              </a:buClr>
            </a:pPr>
            <a:r>
              <a:rPr lang="en-GB" sz="1400" dirty="0">
                <a:solidFill>
                  <a:srgbClr val="1A3A64"/>
                </a:solidFill>
              </a:rPr>
              <a:t>Peace and conservation are the main flags of Costa Rica foreign policy therefore, this panel and all our efforts related to the CTB Treaty, are focused not only to help preserve our own species though peace, but also all wildlife in this planet.</a:t>
            </a:r>
          </a:p>
          <a:p>
            <a:pPr algn="l">
              <a:lnSpc>
                <a:spcPct val="114000"/>
              </a:lnSpc>
              <a:buClr>
                <a:srgbClr val="1A3A64"/>
              </a:buClr>
            </a:pPr>
            <a:endParaRPr lang="en-GB" sz="1400" dirty="0">
              <a:solidFill>
                <a:srgbClr val="1A3A64"/>
              </a:solidFill>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47472"/>
            <a:ext cx="7632700" cy="541687"/>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Geography, Gender, Generations: </a:t>
            </a:r>
          </a:p>
          <a:p>
            <a:r>
              <a:rPr lang="en-GB" sz="1600" b="1" noProof="0" dirty="0">
                <a:solidFill>
                  <a:schemeClr val="bg1"/>
                </a:solidFill>
                <a:latin typeface="Arial" panose="020B0604020202020204" pitchFamily="34" charset="0"/>
                <a:cs typeface="Arial" panose="020B0604020202020204" pitchFamily="34" charset="0"/>
              </a:rPr>
              <a:t>How NDCs Shape the World Today and Tomorrow?</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492442"/>
          </a:xfrm>
          <a:prstGeom prst="rect">
            <a:avLst/>
          </a:prstGeom>
          <a:noFill/>
        </p:spPr>
        <p:txBody>
          <a:bodyPr wrap="square" lIns="0" tIns="0" rIns="0" bIns="0" rtlCol="0" anchor="t">
            <a:noAutofit/>
          </a:bodyPr>
          <a:lstStyle/>
          <a:p>
            <a:r>
              <a:rPr lang="en-GB" sz="1400" dirty="0">
                <a:solidFill>
                  <a:srgbClr val="1A3A64"/>
                </a:solidFill>
                <a:latin typeface="Arial" panose="020B0604020202020204" pitchFamily="34" charset="0"/>
                <a:cs typeface="Arial" panose="020B0604020202020204" pitchFamily="34" charset="0"/>
              </a:rPr>
              <a:t>Marino Protti</a:t>
            </a:r>
          </a:p>
          <a:p>
            <a:r>
              <a:rPr lang="en-GB" sz="1400" dirty="0">
                <a:solidFill>
                  <a:srgbClr val="1A3A64"/>
                </a:solidFill>
                <a:latin typeface="Arial" panose="020B0604020202020204" pitchFamily="34" charset="0"/>
                <a:cs typeface="Arial" panose="020B0604020202020204" pitchFamily="34" charset="0"/>
              </a:rPr>
              <a:t>Costa Rica Volcanological and Seismological Observatory, National University of Costa Rica (OVSICORI-UNA)</a:t>
            </a:r>
          </a:p>
        </p:txBody>
      </p:sp>
      <p:sp>
        <p:nvSpPr>
          <p:cNvPr id="2" name="TextBox 1">
            <a:extLst>
              <a:ext uri="{FF2B5EF4-FFF2-40B4-BE49-F238E27FC236}">
                <a16:creationId xmlns:a16="http://schemas.microsoft.com/office/drawing/2014/main" id="{FBD21A2B-7F0F-7811-D211-FC9525B2787A}"/>
              </a:ext>
            </a:extLst>
          </p:cNvPr>
          <p:cNvSpPr txBox="1"/>
          <p:nvPr/>
        </p:nvSpPr>
        <p:spPr>
          <a:xfrm>
            <a:off x="10264877" y="107950"/>
            <a:ext cx="1927123" cy="430887"/>
          </a:xfrm>
          <a:prstGeom prst="rect">
            <a:avLst/>
          </a:prstGeom>
          <a:noFill/>
        </p:spPr>
        <p:txBody>
          <a:bodyPr wrap="square" rtlCol="0">
            <a:spAutoFit/>
          </a:bodyPr>
          <a:lstStyle/>
          <a:p>
            <a:r>
              <a:rPr lang="en-US" sz="2200" spc="90" dirty="0">
                <a:solidFill>
                  <a:schemeClr val="bg1"/>
                </a:solidFill>
                <a:latin typeface="Open Sans" pitchFamily="2" charset="0"/>
                <a:ea typeface="Open Sans" pitchFamily="2" charset="0"/>
                <a:cs typeface="Open Sans" pitchFamily="2" charset="0"/>
              </a:rPr>
              <a:t>PANEL 06</a:t>
            </a:r>
          </a:p>
        </p:txBody>
      </p:sp>
      <p:grpSp>
        <p:nvGrpSpPr>
          <p:cNvPr id="18" name="Group 17">
            <a:extLst>
              <a:ext uri="{FF2B5EF4-FFF2-40B4-BE49-F238E27FC236}">
                <a16:creationId xmlns:a16="http://schemas.microsoft.com/office/drawing/2014/main" id="{53D5A016-02C8-8C24-8C07-914C1123C57C}"/>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C1DED525-1839-F390-0F73-DD43C35C6E30}"/>
                </a:ext>
              </a:extLst>
            </p:cNvPr>
            <p:cNvPicPr>
              <a:picLocks noChangeAspect="1"/>
            </p:cNvPicPr>
            <p:nvPr/>
          </p:nvPicPr>
          <p:blipFill>
            <a:blip r:embed="rId2">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58EBC1AC-D0CB-18E9-3511-BBCFD363C2EE}"/>
                </a:ext>
              </a:extLst>
            </p:cNvPr>
            <p:cNvPicPr>
              <a:picLocks noChangeAspect="1"/>
            </p:cNvPicPr>
            <p:nvPr/>
          </p:nvPicPr>
          <p:blipFill>
            <a:blip r:embed="rId2">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61A2A927-CA59-6035-18E2-04B63160F39B}"/>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ADCC56CF-926A-8AEF-909D-63E055AACD9E}"/>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3ACA7C92-51A4-0CC8-0311-09E87D59C3E5}"/>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4" name="Picture 2" descr="Puede ser una imagen de animal y al aire libre">
            <a:extLst>
              <a:ext uri="{FF2B5EF4-FFF2-40B4-BE49-F238E27FC236}">
                <a16:creationId xmlns:a16="http://schemas.microsoft.com/office/drawing/2014/main" id="{22D6122C-C5B3-E51E-0A9B-6C31A733BA63}"/>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6179" r="5487" b="-1"/>
          <a:stretch/>
        </p:blipFill>
        <p:spPr bwMode="auto">
          <a:xfrm>
            <a:off x="4267498" y="3833314"/>
            <a:ext cx="4508500" cy="3024686"/>
          </a:xfrm>
          <a:prstGeom prst="rect">
            <a:avLst/>
          </a:prstGeom>
          <a:solidFill>
            <a:schemeClr val="bg1">
              <a:alpha val="0"/>
            </a:schemeClr>
          </a:solidFill>
        </p:spPr>
      </p:pic>
      <p:pic>
        <p:nvPicPr>
          <p:cNvPr id="6" name="Picture 5" descr="logo-transparente.png">
            <a:extLst>
              <a:ext uri="{FF2B5EF4-FFF2-40B4-BE49-F238E27FC236}">
                <a16:creationId xmlns:a16="http://schemas.microsoft.com/office/drawing/2014/main" id="{1A6D48AF-5968-0C08-F447-93AE5DFEB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361" y="5514560"/>
            <a:ext cx="1554839" cy="1554839"/>
          </a:xfrm>
          <a:prstGeom prst="rect">
            <a:avLst/>
          </a:prstGeom>
        </p:spPr>
      </p:pic>
      <p:pic>
        <p:nvPicPr>
          <p:cNvPr id="20" name="Picture 19" descr="A flag with a red white and blue stripe&#10;&#10;AI-generated content may be incorrect.">
            <a:extLst>
              <a:ext uri="{FF2B5EF4-FFF2-40B4-BE49-F238E27FC236}">
                <a16:creationId xmlns:a16="http://schemas.microsoft.com/office/drawing/2014/main" id="{E1BDAD3C-106B-A03A-3446-3EACD30B2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29" y="5858908"/>
            <a:ext cx="1661823" cy="999092"/>
          </a:xfrm>
          <a:prstGeom prst="rect">
            <a:avLst/>
          </a:prstGeom>
        </p:spPr>
      </p:pic>
    </p:spTree>
    <p:extLst>
      <p:ext uri="{BB962C8B-B14F-4D97-AF65-F5344CB8AC3E}">
        <p14:creationId xmlns:p14="http://schemas.microsoft.com/office/powerpoint/2010/main" val="2274845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Keynote Template_CLEAN_250627_FINAL" id="{788ECEE1-60D1-4A80-9F6A-B61789CC13A0}" vid="{B8A6647F-63A3-428F-BE81-8EC444187F6E}"/>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SnT2025_Panelists Template_250806</Template>
  <TotalTime>11209</TotalTime>
  <Words>199</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Open Sans</vt:lpstr>
      <vt:lpstr>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GAYA PIQUE Luis</dc:creator>
  <cp:lastModifiedBy>JORGE PROTTI QUESADA</cp:lastModifiedBy>
  <cp:revision>11</cp:revision>
  <dcterms:created xsi:type="dcterms:W3CDTF">2025-08-06T09:39:57Z</dcterms:created>
  <dcterms:modified xsi:type="dcterms:W3CDTF">2025-08-29T08:34:22Z</dcterms:modified>
</cp:coreProperties>
</file>