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6" r:id="rId3"/>
    <p:sldId id="275" r:id="rId4"/>
    <p:sldId id="259" r:id="rId5"/>
    <p:sldId id="260" r:id="rId6"/>
    <p:sldId id="256" r:id="rId7"/>
    <p:sldId id="269" r:id="rId8"/>
    <p:sldId id="280" r:id="rId9"/>
    <p:sldId id="270" r:id="rId10"/>
    <p:sldId id="271" r:id="rId11"/>
    <p:sldId id="272" r:id="rId12"/>
    <p:sldId id="261" r:id="rId13"/>
    <p:sldId id="277" r:id="rId14"/>
    <p:sldId id="273" r:id="rId15"/>
    <p:sldId id="263" r:id="rId16"/>
    <p:sldId id="265" r:id="rId17"/>
    <p:sldId id="266" r:id="rId18"/>
    <p:sldId id="279"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EE808F0-5C8D-41E2-A7EE-1297103FB202}">
          <p14:sldIdLst>
            <p14:sldId id="257"/>
          </p14:sldIdLst>
        </p14:section>
        <p14:section name="Presentation Slides" id="{7FF95B58-103F-4172-A696-3BF92E4B71C9}">
          <p14:sldIdLst>
            <p14:sldId id="276"/>
            <p14:sldId id="275"/>
            <p14:sldId id="259"/>
            <p14:sldId id="260"/>
            <p14:sldId id="256"/>
            <p14:sldId id="269"/>
            <p14:sldId id="280"/>
            <p14:sldId id="270"/>
            <p14:sldId id="271"/>
            <p14:sldId id="272"/>
            <p14:sldId id="261"/>
            <p14:sldId id="277"/>
            <p14:sldId id="273"/>
            <p14:sldId id="263"/>
            <p14:sldId id="265"/>
            <p14:sldId id="266"/>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0292" autoAdjust="0"/>
  </p:normalViewPr>
  <p:slideViewPr>
    <p:cSldViewPr snapToGrid="0">
      <p:cViewPr varScale="1">
        <p:scale>
          <a:sx n="64" d="100"/>
          <a:sy n="64" d="100"/>
        </p:scale>
        <p:origin x="6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ISTO Emilia Anna-Liisa" userId="00a7c063-cb40-41a6-948d-5d04655ca814" providerId="ADAL" clId="{3A923815-7D39-4936-A4F7-28BD16A616AA}"/>
    <pc:docChg chg="modSld">
      <pc:chgData name="KOIVISTO Emilia Anna-Liisa" userId="00a7c063-cb40-41a6-948d-5d04655ca814" providerId="ADAL" clId="{3A923815-7D39-4936-A4F7-28BD16A616AA}" dt="2025-09-10T05:26:39.914" v="45" actId="207"/>
      <pc:docMkLst>
        <pc:docMk/>
      </pc:docMkLst>
      <pc:sldChg chg="modSp mod">
        <pc:chgData name="KOIVISTO Emilia Anna-Liisa" userId="00a7c063-cb40-41a6-948d-5d04655ca814" providerId="ADAL" clId="{3A923815-7D39-4936-A4F7-28BD16A616AA}" dt="2025-09-10T05:23:48.687" v="32" actId="20577"/>
        <pc:sldMkLst>
          <pc:docMk/>
          <pc:sldMk cId="4213376638" sldId="260"/>
        </pc:sldMkLst>
        <pc:spChg chg="mod">
          <ac:chgData name="KOIVISTO Emilia Anna-Liisa" userId="00a7c063-cb40-41a6-948d-5d04655ca814" providerId="ADAL" clId="{3A923815-7D39-4936-A4F7-28BD16A616AA}" dt="2025-09-10T05:23:48.687" v="32" actId="20577"/>
          <ac:spMkLst>
            <pc:docMk/>
            <pc:sldMk cId="4213376638" sldId="260"/>
            <ac:spMk id="5" creationId="{C02705E9-C001-94B4-9D6D-8DF39927FDBB}"/>
          </ac:spMkLst>
        </pc:spChg>
      </pc:sldChg>
      <pc:sldChg chg="modSp mod">
        <pc:chgData name="KOIVISTO Emilia Anna-Liisa" userId="00a7c063-cb40-41a6-948d-5d04655ca814" providerId="ADAL" clId="{3A923815-7D39-4936-A4F7-28BD16A616AA}" dt="2025-09-10T05:26:39.914" v="45" actId="207"/>
        <pc:sldMkLst>
          <pc:docMk/>
          <pc:sldMk cId="4061761257" sldId="276"/>
        </pc:sldMkLst>
        <pc:spChg chg="mod">
          <ac:chgData name="KOIVISTO Emilia Anna-Liisa" userId="00a7c063-cb40-41a6-948d-5d04655ca814" providerId="ADAL" clId="{3A923815-7D39-4936-A4F7-28BD16A616AA}" dt="2025-09-10T05:26:39.914" v="45" actId="207"/>
          <ac:spMkLst>
            <pc:docMk/>
            <pc:sldMk cId="4061761257" sldId="276"/>
            <ac:spMk id="6" creationId="{C8472FD9-7331-A31F-5DC7-36F9B5BE57D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9D7C-CC00-4E31-B6D5-F16E612DB3E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0C0EF24-B708-4C89-B971-DBE22E7382B0}">
      <dgm:prSet phldrT="[Text]"/>
      <dgm:spPr/>
      <dgm:t>
        <a:bodyPr/>
        <a:lstStyle/>
        <a:p>
          <a:r>
            <a:rPr lang="en-US" b="1" dirty="0">
              <a:latin typeface="Aptos" panose="020B0004020202020204" pitchFamily="34" charset="0"/>
              <a:ea typeface="Aptos" panose="020B0004020202020204" pitchFamily="34" charset="0"/>
              <a:cs typeface="Arial" panose="020B0604020202020204" pitchFamily="34" charset="0"/>
            </a:rPr>
            <a:t>Operational Readiness</a:t>
          </a:r>
        </a:p>
        <a:p>
          <a:r>
            <a:rPr lang="en-US" dirty="0">
              <a:latin typeface="Aptos" panose="020B0004020202020204" pitchFamily="34" charset="0"/>
              <a:ea typeface="Aptos" panose="020B0004020202020204" pitchFamily="34" charset="0"/>
              <a:cs typeface="Arial" panose="020B0604020202020204" pitchFamily="34" charset="0"/>
            </a:rPr>
            <a:t>ensure that once the Treaty enters into force, OSI teams are fully prepared and equipment is functional</a:t>
          </a:r>
          <a:endParaRPr lang="en-US" dirty="0"/>
        </a:p>
      </dgm:t>
    </dgm:pt>
    <dgm:pt modelId="{BA023EAA-DE3E-4698-88A9-AE7F57AD12F8}" type="parTrans" cxnId="{1453ACAE-246A-45A2-90F7-891649E5E8EB}">
      <dgm:prSet/>
      <dgm:spPr/>
      <dgm:t>
        <a:bodyPr/>
        <a:lstStyle/>
        <a:p>
          <a:endParaRPr lang="en-US"/>
        </a:p>
      </dgm:t>
    </dgm:pt>
    <dgm:pt modelId="{63234E49-C9A3-47F7-B01E-1F467D9462CA}" type="sibTrans" cxnId="{1453ACAE-246A-45A2-90F7-891649E5E8EB}">
      <dgm:prSet/>
      <dgm:spPr/>
      <dgm:t>
        <a:bodyPr/>
        <a:lstStyle/>
        <a:p>
          <a:endParaRPr lang="en-US"/>
        </a:p>
      </dgm:t>
    </dgm:pt>
    <dgm:pt modelId="{D7E0E509-57E3-4B48-B676-6854839DF68C}">
      <dgm:prSet phldrT="[Text]"/>
      <dgm:spPr/>
      <dgm:t>
        <a:bodyPr/>
        <a:lstStyle/>
        <a:p>
          <a:r>
            <a:rPr lang="en-US" b="1" dirty="0">
              <a:latin typeface="Aptos" panose="020B0004020202020204" pitchFamily="34" charset="0"/>
              <a:ea typeface="Aptos" panose="020B0004020202020204" pitchFamily="34" charset="0"/>
              <a:cs typeface="Arial" panose="020B0604020202020204" pitchFamily="34" charset="0"/>
            </a:rPr>
            <a:t>Procedure Validation</a:t>
          </a:r>
        </a:p>
        <a:p>
          <a:r>
            <a:rPr lang="en-US" dirty="0">
              <a:latin typeface="Aptos" panose="020B0004020202020204" pitchFamily="34" charset="0"/>
              <a:ea typeface="Aptos" panose="020B0004020202020204" pitchFamily="34" charset="0"/>
              <a:cs typeface="Arial" panose="020B0604020202020204" pitchFamily="34" charset="0"/>
            </a:rPr>
            <a:t>Running realistic scenarios validates and refines inspection procedures, workflows and reporting formats (leading to updated manuals).</a:t>
          </a:r>
          <a:endParaRPr lang="en-US" dirty="0"/>
        </a:p>
      </dgm:t>
    </dgm:pt>
    <dgm:pt modelId="{B430987B-67EE-4D3C-BDB1-F0E2984561FC}" type="parTrans" cxnId="{D059D061-6790-4555-9EBE-07AAAC43406E}">
      <dgm:prSet/>
      <dgm:spPr/>
      <dgm:t>
        <a:bodyPr/>
        <a:lstStyle/>
        <a:p>
          <a:endParaRPr lang="en-US"/>
        </a:p>
      </dgm:t>
    </dgm:pt>
    <dgm:pt modelId="{09913705-13A4-4DDC-870F-1C81AA011A3E}" type="sibTrans" cxnId="{D059D061-6790-4555-9EBE-07AAAC43406E}">
      <dgm:prSet/>
      <dgm:spPr/>
      <dgm:t>
        <a:bodyPr/>
        <a:lstStyle/>
        <a:p>
          <a:endParaRPr lang="en-US"/>
        </a:p>
      </dgm:t>
    </dgm:pt>
    <dgm:pt modelId="{6B00409C-A2E9-441A-90F2-2369BC405B03}">
      <dgm:prSet phldrT="[Text]"/>
      <dgm:spPr/>
      <dgm:t>
        <a:bodyPr/>
        <a:lstStyle/>
        <a:p>
          <a:r>
            <a:rPr lang="en-US" b="1" dirty="0">
              <a:latin typeface="Aptos" panose="020B0004020202020204" pitchFamily="34" charset="0"/>
              <a:ea typeface="Aptos" panose="020B0004020202020204" pitchFamily="34" charset="0"/>
              <a:cs typeface="Arial" panose="020B0604020202020204" pitchFamily="34" charset="0"/>
            </a:rPr>
            <a:t>Technical Improvement</a:t>
          </a:r>
          <a:r>
            <a:rPr lang="en-US" dirty="0">
              <a:latin typeface="Aptos" panose="020B0004020202020204" pitchFamily="34" charset="0"/>
              <a:ea typeface="Aptos" panose="020B0004020202020204" pitchFamily="34" charset="0"/>
              <a:cs typeface="Arial" panose="020B0604020202020204" pitchFamily="34" charset="0"/>
            </a:rPr>
            <a:t> </a:t>
          </a:r>
        </a:p>
        <a:p>
          <a:r>
            <a:rPr lang="en-US" dirty="0">
              <a:latin typeface="Aptos" panose="020B0004020202020204" pitchFamily="34" charset="0"/>
              <a:ea typeface="Aptos" panose="020B0004020202020204" pitchFamily="34" charset="0"/>
              <a:cs typeface="Arial" panose="020B0604020202020204" pitchFamily="34" charset="0"/>
            </a:rPr>
            <a:t>Data collected allow calibration of sensors and testing new equipment in situ, improving detection resolution.</a:t>
          </a:r>
          <a:endParaRPr lang="en-US" dirty="0"/>
        </a:p>
      </dgm:t>
    </dgm:pt>
    <dgm:pt modelId="{8440ACA2-390C-448A-AE5C-0FC0E5E9B14B}" type="parTrans" cxnId="{68833B78-B659-400E-8450-D2076146AC86}">
      <dgm:prSet/>
      <dgm:spPr/>
      <dgm:t>
        <a:bodyPr/>
        <a:lstStyle/>
        <a:p>
          <a:endParaRPr lang="en-US"/>
        </a:p>
      </dgm:t>
    </dgm:pt>
    <dgm:pt modelId="{A27E6858-F395-4D83-9726-30EEDCE52ECE}" type="sibTrans" cxnId="{68833B78-B659-400E-8450-D2076146AC86}">
      <dgm:prSet/>
      <dgm:spPr/>
      <dgm:t>
        <a:bodyPr/>
        <a:lstStyle/>
        <a:p>
          <a:endParaRPr lang="en-US"/>
        </a:p>
      </dgm:t>
    </dgm:pt>
    <dgm:pt modelId="{B004305B-1771-408C-BCFD-64C368DE8F13}">
      <dgm:prSet phldrT="[Text]"/>
      <dgm:spPr/>
      <dgm:t>
        <a:bodyPr/>
        <a:lstStyle/>
        <a:p>
          <a:pPr marL="228600" lvl="1" indent="0" defTabSz="977900">
            <a:lnSpc>
              <a:spcPct val="90000"/>
            </a:lnSpc>
            <a:spcBef>
              <a:spcPct val="0"/>
            </a:spcBef>
            <a:spcAft>
              <a:spcPct val="15000"/>
            </a:spcAft>
          </a:pPr>
          <a:endParaRPr lang="en-US" dirty="0"/>
        </a:p>
      </dgm:t>
    </dgm:pt>
    <dgm:pt modelId="{A578247A-EDFD-43D4-A987-6AAE69227F8D}" type="parTrans" cxnId="{EE7FDB03-E975-48AB-B7D8-E5EA958A8A2A}">
      <dgm:prSet/>
      <dgm:spPr/>
      <dgm:t>
        <a:bodyPr/>
        <a:lstStyle/>
        <a:p>
          <a:endParaRPr lang="en-US"/>
        </a:p>
      </dgm:t>
    </dgm:pt>
    <dgm:pt modelId="{5A731A64-87A7-4425-87E9-B33069A38533}" type="sibTrans" cxnId="{EE7FDB03-E975-48AB-B7D8-E5EA958A8A2A}">
      <dgm:prSet/>
      <dgm:spPr/>
      <dgm:t>
        <a:bodyPr/>
        <a:lstStyle/>
        <a:p>
          <a:endParaRPr lang="en-US"/>
        </a:p>
      </dgm:t>
    </dgm:pt>
    <dgm:pt modelId="{8C1215BE-7E95-480C-9A7C-683C4B012816}">
      <dgm:prSet phldrT="[Text]"/>
      <dgm:spPr/>
      <dgm:t>
        <a:bodyPr/>
        <a:lstStyle/>
        <a:p>
          <a:pPr marL="228600" lvl="1" indent="0" defTabSz="977900">
            <a:lnSpc>
              <a:spcPct val="90000"/>
            </a:lnSpc>
            <a:spcBef>
              <a:spcPct val="0"/>
            </a:spcBef>
            <a:spcAft>
              <a:spcPct val="15000"/>
            </a:spcAft>
          </a:pPr>
          <a:endParaRPr lang="en-US" dirty="0"/>
        </a:p>
      </dgm:t>
    </dgm:pt>
    <dgm:pt modelId="{414DEA34-C6CF-4F51-9EB2-B52EDD39E3A7}" type="parTrans" cxnId="{D3DC56B9-DB4E-41B6-90D3-F8EAD03A1087}">
      <dgm:prSet/>
      <dgm:spPr/>
      <dgm:t>
        <a:bodyPr/>
        <a:lstStyle/>
        <a:p>
          <a:endParaRPr lang="en-US"/>
        </a:p>
      </dgm:t>
    </dgm:pt>
    <dgm:pt modelId="{0AE8697D-56A4-4166-B70D-24C88ACC95C3}" type="sibTrans" cxnId="{D3DC56B9-DB4E-41B6-90D3-F8EAD03A1087}">
      <dgm:prSet/>
      <dgm:spPr/>
      <dgm:t>
        <a:bodyPr/>
        <a:lstStyle/>
        <a:p>
          <a:endParaRPr lang="en-US"/>
        </a:p>
      </dgm:t>
    </dgm:pt>
    <dgm:pt modelId="{EEEBA435-F6C7-44A4-BE9D-A8A89E0AA64C}">
      <dgm:prSet/>
      <dgm:spPr/>
      <dgm:t>
        <a:bodyPr/>
        <a:lstStyle/>
        <a:p>
          <a:r>
            <a:rPr lang="en-US" b="1" dirty="0">
              <a:latin typeface="Aptos" panose="020B0004020202020204" pitchFamily="34" charset="0"/>
              <a:ea typeface="Aptos" panose="020B0004020202020204" pitchFamily="34" charset="0"/>
              <a:cs typeface="Arial" panose="020B0604020202020204" pitchFamily="34" charset="0"/>
            </a:rPr>
            <a:t>Efficiency Gains</a:t>
          </a:r>
        </a:p>
        <a:p>
          <a:r>
            <a:rPr lang="en-US" dirty="0">
              <a:latin typeface="Aptos" panose="020B0004020202020204" pitchFamily="34" charset="0"/>
              <a:ea typeface="Aptos" panose="020B0004020202020204" pitchFamily="34" charset="0"/>
              <a:cs typeface="Arial" panose="020B0604020202020204" pitchFamily="34" charset="0"/>
            </a:rPr>
            <a:t>Use of integrated tools (e.g. GIMO) and refined team protocols results in faster, more effective search missions (shorter mission planning cycles, better information sharing).</a:t>
          </a:r>
          <a:endParaRPr lang="en-US" dirty="0"/>
        </a:p>
      </dgm:t>
    </dgm:pt>
    <dgm:pt modelId="{83D1DFEF-01B6-4215-A966-EF451F43A3B1}" type="parTrans" cxnId="{530D4604-3771-4016-9841-133333A33554}">
      <dgm:prSet/>
      <dgm:spPr/>
      <dgm:t>
        <a:bodyPr/>
        <a:lstStyle/>
        <a:p>
          <a:endParaRPr lang="en-US"/>
        </a:p>
      </dgm:t>
    </dgm:pt>
    <dgm:pt modelId="{78A5F8F4-E48F-4E76-AEEC-9F913435F2E4}" type="sibTrans" cxnId="{530D4604-3771-4016-9841-133333A33554}">
      <dgm:prSet/>
      <dgm:spPr/>
      <dgm:t>
        <a:bodyPr/>
        <a:lstStyle/>
        <a:p>
          <a:endParaRPr lang="en-US"/>
        </a:p>
      </dgm:t>
    </dgm:pt>
    <dgm:pt modelId="{D7DEAA55-4018-452D-AC97-DB3BBACEC039}">
      <dgm:prSet/>
      <dgm:spPr/>
      <dgm:t>
        <a:bodyPr/>
        <a:lstStyle/>
        <a:p>
          <a:r>
            <a:rPr lang="en-US" b="1" dirty="0">
              <a:latin typeface="Aptos" panose="020B0004020202020204" pitchFamily="34" charset="0"/>
              <a:ea typeface="Aptos" panose="020B0004020202020204" pitchFamily="34" charset="0"/>
              <a:cs typeface="Arial" panose="020B0604020202020204" pitchFamily="34" charset="0"/>
            </a:rPr>
            <a:t>Strengthened Compliance</a:t>
          </a:r>
        </a:p>
        <a:p>
          <a:r>
            <a:rPr lang="en-US" dirty="0">
              <a:latin typeface="Aptos" panose="020B0004020202020204" pitchFamily="34" charset="0"/>
              <a:ea typeface="Aptos" panose="020B0004020202020204" pitchFamily="34" charset="0"/>
              <a:cs typeface="Arial" panose="020B0604020202020204" pitchFamily="34" charset="0"/>
            </a:rPr>
            <a:t>Demonstrating these capabilities builds confidence in the CTBT regime; the exercises show that inspectors can find evidence if needed, thus reinforcing deterrence.</a:t>
          </a:r>
          <a:endParaRPr lang="en-US" dirty="0"/>
        </a:p>
      </dgm:t>
    </dgm:pt>
    <dgm:pt modelId="{2D5A0DA4-06BC-44AC-A04A-411217E4DF6F}" type="parTrans" cxnId="{98782066-5591-4874-A68E-52BBF6EF76B9}">
      <dgm:prSet/>
      <dgm:spPr/>
      <dgm:t>
        <a:bodyPr/>
        <a:lstStyle/>
        <a:p>
          <a:endParaRPr lang="en-US"/>
        </a:p>
      </dgm:t>
    </dgm:pt>
    <dgm:pt modelId="{5949C477-B856-488B-AC1A-46CAE74C1A98}" type="sibTrans" cxnId="{98782066-5591-4874-A68E-52BBF6EF76B9}">
      <dgm:prSet/>
      <dgm:spPr/>
      <dgm:t>
        <a:bodyPr/>
        <a:lstStyle/>
        <a:p>
          <a:endParaRPr lang="en-US"/>
        </a:p>
      </dgm:t>
    </dgm:pt>
    <dgm:pt modelId="{19C3DF85-2712-47BF-88EF-0EEA51EA9B5F}" type="pres">
      <dgm:prSet presAssocID="{BB989D7C-CC00-4E31-B6D5-F16E612DB3EB}" presName="Name0" presStyleCnt="0">
        <dgm:presLayoutVars>
          <dgm:dir/>
          <dgm:resizeHandles val="exact"/>
        </dgm:presLayoutVars>
      </dgm:prSet>
      <dgm:spPr/>
    </dgm:pt>
    <dgm:pt modelId="{8AD2796A-B76D-4D7F-B26A-D7CBFADBAC6F}" type="pres">
      <dgm:prSet presAssocID="{30C0EF24-B708-4C89-B971-DBE22E7382B0}" presName="node" presStyleLbl="node1" presStyleIdx="0" presStyleCnt="5">
        <dgm:presLayoutVars>
          <dgm:bulletEnabled val="1"/>
        </dgm:presLayoutVars>
      </dgm:prSet>
      <dgm:spPr/>
    </dgm:pt>
    <dgm:pt modelId="{952F530A-63EE-4371-88E7-9F6314CA111A}" type="pres">
      <dgm:prSet presAssocID="{63234E49-C9A3-47F7-B01E-1F467D9462CA}" presName="sibTrans" presStyleCnt="0"/>
      <dgm:spPr/>
    </dgm:pt>
    <dgm:pt modelId="{AF324560-D253-49A8-899B-B9BBC5917017}" type="pres">
      <dgm:prSet presAssocID="{D7E0E509-57E3-4B48-B676-6854839DF68C}" presName="node" presStyleLbl="node1" presStyleIdx="1" presStyleCnt="5">
        <dgm:presLayoutVars>
          <dgm:bulletEnabled val="1"/>
        </dgm:presLayoutVars>
      </dgm:prSet>
      <dgm:spPr/>
    </dgm:pt>
    <dgm:pt modelId="{A4BB14D9-ED5B-4EE4-A6F9-7867A5ACDAE7}" type="pres">
      <dgm:prSet presAssocID="{09913705-13A4-4DDC-870F-1C81AA011A3E}" presName="sibTrans" presStyleCnt="0"/>
      <dgm:spPr/>
    </dgm:pt>
    <dgm:pt modelId="{747E2292-65B4-453D-99E2-8F8739B5B8B2}" type="pres">
      <dgm:prSet presAssocID="{6B00409C-A2E9-441A-90F2-2369BC405B03}" presName="node" presStyleLbl="node1" presStyleIdx="2" presStyleCnt="5">
        <dgm:presLayoutVars>
          <dgm:bulletEnabled val="1"/>
        </dgm:presLayoutVars>
      </dgm:prSet>
      <dgm:spPr/>
    </dgm:pt>
    <dgm:pt modelId="{39643B3B-970B-477D-B6A9-18331F996818}" type="pres">
      <dgm:prSet presAssocID="{A27E6858-F395-4D83-9726-30EEDCE52ECE}" presName="sibTrans" presStyleCnt="0"/>
      <dgm:spPr/>
    </dgm:pt>
    <dgm:pt modelId="{DF786461-C24E-4097-8C00-22D15E88C62C}" type="pres">
      <dgm:prSet presAssocID="{EEEBA435-F6C7-44A4-BE9D-A8A89E0AA64C}" presName="node" presStyleLbl="node1" presStyleIdx="3" presStyleCnt="5">
        <dgm:presLayoutVars>
          <dgm:bulletEnabled val="1"/>
        </dgm:presLayoutVars>
      </dgm:prSet>
      <dgm:spPr/>
    </dgm:pt>
    <dgm:pt modelId="{C5EF6E92-7C8F-444F-BA01-1A250CC1D33B}" type="pres">
      <dgm:prSet presAssocID="{78A5F8F4-E48F-4E76-AEEC-9F913435F2E4}" presName="sibTrans" presStyleCnt="0"/>
      <dgm:spPr/>
    </dgm:pt>
    <dgm:pt modelId="{A1361CDA-7DBE-4738-B4B7-B1B255BD58F4}" type="pres">
      <dgm:prSet presAssocID="{D7DEAA55-4018-452D-AC97-DB3BBACEC039}" presName="node" presStyleLbl="node1" presStyleIdx="4" presStyleCnt="5">
        <dgm:presLayoutVars>
          <dgm:bulletEnabled val="1"/>
        </dgm:presLayoutVars>
      </dgm:prSet>
      <dgm:spPr/>
    </dgm:pt>
  </dgm:ptLst>
  <dgm:cxnLst>
    <dgm:cxn modelId="{EE7FDB03-E975-48AB-B7D8-E5EA958A8A2A}" srcId="{6B00409C-A2E9-441A-90F2-2369BC405B03}" destId="{B004305B-1771-408C-BCFD-64C368DE8F13}" srcOrd="0" destOrd="0" parTransId="{A578247A-EDFD-43D4-A987-6AAE69227F8D}" sibTransId="{5A731A64-87A7-4425-87E9-B33069A38533}"/>
    <dgm:cxn modelId="{530D4604-3771-4016-9841-133333A33554}" srcId="{BB989D7C-CC00-4E31-B6D5-F16E612DB3EB}" destId="{EEEBA435-F6C7-44A4-BE9D-A8A89E0AA64C}" srcOrd="3" destOrd="0" parTransId="{83D1DFEF-01B6-4215-A966-EF451F43A3B1}" sibTransId="{78A5F8F4-E48F-4E76-AEEC-9F913435F2E4}"/>
    <dgm:cxn modelId="{EE02CA0D-8650-45F9-B9BC-B8C4BE1092DC}" type="presOf" srcId="{D7E0E509-57E3-4B48-B676-6854839DF68C}" destId="{AF324560-D253-49A8-899B-B9BBC5917017}" srcOrd="0" destOrd="0" presId="urn:microsoft.com/office/officeart/2005/8/layout/hList6"/>
    <dgm:cxn modelId="{1550B718-08FC-489E-94F7-0DCFAA31C25D}" type="presOf" srcId="{8C1215BE-7E95-480C-9A7C-683C4B012816}" destId="{747E2292-65B4-453D-99E2-8F8739B5B8B2}" srcOrd="0" destOrd="2" presId="urn:microsoft.com/office/officeart/2005/8/layout/hList6"/>
    <dgm:cxn modelId="{CEA5331D-88C7-425D-B5C9-EDA11494DFD7}" type="presOf" srcId="{BB989D7C-CC00-4E31-B6D5-F16E612DB3EB}" destId="{19C3DF85-2712-47BF-88EF-0EEA51EA9B5F}" srcOrd="0" destOrd="0" presId="urn:microsoft.com/office/officeart/2005/8/layout/hList6"/>
    <dgm:cxn modelId="{050A9429-43CA-4B33-984D-80178E2966E7}" type="presOf" srcId="{D7DEAA55-4018-452D-AC97-DB3BBACEC039}" destId="{A1361CDA-7DBE-4738-B4B7-B1B255BD58F4}" srcOrd="0" destOrd="0" presId="urn:microsoft.com/office/officeart/2005/8/layout/hList6"/>
    <dgm:cxn modelId="{D059D061-6790-4555-9EBE-07AAAC43406E}" srcId="{BB989D7C-CC00-4E31-B6D5-F16E612DB3EB}" destId="{D7E0E509-57E3-4B48-B676-6854839DF68C}" srcOrd="1" destOrd="0" parTransId="{B430987B-67EE-4D3C-BDB1-F0E2984561FC}" sibTransId="{09913705-13A4-4DDC-870F-1C81AA011A3E}"/>
    <dgm:cxn modelId="{98782066-5591-4874-A68E-52BBF6EF76B9}" srcId="{BB989D7C-CC00-4E31-B6D5-F16E612DB3EB}" destId="{D7DEAA55-4018-452D-AC97-DB3BBACEC039}" srcOrd="4" destOrd="0" parTransId="{2D5A0DA4-06BC-44AC-A04A-411217E4DF6F}" sibTransId="{5949C477-B856-488B-AC1A-46CAE74C1A98}"/>
    <dgm:cxn modelId="{35DD9747-6F1E-4ACE-93B9-A90A25FA0BBA}" type="presOf" srcId="{B004305B-1771-408C-BCFD-64C368DE8F13}" destId="{747E2292-65B4-453D-99E2-8F8739B5B8B2}" srcOrd="0" destOrd="1" presId="urn:microsoft.com/office/officeart/2005/8/layout/hList6"/>
    <dgm:cxn modelId="{F56A0569-E756-48F5-BF0A-A7627E02F802}" type="presOf" srcId="{6B00409C-A2E9-441A-90F2-2369BC405B03}" destId="{747E2292-65B4-453D-99E2-8F8739B5B8B2}" srcOrd="0" destOrd="0" presId="urn:microsoft.com/office/officeart/2005/8/layout/hList6"/>
    <dgm:cxn modelId="{D94AFA4B-5E7B-43BA-B5DD-C0CAC06F45EC}" type="presOf" srcId="{EEEBA435-F6C7-44A4-BE9D-A8A89E0AA64C}" destId="{DF786461-C24E-4097-8C00-22D15E88C62C}" srcOrd="0" destOrd="0" presId="urn:microsoft.com/office/officeart/2005/8/layout/hList6"/>
    <dgm:cxn modelId="{68833B78-B659-400E-8450-D2076146AC86}" srcId="{BB989D7C-CC00-4E31-B6D5-F16E612DB3EB}" destId="{6B00409C-A2E9-441A-90F2-2369BC405B03}" srcOrd="2" destOrd="0" parTransId="{8440ACA2-390C-448A-AE5C-0FC0E5E9B14B}" sibTransId="{A27E6858-F395-4D83-9726-30EEDCE52ECE}"/>
    <dgm:cxn modelId="{5F5A247D-F94E-4A55-BB1A-7BC8112DB223}" type="presOf" srcId="{30C0EF24-B708-4C89-B971-DBE22E7382B0}" destId="{8AD2796A-B76D-4D7F-B26A-D7CBFADBAC6F}" srcOrd="0" destOrd="0" presId="urn:microsoft.com/office/officeart/2005/8/layout/hList6"/>
    <dgm:cxn modelId="{1453ACAE-246A-45A2-90F7-891649E5E8EB}" srcId="{BB989D7C-CC00-4E31-B6D5-F16E612DB3EB}" destId="{30C0EF24-B708-4C89-B971-DBE22E7382B0}" srcOrd="0" destOrd="0" parTransId="{BA023EAA-DE3E-4698-88A9-AE7F57AD12F8}" sibTransId="{63234E49-C9A3-47F7-B01E-1F467D9462CA}"/>
    <dgm:cxn modelId="{D3DC56B9-DB4E-41B6-90D3-F8EAD03A1087}" srcId="{6B00409C-A2E9-441A-90F2-2369BC405B03}" destId="{8C1215BE-7E95-480C-9A7C-683C4B012816}" srcOrd="1" destOrd="0" parTransId="{414DEA34-C6CF-4F51-9EB2-B52EDD39E3A7}" sibTransId="{0AE8697D-56A4-4166-B70D-24C88ACC95C3}"/>
    <dgm:cxn modelId="{DA0176BF-C6E5-4E65-AB29-EFB604B87ECD}" type="presParOf" srcId="{19C3DF85-2712-47BF-88EF-0EEA51EA9B5F}" destId="{8AD2796A-B76D-4D7F-B26A-D7CBFADBAC6F}" srcOrd="0" destOrd="0" presId="urn:microsoft.com/office/officeart/2005/8/layout/hList6"/>
    <dgm:cxn modelId="{DE9DB9AB-D9AE-4520-ADCA-7DA725CAEAB0}" type="presParOf" srcId="{19C3DF85-2712-47BF-88EF-0EEA51EA9B5F}" destId="{952F530A-63EE-4371-88E7-9F6314CA111A}" srcOrd="1" destOrd="0" presId="urn:microsoft.com/office/officeart/2005/8/layout/hList6"/>
    <dgm:cxn modelId="{45756F3B-C10B-4E98-B582-165EF235B364}" type="presParOf" srcId="{19C3DF85-2712-47BF-88EF-0EEA51EA9B5F}" destId="{AF324560-D253-49A8-899B-B9BBC5917017}" srcOrd="2" destOrd="0" presId="urn:microsoft.com/office/officeart/2005/8/layout/hList6"/>
    <dgm:cxn modelId="{05B8A3F8-526F-44D7-8A51-38E38FDB972B}" type="presParOf" srcId="{19C3DF85-2712-47BF-88EF-0EEA51EA9B5F}" destId="{A4BB14D9-ED5B-4EE4-A6F9-7867A5ACDAE7}" srcOrd="3" destOrd="0" presId="urn:microsoft.com/office/officeart/2005/8/layout/hList6"/>
    <dgm:cxn modelId="{E1FA83D3-FB7F-4804-ADD3-7038DA973F34}" type="presParOf" srcId="{19C3DF85-2712-47BF-88EF-0EEA51EA9B5F}" destId="{747E2292-65B4-453D-99E2-8F8739B5B8B2}" srcOrd="4" destOrd="0" presId="urn:microsoft.com/office/officeart/2005/8/layout/hList6"/>
    <dgm:cxn modelId="{7B79A8F5-A4E3-48A7-9A85-2FFA3FB5D363}" type="presParOf" srcId="{19C3DF85-2712-47BF-88EF-0EEA51EA9B5F}" destId="{39643B3B-970B-477D-B6A9-18331F996818}" srcOrd="5" destOrd="0" presId="urn:microsoft.com/office/officeart/2005/8/layout/hList6"/>
    <dgm:cxn modelId="{0F6390AB-4BB7-4608-80AE-C90E95986313}" type="presParOf" srcId="{19C3DF85-2712-47BF-88EF-0EEA51EA9B5F}" destId="{DF786461-C24E-4097-8C00-22D15E88C62C}" srcOrd="6" destOrd="0" presId="urn:microsoft.com/office/officeart/2005/8/layout/hList6"/>
    <dgm:cxn modelId="{86AFB4E8-F3BD-4D9D-BC50-007B67E0B80C}" type="presParOf" srcId="{19C3DF85-2712-47BF-88EF-0EEA51EA9B5F}" destId="{C5EF6E92-7C8F-444F-BA01-1A250CC1D33B}" srcOrd="7" destOrd="0" presId="urn:microsoft.com/office/officeart/2005/8/layout/hList6"/>
    <dgm:cxn modelId="{4DC5EB83-4F8E-46FF-99A1-C3AD61737D64}" type="presParOf" srcId="{19C3DF85-2712-47BF-88EF-0EEA51EA9B5F}" destId="{A1361CDA-7DBE-4738-B4B7-B1B255BD58F4}"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CFCD7-8D96-45CE-9BD1-199F4C4AFD0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981A0C3-807F-4753-869F-3A453DA27A03}">
      <dgm:prSet phldrT="[Text]"/>
      <dgm:spPr/>
      <dgm:t>
        <a:bodyPr/>
        <a:lstStyle/>
        <a:p>
          <a:r>
            <a:rPr lang="en-US" b="1" dirty="0"/>
            <a:t>Data Integration</a:t>
          </a:r>
          <a:endParaRPr lang="en-US" dirty="0"/>
        </a:p>
      </dgm:t>
    </dgm:pt>
    <dgm:pt modelId="{DD148D85-F678-4761-AB43-0E2366C501F5}" type="parTrans" cxnId="{560060C0-8A32-42D1-B845-0351EEB2279E}">
      <dgm:prSet/>
      <dgm:spPr/>
      <dgm:t>
        <a:bodyPr/>
        <a:lstStyle/>
        <a:p>
          <a:endParaRPr lang="en-US"/>
        </a:p>
      </dgm:t>
    </dgm:pt>
    <dgm:pt modelId="{0DCE687C-6835-4E36-91B4-A5E4C0C21637}" type="sibTrans" cxnId="{560060C0-8A32-42D1-B845-0351EEB2279E}">
      <dgm:prSet/>
      <dgm:spPr/>
      <dgm:t>
        <a:bodyPr/>
        <a:lstStyle/>
        <a:p>
          <a:endParaRPr lang="en-US"/>
        </a:p>
      </dgm:t>
    </dgm:pt>
    <dgm:pt modelId="{8BB50A4E-904D-4F2C-B1CC-E7F3A46E7C5C}">
      <dgm:prSet phldrT="[Text]"/>
      <dgm:spPr/>
      <dgm:t>
        <a:bodyPr/>
        <a:lstStyle/>
        <a:p>
          <a:pPr>
            <a:buNone/>
          </a:pPr>
          <a:r>
            <a:rPr lang="en-US" dirty="0"/>
            <a:t>Combining diverse datasets (seismic waveforms, radiometric counts, GIS layers, lab results) in real time is complex. Large volumes of data from varied sources require robust fusion tools</a:t>
          </a:r>
        </a:p>
      </dgm:t>
    </dgm:pt>
    <dgm:pt modelId="{F0A3507B-4007-406F-9822-B61631F57243}" type="parTrans" cxnId="{A3A1D65B-A082-45C7-BDB4-9C62829F94D5}">
      <dgm:prSet/>
      <dgm:spPr/>
      <dgm:t>
        <a:bodyPr/>
        <a:lstStyle/>
        <a:p>
          <a:endParaRPr lang="en-US"/>
        </a:p>
      </dgm:t>
    </dgm:pt>
    <dgm:pt modelId="{F657DAE5-345C-40FE-8AD7-618D97BE904F}" type="sibTrans" cxnId="{A3A1D65B-A082-45C7-BDB4-9C62829F94D5}">
      <dgm:prSet/>
      <dgm:spPr/>
      <dgm:t>
        <a:bodyPr/>
        <a:lstStyle/>
        <a:p>
          <a:endParaRPr lang="en-US"/>
        </a:p>
      </dgm:t>
    </dgm:pt>
    <dgm:pt modelId="{6B34196C-FA07-430A-B7CA-5DE50AC5C7E8}">
      <dgm:prSet phldrT="[Text]"/>
      <dgm:spPr/>
      <dgm:t>
        <a:bodyPr/>
        <a:lstStyle/>
        <a:p>
          <a:pPr>
            <a:buNone/>
          </a:pPr>
          <a:r>
            <a:rPr lang="en-US" b="1" dirty="0"/>
            <a:t>Logistical</a:t>
          </a:r>
          <a:endParaRPr lang="en-US" dirty="0"/>
        </a:p>
      </dgm:t>
    </dgm:pt>
    <dgm:pt modelId="{75D24105-1C4F-4844-955F-5A89BF69093F}" type="parTrans" cxnId="{FDEAE212-B784-413B-BC0E-5C636C222F8C}">
      <dgm:prSet/>
      <dgm:spPr/>
      <dgm:t>
        <a:bodyPr/>
        <a:lstStyle/>
        <a:p>
          <a:endParaRPr lang="en-US"/>
        </a:p>
      </dgm:t>
    </dgm:pt>
    <dgm:pt modelId="{AD39B64F-359E-4574-A4B4-561C059D37A1}" type="sibTrans" cxnId="{FDEAE212-B784-413B-BC0E-5C636C222F8C}">
      <dgm:prSet/>
      <dgm:spPr/>
      <dgm:t>
        <a:bodyPr/>
        <a:lstStyle/>
        <a:p>
          <a:endParaRPr lang="en-US"/>
        </a:p>
      </dgm:t>
    </dgm:pt>
    <dgm:pt modelId="{334386CD-D062-4F35-B0AC-40B721A4FBD3}">
      <dgm:prSet phldrT="[Text]"/>
      <dgm:spPr/>
      <dgm:t>
        <a:bodyPr/>
        <a:lstStyle/>
        <a:p>
          <a:pPr>
            <a:buNone/>
          </a:pPr>
          <a:r>
            <a:rPr lang="en-US" dirty="0"/>
            <a:t>Transporting 150+ tones of heavy, delicate equipment into remote areas under tight time pressure with Calibration requirements and personnels limitation </a:t>
          </a:r>
        </a:p>
      </dgm:t>
    </dgm:pt>
    <dgm:pt modelId="{3F770430-2FF8-405D-AF28-6E1667A12DF1}" type="parTrans" cxnId="{3A435ABA-D543-4664-9D64-4328AE15B2AE}">
      <dgm:prSet/>
      <dgm:spPr/>
      <dgm:t>
        <a:bodyPr/>
        <a:lstStyle/>
        <a:p>
          <a:endParaRPr lang="en-US"/>
        </a:p>
      </dgm:t>
    </dgm:pt>
    <dgm:pt modelId="{9B92766F-05C2-41EB-B6C6-65263CA51DA5}" type="sibTrans" cxnId="{3A435ABA-D543-4664-9D64-4328AE15B2AE}">
      <dgm:prSet/>
      <dgm:spPr/>
      <dgm:t>
        <a:bodyPr/>
        <a:lstStyle/>
        <a:p>
          <a:endParaRPr lang="en-US"/>
        </a:p>
      </dgm:t>
    </dgm:pt>
    <dgm:pt modelId="{FCE789B9-020A-4AA6-A04D-B692EE298FCF}">
      <dgm:prSet phldrT="[Text]"/>
      <dgm:spPr/>
      <dgm:t>
        <a:bodyPr/>
        <a:lstStyle/>
        <a:p>
          <a:pPr>
            <a:buNone/>
          </a:pPr>
          <a:r>
            <a:rPr lang="en-US" b="1" dirty="0"/>
            <a:t>Time Constraints</a:t>
          </a:r>
          <a:endParaRPr lang="en-US" dirty="0"/>
        </a:p>
      </dgm:t>
    </dgm:pt>
    <dgm:pt modelId="{1FE103BF-0359-4B3A-B6C8-D03430ED753C}" type="parTrans" cxnId="{D967A478-400B-4951-8011-BDB935295663}">
      <dgm:prSet/>
      <dgm:spPr/>
      <dgm:t>
        <a:bodyPr/>
        <a:lstStyle/>
        <a:p>
          <a:endParaRPr lang="en-US"/>
        </a:p>
      </dgm:t>
    </dgm:pt>
    <dgm:pt modelId="{A683FDAC-0CE5-43FF-AF2E-2BF055E33888}" type="sibTrans" cxnId="{D967A478-400B-4951-8011-BDB935295663}">
      <dgm:prSet/>
      <dgm:spPr/>
      <dgm:t>
        <a:bodyPr/>
        <a:lstStyle/>
        <a:p>
          <a:endParaRPr lang="en-US"/>
        </a:p>
      </dgm:t>
    </dgm:pt>
    <dgm:pt modelId="{5281F0AD-1942-4039-9116-39E10B48A49C}">
      <dgm:prSet phldrT="[Text]"/>
      <dgm:spPr/>
      <dgm:t>
        <a:bodyPr/>
        <a:lstStyle/>
        <a:p>
          <a:pPr>
            <a:buNone/>
          </a:pPr>
          <a:r>
            <a:rPr lang="en-US" dirty="0"/>
            <a:t>Certain signals decay quickly – e.g. the number of aftershocks and short-lived radionuclides dissipate; Inspectors must deploy within days to capture these signals; ITF cycle(steps 1-5); </a:t>
          </a:r>
        </a:p>
      </dgm:t>
    </dgm:pt>
    <dgm:pt modelId="{7502EC02-F050-4E6F-8D60-5C85129E0D2C}" type="parTrans" cxnId="{FBEA439A-80FB-4A4C-83A2-8A6F75376A94}">
      <dgm:prSet/>
      <dgm:spPr/>
      <dgm:t>
        <a:bodyPr/>
        <a:lstStyle/>
        <a:p>
          <a:endParaRPr lang="en-US"/>
        </a:p>
      </dgm:t>
    </dgm:pt>
    <dgm:pt modelId="{6AD82954-97A3-4437-9F91-752A3675A2A9}" type="sibTrans" cxnId="{FBEA439A-80FB-4A4C-83A2-8A6F75376A94}">
      <dgm:prSet/>
      <dgm:spPr/>
      <dgm:t>
        <a:bodyPr/>
        <a:lstStyle/>
        <a:p>
          <a:endParaRPr lang="en-US"/>
        </a:p>
      </dgm:t>
    </dgm:pt>
    <dgm:pt modelId="{5E781FEB-589F-4944-A524-96FFE1FC1FDF}">
      <dgm:prSet/>
      <dgm:spPr/>
      <dgm:t>
        <a:bodyPr/>
        <a:lstStyle/>
        <a:p>
          <a:pPr>
            <a:buNone/>
          </a:pPr>
          <a:r>
            <a:rPr lang="en-US" b="1" dirty="0"/>
            <a:t>Environmental</a:t>
          </a:r>
          <a:endParaRPr lang="en-US" dirty="0"/>
        </a:p>
      </dgm:t>
    </dgm:pt>
    <dgm:pt modelId="{1666928D-5C02-4AB9-B90B-C12FAB782A22}" type="parTrans" cxnId="{E97CC374-741A-43FE-9566-55FDBC50A074}">
      <dgm:prSet/>
      <dgm:spPr/>
      <dgm:t>
        <a:bodyPr/>
        <a:lstStyle/>
        <a:p>
          <a:endParaRPr lang="en-US"/>
        </a:p>
      </dgm:t>
    </dgm:pt>
    <dgm:pt modelId="{52836477-1981-4384-A0CA-6500D1486739}" type="sibTrans" cxnId="{E97CC374-741A-43FE-9566-55FDBC50A074}">
      <dgm:prSet/>
      <dgm:spPr/>
      <dgm:t>
        <a:bodyPr/>
        <a:lstStyle/>
        <a:p>
          <a:endParaRPr lang="en-US"/>
        </a:p>
      </dgm:t>
    </dgm:pt>
    <dgm:pt modelId="{CDFF9487-AF47-4EC1-9E77-073B46C8DC92}">
      <dgm:prSet/>
      <dgm:spPr/>
      <dgm:t>
        <a:bodyPr/>
        <a:lstStyle/>
        <a:p>
          <a:pPr>
            <a:buNone/>
          </a:pPr>
          <a:r>
            <a:rPr lang="en-US" b="1" dirty="0"/>
            <a:t>Technical Limits</a:t>
          </a:r>
          <a:endParaRPr lang="en-US" dirty="0"/>
        </a:p>
      </dgm:t>
    </dgm:pt>
    <dgm:pt modelId="{77326270-B77C-4756-9A79-99862C1CD1A0}" type="parTrans" cxnId="{E3CA4321-2ACE-4A4D-A950-BAD8C4E7C1C9}">
      <dgm:prSet/>
      <dgm:spPr/>
      <dgm:t>
        <a:bodyPr/>
        <a:lstStyle/>
        <a:p>
          <a:endParaRPr lang="en-US"/>
        </a:p>
      </dgm:t>
    </dgm:pt>
    <dgm:pt modelId="{833FEAC4-DAEE-4F95-A848-4A12538D9126}" type="sibTrans" cxnId="{E3CA4321-2ACE-4A4D-A950-BAD8C4E7C1C9}">
      <dgm:prSet/>
      <dgm:spPr/>
      <dgm:t>
        <a:bodyPr/>
        <a:lstStyle/>
        <a:p>
          <a:endParaRPr lang="en-US"/>
        </a:p>
      </dgm:t>
    </dgm:pt>
    <dgm:pt modelId="{D154491B-3519-4E88-A824-EDDF43308802}">
      <dgm:prSet/>
      <dgm:spPr/>
      <dgm:t>
        <a:bodyPr/>
        <a:lstStyle/>
        <a:p>
          <a:pPr>
            <a:buNone/>
          </a:pPr>
          <a:r>
            <a:rPr lang="en-US" dirty="0"/>
            <a:t>OSI take place in environments ranging from arid deserts to the Arctic, impacting inspectors, equipment, search logic, logistics, and every component of the inspection.</a:t>
          </a:r>
        </a:p>
      </dgm:t>
    </dgm:pt>
    <dgm:pt modelId="{17D1B9AB-BE34-46EE-998E-FE96891F9875}" type="parTrans" cxnId="{EC4C15FB-E2C5-4D89-89B6-14817785B715}">
      <dgm:prSet/>
      <dgm:spPr/>
      <dgm:t>
        <a:bodyPr/>
        <a:lstStyle/>
        <a:p>
          <a:endParaRPr lang="en-US"/>
        </a:p>
      </dgm:t>
    </dgm:pt>
    <dgm:pt modelId="{2CBE316A-C6EC-42DE-82DD-6D9A880C15BC}" type="sibTrans" cxnId="{EC4C15FB-E2C5-4D89-89B6-14817785B715}">
      <dgm:prSet/>
      <dgm:spPr/>
      <dgm:t>
        <a:bodyPr/>
        <a:lstStyle/>
        <a:p>
          <a:endParaRPr lang="en-US"/>
        </a:p>
      </dgm:t>
    </dgm:pt>
    <dgm:pt modelId="{F6EDD000-355C-42C0-9424-3E6D261BABE5}">
      <dgm:prSet/>
      <dgm:spPr/>
      <dgm:t>
        <a:bodyPr/>
        <a:lstStyle/>
        <a:p>
          <a:pPr>
            <a:buNone/>
          </a:pPr>
          <a:r>
            <a:rPr lang="en-US" dirty="0"/>
            <a:t>Instruments have finite resolution and detection capabilities; some signals can be confused with background anomalies; Keeping all equipment calibrated under field conditions is also challenging</a:t>
          </a:r>
        </a:p>
      </dgm:t>
    </dgm:pt>
    <dgm:pt modelId="{123ED28B-BAAF-4587-A4CE-48F490E9AC2C}" type="parTrans" cxnId="{BE0029AD-C780-4413-89F4-02BC893DF07F}">
      <dgm:prSet/>
      <dgm:spPr/>
      <dgm:t>
        <a:bodyPr/>
        <a:lstStyle/>
        <a:p>
          <a:endParaRPr lang="en-US"/>
        </a:p>
      </dgm:t>
    </dgm:pt>
    <dgm:pt modelId="{581D0B21-85D3-488E-BF0F-DEA6B77FCE07}" type="sibTrans" cxnId="{BE0029AD-C780-4413-89F4-02BC893DF07F}">
      <dgm:prSet/>
      <dgm:spPr/>
      <dgm:t>
        <a:bodyPr/>
        <a:lstStyle/>
        <a:p>
          <a:endParaRPr lang="en-US"/>
        </a:p>
      </dgm:t>
    </dgm:pt>
    <dgm:pt modelId="{EBCBABA1-80AC-4B36-BE3B-3178E6484D69}" type="pres">
      <dgm:prSet presAssocID="{8D0CFCD7-8D96-45CE-9BD1-199F4C4AFD08}" presName="Name0" presStyleCnt="0">
        <dgm:presLayoutVars>
          <dgm:chMax/>
          <dgm:chPref val="3"/>
          <dgm:dir/>
          <dgm:animOne val="branch"/>
          <dgm:animLvl val="lvl"/>
        </dgm:presLayoutVars>
      </dgm:prSet>
      <dgm:spPr/>
    </dgm:pt>
    <dgm:pt modelId="{B7457384-0CE4-47E4-BF56-D2FB8D37A004}" type="pres">
      <dgm:prSet presAssocID="{A981A0C3-807F-4753-869F-3A453DA27A03}" presName="composite" presStyleCnt="0"/>
      <dgm:spPr/>
    </dgm:pt>
    <dgm:pt modelId="{D2CD7DD4-1747-450B-9FE2-AC0CFCE7717B}" type="pres">
      <dgm:prSet presAssocID="{A981A0C3-807F-4753-869F-3A453DA27A03}" presName="FirstChild" presStyleLbl="revTx" presStyleIdx="0" presStyleCnt="5">
        <dgm:presLayoutVars>
          <dgm:chMax val="0"/>
          <dgm:chPref val="0"/>
          <dgm:bulletEnabled val="1"/>
        </dgm:presLayoutVars>
      </dgm:prSet>
      <dgm:spPr/>
    </dgm:pt>
    <dgm:pt modelId="{F566C957-FC8A-4CED-A73F-361F853817BA}" type="pres">
      <dgm:prSet presAssocID="{A981A0C3-807F-4753-869F-3A453DA27A03}" presName="Parent" presStyleLbl="alignNode1" presStyleIdx="0" presStyleCnt="5">
        <dgm:presLayoutVars>
          <dgm:chMax val="3"/>
          <dgm:chPref val="3"/>
          <dgm:bulletEnabled val="1"/>
        </dgm:presLayoutVars>
      </dgm:prSet>
      <dgm:spPr/>
    </dgm:pt>
    <dgm:pt modelId="{6B1BD7DE-B581-4546-B148-5A0DD9E49B77}" type="pres">
      <dgm:prSet presAssocID="{A981A0C3-807F-4753-869F-3A453DA27A03}" presName="Accent" presStyleLbl="parChTrans1D1" presStyleIdx="0" presStyleCnt="5"/>
      <dgm:spPr/>
    </dgm:pt>
    <dgm:pt modelId="{F59A315B-478B-4705-8803-0BCAD8E51A6A}" type="pres">
      <dgm:prSet presAssocID="{0DCE687C-6835-4E36-91B4-A5E4C0C21637}" presName="sibTrans" presStyleCnt="0"/>
      <dgm:spPr/>
    </dgm:pt>
    <dgm:pt modelId="{DF8F565D-627B-4CE3-BB2C-C17DAD43B29A}" type="pres">
      <dgm:prSet presAssocID="{6B34196C-FA07-430A-B7CA-5DE50AC5C7E8}" presName="composite" presStyleCnt="0"/>
      <dgm:spPr/>
    </dgm:pt>
    <dgm:pt modelId="{7EF74051-543E-4BC5-B777-AF4E7D72EE66}" type="pres">
      <dgm:prSet presAssocID="{6B34196C-FA07-430A-B7CA-5DE50AC5C7E8}" presName="FirstChild" presStyleLbl="revTx" presStyleIdx="1" presStyleCnt="5">
        <dgm:presLayoutVars>
          <dgm:chMax val="0"/>
          <dgm:chPref val="0"/>
          <dgm:bulletEnabled val="1"/>
        </dgm:presLayoutVars>
      </dgm:prSet>
      <dgm:spPr/>
    </dgm:pt>
    <dgm:pt modelId="{74ABF1C5-C374-4565-9FD2-CF61F3D85244}" type="pres">
      <dgm:prSet presAssocID="{6B34196C-FA07-430A-B7CA-5DE50AC5C7E8}" presName="Parent" presStyleLbl="alignNode1" presStyleIdx="1" presStyleCnt="5">
        <dgm:presLayoutVars>
          <dgm:chMax val="3"/>
          <dgm:chPref val="3"/>
          <dgm:bulletEnabled val="1"/>
        </dgm:presLayoutVars>
      </dgm:prSet>
      <dgm:spPr/>
    </dgm:pt>
    <dgm:pt modelId="{152B4F9B-79E2-4483-B105-8E4A79051907}" type="pres">
      <dgm:prSet presAssocID="{6B34196C-FA07-430A-B7CA-5DE50AC5C7E8}" presName="Accent" presStyleLbl="parChTrans1D1" presStyleIdx="1" presStyleCnt="5"/>
      <dgm:spPr/>
    </dgm:pt>
    <dgm:pt modelId="{6B4C577E-21E2-41AD-A1D9-68D080688DF2}" type="pres">
      <dgm:prSet presAssocID="{AD39B64F-359E-4574-A4B4-561C059D37A1}" presName="sibTrans" presStyleCnt="0"/>
      <dgm:spPr/>
    </dgm:pt>
    <dgm:pt modelId="{26FF15DE-F4A7-49B1-B250-9F6057B11846}" type="pres">
      <dgm:prSet presAssocID="{FCE789B9-020A-4AA6-A04D-B692EE298FCF}" presName="composite" presStyleCnt="0"/>
      <dgm:spPr/>
    </dgm:pt>
    <dgm:pt modelId="{DD659B58-B9AD-4862-9DEA-F6884492C74F}" type="pres">
      <dgm:prSet presAssocID="{FCE789B9-020A-4AA6-A04D-B692EE298FCF}" presName="FirstChild" presStyleLbl="revTx" presStyleIdx="2" presStyleCnt="5">
        <dgm:presLayoutVars>
          <dgm:chMax val="0"/>
          <dgm:chPref val="0"/>
          <dgm:bulletEnabled val="1"/>
        </dgm:presLayoutVars>
      </dgm:prSet>
      <dgm:spPr/>
    </dgm:pt>
    <dgm:pt modelId="{CCEBA521-B364-405F-A56B-35E41D0DC065}" type="pres">
      <dgm:prSet presAssocID="{FCE789B9-020A-4AA6-A04D-B692EE298FCF}" presName="Parent" presStyleLbl="alignNode1" presStyleIdx="2" presStyleCnt="5">
        <dgm:presLayoutVars>
          <dgm:chMax val="3"/>
          <dgm:chPref val="3"/>
          <dgm:bulletEnabled val="1"/>
        </dgm:presLayoutVars>
      </dgm:prSet>
      <dgm:spPr/>
    </dgm:pt>
    <dgm:pt modelId="{9D1CC885-0641-4B15-8F3B-3937FF62291B}" type="pres">
      <dgm:prSet presAssocID="{FCE789B9-020A-4AA6-A04D-B692EE298FCF}" presName="Accent" presStyleLbl="parChTrans1D1" presStyleIdx="2" presStyleCnt="5"/>
      <dgm:spPr/>
    </dgm:pt>
    <dgm:pt modelId="{212E1761-A9FF-4C92-862C-ACCEDF6EC6B2}" type="pres">
      <dgm:prSet presAssocID="{A683FDAC-0CE5-43FF-AF2E-2BF055E33888}" presName="sibTrans" presStyleCnt="0"/>
      <dgm:spPr/>
    </dgm:pt>
    <dgm:pt modelId="{AA25945B-6ECE-41CE-9800-34C61A4B5386}" type="pres">
      <dgm:prSet presAssocID="{5E781FEB-589F-4944-A524-96FFE1FC1FDF}" presName="composite" presStyleCnt="0"/>
      <dgm:spPr/>
    </dgm:pt>
    <dgm:pt modelId="{8A09B4B4-F15D-45D0-BED3-5CCC0662E031}" type="pres">
      <dgm:prSet presAssocID="{5E781FEB-589F-4944-A524-96FFE1FC1FDF}" presName="FirstChild" presStyleLbl="revTx" presStyleIdx="3" presStyleCnt="5">
        <dgm:presLayoutVars>
          <dgm:chMax val="0"/>
          <dgm:chPref val="0"/>
          <dgm:bulletEnabled val="1"/>
        </dgm:presLayoutVars>
      </dgm:prSet>
      <dgm:spPr/>
    </dgm:pt>
    <dgm:pt modelId="{9F0C6292-8153-4C40-833E-924B388EB107}" type="pres">
      <dgm:prSet presAssocID="{5E781FEB-589F-4944-A524-96FFE1FC1FDF}" presName="Parent" presStyleLbl="alignNode1" presStyleIdx="3" presStyleCnt="5">
        <dgm:presLayoutVars>
          <dgm:chMax val="3"/>
          <dgm:chPref val="3"/>
          <dgm:bulletEnabled val="1"/>
        </dgm:presLayoutVars>
      </dgm:prSet>
      <dgm:spPr/>
    </dgm:pt>
    <dgm:pt modelId="{12ACF648-C828-4811-A635-511F849FEFC1}" type="pres">
      <dgm:prSet presAssocID="{5E781FEB-589F-4944-A524-96FFE1FC1FDF}" presName="Accent" presStyleLbl="parChTrans1D1" presStyleIdx="3" presStyleCnt="5"/>
      <dgm:spPr/>
    </dgm:pt>
    <dgm:pt modelId="{67C3C1D7-77D7-41A0-A1EC-0CAD40F74DAC}" type="pres">
      <dgm:prSet presAssocID="{52836477-1981-4384-A0CA-6500D1486739}" presName="sibTrans" presStyleCnt="0"/>
      <dgm:spPr/>
    </dgm:pt>
    <dgm:pt modelId="{769F8DDC-7A1C-46AE-9A67-AA7017B88BDC}" type="pres">
      <dgm:prSet presAssocID="{CDFF9487-AF47-4EC1-9E77-073B46C8DC92}" presName="composite" presStyleCnt="0"/>
      <dgm:spPr/>
    </dgm:pt>
    <dgm:pt modelId="{7580C0F2-6700-40DB-9B2F-30035A9DF68F}" type="pres">
      <dgm:prSet presAssocID="{CDFF9487-AF47-4EC1-9E77-073B46C8DC92}" presName="FirstChild" presStyleLbl="revTx" presStyleIdx="4" presStyleCnt="5">
        <dgm:presLayoutVars>
          <dgm:chMax val="0"/>
          <dgm:chPref val="0"/>
          <dgm:bulletEnabled val="1"/>
        </dgm:presLayoutVars>
      </dgm:prSet>
      <dgm:spPr/>
    </dgm:pt>
    <dgm:pt modelId="{9C03B742-DD96-49A2-BEDE-62772391EADA}" type="pres">
      <dgm:prSet presAssocID="{CDFF9487-AF47-4EC1-9E77-073B46C8DC92}" presName="Parent" presStyleLbl="alignNode1" presStyleIdx="4" presStyleCnt="5">
        <dgm:presLayoutVars>
          <dgm:chMax val="3"/>
          <dgm:chPref val="3"/>
          <dgm:bulletEnabled val="1"/>
        </dgm:presLayoutVars>
      </dgm:prSet>
      <dgm:spPr/>
    </dgm:pt>
    <dgm:pt modelId="{2117ECE5-B55C-4AFE-AC87-73329D449B5B}" type="pres">
      <dgm:prSet presAssocID="{CDFF9487-AF47-4EC1-9E77-073B46C8DC92}" presName="Accent" presStyleLbl="parChTrans1D1" presStyleIdx="4" presStyleCnt="5"/>
      <dgm:spPr/>
    </dgm:pt>
  </dgm:ptLst>
  <dgm:cxnLst>
    <dgm:cxn modelId="{3E59FB05-8095-42FE-BD46-C190222687EA}" type="presOf" srcId="{5E781FEB-589F-4944-A524-96FFE1FC1FDF}" destId="{9F0C6292-8153-4C40-833E-924B388EB107}" srcOrd="0" destOrd="0" presId="urn:microsoft.com/office/officeart/2011/layout/TabList"/>
    <dgm:cxn modelId="{FDEAE212-B784-413B-BC0E-5C636C222F8C}" srcId="{8D0CFCD7-8D96-45CE-9BD1-199F4C4AFD08}" destId="{6B34196C-FA07-430A-B7CA-5DE50AC5C7E8}" srcOrd="1" destOrd="0" parTransId="{75D24105-1C4F-4844-955F-5A89BF69093F}" sibTransId="{AD39B64F-359E-4574-A4B4-561C059D37A1}"/>
    <dgm:cxn modelId="{E3CA4321-2ACE-4A4D-A950-BAD8C4E7C1C9}" srcId="{8D0CFCD7-8D96-45CE-9BD1-199F4C4AFD08}" destId="{CDFF9487-AF47-4EC1-9E77-073B46C8DC92}" srcOrd="4" destOrd="0" parTransId="{77326270-B77C-4756-9A79-99862C1CD1A0}" sibTransId="{833FEAC4-DAEE-4F95-A848-4A12538D9126}"/>
    <dgm:cxn modelId="{154E592D-72F2-4302-90F3-C82447B71084}" type="presOf" srcId="{FCE789B9-020A-4AA6-A04D-B692EE298FCF}" destId="{CCEBA521-B364-405F-A56B-35E41D0DC065}" srcOrd="0" destOrd="0" presId="urn:microsoft.com/office/officeart/2011/layout/TabList"/>
    <dgm:cxn modelId="{EE5FB32E-BDDA-44FB-A8B5-EC898DB5D2AB}" type="presOf" srcId="{A981A0C3-807F-4753-869F-3A453DA27A03}" destId="{F566C957-FC8A-4CED-A73F-361F853817BA}" srcOrd="0" destOrd="0" presId="urn:microsoft.com/office/officeart/2011/layout/TabList"/>
    <dgm:cxn modelId="{4139222F-CC7A-4C1B-AB08-FB6C541CF812}" type="presOf" srcId="{5281F0AD-1942-4039-9116-39E10B48A49C}" destId="{DD659B58-B9AD-4862-9DEA-F6884492C74F}" srcOrd="0" destOrd="0" presId="urn:microsoft.com/office/officeart/2011/layout/TabList"/>
    <dgm:cxn modelId="{A3A1D65B-A082-45C7-BDB4-9C62829F94D5}" srcId="{A981A0C3-807F-4753-869F-3A453DA27A03}" destId="{8BB50A4E-904D-4F2C-B1CC-E7F3A46E7C5C}" srcOrd="0" destOrd="0" parTransId="{F0A3507B-4007-406F-9822-B61631F57243}" sibTransId="{F657DAE5-345C-40FE-8AD7-618D97BE904F}"/>
    <dgm:cxn modelId="{E97CC374-741A-43FE-9566-55FDBC50A074}" srcId="{8D0CFCD7-8D96-45CE-9BD1-199F4C4AFD08}" destId="{5E781FEB-589F-4944-A524-96FFE1FC1FDF}" srcOrd="3" destOrd="0" parTransId="{1666928D-5C02-4AB9-B90B-C12FAB782A22}" sibTransId="{52836477-1981-4384-A0CA-6500D1486739}"/>
    <dgm:cxn modelId="{9B8F8378-C418-4A50-BFFC-00788A052C6D}" type="presOf" srcId="{6B34196C-FA07-430A-B7CA-5DE50AC5C7E8}" destId="{74ABF1C5-C374-4565-9FD2-CF61F3D85244}" srcOrd="0" destOrd="0" presId="urn:microsoft.com/office/officeart/2011/layout/TabList"/>
    <dgm:cxn modelId="{D967A478-400B-4951-8011-BDB935295663}" srcId="{8D0CFCD7-8D96-45CE-9BD1-199F4C4AFD08}" destId="{FCE789B9-020A-4AA6-A04D-B692EE298FCF}" srcOrd="2" destOrd="0" parTransId="{1FE103BF-0359-4B3A-B6C8-D03430ED753C}" sibTransId="{A683FDAC-0CE5-43FF-AF2E-2BF055E33888}"/>
    <dgm:cxn modelId="{AD302C80-EF6F-48B6-A877-E8E99A6690B8}" type="presOf" srcId="{CDFF9487-AF47-4EC1-9E77-073B46C8DC92}" destId="{9C03B742-DD96-49A2-BEDE-62772391EADA}" srcOrd="0" destOrd="0" presId="urn:microsoft.com/office/officeart/2011/layout/TabList"/>
    <dgm:cxn modelId="{23804A8A-8BD5-40FF-93EB-5C333F4DF178}" type="presOf" srcId="{8D0CFCD7-8D96-45CE-9BD1-199F4C4AFD08}" destId="{EBCBABA1-80AC-4B36-BE3B-3178E6484D69}" srcOrd="0" destOrd="0" presId="urn:microsoft.com/office/officeart/2011/layout/TabList"/>
    <dgm:cxn modelId="{FBEA439A-80FB-4A4C-83A2-8A6F75376A94}" srcId="{FCE789B9-020A-4AA6-A04D-B692EE298FCF}" destId="{5281F0AD-1942-4039-9116-39E10B48A49C}" srcOrd="0" destOrd="0" parTransId="{7502EC02-F050-4E6F-8D60-5C85129E0D2C}" sibTransId="{6AD82954-97A3-4437-9F91-752A3675A2A9}"/>
    <dgm:cxn modelId="{BE0029AD-C780-4413-89F4-02BC893DF07F}" srcId="{CDFF9487-AF47-4EC1-9E77-073B46C8DC92}" destId="{F6EDD000-355C-42C0-9424-3E6D261BABE5}" srcOrd="0" destOrd="0" parTransId="{123ED28B-BAAF-4587-A4CE-48F490E9AC2C}" sibTransId="{581D0B21-85D3-488E-BF0F-DEA6B77FCE07}"/>
    <dgm:cxn modelId="{F38A36AF-5B2C-4E5F-BF1C-3E2366ED6F55}" type="presOf" srcId="{F6EDD000-355C-42C0-9424-3E6D261BABE5}" destId="{7580C0F2-6700-40DB-9B2F-30035A9DF68F}" srcOrd="0" destOrd="0" presId="urn:microsoft.com/office/officeart/2011/layout/TabList"/>
    <dgm:cxn modelId="{D604DEB9-B1A1-4422-8DEA-F1B00D70332D}" type="presOf" srcId="{334386CD-D062-4F35-B0AC-40B721A4FBD3}" destId="{7EF74051-543E-4BC5-B777-AF4E7D72EE66}" srcOrd="0" destOrd="0" presId="urn:microsoft.com/office/officeart/2011/layout/TabList"/>
    <dgm:cxn modelId="{3A435ABA-D543-4664-9D64-4328AE15B2AE}" srcId="{6B34196C-FA07-430A-B7CA-5DE50AC5C7E8}" destId="{334386CD-D062-4F35-B0AC-40B721A4FBD3}" srcOrd="0" destOrd="0" parTransId="{3F770430-2FF8-405D-AF28-6E1667A12DF1}" sibTransId="{9B92766F-05C2-41EB-B6C6-65263CA51DA5}"/>
    <dgm:cxn modelId="{560060C0-8A32-42D1-B845-0351EEB2279E}" srcId="{8D0CFCD7-8D96-45CE-9BD1-199F4C4AFD08}" destId="{A981A0C3-807F-4753-869F-3A453DA27A03}" srcOrd="0" destOrd="0" parTransId="{DD148D85-F678-4761-AB43-0E2366C501F5}" sibTransId="{0DCE687C-6835-4E36-91B4-A5E4C0C21637}"/>
    <dgm:cxn modelId="{1D17DEE7-87E1-4B34-8983-1FA591E937CB}" type="presOf" srcId="{8BB50A4E-904D-4F2C-B1CC-E7F3A46E7C5C}" destId="{D2CD7DD4-1747-450B-9FE2-AC0CFCE7717B}" srcOrd="0" destOrd="0" presId="urn:microsoft.com/office/officeart/2011/layout/TabList"/>
    <dgm:cxn modelId="{2C66DDF6-1389-4AF3-889A-46E4E3B1AEEA}" type="presOf" srcId="{D154491B-3519-4E88-A824-EDDF43308802}" destId="{8A09B4B4-F15D-45D0-BED3-5CCC0662E031}" srcOrd="0" destOrd="0" presId="urn:microsoft.com/office/officeart/2011/layout/TabList"/>
    <dgm:cxn modelId="{EC4C15FB-E2C5-4D89-89B6-14817785B715}" srcId="{5E781FEB-589F-4944-A524-96FFE1FC1FDF}" destId="{D154491B-3519-4E88-A824-EDDF43308802}" srcOrd="0" destOrd="0" parTransId="{17D1B9AB-BE34-46EE-998E-FE96891F9875}" sibTransId="{2CBE316A-C6EC-42DE-82DD-6D9A880C15BC}"/>
    <dgm:cxn modelId="{22EF284F-1BD0-44F7-9108-B87FF8824152}" type="presParOf" srcId="{EBCBABA1-80AC-4B36-BE3B-3178E6484D69}" destId="{B7457384-0CE4-47E4-BF56-D2FB8D37A004}" srcOrd="0" destOrd="0" presId="urn:microsoft.com/office/officeart/2011/layout/TabList"/>
    <dgm:cxn modelId="{0A815AE2-D71D-4752-BC9B-9173CB6CC3E6}" type="presParOf" srcId="{B7457384-0CE4-47E4-BF56-D2FB8D37A004}" destId="{D2CD7DD4-1747-450B-9FE2-AC0CFCE7717B}" srcOrd="0" destOrd="0" presId="urn:microsoft.com/office/officeart/2011/layout/TabList"/>
    <dgm:cxn modelId="{E71031C5-D038-401B-98C1-EC1A1254F2BB}" type="presParOf" srcId="{B7457384-0CE4-47E4-BF56-D2FB8D37A004}" destId="{F566C957-FC8A-4CED-A73F-361F853817BA}" srcOrd="1" destOrd="0" presId="urn:microsoft.com/office/officeart/2011/layout/TabList"/>
    <dgm:cxn modelId="{0CB5C8F8-BF31-4ABF-A3EE-3EB95530259E}" type="presParOf" srcId="{B7457384-0CE4-47E4-BF56-D2FB8D37A004}" destId="{6B1BD7DE-B581-4546-B148-5A0DD9E49B77}" srcOrd="2" destOrd="0" presId="urn:microsoft.com/office/officeart/2011/layout/TabList"/>
    <dgm:cxn modelId="{BA881E4F-EBCB-4DF5-910E-9A9931E4A28E}" type="presParOf" srcId="{EBCBABA1-80AC-4B36-BE3B-3178E6484D69}" destId="{F59A315B-478B-4705-8803-0BCAD8E51A6A}" srcOrd="1" destOrd="0" presId="urn:microsoft.com/office/officeart/2011/layout/TabList"/>
    <dgm:cxn modelId="{3D7C0AED-2D9B-4022-81F1-BC4EE1C26252}" type="presParOf" srcId="{EBCBABA1-80AC-4B36-BE3B-3178E6484D69}" destId="{DF8F565D-627B-4CE3-BB2C-C17DAD43B29A}" srcOrd="2" destOrd="0" presId="urn:microsoft.com/office/officeart/2011/layout/TabList"/>
    <dgm:cxn modelId="{33A99EC0-83F6-49D1-9AE7-6BA0543FA7C3}" type="presParOf" srcId="{DF8F565D-627B-4CE3-BB2C-C17DAD43B29A}" destId="{7EF74051-543E-4BC5-B777-AF4E7D72EE66}" srcOrd="0" destOrd="0" presId="urn:microsoft.com/office/officeart/2011/layout/TabList"/>
    <dgm:cxn modelId="{4E519375-440C-4761-A329-A20FF55254F6}" type="presParOf" srcId="{DF8F565D-627B-4CE3-BB2C-C17DAD43B29A}" destId="{74ABF1C5-C374-4565-9FD2-CF61F3D85244}" srcOrd="1" destOrd="0" presId="urn:microsoft.com/office/officeart/2011/layout/TabList"/>
    <dgm:cxn modelId="{58852779-4C34-4D0F-8489-88420A65A430}" type="presParOf" srcId="{DF8F565D-627B-4CE3-BB2C-C17DAD43B29A}" destId="{152B4F9B-79E2-4483-B105-8E4A79051907}" srcOrd="2" destOrd="0" presId="urn:microsoft.com/office/officeart/2011/layout/TabList"/>
    <dgm:cxn modelId="{5BD668C5-F3E0-43EA-B510-D180023425BE}" type="presParOf" srcId="{EBCBABA1-80AC-4B36-BE3B-3178E6484D69}" destId="{6B4C577E-21E2-41AD-A1D9-68D080688DF2}" srcOrd="3" destOrd="0" presId="urn:microsoft.com/office/officeart/2011/layout/TabList"/>
    <dgm:cxn modelId="{273A8D17-F213-4515-AE9E-004DE6268279}" type="presParOf" srcId="{EBCBABA1-80AC-4B36-BE3B-3178E6484D69}" destId="{26FF15DE-F4A7-49B1-B250-9F6057B11846}" srcOrd="4" destOrd="0" presId="urn:microsoft.com/office/officeart/2011/layout/TabList"/>
    <dgm:cxn modelId="{27CFA131-79AF-4447-8369-74284D2760DA}" type="presParOf" srcId="{26FF15DE-F4A7-49B1-B250-9F6057B11846}" destId="{DD659B58-B9AD-4862-9DEA-F6884492C74F}" srcOrd="0" destOrd="0" presId="urn:microsoft.com/office/officeart/2011/layout/TabList"/>
    <dgm:cxn modelId="{5249ECF1-A288-4955-B52F-6AA1880787DF}" type="presParOf" srcId="{26FF15DE-F4A7-49B1-B250-9F6057B11846}" destId="{CCEBA521-B364-405F-A56B-35E41D0DC065}" srcOrd="1" destOrd="0" presId="urn:microsoft.com/office/officeart/2011/layout/TabList"/>
    <dgm:cxn modelId="{7FCD05F0-44C8-43D4-903B-397BC7F511EE}" type="presParOf" srcId="{26FF15DE-F4A7-49B1-B250-9F6057B11846}" destId="{9D1CC885-0641-4B15-8F3B-3937FF62291B}" srcOrd="2" destOrd="0" presId="urn:microsoft.com/office/officeart/2011/layout/TabList"/>
    <dgm:cxn modelId="{EEA2311A-4CA4-43C5-A56A-2C1D448C93B6}" type="presParOf" srcId="{EBCBABA1-80AC-4B36-BE3B-3178E6484D69}" destId="{212E1761-A9FF-4C92-862C-ACCEDF6EC6B2}" srcOrd="5" destOrd="0" presId="urn:microsoft.com/office/officeart/2011/layout/TabList"/>
    <dgm:cxn modelId="{4BC966CB-57FA-4205-94DC-B6CB5D9BD07B}" type="presParOf" srcId="{EBCBABA1-80AC-4B36-BE3B-3178E6484D69}" destId="{AA25945B-6ECE-41CE-9800-34C61A4B5386}" srcOrd="6" destOrd="0" presId="urn:microsoft.com/office/officeart/2011/layout/TabList"/>
    <dgm:cxn modelId="{131E907B-E638-4B5F-B393-963E3ADAA374}" type="presParOf" srcId="{AA25945B-6ECE-41CE-9800-34C61A4B5386}" destId="{8A09B4B4-F15D-45D0-BED3-5CCC0662E031}" srcOrd="0" destOrd="0" presId="urn:microsoft.com/office/officeart/2011/layout/TabList"/>
    <dgm:cxn modelId="{0285757F-8D2D-42B3-9569-B35B8BC60A85}" type="presParOf" srcId="{AA25945B-6ECE-41CE-9800-34C61A4B5386}" destId="{9F0C6292-8153-4C40-833E-924B388EB107}" srcOrd="1" destOrd="0" presId="urn:microsoft.com/office/officeart/2011/layout/TabList"/>
    <dgm:cxn modelId="{49462EC4-6C91-4C30-9E02-F65B528C7C15}" type="presParOf" srcId="{AA25945B-6ECE-41CE-9800-34C61A4B5386}" destId="{12ACF648-C828-4811-A635-511F849FEFC1}" srcOrd="2" destOrd="0" presId="urn:microsoft.com/office/officeart/2011/layout/TabList"/>
    <dgm:cxn modelId="{F048CC9F-3E5F-49EC-ADFC-600FE85020CD}" type="presParOf" srcId="{EBCBABA1-80AC-4B36-BE3B-3178E6484D69}" destId="{67C3C1D7-77D7-41A0-A1EC-0CAD40F74DAC}" srcOrd="7" destOrd="0" presId="urn:microsoft.com/office/officeart/2011/layout/TabList"/>
    <dgm:cxn modelId="{6040EB22-BCF0-405F-99C8-F441E8994683}" type="presParOf" srcId="{EBCBABA1-80AC-4B36-BE3B-3178E6484D69}" destId="{769F8DDC-7A1C-46AE-9A67-AA7017B88BDC}" srcOrd="8" destOrd="0" presId="urn:microsoft.com/office/officeart/2011/layout/TabList"/>
    <dgm:cxn modelId="{4E04C064-B0DC-403F-8FDD-26DE667CF29C}" type="presParOf" srcId="{769F8DDC-7A1C-46AE-9A67-AA7017B88BDC}" destId="{7580C0F2-6700-40DB-9B2F-30035A9DF68F}" srcOrd="0" destOrd="0" presId="urn:microsoft.com/office/officeart/2011/layout/TabList"/>
    <dgm:cxn modelId="{2185D87F-33D3-4A36-AC3E-863B1218F761}" type="presParOf" srcId="{769F8DDC-7A1C-46AE-9A67-AA7017B88BDC}" destId="{9C03B742-DD96-49A2-BEDE-62772391EADA}" srcOrd="1" destOrd="0" presId="urn:microsoft.com/office/officeart/2011/layout/TabList"/>
    <dgm:cxn modelId="{437D42D6-5103-400C-ADED-57B43EC1F8C5}" type="presParOf" srcId="{769F8DDC-7A1C-46AE-9A67-AA7017B88BDC}" destId="{2117ECE5-B55C-4AFE-AC87-73329D449B5B}"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51738-89AC-4C9F-9CA0-A4006A5E9D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BC2357-3984-4335-A9BA-A7D29381E889}">
      <dgm:prSet phldrT="[Text]"/>
      <dgm:spPr/>
      <dgm:t>
        <a:bodyPr/>
        <a:lstStyle/>
        <a:p>
          <a:pPr>
            <a:buNone/>
          </a:pPr>
          <a:r>
            <a:rPr lang="en-US" b="1" dirty="0"/>
            <a:t>Data Fusion Tools</a:t>
          </a:r>
          <a:endParaRPr lang="en-US" dirty="0"/>
        </a:p>
      </dgm:t>
    </dgm:pt>
    <dgm:pt modelId="{605269E2-4DA6-4616-99C8-F521211193D2}" type="parTrans" cxnId="{DA504F43-2D8E-4AD5-9209-A5E4876E4D08}">
      <dgm:prSet/>
      <dgm:spPr/>
      <dgm:t>
        <a:bodyPr/>
        <a:lstStyle/>
        <a:p>
          <a:endParaRPr lang="en-US"/>
        </a:p>
      </dgm:t>
    </dgm:pt>
    <dgm:pt modelId="{8822CEC0-9A4C-4AA6-B36C-8E55D5F8C71D}" type="sibTrans" cxnId="{DA504F43-2D8E-4AD5-9209-A5E4876E4D08}">
      <dgm:prSet/>
      <dgm:spPr/>
      <dgm:t>
        <a:bodyPr/>
        <a:lstStyle/>
        <a:p>
          <a:endParaRPr lang="en-US"/>
        </a:p>
      </dgm:t>
    </dgm:pt>
    <dgm:pt modelId="{C709C465-8CFE-466F-A3F0-5194AE6A8D7E}">
      <dgm:prSet phldrT="[Text]"/>
      <dgm:spPr/>
      <dgm:t>
        <a:bodyPr/>
        <a:lstStyle/>
        <a:p>
          <a:pPr>
            <a:buNone/>
          </a:pPr>
          <a:r>
            <a:rPr lang="en-US" b="1" dirty="0"/>
            <a:t>Autonomous Systems</a:t>
          </a:r>
          <a:endParaRPr lang="en-US" dirty="0"/>
        </a:p>
      </dgm:t>
    </dgm:pt>
    <dgm:pt modelId="{B54B583C-570D-4ED5-9D12-7F14E9C9ABF6}" type="parTrans" cxnId="{8283670C-D2D2-42C1-BDEF-6E976D7678A1}">
      <dgm:prSet/>
      <dgm:spPr/>
      <dgm:t>
        <a:bodyPr/>
        <a:lstStyle/>
        <a:p>
          <a:endParaRPr lang="en-US"/>
        </a:p>
      </dgm:t>
    </dgm:pt>
    <dgm:pt modelId="{EE04DD11-A3D3-4E5E-B365-9CF14B86A1F8}" type="sibTrans" cxnId="{8283670C-D2D2-42C1-BDEF-6E976D7678A1}">
      <dgm:prSet/>
      <dgm:spPr/>
      <dgm:t>
        <a:bodyPr/>
        <a:lstStyle/>
        <a:p>
          <a:endParaRPr lang="en-US"/>
        </a:p>
      </dgm:t>
    </dgm:pt>
    <dgm:pt modelId="{E16D6DB0-2FF4-4C8D-B3B5-14EA91D721C8}">
      <dgm:prSet phldrT="[Text]"/>
      <dgm:spPr/>
      <dgm:t>
        <a:bodyPr/>
        <a:lstStyle/>
        <a:p>
          <a:pPr>
            <a:buNone/>
          </a:pPr>
          <a:r>
            <a:rPr lang="en-US" b="1" dirty="0"/>
            <a:t>Logistics Prep</a:t>
          </a:r>
          <a:endParaRPr lang="en-US" dirty="0"/>
        </a:p>
      </dgm:t>
    </dgm:pt>
    <dgm:pt modelId="{27C10D3C-7C58-47E5-A1DD-31835417D170}" type="parTrans" cxnId="{E91784F3-165F-4DA0-843F-9B06A4FED72A}">
      <dgm:prSet/>
      <dgm:spPr/>
      <dgm:t>
        <a:bodyPr/>
        <a:lstStyle/>
        <a:p>
          <a:endParaRPr lang="en-US"/>
        </a:p>
      </dgm:t>
    </dgm:pt>
    <dgm:pt modelId="{4B0181D4-3653-4D1D-AF8C-8FD321DF492C}" type="sibTrans" cxnId="{E91784F3-165F-4DA0-843F-9B06A4FED72A}">
      <dgm:prSet/>
      <dgm:spPr/>
      <dgm:t>
        <a:bodyPr/>
        <a:lstStyle/>
        <a:p>
          <a:endParaRPr lang="en-US"/>
        </a:p>
      </dgm:t>
    </dgm:pt>
    <dgm:pt modelId="{8D315413-4D9B-4036-8B3F-C3A6492FFB54}">
      <dgm:prSet phldrT="[Text]"/>
      <dgm:spPr/>
      <dgm:t>
        <a:bodyPr/>
        <a:lstStyle/>
        <a:p>
          <a:pPr>
            <a:buNone/>
          </a:pPr>
          <a:r>
            <a:rPr lang="en-US" b="1" dirty="0"/>
            <a:t>Sensor Advances</a:t>
          </a:r>
          <a:endParaRPr lang="en-US" dirty="0"/>
        </a:p>
      </dgm:t>
    </dgm:pt>
    <dgm:pt modelId="{17C63A3C-3BDD-4CC0-B2C7-3BF82FB05726}" type="parTrans" cxnId="{87E62711-99C3-4DE6-853F-66275D95E9E2}">
      <dgm:prSet/>
      <dgm:spPr/>
      <dgm:t>
        <a:bodyPr/>
        <a:lstStyle/>
        <a:p>
          <a:endParaRPr lang="en-US"/>
        </a:p>
      </dgm:t>
    </dgm:pt>
    <dgm:pt modelId="{1C351CF4-C209-4981-A9E3-8E380F354866}" type="sibTrans" cxnId="{87E62711-99C3-4DE6-853F-66275D95E9E2}">
      <dgm:prSet/>
      <dgm:spPr/>
      <dgm:t>
        <a:bodyPr/>
        <a:lstStyle/>
        <a:p>
          <a:endParaRPr lang="en-US"/>
        </a:p>
      </dgm:t>
    </dgm:pt>
    <dgm:pt modelId="{46304E13-5270-42A4-B99C-3580C85A3C85}">
      <dgm:prSet phldrT="[Text]"/>
      <dgm:spPr/>
      <dgm:t>
        <a:bodyPr/>
        <a:lstStyle/>
        <a:p>
          <a:pPr>
            <a:buNone/>
          </a:pPr>
          <a:r>
            <a:rPr lang="en-US" b="1" dirty="0"/>
            <a:t>Novel Processing  methods</a:t>
          </a:r>
          <a:endParaRPr lang="en-US" dirty="0"/>
        </a:p>
      </dgm:t>
    </dgm:pt>
    <dgm:pt modelId="{F401E97C-FC66-4D3D-92EA-21A5A5BFFBFE}" type="parTrans" cxnId="{99B2B3D9-BC11-46EB-AF61-CCA49FD3206D}">
      <dgm:prSet/>
      <dgm:spPr/>
      <dgm:t>
        <a:bodyPr/>
        <a:lstStyle/>
        <a:p>
          <a:endParaRPr lang="en-US"/>
        </a:p>
      </dgm:t>
    </dgm:pt>
    <dgm:pt modelId="{339280BA-3EB4-4738-98C9-CC2184DA27BD}" type="sibTrans" cxnId="{99B2B3D9-BC11-46EB-AF61-CCA49FD3206D}">
      <dgm:prSet/>
      <dgm:spPr/>
      <dgm:t>
        <a:bodyPr/>
        <a:lstStyle/>
        <a:p>
          <a:endParaRPr lang="en-US"/>
        </a:p>
      </dgm:t>
    </dgm:pt>
    <dgm:pt modelId="{A9E3DF59-76FE-4EBB-BCEB-45CA2639C13A}" type="pres">
      <dgm:prSet presAssocID="{D9951738-89AC-4C9F-9CA0-A4006A5E9DDC}" presName="diagram" presStyleCnt="0">
        <dgm:presLayoutVars>
          <dgm:dir/>
          <dgm:resizeHandles val="exact"/>
        </dgm:presLayoutVars>
      </dgm:prSet>
      <dgm:spPr/>
    </dgm:pt>
    <dgm:pt modelId="{AEB720A6-4CC5-4743-B191-0AC455D1050B}" type="pres">
      <dgm:prSet presAssocID="{29BC2357-3984-4335-A9BA-A7D29381E889}" presName="node" presStyleLbl="node1" presStyleIdx="0" presStyleCnt="5">
        <dgm:presLayoutVars>
          <dgm:bulletEnabled val="1"/>
        </dgm:presLayoutVars>
      </dgm:prSet>
      <dgm:spPr/>
    </dgm:pt>
    <dgm:pt modelId="{529B3F5A-E8DA-4BC1-ABE7-29243A9473A2}" type="pres">
      <dgm:prSet presAssocID="{8822CEC0-9A4C-4AA6-B36C-8E55D5F8C71D}" presName="sibTrans" presStyleCnt="0"/>
      <dgm:spPr/>
    </dgm:pt>
    <dgm:pt modelId="{70E5EB67-8E87-4B79-920F-342FF3F83FAC}" type="pres">
      <dgm:prSet presAssocID="{C709C465-8CFE-466F-A3F0-5194AE6A8D7E}" presName="node" presStyleLbl="node1" presStyleIdx="1" presStyleCnt="5">
        <dgm:presLayoutVars>
          <dgm:bulletEnabled val="1"/>
        </dgm:presLayoutVars>
      </dgm:prSet>
      <dgm:spPr/>
    </dgm:pt>
    <dgm:pt modelId="{86F0F23E-9CF8-4495-9AB6-36E48E473EEC}" type="pres">
      <dgm:prSet presAssocID="{EE04DD11-A3D3-4E5E-B365-9CF14B86A1F8}" presName="sibTrans" presStyleCnt="0"/>
      <dgm:spPr/>
    </dgm:pt>
    <dgm:pt modelId="{9FFF6680-C526-4E13-BF3B-AF41FBF8E3F0}" type="pres">
      <dgm:prSet presAssocID="{E16D6DB0-2FF4-4C8D-B3B5-14EA91D721C8}" presName="node" presStyleLbl="node1" presStyleIdx="2" presStyleCnt="5">
        <dgm:presLayoutVars>
          <dgm:bulletEnabled val="1"/>
        </dgm:presLayoutVars>
      </dgm:prSet>
      <dgm:spPr/>
    </dgm:pt>
    <dgm:pt modelId="{726B6E62-A910-4CF3-848C-A9B77E601068}" type="pres">
      <dgm:prSet presAssocID="{4B0181D4-3653-4D1D-AF8C-8FD321DF492C}" presName="sibTrans" presStyleCnt="0"/>
      <dgm:spPr/>
    </dgm:pt>
    <dgm:pt modelId="{7C53B540-818A-4FC0-806D-2F59E8988F80}" type="pres">
      <dgm:prSet presAssocID="{8D315413-4D9B-4036-8B3F-C3A6492FFB54}" presName="node" presStyleLbl="node1" presStyleIdx="3" presStyleCnt="5">
        <dgm:presLayoutVars>
          <dgm:bulletEnabled val="1"/>
        </dgm:presLayoutVars>
      </dgm:prSet>
      <dgm:spPr/>
    </dgm:pt>
    <dgm:pt modelId="{8A2EF988-324F-4809-9DF1-794809528EA7}" type="pres">
      <dgm:prSet presAssocID="{1C351CF4-C209-4981-A9E3-8E380F354866}" presName="sibTrans" presStyleCnt="0"/>
      <dgm:spPr/>
    </dgm:pt>
    <dgm:pt modelId="{6B093BAB-D849-4D88-8DF9-5B87B79FC09E}" type="pres">
      <dgm:prSet presAssocID="{46304E13-5270-42A4-B99C-3580C85A3C85}" presName="node" presStyleLbl="node1" presStyleIdx="4" presStyleCnt="5">
        <dgm:presLayoutVars>
          <dgm:bulletEnabled val="1"/>
        </dgm:presLayoutVars>
      </dgm:prSet>
      <dgm:spPr/>
    </dgm:pt>
  </dgm:ptLst>
  <dgm:cxnLst>
    <dgm:cxn modelId="{8283670C-D2D2-42C1-BDEF-6E976D7678A1}" srcId="{D9951738-89AC-4C9F-9CA0-A4006A5E9DDC}" destId="{C709C465-8CFE-466F-A3F0-5194AE6A8D7E}" srcOrd="1" destOrd="0" parTransId="{B54B583C-570D-4ED5-9D12-7F14E9C9ABF6}" sibTransId="{EE04DD11-A3D3-4E5E-B365-9CF14B86A1F8}"/>
    <dgm:cxn modelId="{87E62711-99C3-4DE6-853F-66275D95E9E2}" srcId="{D9951738-89AC-4C9F-9CA0-A4006A5E9DDC}" destId="{8D315413-4D9B-4036-8B3F-C3A6492FFB54}" srcOrd="3" destOrd="0" parTransId="{17C63A3C-3BDD-4CC0-B2C7-3BF82FB05726}" sibTransId="{1C351CF4-C209-4981-A9E3-8E380F354866}"/>
    <dgm:cxn modelId="{62449A26-4DAB-4DF1-B195-08F5A73D362C}" type="presOf" srcId="{E16D6DB0-2FF4-4C8D-B3B5-14EA91D721C8}" destId="{9FFF6680-C526-4E13-BF3B-AF41FBF8E3F0}" srcOrd="0" destOrd="0" presId="urn:microsoft.com/office/officeart/2005/8/layout/default"/>
    <dgm:cxn modelId="{59F84163-31F1-412A-8FB6-D5598B9ADD7E}" type="presOf" srcId="{D9951738-89AC-4C9F-9CA0-A4006A5E9DDC}" destId="{A9E3DF59-76FE-4EBB-BCEB-45CA2639C13A}" srcOrd="0" destOrd="0" presId="urn:microsoft.com/office/officeart/2005/8/layout/default"/>
    <dgm:cxn modelId="{DA504F43-2D8E-4AD5-9209-A5E4876E4D08}" srcId="{D9951738-89AC-4C9F-9CA0-A4006A5E9DDC}" destId="{29BC2357-3984-4335-A9BA-A7D29381E889}" srcOrd="0" destOrd="0" parTransId="{605269E2-4DA6-4616-99C8-F521211193D2}" sibTransId="{8822CEC0-9A4C-4AA6-B36C-8E55D5F8C71D}"/>
    <dgm:cxn modelId="{73ADA146-4466-42CE-8A68-7D6C30C63535}" type="presOf" srcId="{C709C465-8CFE-466F-A3F0-5194AE6A8D7E}" destId="{70E5EB67-8E87-4B79-920F-342FF3F83FAC}" srcOrd="0" destOrd="0" presId="urn:microsoft.com/office/officeart/2005/8/layout/default"/>
    <dgm:cxn modelId="{3858FE4C-2CF5-42CD-AA45-1C34E97244DB}" type="presOf" srcId="{29BC2357-3984-4335-A9BA-A7D29381E889}" destId="{AEB720A6-4CC5-4743-B191-0AC455D1050B}" srcOrd="0" destOrd="0" presId="urn:microsoft.com/office/officeart/2005/8/layout/default"/>
    <dgm:cxn modelId="{E044647E-A87C-4840-B7D2-C49165329BA1}" type="presOf" srcId="{8D315413-4D9B-4036-8B3F-C3A6492FFB54}" destId="{7C53B540-818A-4FC0-806D-2F59E8988F80}" srcOrd="0" destOrd="0" presId="urn:microsoft.com/office/officeart/2005/8/layout/default"/>
    <dgm:cxn modelId="{D96547A3-30DE-4BA8-A5FE-677920DBA090}" type="presOf" srcId="{46304E13-5270-42A4-B99C-3580C85A3C85}" destId="{6B093BAB-D849-4D88-8DF9-5B87B79FC09E}" srcOrd="0" destOrd="0" presId="urn:microsoft.com/office/officeart/2005/8/layout/default"/>
    <dgm:cxn modelId="{99B2B3D9-BC11-46EB-AF61-CCA49FD3206D}" srcId="{D9951738-89AC-4C9F-9CA0-A4006A5E9DDC}" destId="{46304E13-5270-42A4-B99C-3580C85A3C85}" srcOrd="4" destOrd="0" parTransId="{F401E97C-FC66-4D3D-92EA-21A5A5BFFBFE}" sibTransId="{339280BA-3EB4-4738-98C9-CC2184DA27BD}"/>
    <dgm:cxn modelId="{E91784F3-165F-4DA0-843F-9B06A4FED72A}" srcId="{D9951738-89AC-4C9F-9CA0-A4006A5E9DDC}" destId="{E16D6DB0-2FF4-4C8D-B3B5-14EA91D721C8}" srcOrd="2" destOrd="0" parTransId="{27C10D3C-7C58-47E5-A1DD-31835417D170}" sibTransId="{4B0181D4-3653-4D1D-AF8C-8FD321DF492C}"/>
    <dgm:cxn modelId="{8CBF71C1-EAD1-4D1F-A43A-8391DFE5B1B5}" type="presParOf" srcId="{A9E3DF59-76FE-4EBB-BCEB-45CA2639C13A}" destId="{AEB720A6-4CC5-4743-B191-0AC455D1050B}" srcOrd="0" destOrd="0" presId="urn:microsoft.com/office/officeart/2005/8/layout/default"/>
    <dgm:cxn modelId="{37010EF7-C03B-40E9-B44E-6399E4E0B41D}" type="presParOf" srcId="{A9E3DF59-76FE-4EBB-BCEB-45CA2639C13A}" destId="{529B3F5A-E8DA-4BC1-ABE7-29243A9473A2}" srcOrd="1" destOrd="0" presId="urn:microsoft.com/office/officeart/2005/8/layout/default"/>
    <dgm:cxn modelId="{989546BC-7D76-480D-9880-3132D9DB9159}" type="presParOf" srcId="{A9E3DF59-76FE-4EBB-BCEB-45CA2639C13A}" destId="{70E5EB67-8E87-4B79-920F-342FF3F83FAC}" srcOrd="2" destOrd="0" presId="urn:microsoft.com/office/officeart/2005/8/layout/default"/>
    <dgm:cxn modelId="{B648307C-F4B9-4FF5-B95C-80669FFD4BB0}" type="presParOf" srcId="{A9E3DF59-76FE-4EBB-BCEB-45CA2639C13A}" destId="{86F0F23E-9CF8-4495-9AB6-36E48E473EEC}" srcOrd="3" destOrd="0" presId="urn:microsoft.com/office/officeart/2005/8/layout/default"/>
    <dgm:cxn modelId="{271D82E6-1B25-4C45-BEDD-C90B53101480}" type="presParOf" srcId="{A9E3DF59-76FE-4EBB-BCEB-45CA2639C13A}" destId="{9FFF6680-C526-4E13-BF3B-AF41FBF8E3F0}" srcOrd="4" destOrd="0" presId="urn:microsoft.com/office/officeart/2005/8/layout/default"/>
    <dgm:cxn modelId="{E51AEEBA-639D-4A37-8BF8-A28E5522ADD3}" type="presParOf" srcId="{A9E3DF59-76FE-4EBB-BCEB-45CA2639C13A}" destId="{726B6E62-A910-4CF3-848C-A9B77E601068}" srcOrd="5" destOrd="0" presId="urn:microsoft.com/office/officeart/2005/8/layout/default"/>
    <dgm:cxn modelId="{2C729F03-2A93-4DC2-B97D-D49FB0495A2F}" type="presParOf" srcId="{A9E3DF59-76FE-4EBB-BCEB-45CA2639C13A}" destId="{7C53B540-818A-4FC0-806D-2F59E8988F80}" srcOrd="6" destOrd="0" presId="urn:microsoft.com/office/officeart/2005/8/layout/default"/>
    <dgm:cxn modelId="{235F3233-F54E-4D11-B3DB-DB8E3D05B99B}" type="presParOf" srcId="{A9E3DF59-76FE-4EBB-BCEB-45CA2639C13A}" destId="{8A2EF988-324F-4809-9DF1-794809528EA7}" srcOrd="7" destOrd="0" presId="urn:microsoft.com/office/officeart/2005/8/layout/default"/>
    <dgm:cxn modelId="{7660642F-19AE-4FB1-B476-EA68F58ACD70}" type="presParOf" srcId="{A9E3DF59-76FE-4EBB-BCEB-45CA2639C13A}" destId="{6B093BAB-D849-4D88-8DF9-5B87B79FC09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2796A-B76D-4D7F-B26A-D7CBFADBAC6F}">
      <dsp:nvSpPr>
        <dsp:cNvPr id="0" name=""/>
        <dsp:cNvSpPr/>
      </dsp:nvSpPr>
      <dsp:spPr>
        <a:xfrm rot="16200000">
          <a:off x="-1938999" y="1943364"/>
          <a:ext cx="5418667" cy="1531937"/>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49"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ea typeface="Aptos" panose="020B0004020202020204" pitchFamily="34" charset="0"/>
              <a:cs typeface="Arial" panose="020B0604020202020204" pitchFamily="34" charset="0"/>
            </a:rPr>
            <a:t>Operational Readiness</a:t>
          </a:r>
        </a:p>
        <a:p>
          <a:pPr marL="0" lvl="0" indent="0" algn="ctr" defTabSz="622300">
            <a:lnSpc>
              <a:spcPct val="90000"/>
            </a:lnSpc>
            <a:spcBef>
              <a:spcPct val="0"/>
            </a:spcBef>
            <a:spcAft>
              <a:spcPct val="35000"/>
            </a:spcAft>
            <a:buNone/>
          </a:pPr>
          <a:r>
            <a:rPr lang="en-US" sz="1400" kern="1200" dirty="0">
              <a:latin typeface="Aptos" panose="020B0004020202020204" pitchFamily="34" charset="0"/>
              <a:ea typeface="Aptos" panose="020B0004020202020204" pitchFamily="34" charset="0"/>
              <a:cs typeface="Arial" panose="020B0604020202020204" pitchFamily="34" charset="0"/>
            </a:rPr>
            <a:t>ensure that once the Treaty enters into force, OSI teams are fully prepared and equipment is functional</a:t>
          </a:r>
          <a:endParaRPr lang="en-US" sz="1400" kern="1200" dirty="0"/>
        </a:p>
      </dsp:txBody>
      <dsp:txXfrm rot="5400000">
        <a:off x="4366" y="1083732"/>
        <a:ext cx="1531937" cy="3251201"/>
      </dsp:txXfrm>
    </dsp:sp>
    <dsp:sp modelId="{AF324560-D253-49A8-899B-B9BBC5917017}">
      <dsp:nvSpPr>
        <dsp:cNvPr id="0" name=""/>
        <dsp:cNvSpPr/>
      </dsp:nvSpPr>
      <dsp:spPr>
        <a:xfrm rot="16200000">
          <a:off x="-292166" y="1943364"/>
          <a:ext cx="5418667" cy="1531937"/>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49"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ea typeface="Aptos" panose="020B0004020202020204" pitchFamily="34" charset="0"/>
              <a:cs typeface="Arial" panose="020B0604020202020204" pitchFamily="34" charset="0"/>
            </a:rPr>
            <a:t>Procedure Validation</a:t>
          </a:r>
        </a:p>
        <a:p>
          <a:pPr marL="0" lvl="0" indent="0" algn="ctr" defTabSz="622300">
            <a:lnSpc>
              <a:spcPct val="90000"/>
            </a:lnSpc>
            <a:spcBef>
              <a:spcPct val="0"/>
            </a:spcBef>
            <a:spcAft>
              <a:spcPct val="35000"/>
            </a:spcAft>
            <a:buNone/>
          </a:pPr>
          <a:r>
            <a:rPr lang="en-US" sz="1400" kern="1200" dirty="0">
              <a:latin typeface="Aptos" panose="020B0004020202020204" pitchFamily="34" charset="0"/>
              <a:ea typeface="Aptos" panose="020B0004020202020204" pitchFamily="34" charset="0"/>
              <a:cs typeface="Arial" panose="020B0604020202020204" pitchFamily="34" charset="0"/>
            </a:rPr>
            <a:t>Running realistic scenarios validates and refines inspection procedures, workflows and reporting formats (leading to updated manuals).</a:t>
          </a:r>
          <a:endParaRPr lang="en-US" sz="1400" kern="1200" dirty="0"/>
        </a:p>
      </dsp:txBody>
      <dsp:txXfrm rot="5400000">
        <a:off x="1651199" y="1083732"/>
        <a:ext cx="1531937" cy="3251201"/>
      </dsp:txXfrm>
    </dsp:sp>
    <dsp:sp modelId="{747E2292-65B4-453D-99E2-8F8739B5B8B2}">
      <dsp:nvSpPr>
        <dsp:cNvPr id="0" name=""/>
        <dsp:cNvSpPr/>
      </dsp:nvSpPr>
      <dsp:spPr>
        <a:xfrm rot="16200000">
          <a:off x="1354666" y="1943364"/>
          <a:ext cx="5418667" cy="1531937"/>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49"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Aptos" panose="020B0004020202020204" pitchFamily="34" charset="0"/>
              <a:ea typeface="Aptos" panose="020B0004020202020204" pitchFamily="34" charset="0"/>
              <a:cs typeface="Arial" panose="020B0604020202020204" pitchFamily="34" charset="0"/>
            </a:rPr>
            <a:t>Technical Improvement</a:t>
          </a:r>
          <a:r>
            <a:rPr lang="en-US" sz="1400" kern="1200" dirty="0">
              <a:latin typeface="Aptos" panose="020B0004020202020204" pitchFamily="34" charset="0"/>
              <a:ea typeface="Aptos" panose="020B0004020202020204" pitchFamily="34" charset="0"/>
              <a:cs typeface="Arial" panose="020B0604020202020204" pitchFamily="34" charset="0"/>
            </a:rPr>
            <a:t> </a:t>
          </a:r>
        </a:p>
        <a:p>
          <a:pPr marL="0" lvl="0" indent="0" algn="l" defTabSz="622300">
            <a:lnSpc>
              <a:spcPct val="90000"/>
            </a:lnSpc>
            <a:spcBef>
              <a:spcPct val="0"/>
            </a:spcBef>
            <a:spcAft>
              <a:spcPct val="35000"/>
            </a:spcAft>
            <a:buNone/>
          </a:pPr>
          <a:r>
            <a:rPr lang="en-US" sz="1400" kern="1200" dirty="0">
              <a:latin typeface="Aptos" panose="020B0004020202020204" pitchFamily="34" charset="0"/>
              <a:ea typeface="Aptos" panose="020B0004020202020204" pitchFamily="34" charset="0"/>
              <a:cs typeface="Arial" panose="020B0604020202020204" pitchFamily="34" charset="0"/>
            </a:rPr>
            <a:t>Data collected allow calibration of sensors and testing new equipment in situ, improving detection resolution.</a:t>
          </a:r>
          <a:endParaRPr lang="en-US" sz="1400" kern="1200" dirty="0"/>
        </a:p>
        <a:p>
          <a:pPr marL="228600" lvl="1" indent="0" algn="l" defTabSz="977900">
            <a:lnSpc>
              <a:spcPct val="90000"/>
            </a:lnSpc>
            <a:spcBef>
              <a:spcPct val="0"/>
            </a:spcBef>
            <a:spcAft>
              <a:spcPct val="15000"/>
            </a:spcAft>
            <a:buChar char="•"/>
          </a:pPr>
          <a:endParaRPr lang="en-US" sz="1100" kern="1200" dirty="0"/>
        </a:p>
        <a:p>
          <a:pPr marL="228600" lvl="1" indent="0" algn="l" defTabSz="977900">
            <a:lnSpc>
              <a:spcPct val="90000"/>
            </a:lnSpc>
            <a:spcBef>
              <a:spcPct val="0"/>
            </a:spcBef>
            <a:spcAft>
              <a:spcPct val="15000"/>
            </a:spcAft>
            <a:buChar char="•"/>
          </a:pPr>
          <a:endParaRPr lang="en-US" sz="1100" kern="1200" dirty="0"/>
        </a:p>
      </dsp:txBody>
      <dsp:txXfrm rot="5400000">
        <a:off x="3298031" y="1083732"/>
        <a:ext cx="1531937" cy="3251201"/>
      </dsp:txXfrm>
    </dsp:sp>
    <dsp:sp modelId="{DF786461-C24E-4097-8C00-22D15E88C62C}">
      <dsp:nvSpPr>
        <dsp:cNvPr id="0" name=""/>
        <dsp:cNvSpPr/>
      </dsp:nvSpPr>
      <dsp:spPr>
        <a:xfrm rot="16200000">
          <a:off x="3001499" y="1943364"/>
          <a:ext cx="5418667" cy="1531937"/>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49"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ea typeface="Aptos" panose="020B0004020202020204" pitchFamily="34" charset="0"/>
              <a:cs typeface="Arial" panose="020B0604020202020204" pitchFamily="34" charset="0"/>
            </a:rPr>
            <a:t>Efficiency Gains</a:t>
          </a:r>
        </a:p>
        <a:p>
          <a:pPr marL="0" lvl="0" indent="0" algn="ctr" defTabSz="622300">
            <a:lnSpc>
              <a:spcPct val="90000"/>
            </a:lnSpc>
            <a:spcBef>
              <a:spcPct val="0"/>
            </a:spcBef>
            <a:spcAft>
              <a:spcPct val="35000"/>
            </a:spcAft>
            <a:buNone/>
          </a:pPr>
          <a:r>
            <a:rPr lang="en-US" sz="1400" kern="1200" dirty="0">
              <a:latin typeface="Aptos" panose="020B0004020202020204" pitchFamily="34" charset="0"/>
              <a:ea typeface="Aptos" panose="020B0004020202020204" pitchFamily="34" charset="0"/>
              <a:cs typeface="Arial" panose="020B0604020202020204" pitchFamily="34" charset="0"/>
            </a:rPr>
            <a:t>Use of integrated tools (e.g. GIMO) and refined team protocols results in faster, more effective search missions (shorter mission planning cycles, better information sharing).</a:t>
          </a:r>
          <a:endParaRPr lang="en-US" sz="1400" kern="1200" dirty="0"/>
        </a:p>
      </dsp:txBody>
      <dsp:txXfrm rot="5400000">
        <a:off x="4944864" y="1083732"/>
        <a:ext cx="1531937" cy="3251201"/>
      </dsp:txXfrm>
    </dsp:sp>
    <dsp:sp modelId="{A1361CDA-7DBE-4738-B4B7-B1B255BD58F4}">
      <dsp:nvSpPr>
        <dsp:cNvPr id="0" name=""/>
        <dsp:cNvSpPr/>
      </dsp:nvSpPr>
      <dsp:spPr>
        <a:xfrm rot="16200000">
          <a:off x="4648332" y="1943364"/>
          <a:ext cx="5418667" cy="1531937"/>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9749"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ea typeface="Aptos" panose="020B0004020202020204" pitchFamily="34" charset="0"/>
              <a:cs typeface="Arial" panose="020B0604020202020204" pitchFamily="34" charset="0"/>
            </a:rPr>
            <a:t>Strengthened Compliance</a:t>
          </a:r>
        </a:p>
        <a:p>
          <a:pPr marL="0" lvl="0" indent="0" algn="ctr" defTabSz="622300">
            <a:lnSpc>
              <a:spcPct val="90000"/>
            </a:lnSpc>
            <a:spcBef>
              <a:spcPct val="0"/>
            </a:spcBef>
            <a:spcAft>
              <a:spcPct val="35000"/>
            </a:spcAft>
            <a:buNone/>
          </a:pPr>
          <a:r>
            <a:rPr lang="en-US" sz="1400" kern="1200" dirty="0">
              <a:latin typeface="Aptos" panose="020B0004020202020204" pitchFamily="34" charset="0"/>
              <a:ea typeface="Aptos" panose="020B0004020202020204" pitchFamily="34" charset="0"/>
              <a:cs typeface="Arial" panose="020B0604020202020204" pitchFamily="34" charset="0"/>
            </a:rPr>
            <a:t>Demonstrating these capabilities builds confidence in the CTBT regime; the exercises show that inspectors can find evidence if needed, thus reinforcing deterrence.</a:t>
          </a:r>
          <a:endParaRPr lang="en-US" sz="1400" kern="1200" dirty="0"/>
        </a:p>
      </dsp:txBody>
      <dsp:txXfrm rot="5400000">
        <a:off x="6591697" y="1083732"/>
        <a:ext cx="1531937"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7ECE5-B55C-4AFE-AC87-73329D449B5B}">
      <dsp:nvSpPr>
        <dsp:cNvPr id="0" name=""/>
        <dsp:cNvSpPr/>
      </dsp:nvSpPr>
      <dsp:spPr>
        <a:xfrm>
          <a:off x="0" y="4348287"/>
          <a:ext cx="1051560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ACF648-C828-4811-A635-511F849FEFC1}">
      <dsp:nvSpPr>
        <dsp:cNvPr id="0" name=""/>
        <dsp:cNvSpPr/>
      </dsp:nvSpPr>
      <dsp:spPr>
        <a:xfrm>
          <a:off x="0" y="3470884"/>
          <a:ext cx="1051560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1CC885-0641-4B15-8F3B-3937FF62291B}">
      <dsp:nvSpPr>
        <dsp:cNvPr id="0" name=""/>
        <dsp:cNvSpPr/>
      </dsp:nvSpPr>
      <dsp:spPr>
        <a:xfrm>
          <a:off x="0" y="2593480"/>
          <a:ext cx="1051560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2B4F9B-79E2-4483-B105-8E4A79051907}">
      <dsp:nvSpPr>
        <dsp:cNvPr id="0" name=""/>
        <dsp:cNvSpPr/>
      </dsp:nvSpPr>
      <dsp:spPr>
        <a:xfrm>
          <a:off x="0" y="1716076"/>
          <a:ext cx="1051560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BD7DE-B581-4546-B148-5A0DD9E49B77}">
      <dsp:nvSpPr>
        <dsp:cNvPr id="0" name=""/>
        <dsp:cNvSpPr/>
      </dsp:nvSpPr>
      <dsp:spPr>
        <a:xfrm>
          <a:off x="0" y="838672"/>
          <a:ext cx="1051560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D7DD4-1747-450B-9FE2-AC0CFCE7717B}">
      <dsp:nvSpPr>
        <dsp:cNvPr id="0" name=""/>
        <dsp:cNvSpPr/>
      </dsp:nvSpPr>
      <dsp:spPr>
        <a:xfrm>
          <a:off x="2734055" y="3050"/>
          <a:ext cx="7781544"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Combining diverse datasets (seismic waveforms, radiometric counts, GIS layers, lab results) in real time is complex. Large volumes of data from varied sources require robust fusion tools</a:t>
          </a:r>
        </a:p>
      </dsp:txBody>
      <dsp:txXfrm>
        <a:off x="2734055" y="3050"/>
        <a:ext cx="7781544" cy="835622"/>
      </dsp:txXfrm>
    </dsp:sp>
    <dsp:sp modelId="{F566C957-FC8A-4CED-A73F-361F853817BA}">
      <dsp:nvSpPr>
        <dsp:cNvPr id="0" name=""/>
        <dsp:cNvSpPr/>
      </dsp:nvSpPr>
      <dsp:spPr>
        <a:xfrm>
          <a:off x="0" y="3050"/>
          <a:ext cx="2734056" cy="835622"/>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Data Integration</a:t>
          </a:r>
          <a:endParaRPr lang="en-US" sz="2500" kern="1200" dirty="0"/>
        </a:p>
      </dsp:txBody>
      <dsp:txXfrm>
        <a:off x="40799" y="43849"/>
        <a:ext cx="2652458" cy="794823"/>
      </dsp:txXfrm>
    </dsp:sp>
    <dsp:sp modelId="{7EF74051-543E-4BC5-B777-AF4E7D72EE66}">
      <dsp:nvSpPr>
        <dsp:cNvPr id="0" name=""/>
        <dsp:cNvSpPr/>
      </dsp:nvSpPr>
      <dsp:spPr>
        <a:xfrm>
          <a:off x="2734055" y="880453"/>
          <a:ext cx="7781544"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Transporting 150+ tones of heavy, delicate equipment into remote areas under tight time pressure with Calibration requirements and personnels limitation </a:t>
          </a:r>
        </a:p>
      </dsp:txBody>
      <dsp:txXfrm>
        <a:off x="2734055" y="880453"/>
        <a:ext cx="7781544" cy="835622"/>
      </dsp:txXfrm>
    </dsp:sp>
    <dsp:sp modelId="{74ABF1C5-C374-4565-9FD2-CF61F3D85244}">
      <dsp:nvSpPr>
        <dsp:cNvPr id="0" name=""/>
        <dsp:cNvSpPr/>
      </dsp:nvSpPr>
      <dsp:spPr>
        <a:xfrm>
          <a:off x="0" y="880453"/>
          <a:ext cx="2734056" cy="835622"/>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Logistical</a:t>
          </a:r>
          <a:endParaRPr lang="en-US" sz="2500" kern="1200" dirty="0"/>
        </a:p>
      </dsp:txBody>
      <dsp:txXfrm>
        <a:off x="40799" y="921252"/>
        <a:ext cx="2652458" cy="794823"/>
      </dsp:txXfrm>
    </dsp:sp>
    <dsp:sp modelId="{DD659B58-B9AD-4862-9DEA-F6884492C74F}">
      <dsp:nvSpPr>
        <dsp:cNvPr id="0" name=""/>
        <dsp:cNvSpPr/>
      </dsp:nvSpPr>
      <dsp:spPr>
        <a:xfrm>
          <a:off x="2734055" y="1757857"/>
          <a:ext cx="7781544"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Certain signals decay quickly – e.g. the number of aftershocks and short-lived radionuclides dissipate; Inspectors must deploy within days to capture these signals; ITF cycle(steps 1-5); </a:t>
          </a:r>
        </a:p>
      </dsp:txBody>
      <dsp:txXfrm>
        <a:off x="2734055" y="1757857"/>
        <a:ext cx="7781544" cy="835622"/>
      </dsp:txXfrm>
    </dsp:sp>
    <dsp:sp modelId="{CCEBA521-B364-405F-A56B-35E41D0DC065}">
      <dsp:nvSpPr>
        <dsp:cNvPr id="0" name=""/>
        <dsp:cNvSpPr/>
      </dsp:nvSpPr>
      <dsp:spPr>
        <a:xfrm>
          <a:off x="0" y="1757857"/>
          <a:ext cx="2734056" cy="835622"/>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Time Constraints</a:t>
          </a:r>
          <a:endParaRPr lang="en-US" sz="2500" kern="1200" dirty="0"/>
        </a:p>
      </dsp:txBody>
      <dsp:txXfrm>
        <a:off x="40799" y="1798656"/>
        <a:ext cx="2652458" cy="794823"/>
      </dsp:txXfrm>
    </dsp:sp>
    <dsp:sp modelId="{8A09B4B4-F15D-45D0-BED3-5CCC0662E031}">
      <dsp:nvSpPr>
        <dsp:cNvPr id="0" name=""/>
        <dsp:cNvSpPr/>
      </dsp:nvSpPr>
      <dsp:spPr>
        <a:xfrm>
          <a:off x="2734055" y="2635261"/>
          <a:ext cx="7781544"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OSI take place in environments ranging from arid deserts to the Arctic, impacting inspectors, equipment, search logic, logistics, and every component of the inspection.</a:t>
          </a:r>
        </a:p>
      </dsp:txBody>
      <dsp:txXfrm>
        <a:off x="2734055" y="2635261"/>
        <a:ext cx="7781544" cy="835622"/>
      </dsp:txXfrm>
    </dsp:sp>
    <dsp:sp modelId="{9F0C6292-8153-4C40-833E-924B388EB107}">
      <dsp:nvSpPr>
        <dsp:cNvPr id="0" name=""/>
        <dsp:cNvSpPr/>
      </dsp:nvSpPr>
      <dsp:spPr>
        <a:xfrm>
          <a:off x="0" y="2635261"/>
          <a:ext cx="2734056" cy="835622"/>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Environmental</a:t>
          </a:r>
          <a:endParaRPr lang="en-US" sz="2500" kern="1200" dirty="0"/>
        </a:p>
      </dsp:txBody>
      <dsp:txXfrm>
        <a:off x="40799" y="2676060"/>
        <a:ext cx="2652458" cy="794823"/>
      </dsp:txXfrm>
    </dsp:sp>
    <dsp:sp modelId="{7580C0F2-6700-40DB-9B2F-30035A9DF68F}">
      <dsp:nvSpPr>
        <dsp:cNvPr id="0" name=""/>
        <dsp:cNvSpPr/>
      </dsp:nvSpPr>
      <dsp:spPr>
        <a:xfrm>
          <a:off x="2734055" y="3512665"/>
          <a:ext cx="7781544"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Instruments have finite resolution and detection capabilities; some signals can be confused with background anomalies; Keeping all equipment calibrated under field conditions is also challenging</a:t>
          </a:r>
        </a:p>
      </dsp:txBody>
      <dsp:txXfrm>
        <a:off x="2734055" y="3512665"/>
        <a:ext cx="7781544" cy="835622"/>
      </dsp:txXfrm>
    </dsp:sp>
    <dsp:sp modelId="{9C03B742-DD96-49A2-BEDE-62772391EADA}">
      <dsp:nvSpPr>
        <dsp:cNvPr id="0" name=""/>
        <dsp:cNvSpPr/>
      </dsp:nvSpPr>
      <dsp:spPr>
        <a:xfrm>
          <a:off x="0" y="3512665"/>
          <a:ext cx="2734056" cy="835622"/>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Technical Limits</a:t>
          </a:r>
          <a:endParaRPr lang="en-US" sz="2500" kern="1200" dirty="0"/>
        </a:p>
      </dsp:txBody>
      <dsp:txXfrm>
        <a:off x="40799" y="3553464"/>
        <a:ext cx="2652458" cy="794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720A6-4CC5-4743-B191-0AC455D1050B}">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Data Fusion Tools</a:t>
          </a:r>
          <a:endParaRPr lang="en-US" sz="3900" kern="1200" dirty="0"/>
        </a:p>
      </dsp:txBody>
      <dsp:txXfrm>
        <a:off x="0" y="39687"/>
        <a:ext cx="3286125" cy="1971675"/>
      </dsp:txXfrm>
    </dsp:sp>
    <dsp:sp modelId="{70E5EB67-8E87-4B79-920F-342FF3F83FAC}">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Autonomous Systems</a:t>
          </a:r>
          <a:endParaRPr lang="en-US" sz="3900" kern="1200" dirty="0"/>
        </a:p>
      </dsp:txBody>
      <dsp:txXfrm>
        <a:off x="3614737" y="39687"/>
        <a:ext cx="3286125" cy="1971675"/>
      </dsp:txXfrm>
    </dsp:sp>
    <dsp:sp modelId="{9FFF6680-C526-4E13-BF3B-AF41FBF8E3F0}">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Logistics Prep</a:t>
          </a:r>
          <a:endParaRPr lang="en-US" sz="3900" kern="1200" dirty="0"/>
        </a:p>
      </dsp:txBody>
      <dsp:txXfrm>
        <a:off x="7229475" y="39687"/>
        <a:ext cx="3286125" cy="1971675"/>
      </dsp:txXfrm>
    </dsp:sp>
    <dsp:sp modelId="{7C53B540-818A-4FC0-806D-2F59E8988F80}">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Sensor Advances</a:t>
          </a:r>
          <a:endParaRPr lang="en-US" sz="3900" kern="1200" dirty="0"/>
        </a:p>
      </dsp:txBody>
      <dsp:txXfrm>
        <a:off x="1807368" y="2339975"/>
        <a:ext cx="3286125" cy="1971675"/>
      </dsp:txXfrm>
    </dsp:sp>
    <dsp:sp modelId="{6B093BAB-D849-4D88-8DF9-5B87B79FC09E}">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Novel Processing  methods</a:t>
          </a:r>
          <a:endParaRPr lang="en-US" sz="3900" kern="1200" dirty="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A43D1-D146-42EE-8FFA-0875E6D40541}" type="datetimeFigureOut">
              <a:rPr lang="en-US" smtClean="0"/>
              <a:t>10/09/2025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A5309-1B68-40F4-A88A-E3D6778D14AF}" type="slidenum">
              <a:rPr lang="en-US" smtClean="0"/>
              <a:t>‹#›</a:t>
            </a:fld>
            <a:endParaRPr lang="en-US"/>
          </a:p>
        </p:txBody>
      </p:sp>
    </p:spTree>
    <p:extLst>
      <p:ext uri="{BB962C8B-B14F-4D97-AF65-F5344CB8AC3E}">
        <p14:creationId xmlns:p14="http://schemas.microsoft.com/office/powerpoint/2010/main" val="73375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tbto.org/our-work/on-site-inspection/on-site-inspection-exercises/ife14#:~:text=,equipment%20anywhere%20in%20the%20world"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tbto.org/resources/for-the-media/press-releases/high-level-visit-offers-behind-scenes-look-ctbto-build-up-exercise-in-hungary#:~:text=The%20BUE24%20was%20designed%20to,make%20up%20the%20Inspection%20Tea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sz="1800"/>
            </a:pPr>
            <a:r>
              <a:rPr lang="en-US" dirty="0">
                <a:solidFill>
                  <a:srgbClr val="003366"/>
                </a:solidFill>
                <a:latin typeface="+mn-lt"/>
              </a:rPr>
              <a:t>OSI techniques are explicitly defined in the Treaty (Protocol Article II, para. 69)</a:t>
            </a:r>
          </a:p>
          <a:p>
            <a:pPr marL="285750" indent="-285750">
              <a:buFont typeface="Arial" panose="020B0604020202020204" pitchFamily="34" charset="0"/>
              <a:buChar char="•"/>
              <a:defRPr sz="1800"/>
            </a:pPr>
            <a:r>
              <a:rPr lang="en-US" dirty="0">
                <a:solidFill>
                  <a:srgbClr val="003366"/>
                </a:solidFill>
                <a:latin typeface="+mn-lt"/>
              </a:rPr>
              <a:t>Legal limits define what may be used — importance of staying treaty-compliant while innovating</a:t>
            </a:r>
          </a:p>
          <a:p>
            <a:pPr marL="285750" indent="-285750">
              <a:buFont typeface="Arial" panose="020B0604020202020204" pitchFamily="34" charset="0"/>
              <a:buChar char="•"/>
              <a:defRPr sz="1800"/>
            </a:pPr>
            <a:r>
              <a:rPr lang="en-US" dirty="0">
                <a:solidFill>
                  <a:srgbClr val="003366"/>
                </a:solidFill>
                <a:latin typeface="+mn-lt"/>
              </a:rPr>
              <a:t>Treaty &amp; PrepCom guidance set the operational envelope for field activities</a:t>
            </a:r>
          </a:p>
        </p:txBody>
      </p:sp>
      <p:sp>
        <p:nvSpPr>
          <p:cNvPr id="4" name="Slide Number Placeholder 3"/>
          <p:cNvSpPr>
            <a:spLocks noGrp="1"/>
          </p:cNvSpPr>
          <p:nvPr>
            <p:ph type="sldNum" sz="quarter" idx="5"/>
          </p:nvPr>
        </p:nvSpPr>
        <p:spPr/>
        <p:txBody>
          <a:bodyPr/>
          <a:lstStyle/>
          <a:p>
            <a:fld id="{7AFA5309-1B68-40F4-A88A-E3D6778D14AF}" type="slidenum">
              <a:rPr lang="en-US" smtClean="0"/>
              <a:t>4</a:t>
            </a:fld>
            <a:endParaRPr lang="en-US"/>
          </a:p>
        </p:txBody>
      </p:sp>
    </p:spTree>
    <p:extLst>
      <p:ext uri="{BB962C8B-B14F-4D97-AF65-F5344CB8AC3E}">
        <p14:creationId xmlns:p14="http://schemas.microsoft.com/office/powerpoint/2010/main" val="41193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Underline the operational constraints often determine method choice and affect technical outcomes. Mention time/windows and area limitations as practical constraints.</a:t>
            </a:r>
          </a:p>
          <a:p>
            <a:endParaRPr lang="en-US" dirty="0"/>
          </a:p>
        </p:txBody>
      </p:sp>
      <p:sp>
        <p:nvSpPr>
          <p:cNvPr id="4" name="Slide Number Placeholder 3"/>
          <p:cNvSpPr>
            <a:spLocks noGrp="1"/>
          </p:cNvSpPr>
          <p:nvPr>
            <p:ph type="sldNum" sz="quarter" idx="5"/>
          </p:nvPr>
        </p:nvSpPr>
        <p:spPr/>
        <p:txBody>
          <a:bodyPr/>
          <a:lstStyle/>
          <a:p>
            <a:fld id="{7AFA5309-1B68-40F4-A88A-E3D6778D14AF}" type="slidenum">
              <a:rPr lang="en-US" smtClean="0"/>
              <a:t>5</a:t>
            </a:fld>
            <a:endParaRPr lang="en-US"/>
          </a:p>
        </p:txBody>
      </p:sp>
    </p:spTree>
    <p:extLst>
      <p:ext uri="{BB962C8B-B14F-4D97-AF65-F5344CB8AC3E}">
        <p14:creationId xmlns:p14="http://schemas.microsoft.com/office/powerpoint/2010/main" val="114424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ptos" panose="020B0004020202020204" pitchFamily="34" charset="0"/>
                <a:ea typeface="Aptos" panose="020B0004020202020204" pitchFamily="34" charset="0"/>
                <a:cs typeface="Arial" panose="020B0604020202020204" pitchFamily="34" charset="0"/>
              </a:rPr>
              <a:t>Emphasize that exercises “capture massive datasets and rich experiential information on OSI techniques” that </a:t>
            </a:r>
            <a:r>
              <a:rPr lang="en-US" i="1" dirty="0">
                <a:latin typeface="Aptos" panose="020B0004020202020204" pitchFamily="34" charset="0"/>
                <a:ea typeface="Aptos" panose="020B0004020202020204" pitchFamily="34" charset="0"/>
                <a:cs typeface="Arial" panose="020B0604020202020204" pitchFamily="34" charset="0"/>
              </a:rPr>
              <a:t>enable improvement and recalibration of equipment, methods and dataflows</a:t>
            </a:r>
            <a:r>
              <a:rPr lang="en-US" dirty="0">
                <a:latin typeface="Aptos" panose="020B0004020202020204" pitchFamily="34" charset="0"/>
                <a:ea typeface="Aptos" panose="020B0004020202020204" pitchFamily="34" charset="0"/>
                <a:cs typeface="Arial" panose="020B0604020202020204" pitchFamily="34" charset="0"/>
              </a:rPr>
              <a:t>.</a:t>
            </a:r>
            <a:br>
              <a:rPr lang="en-US" dirty="0">
                <a:latin typeface="Aptos" panose="020B0004020202020204" pitchFamily="34" charset="0"/>
                <a:ea typeface="Aptos" panose="020B00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7AFA5309-1B68-40F4-A88A-E3D6778D14AF}" type="slidenum">
              <a:rPr lang="en-US" smtClean="0"/>
              <a:t>10</a:t>
            </a:fld>
            <a:endParaRPr lang="en-US"/>
          </a:p>
        </p:txBody>
      </p:sp>
    </p:spTree>
    <p:extLst>
      <p:ext uri="{BB962C8B-B14F-4D97-AF65-F5344CB8AC3E}">
        <p14:creationId xmlns:p14="http://schemas.microsoft.com/office/powerpoint/2010/main" val="284400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(IFE14 specifically introduced rapid-deployment systems for tons of gear</a:t>
            </a:r>
            <a:r>
              <a:rPr lang="en-US" dirty="0">
                <a:hlinkClick r:id="rId3"/>
              </a:rPr>
              <a:t>[4]</a:t>
            </a:r>
            <a:r>
              <a:rPr lang="en-US" dirty="0"/>
              <a:t>.) In BUE24, teams moved hundreds of cases of gear and set up a </a:t>
            </a:r>
            <a:r>
              <a:rPr lang="en-US" dirty="0" err="1"/>
              <a:t>BoO</a:t>
            </a:r>
            <a:r>
              <a:rPr lang="en-US" dirty="0"/>
              <a:t> on uneven ground</a:t>
            </a:r>
            <a:r>
              <a:rPr lang="en-US" dirty="0">
                <a:hlinkClick r:id="rId4"/>
              </a:rPr>
              <a:t>[7]</a:t>
            </a:r>
            <a:r>
              <a:rPr lang="en-US" dirty="0">
                <a:hlinkClick r:id="rId3"/>
              </a:rPr>
              <a:t>[4]</a:t>
            </a:r>
            <a:endParaRPr lang="en-US" dirty="0"/>
          </a:p>
          <a:p>
            <a:endParaRPr lang="en-US" dirty="0"/>
          </a:p>
        </p:txBody>
      </p:sp>
      <p:sp>
        <p:nvSpPr>
          <p:cNvPr id="4" name="Slide Number Placeholder 3"/>
          <p:cNvSpPr>
            <a:spLocks noGrp="1"/>
          </p:cNvSpPr>
          <p:nvPr>
            <p:ph type="sldNum" sz="quarter" idx="5"/>
          </p:nvPr>
        </p:nvSpPr>
        <p:spPr/>
        <p:txBody>
          <a:bodyPr/>
          <a:lstStyle/>
          <a:p>
            <a:fld id="{7AFA5309-1B68-40F4-A88A-E3D6778D14AF}" type="slidenum">
              <a:rPr lang="en-US" smtClean="0"/>
              <a:t>11</a:t>
            </a:fld>
            <a:endParaRPr lang="en-US"/>
          </a:p>
        </p:txBody>
      </p:sp>
    </p:spTree>
    <p:extLst>
      <p:ext uri="{BB962C8B-B14F-4D97-AF65-F5344CB8AC3E}">
        <p14:creationId xmlns:p14="http://schemas.microsoft.com/office/powerpoint/2010/main" val="54018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A5309-1B68-40F4-A88A-E3D6778D14AF}" type="slidenum">
              <a:rPr lang="en-US" smtClean="0"/>
              <a:t>14</a:t>
            </a:fld>
            <a:endParaRPr lang="en-US"/>
          </a:p>
        </p:txBody>
      </p:sp>
    </p:spTree>
    <p:extLst>
      <p:ext uri="{BB962C8B-B14F-4D97-AF65-F5344CB8AC3E}">
        <p14:creationId xmlns:p14="http://schemas.microsoft.com/office/powerpoint/2010/main" val="279427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jp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5.JP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46A55D0-1560-2548-D447-9E9D92604B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6" name="TextBox 3">
            <a:extLst>
              <a:ext uri="{FF2B5EF4-FFF2-40B4-BE49-F238E27FC236}">
                <a16:creationId xmlns:a16="http://schemas.microsoft.com/office/drawing/2014/main" id="{A1764533-22B5-B809-94FA-CC98AC8F67BC}"/>
              </a:ext>
            </a:extLst>
          </p:cNvPr>
          <p:cNvSpPr txBox="1"/>
          <p:nvPr/>
        </p:nvSpPr>
        <p:spPr>
          <a:xfrm>
            <a:off x="812800" y="3193435"/>
            <a:ext cx="88080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Mohamed ElGabry</a:t>
            </a:r>
          </a:p>
        </p:txBody>
      </p:sp>
      <p:sp>
        <p:nvSpPr>
          <p:cNvPr id="7" name="Textfeld 6">
            <a:extLst>
              <a:ext uri="{FF2B5EF4-FFF2-40B4-BE49-F238E27FC236}">
                <a16:creationId xmlns:a16="http://schemas.microsoft.com/office/drawing/2014/main" id="{6B21AED0-F95A-564C-E4F0-DAB66D727FD1}"/>
              </a:ext>
            </a:extLst>
          </p:cNvPr>
          <p:cNvSpPr txBox="1"/>
          <p:nvPr/>
        </p:nvSpPr>
        <p:spPr>
          <a:xfrm>
            <a:off x="2632730" y="3835015"/>
            <a:ext cx="4720571" cy="618214"/>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dirty="0"/>
              <a:t>Egyptian National Data Center</a:t>
            </a:r>
          </a:p>
          <a:p>
            <a:r>
              <a:rPr lang="en-GB" sz="1400" dirty="0"/>
              <a:t>National Research Institute of Astronomy and Geophysics</a:t>
            </a:r>
            <a:endParaRPr lang="en-GB" sz="1400" noProof="0" dirty="0"/>
          </a:p>
        </p:txBody>
      </p:sp>
      <p:sp>
        <p:nvSpPr>
          <p:cNvPr id="8" name="TextBox 1">
            <a:extLst>
              <a:ext uri="{FF2B5EF4-FFF2-40B4-BE49-F238E27FC236}">
                <a16:creationId xmlns:a16="http://schemas.microsoft.com/office/drawing/2014/main" id="{BDBDEFE3-EB86-C691-EB18-BE02B46B0FD6}"/>
              </a:ext>
            </a:extLst>
          </p:cNvPr>
          <p:cNvSpPr txBox="1"/>
          <p:nvPr/>
        </p:nvSpPr>
        <p:spPr>
          <a:xfrm>
            <a:off x="2632730" y="4764720"/>
            <a:ext cx="6988157" cy="276999"/>
          </a:xfrm>
          <a:prstGeom prst="rect">
            <a:avLst/>
          </a:prstGeom>
          <a:noFill/>
        </p:spPr>
        <p:txBody>
          <a:bodyPr wrap="square" lIns="0" tIns="0" rIns="0" bIns="0"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solidFill>
                  <a:srgbClr val="1A3A64"/>
                </a:solidFill>
                <a:latin typeface="Arial" panose="020B0604020202020204" pitchFamily="34" charset="0"/>
                <a:cs typeface="Arial" panose="020B0604020202020204" pitchFamily="34" charset="0"/>
              </a:rPr>
              <a:t>11 September 2025</a:t>
            </a:r>
          </a:p>
        </p:txBody>
      </p:sp>
      <p:sp>
        <p:nvSpPr>
          <p:cNvPr id="9" name="TextBox 3">
            <a:extLst>
              <a:ext uri="{FF2B5EF4-FFF2-40B4-BE49-F238E27FC236}">
                <a16:creationId xmlns:a16="http://schemas.microsoft.com/office/drawing/2014/main" id="{3CB8FB0D-2BD9-3E2B-CF27-130FA014D816}"/>
              </a:ext>
            </a:extLst>
          </p:cNvPr>
          <p:cNvSpPr txBox="1"/>
          <p:nvPr/>
        </p:nvSpPr>
        <p:spPr>
          <a:xfrm>
            <a:off x="812799" y="2379870"/>
            <a:ext cx="8808088" cy="746575"/>
          </a:xfrm>
          <a:prstGeom prst="rect">
            <a:avLst/>
          </a:prstGeom>
          <a:noFill/>
        </p:spPr>
        <p:txBody>
          <a:bodyPr wrap="square" lIns="0" tIns="0" rIns="0" bIns="0" rtlCol="0" anchor="ctr">
            <a:normAutofit/>
          </a:bodyPr>
          <a:lstStyle/>
          <a:p>
            <a:r>
              <a:rPr lang="en-US" sz="2400" b="1" noProof="0" dirty="0">
                <a:solidFill>
                  <a:srgbClr val="1A3A64"/>
                </a:solidFill>
                <a:latin typeface="Arial" panose="020B0604020202020204" pitchFamily="34" charset="0"/>
                <a:cs typeface="Arial" panose="020B0604020202020204" pitchFamily="34" charset="0"/>
              </a:rPr>
              <a:t>Broadening the Impact of OSI Exercises and Field Tests</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70AE9DAE-EE34-F06E-3E74-C36DDB03BFE1}"/>
              </a:ext>
            </a:extLst>
          </p:cNvPr>
          <p:cNvSpPr txBox="1"/>
          <p:nvPr/>
        </p:nvSpPr>
        <p:spPr>
          <a:xfrm>
            <a:off x="9952061" y="5730240"/>
            <a:ext cx="2100240" cy="960120"/>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p>
          <a:p>
            <a:r>
              <a:rPr lang="en-US" sz="800" noProof="0" dirty="0">
                <a:solidFill>
                  <a:schemeClr val="bg1">
                    <a:lumMod val="65000"/>
                  </a:schemeClr>
                </a:solidFill>
              </a:rPr>
              <a:t>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2" name="Title 1">
            <a:extLst>
              <a:ext uri="{FF2B5EF4-FFF2-40B4-BE49-F238E27FC236}">
                <a16:creationId xmlns:a16="http://schemas.microsoft.com/office/drawing/2014/main" id="{F514A7D1-59DF-D792-CA76-D3B0948B44B9}"/>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CB219D0-DBA7-3AE2-D88C-2AAA08674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3927" y="3707639"/>
            <a:ext cx="853135" cy="844650"/>
          </a:xfrm>
          <a:prstGeom prst="rect">
            <a:avLst/>
          </a:prstGeom>
        </p:spPr>
      </p:pic>
    </p:spTree>
    <p:extLst>
      <p:ext uri="{BB962C8B-B14F-4D97-AF65-F5344CB8AC3E}">
        <p14:creationId xmlns:p14="http://schemas.microsoft.com/office/powerpoint/2010/main" val="288314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8831DCD-1080-0888-298A-F2F72D92F898}"/>
              </a:ext>
            </a:extLst>
          </p:cNvPr>
          <p:cNvGraphicFramePr/>
          <p:nvPr>
            <p:extLst>
              <p:ext uri="{D42A27DB-BD31-4B8C-83A1-F6EECF244321}">
                <p14:modId xmlns:p14="http://schemas.microsoft.com/office/powerpoint/2010/main" val="1003301767"/>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2B4B50-5E9F-B449-69CF-202DF4B43BB7}"/>
              </a:ext>
            </a:extLst>
          </p:cNvPr>
          <p:cNvSpPr txBox="1"/>
          <p:nvPr/>
        </p:nvSpPr>
        <p:spPr>
          <a:xfrm>
            <a:off x="680682" y="669892"/>
            <a:ext cx="6097136" cy="769441"/>
          </a:xfrm>
          <a:prstGeom prst="rect">
            <a:avLst/>
          </a:prstGeom>
          <a:noFill/>
        </p:spPr>
        <p:txBody>
          <a:bodyPr wrap="square">
            <a:spAutoFit/>
          </a:bodyPr>
          <a:lstStyle/>
          <a:p>
            <a:r>
              <a:rPr lang="en-US" sz="4400" b="1" dirty="0">
                <a:solidFill>
                  <a:srgbClr val="1A3A64"/>
                </a:solidFill>
                <a:latin typeface="Arial" panose="020B0604020202020204" pitchFamily="34" charset="0"/>
                <a:ea typeface="+mj-ea"/>
                <a:cs typeface="Arial" panose="020B0604020202020204" pitchFamily="34" charset="0"/>
              </a:rPr>
              <a:t>Outcomes / Impact</a:t>
            </a:r>
          </a:p>
        </p:txBody>
      </p:sp>
      <p:pic>
        <p:nvPicPr>
          <p:cNvPr id="2" name="Picture 1">
            <a:extLst>
              <a:ext uri="{FF2B5EF4-FFF2-40B4-BE49-F238E27FC236}">
                <a16:creationId xmlns:a16="http://schemas.microsoft.com/office/drawing/2014/main" id="{B36B9329-EC09-9F6B-4FDD-D7EC64E7BE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276447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1644-8071-A970-20C8-D91FDAC6D42A}"/>
              </a:ext>
            </a:extLst>
          </p:cNvPr>
          <p:cNvSpPr>
            <a:spLocks noGrp="1"/>
          </p:cNvSpPr>
          <p:nvPr>
            <p:ph type="title"/>
          </p:nvPr>
        </p:nvSpPr>
        <p:spPr/>
        <p:txBody>
          <a:bodyPr/>
          <a:lstStyle/>
          <a:p>
            <a:r>
              <a:rPr lang="en-US" b="1" dirty="0">
                <a:solidFill>
                  <a:srgbClr val="1A3A64"/>
                </a:solidFill>
                <a:latin typeface="Arial" panose="020B0604020202020204" pitchFamily="34" charset="0"/>
                <a:cs typeface="Arial" panose="020B0604020202020204" pitchFamily="34" charset="0"/>
              </a:rPr>
              <a:t>Challenges</a:t>
            </a:r>
          </a:p>
        </p:txBody>
      </p:sp>
      <p:graphicFrame>
        <p:nvGraphicFramePr>
          <p:cNvPr id="4" name="Content Placeholder 3">
            <a:extLst>
              <a:ext uri="{FF2B5EF4-FFF2-40B4-BE49-F238E27FC236}">
                <a16:creationId xmlns:a16="http://schemas.microsoft.com/office/drawing/2014/main" id="{C2BF873E-E668-9352-2CEF-0FC9C5ACCB0E}"/>
              </a:ext>
            </a:extLst>
          </p:cNvPr>
          <p:cNvGraphicFramePr>
            <a:graphicFrameLocks noGrp="1"/>
          </p:cNvGraphicFramePr>
          <p:nvPr>
            <p:ph idx="1"/>
            <p:extLst>
              <p:ext uri="{D42A27DB-BD31-4B8C-83A1-F6EECF244321}">
                <p14:modId xmlns:p14="http://schemas.microsoft.com/office/powerpoint/2010/main" val="28538106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14ADFEF-E623-B0EA-8AC8-3F55E789F8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290383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636CF-E4C4-4A8D-1C25-25F4A9A1171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F2DA335-1AB7-EA1B-D5D6-94F701776F9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noProof="0" dirty="0">
                <a:solidFill>
                  <a:srgbClr val="1A3A64"/>
                </a:solidFill>
                <a:latin typeface="Arial" panose="020B0604020202020204" pitchFamily="34" charset="0"/>
                <a:cs typeface="Arial" panose="020B0604020202020204" pitchFamily="34" charset="0"/>
              </a:rPr>
              <a:t>From Data to Improvement — Turning </a:t>
            </a:r>
            <a:r>
              <a:rPr lang="en-US" sz="2400" b="1" dirty="0">
                <a:solidFill>
                  <a:srgbClr val="1A3A64"/>
                </a:solidFill>
                <a:latin typeface="Arial" panose="020B0604020202020204" pitchFamily="34" charset="0"/>
                <a:cs typeface="Arial" panose="020B0604020202020204" pitchFamily="34" charset="0"/>
              </a:rPr>
              <a:t>Field tests &amp; </a:t>
            </a:r>
            <a:r>
              <a:rPr lang="en-US" sz="2400" b="1" noProof="0" dirty="0">
                <a:solidFill>
                  <a:srgbClr val="1A3A64"/>
                </a:solidFill>
                <a:latin typeface="Arial" panose="020B0604020202020204" pitchFamily="34" charset="0"/>
                <a:cs typeface="Arial" panose="020B0604020202020204" pitchFamily="34" charset="0"/>
              </a:rPr>
              <a:t>Exercise Data into Value</a:t>
            </a:r>
            <a:endParaRPr lang="en-GB" sz="2400" noProof="0" dirty="0">
              <a:solidFill>
                <a:srgbClr val="1A3A64"/>
              </a:solidFill>
            </a:endParaRPr>
          </a:p>
        </p:txBody>
      </p:sp>
      <p:sp>
        <p:nvSpPr>
          <p:cNvPr id="5" name="Textfeld 4">
            <a:extLst>
              <a:ext uri="{FF2B5EF4-FFF2-40B4-BE49-F238E27FC236}">
                <a16:creationId xmlns:a16="http://schemas.microsoft.com/office/drawing/2014/main" id="{5C417ADF-1E29-CC27-C139-6FBC623F3AE4}"/>
              </a:ext>
            </a:extLst>
          </p:cNvPr>
          <p:cNvSpPr txBox="1"/>
          <p:nvPr/>
        </p:nvSpPr>
        <p:spPr>
          <a:xfrm>
            <a:off x="736418" y="2148024"/>
            <a:ext cx="5409656" cy="3799587"/>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defRPr sz="1800"/>
            </a:pPr>
            <a:r>
              <a:rPr lang="en-US" dirty="0">
                <a:solidFill>
                  <a:srgbClr val="003366"/>
                </a:solidFill>
                <a:latin typeface="Calibri"/>
              </a:rPr>
              <a:t>High-volume, multi-modal datasets enable recalibration and QA/QC</a:t>
            </a:r>
          </a:p>
          <a:p>
            <a:pPr marL="285750" indent="-285750">
              <a:buFont typeface="Arial" panose="020B0604020202020204" pitchFamily="34" charset="0"/>
              <a:buChar char="•"/>
              <a:defRPr sz="1800"/>
            </a:pPr>
            <a:r>
              <a:rPr lang="en-US" sz="1800" dirty="0">
                <a:solidFill>
                  <a:srgbClr val="003366"/>
                </a:solidFill>
                <a:latin typeface="Calibri"/>
              </a:rPr>
              <a:t>Refine analytical algorithms and develop better acquisition SOPs</a:t>
            </a:r>
          </a:p>
          <a:p>
            <a:pPr marL="285750" indent="-285750">
              <a:buFont typeface="Arial" panose="020B0604020202020204" pitchFamily="34" charset="0"/>
              <a:buChar char="•"/>
              <a:defRPr sz="1800"/>
            </a:pPr>
            <a:r>
              <a:rPr lang="en-US" altLang="en-US" sz="1800" dirty="0">
                <a:solidFill>
                  <a:srgbClr val="003366"/>
                </a:solidFill>
                <a:latin typeface="Calibri"/>
              </a:rPr>
              <a:t>Procurement insights: inform future equipment acquisition, lifecycle planning, and upgrades.</a:t>
            </a:r>
          </a:p>
          <a:p>
            <a:pPr marL="285750" indent="-285750">
              <a:buFont typeface="Arial" panose="020B0604020202020204" pitchFamily="34" charset="0"/>
              <a:buChar char="•"/>
              <a:defRPr sz="1800"/>
            </a:pPr>
            <a:r>
              <a:rPr lang="en-US" sz="1800" dirty="0">
                <a:solidFill>
                  <a:srgbClr val="003366"/>
                </a:solidFill>
                <a:latin typeface="Calibri"/>
              </a:rPr>
              <a:t>Document lessons learned for operational manuals and training.</a:t>
            </a:r>
          </a:p>
          <a:p>
            <a:pPr marL="285750" indent="-285750">
              <a:buFont typeface="Arial" panose="020B0604020202020204" pitchFamily="34" charset="0"/>
              <a:buChar char="•"/>
              <a:defRPr sz="1800"/>
            </a:pPr>
            <a:r>
              <a:rPr lang="en-US" altLang="en-US" sz="1800" dirty="0">
                <a:solidFill>
                  <a:srgbClr val="003366"/>
                </a:solidFill>
                <a:latin typeface="Calibri"/>
              </a:rPr>
              <a:t>Knowledge transfer: lessons learned feed directly into operational manuals, training, and inspector preparation.</a:t>
            </a:r>
          </a:p>
          <a:p>
            <a:pPr marL="285750" indent="-285750">
              <a:buFont typeface="Arial" panose="020B0604020202020204" pitchFamily="34" charset="0"/>
              <a:buChar char="•"/>
              <a:defRPr sz="1800"/>
            </a:pPr>
            <a:r>
              <a:rPr lang="en-US" altLang="en-US" sz="1800" dirty="0">
                <a:solidFill>
                  <a:srgbClr val="003366"/>
                </a:solidFill>
                <a:latin typeface="Calibri"/>
              </a:rPr>
              <a:t>Innovation driver: exercise-derived data supports R&amp;D, fostering continuous improvement of OSI capabilities</a:t>
            </a:r>
          </a:p>
          <a:p>
            <a:pPr lvl="0" algn="l" eaLnBrk="0" fontAlgn="base" hangingPunct="0">
              <a:spcBef>
                <a:spcPct val="0"/>
              </a:spcBef>
              <a:spcAft>
                <a:spcPct val="0"/>
              </a:spcAft>
              <a:buFontTx/>
              <a:buChar char="•"/>
            </a:pPr>
            <a:endParaRPr lang="en-US" sz="1800" dirty="0">
              <a:solidFill>
                <a:srgbClr val="003366"/>
              </a:solidFill>
              <a:latin typeface="Calibri"/>
            </a:endParaRPr>
          </a:p>
        </p:txBody>
      </p:sp>
      <p:sp>
        <p:nvSpPr>
          <p:cNvPr id="9" name="Textfeld 8">
            <a:extLst>
              <a:ext uri="{FF2B5EF4-FFF2-40B4-BE49-F238E27FC236}">
                <a16:creationId xmlns:a16="http://schemas.microsoft.com/office/drawing/2014/main" id="{C3B23EC1-7F4E-2969-68F3-D94C5398260B}"/>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C11B3A36-8BA3-EFE0-B50E-CBF3383AEF5D}"/>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49828E6C-02C6-9C17-4C7F-EBAE0EA16011}"/>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A69BC8FC-8CCD-12AE-E0EA-DE7089AEEF76}"/>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890F1873-89F4-1783-0CB9-9DC1E833E63F}"/>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88194B65-8FA6-C370-8B09-735C8714D332}"/>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AE9EB25-F102-270E-3B6A-1BE67DFEF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pic>
        <p:nvPicPr>
          <p:cNvPr id="3" name="Picture 2">
            <a:extLst>
              <a:ext uri="{FF2B5EF4-FFF2-40B4-BE49-F238E27FC236}">
                <a16:creationId xmlns:a16="http://schemas.microsoft.com/office/drawing/2014/main" id="{8EE86F0C-364A-84E1-ED2D-0AAC46991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218" y="2227560"/>
            <a:ext cx="5431837" cy="3623224"/>
          </a:xfrm>
          <a:prstGeom prst="rect">
            <a:avLst/>
          </a:prstGeom>
        </p:spPr>
      </p:pic>
      <p:sp>
        <p:nvSpPr>
          <p:cNvPr id="8" name="Rectangle 2">
            <a:extLst>
              <a:ext uri="{FF2B5EF4-FFF2-40B4-BE49-F238E27FC236}">
                <a16:creationId xmlns:a16="http://schemas.microsoft.com/office/drawing/2014/main" id="{84BD4DAC-EEDF-D8E1-56EE-DBF5F9242606}"/>
              </a:ext>
            </a:extLst>
          </p:cNvPr>
          <p:cNvSpPr>
            <a:spLocks noChangeArrowheads="1"/>
          </p:cNvSpPr>
          <p:nvPr/>
        </p:nvSpPr>
        <p:spPr bwMode="auto">
          <a:xfrm>
            <a:off x="-887104" y="1081164"/>
            <a:ext cx="124649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969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9003-47F1-F19F-B8CE-0C64C02C39EA}"/>
              </a:ext>
            </a:extLst>
          </p:cNvPr>
          <p:cNvSpPr>
            <a:spLocks noGrp="1"/>
          </p:cNvSpPr>
          <p:nvPr>
            <p:ph type="title"/>
          </p:nvPr>
        </p:nvSpPr>
        <p:spPr/>
        <p:txBody>
          <a:bodyPr/>
          <a:lstStyle/>
          <a:p>
            <a:endParaRPr lang="en-US"/>
          </a:p>
        </p:txBody>
      </p:sp>
      <p:pic>
        <p:nvPicPr>
          <p:cNvPr id="14" name="Content Placeholder 13">
            <a:extLst>
              <a:ext uri="{FF2B5EF4-FFF2-40B4-BE49-F238E27FC236}">
                <a16:creationId xmlns:a16="http://schemas.microsoft.com/office/drawing/2014/main" id="{F84AD56D-86AA-283D-C231-9476BFCCDE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5671" y="2117806"/>
            <a:ext cx="4697068" cy="3094194"/>
          </a:xfrm>
        </p:spPr>
      </p:pic>
      <p:pic>
        <p:nvPicPr>
          <p:cNvPr id="16" name="Picture 15">
            <a:extLst>
              <a:ext uri="{FF2B5EF4-FFF2-40B4-BE49-F238E27FC236}">
                <a16:creationId xmlns:a16="http://schemas.microsoft.com/office/drawing/2014/main" id="{19A6A950-244A-5753-A28C-ACC0E4287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372" y="1660104"/>
            <a:ext cx="2943839" cy="3925118"/>
          </a:xfrm>
          <a:prstGeom prst="rect">
            <a:avLst/>
          </a:prstGeom>
        </p:spPr>
      </p:pic>
      <p:pic>
        <p:nvPicPr>
          <p:cNvPr id="18" name="Picture 17">
            <a:extLst>
              <a:ext uri="{FF2B5EF4-FFF2-40B4-BE49-F238E27FC236}">
                <a16:creationId xmlns:a16="http://schemas.microsoft.com/office/drawing/2014/main" id="{9BF0322E-3D99-3A30-96B6-09ECE11D0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2" y="1606206"/>
            <a:ext cx="4032913" cy="4032913"/>
          </a:xfrm>
          <a:prstGeom prst="rect">
            <a:avLst/>
          </a:prstGeom>
        </p:spPr>
      </p:pic>
      <p:pic>
        <p:nvPicPr>
          <p:cNvPr id="19" name="Picture 18">
            <a:extLst>
              <a:ext uri="{FF2B5EF4-FFF2-40B4-BE49-F238E27FC236}">
                <a16:creationId xmlns:a16="http://schemas.microsoft.com/office/drawing/2014/main" id="{B293B2C3-E24F-4BC7-FCFB-B322F4248B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294941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1B6E8A-43DB-73FA-3CBC-72B20A3F5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663" y="4513026"/>
            <a:ext cx="3125337" cy="2344974"/>
          </a:xfrm>
          <a:prstGeom prst="rect">
            <a:avLst/>
          </a:prstGeom>
        </p:spPr>
      </p:pic>
      <p:pic>
        <p:nvPicPr>
          <p:cNvPr id="7" name="Picture 6">
            <a:extLst>
              <a:ext uri="{FF2B5EF4-FFF2-40B4-BE49-F238E27FC236}">
                <a16:creationId xmlns:a16="http://schemas.microsoft.com/office/drawing/2014/main" id="{4AEA78AB-6413-F0E2-27CA-BD9AA872E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5" y="4513026"/>
            <a:ext cx="3125337" cy="2344974"/>
          </a:xfrm>
          <a:prstGeom prst="rect">
            <a:avLst/>
          </a:prstGeom>
        </p:spPr>
      </p:pic>
      <p:sp>
        <p:nvSpPr>
          <p:cNvPr id="2" name="Title 1">
            <a:extLst>
              <a:ext uri="{FF2B5EF4-FFF2-40B4-BE49-F238E27FC236}">
                <a16:creationId xmlns:a16="http://schemas.microsoft.com/office/drawing/2014/main" id="{8ACEF5F9-4D29-1E80-7D81-6809A678E4B5}"/>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A4FE4E68-1E61-F8FC-1FF0-714E12964025}"/>
              </a:ext>
            </a:extLst>
          </p:cNvPr>
          <p:cNvGraphicFramePr>
            <a:graphicFrameLocks noGrp="1"/>
          </p:cNvGraphicFramePr>
          <p:nvPr>
            <p:ph idx="1"/>
            <p:extLst>
              <p:ext uri="{D42A27DB-BD31-4B8C-83A1-F6EECF244321}">
                <p14:modId xmlns:p14="http://schemas.microsoft.com/office/powerpoint/2010/main" val="6304192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107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E1A3-A5FB-08EE-A0D1-2D090192531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14A49EE-688F-DEBB-9AE0-5781951ADDB8}"/>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noProof="0" dirty="0">
                <a:solidFill>
                  <a:srgbClr val="1A3A64"/>
                </a:solidFill>
                <a:latin typeface="Arial" panose="020B0604020202020204" pitchFamily="34" charset="0"/>
                <a:cs typeface="Arial" panose="020B0604020202020204" pitchFamily="34" charset="0"/>
              </a:rPr>
              <a:t>Broadening Engagement — Who to Involve</a:t>
            </a:r>
            <a:endParaRPr lang="en-GB" sz="2400" noProof="0" dirty="0">
              <a:solidFill>
                <a:srgbClr val="1A3A64"/>
              </a:solidFill>
            </a:endParaRPr>
          </a:p>
        </p:txBody>
      </p:sp>
      <p:sp>
        <p:nvSpPr>
          <p:cNvPr id="5" name="Textfeld 4">
            <a:extLst>
              <a:ext uri="{FF2B5EF4-FFF2-40B4-BE49-F238E27FC236}">
                <a16:creationId xmlns:a16="http://schemas.microsoft.com/office/drawing/2014/main" id="{AE11E98D-1FD1-FE39-8562-37BE4525D020}"/>
              </a:ext>
            </a:extLst>
          </p:cNvPr>
          <p:cNvSpPr txBox="1"/>
          <p:nvPr/>
        </p:nvSpPr>
        <p:spPr>
          <a:xfrm>
            <a:off x="408871" y="2688252"/>
            <a:ext cx="5409656" cy="3259360"/>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defRPr sz="1800"/>
            </a:pPr>
            <a:r>
              <a:rPr lang="en-US" dirty="0">
                <a:solidFill>
                  <a:srgbClr val="003366"/>
                </a:solidFill>
                <a:latin typeface="Calibri"/>
              </a:rPr>
              <a:t>Academic researchers and university labs</a:t>
            </a:r>
          </a:p>
          <a:p>
            <a:pPr marL="285750" indent="-285750">
              <a:buFont typeface="Arial" panose="020B0604020202020204" pitchFamily="34" charset="0"/>
              <a:buChar char="•"/>
              <a:defRPr sz="1800"/>
            </a:pPr>
            <a:r>
              <a:rPr lang="en-US" dirty="0">
                <a:solidFill>
                  <a:srgbClr val="003366"/>
                </a:solidFill>
                <a:latin typeface="Calibri"/>
              </a:rPr>
              <a:t>Technical experts from member states</a:t>
            </a:r>
          </a:p>
          <a:p>
            <a:pPr marL="285750" indent="-285750">
              <a:buFont typeface="Arial" panose="020B0604020202020204" pitchFamily="34" charset="0"/>
              <a:buChar char="•"/>
              <a:defRPr sz="1800"/>
            </a:pPr>
            <a:r>
              <a:rPr lang="en-US" dirty="0">
                <a:solidFill>
                  <a:srgbClr val="003366"/>
                </a:solidFill>
                <a:latin typeface="Calibri"/>
              </a:rPr>
              <a:t>Industry partners</a:t>
            </a:r>
          </a:p>
          <a:p>
            <a:pPr marL="285750" indent="-285750">
              <a:buFont typeface="Arial" panose="020B0604020202020204" pitchFamily="34" charset="0"/>
              <a:buChar char="•"/>
              <a:defRPr sz="1800"/>
            </a:pPr>
            <a:r>
              <a:rPr lang="en-US" dirty="0">
                <a:solidFill>
                  <a:srgbClr val="003366"/>
                </a:solidFill>
                <a:latin typeface="Calibri"/>
              </a:rPr>
              <a:t>Students and early-career professionals</a:t>
            </a:r>
          </a:p>
        </p:txBody>
      </p:sp>
      <p:sp>
        <p:nvSpPr>
          <p:cNvPr id="9" name="Textfeld 8">
            <a:extLst>
              <a:ext uri="{FF2B5EF4-FFF2-40B4-BE49-F238E27FC236}">
                <a16:creationId xmlns:a16="http://schemas.microsoft.com/office/drawing/2014/main" id="{63D806F5-CB40-F47F-1ED7-8B126237A0D1}"/>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9D806A3C-165A-3193-4DDB-42277418C792}"/>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7A23C60E-D284-1978-1F78-87B51B0A3DAB}"/>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EBCE12FA-7A9B-96D4-4092-93A133D53AD3}"/>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944ACAB1-8892-8279-691F-DD4D734CE214}"/>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9ACB90A2-7215-1E44-B0B1-D6F1EE62664B}"/>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5CF8A09-8912-139E-6AF1-A362EDB10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8845" y="5102962"/>
            <a:ext cx="853135" cy="844650"/>
          </a:xfrm>
          <a:prstGeom prst="rect">
            <a:avLst/>
          </a:prstGeom>
        </p:spPr>
      </p:pic>
      <p:pic>
        <p:nvPicPr>
          <p:cNvPr id="13" name="Picture 12">
            <a:extLst>
              <a:ext uri="{FF2B5EF4-FFF2-40B4-BE49-F238E27FC236}">
                <a16:creationId xmlns:a16="http://schemas.microsoft.com/office/drawing/2014/main" id="{9E65B61B-C602-1E79-00F8-6DBA012B0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014" y="1628949"/>
            <a:ext cx="5841282" cy="3896338"/>
          </a:xfrm>
          <a:prstGeom prst="rect">
            <a:avLst/>
          </a:prstGeom>
        </p:spPr>
      </p:pic>
    </p:spTree>
    <p:extLst>
      <p:ext uri="{BB962C8B-B14F-4D97-AF65-F5344CB8AC3E}">
        <p14:creationId xmlns:p14="http://schemas.microsoft.com/office/powerpoint/2010/main" val="221758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144C5-2577-F8E0-6E65-089ECE3DE85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F505BBE-CA81-2A1B-B63D-C408F3C0111E}"/>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noProof="0" dirty="0">
                <a:solidFill>
                  <a:srgbClr val="1A3A64"/>
                </a:solidFill>
                <a:latin typeface="Arial" panose="020B0604020202020204" pitchFamily="34" charset="0"/>
                <a:cs typeface="Arial" panose="020B0604020202020204" pitchFamily="34" charset="0"/>
              </a:rPr>
              <a:t>Broadening Engagement</a:t>
            </a:r>
            <a:r>
              <a:rPr lang="ar-EG" sz="2400" b="1" noProof="0" dirty="0">
                <a:solidFill>
                  <a:srgbClr val="1A3A64"/>
                </a:solidFill>
                <a:latin typeface="Arial" panose="020B0604020202020204" pitchFamily="34" charset="0"/>
                <a:cs typeface="Arial" panose="020B0604020202020204" pitchFamily="34" charset="0"/>
              </a:rPr>
              <a:t> </a:t>
            </a:r>
            <a:r>
              <a:rPr lang="en-US" sz="2400" b="1" noProof="0" dirty="0">
                <a:solidFill>
                  <a:srgbClr val="1A3A64"/>
                </a:solidFill>
                <a:latin typeface="Arial" panose="020B0604020202020204" pitchFamily="34" charset="0"/>
                <a:cs typeface="Arial" panose="020B0604020202020204" pitchFamily="34" charset="0"/>
              </a:rPr>
              <a:t> - Impact</a:t>
            </a:r>
            <a:endParaRPr lang="en-GB" sz="2400" noProof="0" dirty="0">
              <a:solidFill>
                <a:srgbClr val="1A3A64"/>
              </a:solidFill>
            </a:endParaRPr>
          </a:p>
        </p:txBody>
      </p:sp>
      <p:sp>
        <p:nvSpPr>
          <p:cNvPr id="5" name="Textfeld 4">
            <a:extLst>
              <a:ext uri="{FF2B5EF4-FFF2-40B4-BE49-F238E27FC236}">
                <a16:creationId xmlns:a16="http://schemas.microsoft.com/office/drawing/2014/main" id="{A85E78BB-2CBE-0493-9FD9-AD5A698A5AF3}"/>
              </a:ext>
            </a:extLst>
          </p:cNvPr>
          <p:cNvSpPr txBox="1"/>
          <p:nvPr/>
        </p:nvSpPr>
        <p:spPr>
          <a:xfrm>
            <a:off x="538541" y="2571377"/>
            <a:ext cx="5409656" cy="3259360"/>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defRPr sz="1800"/>
            </a:pPr>
            <a:r>
              <a:rPr lang="en-US" sz="1800" dirty="0">
                <a:solidFill>
                  <a:srgbClr val="003366"/>
                </a:solidFill>
                <a:latin typeface="Calibri"/>
              </a:rPr>
              <a:t>Stronger feedback loops for procedures, software and equipment design</a:t>
            </a:r>
          </a:p>
          <a:p>
            <a:pPr marL="285750" indent="-285750">
              <a:buFont typeface="Arial" panose="020B0604020202020204" pitchFamily="34" charset="0"/>
              <a:buChar char="•"/>
              <a:defRPr sz="1800"/>
            </a:pPr>
            <a:r>
              <a:rPr lang="en-US" sz="1800" dirty="0">
                <a:solidFill>
                  <a:srgbClr val="003366"/>
                </a:solidFill>
                <a:latin typeface="Calibri"/>
              </a:rPr>
              <a:t>Innovation pipelines from academia and industry</a:t>
            </a:r>
          </a:p>
          <a:p>
            <a:pPr marL="285750" indent="-285750">
              <a:buFont typeface="Arial" panose="020B0604020202020204" pitchFamily="34" charset="0"/>
              <a:buChar char="•"/>
              <a:defRPr sz="1800"/>
            </a:pPr>
            <a:r>
              <a:rPr lang="en-US" sz="1800" dirty="0">
                <a:solidFill>
                  <a:srgbClr val="003366"/>
                </a:solidFill>
                <a:latin typeface="Calibri"/>
              </a:rPr>
              <a:t>Expanded capacity across member states — localized expertise</a:t>
            </a:r>
          </a:p>
          <a:p>
            <a:pPr marL="285750" indent="-285750">
              <a:buFont typeface="Arial" panose="020B0604020202020204" pitchFamily="34" charset="0"/>
              <a:buChar char="•"/>
              <a:defRPr sz="1800"/>
            </a:pPr>
            <a:r>
              <a:rPr lang="en-US" sz="1800" dirty="0">
                <a:solidFill>
                  <a:srgbClr val="003366"/>
                </a:solidFill>
                <a:latin typeface="Calibri"/>
              </a:rPr>
              <a:t>Greater transparency, trust-building and improved readiness</a:t>
            </a:r>
          </a:p>
        </p:txBody>
      </p:sp>
      <p:sp>
        <p:nvSpPr>
          <p:cNvPr id="9" name="Textfeld 8">
            <a:extLst>
              <a:ext uri="{FF2B5EF4-FFF2-40B4-BE49-F238E27FC236}">
                <a16:creationId xmlns:a16="http://schemas.microsoft.com/office/drawing/2014/main" id="{F4446489-58D3-4C81-CC52-D2483A0B1845}"/>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462CE089-94D6-983C-82DE-904D1883A31D}"/>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9A79985D-1997-A971-05C9-E84978749BE3}"/>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ED3D5360-253C-1D9D-95AF-759CBD6928A7}"/>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B2550B48-EFCF-225A-C8AA-EED3CCAE8C8A}"/>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8788C2A4-4BE2-AD00-1185-C1790FABC273}"/>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0D999AB-7DD1-80FC-7048-C1453157B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pic>
        <p:nvPicPr>
          <p:cNvPr id="6" name="Picture 5">
            <a:extLst>
              <a:ext uri="{FF2B5EF4-FFF2-40B4-BE49-F238E27FC236}">
                <a16:creationId xmlns:a16="http://schemas.microsoft.com/office/drawing/2014/main" id="{471D9E3A-423E-BE14-4C50-BC2EDF363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804" y="1974181"/>
            <a:ext cx="5597675" cy="3733844"/>
          </a:xfrm>
          <a:prstGeom prst="rect">
            <a:avLst/>
          </a:prstGeom>
        </p:spPr>
      </p:pic>
    </p:spTree>
    <p:extLst>
      <p:ext uri="{BB962C8B-B14F-4D97-AF65-F5344CB8AC3E}">
        <p14:creationId xmlns:p14="http://schemas.microsoft.com/office/powerpoint/2010/main" val="172860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47E04-0E6E-B66A-8BC4-C69AE597A8B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61D967C-D127-D106-FFD0-8E5DB8286E94}"/>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noProof="0" dirty="0">
                <a:solidFill>
                  <a:srgbClr val="1A3A64"/>
                </a:solidFill>
                <a:latin typeface="Arial" panose="020B0604020202020204" pitchFamily="34" charset="0"/>
                <a:cs typeface="Arial" panose="020B0604020202020204" pitchFamily="34" charset="0"/>
              </a:rPr>
              <a:t>Vision Forward</a:t>
            </a:r>
            <a:endParaRPr lang="en-GB" sz="2400" noProof="0" dirty="0">
              <a:solidFill>
                <a:srgbClr val="1A3A64"/>
              </a:solidFill>
            </a:endParaRPr>
          </a:p>
        </p:txBody>
      </p:sp>
      <p:sp>
        <p:nvSpPr>
          <p:cNvPr id="5" name="Textfeld 4">
            <a:extLst>
              <a:ext uri="{FF2B5EF4-FFF2-40B4-BE49-F238E27FC236}">
                <a16:creationId xmlns:a16="http://schemas.microsoft.com/office/drawing/2014/main" id="{73C921E0-A658-D237-1BBE-DF19A04D6FD1}"/>
              </a:ext>
            </a:extLst>
          </p:cNvPr>
          <p:cNvSpPr txBox="1"/>
          <p:nvPr/>
        </p:nvSpPr>
        <p:spPr>
          <a:xfrm>
            <a:off x="736418" y="2148025"/>
            <a:ext cx="5409656" cy="3259360"/>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defRPr sz="1800"/>
            </a:pPr>
            <a:r>
              <a:rPr lang="en-US" sz="1800" dirty="0">
                <a:solidFill>
                  <a:srgbClr val="003366"/>
                </a:solidFill>
                <a:latin typeface="Calibri"/>
              </a:rPr>
              <a:t>Keep OSI techniques robust, treaty-compliant and future-ready</a:t>
            </a:r>
          </a:p>
          <a:p>
            <a:pPr marL="285750" indent="-285750">
              <a:buFont typeface="Arial" panose="020B0604020202020204" pitchFamily="34" charset="0"/>
              <a:buChar char="•"/>
              <a:defRPr sz="1800"/>
            </a:pPr>
            <a:r>
              <a:rPr lang="en-US" sz="1800" dirty="0">
                <a:solidFill>
                  <a:srgbClr val="003366"/>
                </a:solidFill>
                <a:latin typeface="Calibri"/>
              </a:rPr>
              <a:t>Institutionalize data-sharing mechanisms and collaborative Research and Development</a:t>
            </a:r>
          </a:p>
          <a:p>
            <a:pPr marL="285750" indent="-285750">
              <a:buFont typeface="Arial" panose="020B0604020202020204" pitchFamily="34" charset="0"/>
              <a:buChar char="•"/>
              <a:defRPr sz="1800"/>
            </a:pPr>
            <a:r>
              <a:rPr lang="en-US" sz="1800" dirty="0">
                <a:solidFill>
                  <a:srgbClr val="003366"/>
                </a:solidFill>
                <a:latin typeface="Calibri"/>
              </a:rPr>
              <a:t>Codify lessons into living manuals that evolve with technology</a:t>
            </a:r>
          </a:p>
          <a:p>
            <a:pPr marL="285750" indent="-285750">
              <a:buFont typeface="Arial" panose="020B0604020202020204" pitchFamily="34" charset="0"/>
              <a:buChar char="•"/>
              <a:defRPr sz="1800"/>
            </a:pPr>
            <a:r>
              <a:rPr lang="en-US" sz="1800" dirty="0">
                <a:solidFill>
                  <a:srgbClr val="003366"/>
                </a:solidFill>
                <a:latin typeface="Calibri"/>
              </a:rPr>
              <a:t>Leverage exercise-derived data to strengthen scientific foundations and preparedness</a:t>
            </a:r>
          </a:p>
          <a:p>
            <a:pPr marL="285750" indent="-285750">
              <a:buFont typeface="Arial" panose="020B0604020202020204" pitchFamily="34" charset="0"/>
              <a:buChar char="•"/>
              <a:defRPr sz="1800"/>
            </a:pPr>
            <a:r>
              <a:rPr lang="en-US" sz="1800" dirty="0">
                <a:solidFill>
                  <a:srgbClr val="003366"/>
                </a:solidFill>
                <a:latin typeface="Calibri"/>
              </a:rPr>
              <a:t>Broaden engagement to harness innovation, build capacity, and reinforce trust</a:t>
            </a:r>
          </a:p>
          <a:p>
            <a:pPr marL="285750" indent="-285750">
              <a:buFont typeface="Arial" panose="020B0604020202020204" pitchFamily="34" charset="0"/>
              <a:buChar char="•"/>
              <a:defRPr sz="1800"/>
            </a:pPr>
            <a:endParaRPr lang="en-US" sz="1800" dirty="0">
              <a:solidFill>
                <a:srgbClr val="003366"/>
              </a:solidFill>
              <a:latin typeface="Calibri"/>
            </a:endParaRPr>
          </a:p>
        </p:txBody>
      </p:sp>
      <p:sp>
        <p:nvSpPr>
          <p:cNvPr id="9" name="Textfeld 8">
            <a:extLst>
              <a:ext uri="{FF2B5EF4-FFF2-40B4-BE49-F238E27FC236}">
                <a16:creationId xmlns:a16="http://schemas.microsoft.com/office/drawing/2014/main" id="{1D9E6CC1-0336-3123-DD8E-CD73BD35BB7A}"/>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CE10F8C5-D64C-25EC-0633-52C7A988D03E}"/>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32BC6F9A-3853-B4B2-37C3-1C07C7B25ECD}"/>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CEC55487-3D54-2E41-426E-276907C9FC64}"/>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01B63758-214F-A261-62C4-E5D6FE2551B9}"/>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D9175E7F-F4CC-2389-D53A-CFEC74803AEB}"/>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F9EA220-8051-9328-B890-85A6D0C62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pic>
        <p:nvPicPr>
          <p:cNvPr id="13" name="Picture 12">
            <a:extLst>
              <a:ext uri="{FF2B5EF4-FFF2-40B4-BE49-F238E27FC236}">
                <a16:creationId xmlns:a16="http://schemas.microsoft.com/office/drawing/2014/main" id="{2018CB17-73B3-B3C4-A32F-4C769DBF8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53" y="1680670"/>
            <a:ext cx="5739127" cy="3828197"/>
          </a:xfrm>
          <a:prstGeom prst="rect">
            <a:avLst/>
          </a:prstGeom>
        </p:spPr>
      </p:pic>
    </p:spTree>
    <p:extLst>
      <p:ext uri="{BB962C8B-B14F-4D97-AF65-F5344CB8AC3E}">
        <p14:creationId xmlns:p14="http://schemas.microsoft.com/office/powerpoint/2010/main" val="24564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8214-C5F2-35EC-D08E-0429E57C2F25}"/>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995D6AC3-73FD-8B0B-A581-E1DD4D2B57BB}"/>
              </a:ext>
            </a:extLst>
          </p:cNvPr>
          <p:cNvSpPr>
            <a:spLocks noGrp="1"/>
          </p:cNvSpPr>
          <p:nvPr>
            <p:ph idx="1"/>
          </p:nvPr>
        </p:nvSpPr>
        <p:spPr/>
        <p:txBody>
          <a:bodyPr>
            <a:normAutofit fontScale="92500" lnSpcReduction="10000"/>
          </a:bodyPr>
          <a:lstStyle/>
          <a:p>
            <a:r>
              <a:rPr lang="en-US" b="1" dirty="0"/>
              <a:t>OSI exercises</a:t>
            </a:r>
            <a:r>
              <a:rPr lang="en-US" dirty="0"/>
              <a:t> prove that the CTBT’s verification system is robust, operational, and future-ready.</a:t>
            </a:r>
          </a:p>
          <a:p>
            <a:r>
              <a:rPr lang="en-US" b="1" dirty="0"/>
              <a:t>Exercise-derived data</a:t>
            </a:r>
            <a:r>
              <a:rPr lang="en-US" dirty="0"/>
              <a:t> fuels improvements in equipment, methods, and data integration.</a:t>
            </a:r>
          </a:p>
          <a:p>
            <a:r>
              <a:rPr lang="en-US" b="1" dirty="0"/>
              <a:t>Community engagement</a:t>
            </a:r>
            <a:r>
              <a:rPr lang="en-US" dirty="0"/>
              <a:t> broadens the impact — linking experts, policymakers, and students.</a:t>
            </a:r>
          </a:p>
          <a:p>
            <a:r>
              <a:rPr lang="en-US" b="1" dirty="0"/>
              <a:t>Shared goal:</a:t>
            </a:r>
            <a:r>
              <a:rPr lang="en-US" dirty="0"/>
              <a:t> Strengthen trust, enhance readiness, and ensure effective treaty compliance.</a:t>
            </a:r>
          </a:p>
          <a:p>
            <a:pPr marL="0" indent="0">
              <a:buNone/>
            </a:pPr>
            <a:r>
              <a:rPr lang="en-US" dirty="0"/>
              <a:t>👉 </a:t>
            </a:r>
            <a:r>
              <a:rPr lang="en-US" i="1" dirty="0"/>
              <a:t>By operationalizing technological advances and broadening participation, OSI remains a cornerstone of global nuclear disarmament and security.</a:t>
            </a:r>
            <a:endParaRPr lang="en-US" dirty="0"/>
          </a:p>
          <a:p>
            <a:endParaRPr lang="en-US" dirty="0"/>
          </a:p>
        </p:txBody>
      </p:sp>
      <p:pic>
        <p:nvPicPr>
          <p:cNvPr id="4" name="Picture 3">
            <a:extLst>
              <a:ext uri="{FF2B5EF4-FFF2-40B4-BE49-F238E27FC236}">
                <a16:creationId xmlns:a16="http://schemas.microsoft.com/office/drawing/2014/main" id="{EC030093-C2F8-FF6A-7A2F-E6FCAC643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73378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A7FD7-8B08-0C89-86E3-BF940B9E9F6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50AE71-A98C-22BC-B203-186833DBFA29}"/>
              </a:ext>
            </a:extLst>
          </p:cNvPr>
          <p:cNvSpPr txBox="1">
            <a:spLocks/>
          </p:cNvSpPr>
          <p:nvPr/>
        </p:nvSpPr>
        <p:spPr>
          <a:xfrm>
            <a:off x="154940" y="1216763"/>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Final Verification Measure</a:t>
            </a:r>
            <a:endParaRPr lang="en-GB" sz="2400" noProof="0" dirty="0">
              <a:solidFill>
                <a:srgbClr val="1A3A64"/>
              </a:solidFill>
            </a:endParaRPr>
          </a:p>
        </p:txBody>
      </p:sp>
      <p:sp>
        <p:nvSpPr>
          <p:cNvPr id="9" name="Textfeld 8">
            <a:extLst>
              <a:ext uri="{FF2B5EF4-FFF2-40B4-BE49-F238E27FC236}">
                <a16:creationId xmlns:a16="http://schemas.microsoft.com/office/drawing/2014/main" id="{EE213154-89C5-6CC7-40CF-DF04EC69A430}"/>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0CEB8BED-D9FA-2791-7D1B-3F74870D85BB}"/>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78D8CCCA-44A8-A840-2595-DCE9F59E35FD}"/>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07EC977A-C46A-F40C-1559-F286ADEBC054}"/>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85030DE1-B612-4132-A6F5-F24DAC02D2AE}"/>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5043B51D-C103-A348-9695-BEE45F74A14F}"/>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486DFBE-21ED-56F2-C9B0-5EDB52C8FF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
        <p:nvSpPr>
          <p:cNvPr id="6" name="Rectangle 2">
            <a:extLst>
              <a:ext uri="{FF2B5EF4-FFF2-40B4-BE49-F238E27FC236}">
                <a16:creationId xmlns:a16="http://schemas.microsoft.com/office/drawing/2014/main" id="{C8472FD9-7331-A31F-5DC7-36F9B5BE57D5}"/>
              </a:ext>
            </a:extLst>
          </p:cNvPr>
          <p:cNvSpPr>
            <a:spLocks noChangeArrowheads="1"/>
          </p:cNvSpPr>
          <p:nvPr/>
        </p:nvSpPr>
        <p:spPr bwMode="auto">
          <a:xfrm>
            <a:off x="385746" y="2304191"/>
            <a:ext cx="111052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OSI = Final Verification Measure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2"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Triggered by </a:t>
            </a:r>
            <a:r>
              <a:rPr kumimoji="0" lang="en-US" altLang="en-US" b="1" i="0" u="none" strike="noStrike" cap="none" normalizeH="0" baseline="0" dirty="0">
                <a:ln>
                  <a:noFill/>
                </a:ln>
                <a:solidFill>
                  <a:schemeClr val="tx1"/>
                </a:solidFill>
                <a:effectLst/>
                <a:latin typeface="Arial" panose="020B0604020202020204" pitchFamily="34" charset="0"/>
              </a:rPr>
              <a:t>International Monitoring System (IMS) anomalies</a:t>
            </a:r>
            <a:r>
              <a:rPr kumimoji="0" lang="en-US" altLang="en-US" b="0" i="0" u="none" strike="noStrike" cap="none" normalizeH="0" baseline="0" dirty="0">
                <a:ln>
                  <a:noFill/>
                </a:ln>
                <a:solidFill>
                  <a:schemeClr val="tx1"/>
                </a:solidFill>
                <a:effectLst/>
                <a:latin typeface="Arial" panose="020B0604020202020204" pitchFamily="34" charset="0"/>
              </a:rPr>
              <a:t> or other Treaty mechanisms </a:t>
            </a:r>
          </a:p>
          <a:p>
            <a:pPr lvl="2"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Collect factual findings to </a:t>
            </a:r>
            <a:r>
              <a:rPr kumimoji="0" lang="en-US" altLang="en-US" b="1" i="0" u="none" strike="noStrike" cap="none" normalizeH="0" baseline="0" dirty="0">
                <a:ln>
                  <a:noFill/>
                </a:ln>
                <a:solidFill>
                  <a:schemeClr val="tx1"/>
                </a:solidFill>
                <a:effectLst/>
                <a:latin typeface="Arial" panose="020B0604020202020204" pitchFamily="34" charset="0"/>
              </a:rPr>
              <a:t>confirm or refute a suspected nuclear test</a:t>
            </a:r>
            <a:r>
              <a:rPr kumimoji="0" lang="en-US" altLang="en-US" b="0" i="0" u="none" strike="noStrike" cap="none" normalizeH="0" baseline="0" dirty="0">
                <a:ln>
                  <a:noFill/>
                </a:ln>
                <a:solidFill>
                  <a:schemeClr val="tx1"/>
                </a:solidFill>
                <a:effectLst/>
                <a:latin typeface="Arial" panose="020B0604020202020204" pitchFamily="34" charset="0"/>
              </a:rPr>
              <a:t>.</a:t>
            </a:r>
          </a:p>
          <a:p>
            <a:r>
              <a:rPr lang="en-US" b="1" dirty="0"/>
              <a:t>Inspection Facts (as defined by CTBT Protocol)</a:t>
            </a:r>
            <a:endParaRPr lang="en-US" dirty="0"/>
          </a:p>
          <a:p>
            <a:pPr lvl="1"/>
            <a:r>
              <a:rPr lang="en-US" b="1" dirty="0"/>
              <a:t>Maximum Area:</a:t>
            </a:r>
            <a:r>
              <a:rPr lang="en-US" dirty="0"/>
              <a:t> up to </a:t>
            </a:r>
            <a:r>
              <a:rPr lang="en-US" b="1" dirty="0"/>
              <a:t>1,000 km²</a:t>
            </a:r>
            <a:r>
              <a:rPr lang="en-US" dirty="0"/>
              <a:t> (defined inspection area).</a:t>
            </a:r>
          </a:p>
          <a:p>
            <a:pPr lvl="1"/>
            <a:r>
              <a:rPr lang="en-US" b="1" dirty="0"/>
              <a:t>Duration:</a:t>
            </a:r>
            <a:r>
              <a:rPr lang="en-US" dirty="0"/>
              <a:t> </a:t>
            </a:r>
            <a:r>
              <a:rPr lang="en-US" b="1" dirty="0"/>
              <a:t>25 days</a:t>
            </a:r>
            <a:r>
              <a:rPr lang="en-US" dirty="0"/>
              <a:t>, extendable up to 130 days with EC approval.</a:t>
            </a:r>
          </a:p>
          <a:p>
            <a:pPr lvl="1"/>
            <a:r>
              <a:rPr lang="en-US" b="1" dirty="0"/>
              <a:t>Inspection Team:</a:t>
            </a:r>
            <a:r>
              <a:rPr lang="en-US" dirty="0"/>
              <a:t> up to </a:t>
            </a:r>
            <a:r>
              <a:rPr lang="en-US" b="1" dirty="0"/>
              <a:t>40 inspectors</a:t>
            </a:r>
            <a:r>
              <a:rPr lang="en-US" dirty="0"/>
              <a:t>.</a:t>
            </a:r>
          </a:p>
          <a:p>
            <a:pPr lvl="1"/>
            <a:r>
              <a:rPr lang="en-US" b="1" dirty="0"/>
              <a:t>Techniques:</a:t>
            </a:r>
            <a:r>
              <a:rPr lang="en-US" dirty="0"/>
              <a:t> 17 techniques permitted by Treaty</a:t>
            </a:r>
            <a:endParaRPr lang="en-US" strike="sngStrike"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176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22560-8F51-AA28-659D-622B7EE7BF9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37AF6F4-1A8F-6A1A-6950-42F8B9B86ABC}"/>
              </a:ext>
            </a:extLst>
          </p:cNvPr>
          <p:cNvPicPr>
            <a:picLocks noChangeAspect="1"/>
          </p:cNvPicPr>
          <p:nvPr/>
        </p:nvPicPr>
        <p:blipFill>
          <a:blip r:embed="rId2"/>
          <a:stretch>
            <a:fillRect/>
          </a:stretch>
        </p:blipFill>
        <p:spPr>
          <a:xfrm>
            <a:off x="0" y="1690688"/>
            <a:ext cx="12192000" cy="4247604"/>
          </a:xfrm>
          <a:prstGeom prst="rect">
            <a:avLst/>
          </a:prstGeom>
        </p:spPr>
      </p:pic>
      <p:sp>
        <p:nvSpPr>
          <p:cNvPr id="6" name="Title 1">
            <a:extLst>
              <a:ext uri="{FF2B5EF4-FFF2-40B4-BE49-F238E27FC236}">
                <a16:creationId xmlns:a16="http://schemas.microsoft.com/office/drawing/2014/main" id="{481C3501-F15C-A7D2-D4AD-12CD99E526DA}"/>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Field Operations — Operational Layers</a:t>
            </a:r>
            <a:endParaRPr lang="en-GB" sz="2400" noProof="0" dirty="0">
              <a:solidFill>
                <a:srgbClr val="1A3A64"/>
              </a:solidFill>
            </a:endParaRPr>
          </a:p>
        </p:txBody>
      </p:sp>
      <p:pic>
        <p:nvPicPr>
          <p:cNvPr id="2" name="Picture 1">
            <a:extLst>
              <a:ext uri="{FF2B5EF4-FFF2-40B4-BE49-F238E27FC236}">
                <a16:creationId xmlns:a16="http://schemas.microsoft.com/office/drawing/2014/main" id="{97687288-F7A9-1998-180F-035740F18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312107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92395-75E0-4085-C842-7FFAE5AF22C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C5A3E3F-ABB5-C64F-933F-1D2FDB83FB4C}"/>
              </a:ext>
            </a:extLst>
          </p:cNvPr>
          <p:cNvSpPr txBox="1">
            <a:spLocks/>
          </p:cNvSpPr>
          <p:nvPr/>
        </p:nvSpPr>
        <p:spPr>
          <a:xfrm>
            <a:off x="101236" y="987564"/>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Inspection activities and techniques, </a:t>
            </a:r>
            <a:r>
              <a:rPr lang="en-US" sz="2400" b="1" dirty="0">
                <a:solidFill>
                  <a:srgbClr val="1A3A64"/>
                </a:solidFill>
              </a:rPr>
              <a:t>Treaty Protocol Para.69</a:t>
            </a:r>
          </a:p>
          <a:p>
            <a:endParaRPr lang="en-GB" sz="2400" noProof="0" dirty="0">
              <a:solidFill>
                <a:srgbClr val="1A3A64"/>
              </a:solidFill>
            </a:endParaRPr>
          </a:p>
        </p:txBody>
      </p:sp>
      <p:sp>
        <p:nvSpPr>
          <p:cNvPr id="5" name="Textfeld 4">
            <a:extLst>
              <a:ext uri="{FF2B5EF4-FFF2-40B4-BE49-F238E27FC236}">
                <a16:creationId xmlns:a16="http://schemas.microsoft.com/office/drawing/2014/main" id="{7FB9BFE1-FEBA-F4DC-88F5-383962C2219A}"/>
              </a:ext>
            </a:extLst>
          </p:cNvPr>
          <p:cNvSpPr txBox="1"/>
          <p:nvPr/>
        </p:nvSpPr>
        <p:spPr>
          <a:xfrm>
            <a:off x="672737" y="1549639"/>
            <a:ext cx="10719162" cy="5236267"/>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AutoNum type="alphaLcParenBoth"/>
              <a:defRPr sz="1800"/>
            </a:pPr>
            <a:r>
              <a:rPr lang="en-US" b="1" dirty="0">
                <a:solidFill>
                  <a:srgbClr val="003366"/>
                </a:solidFill>
                <a:latin typeface="Calibri"/>
              </a:rPr>
              <a:t>Position finding </a:t>
            </a:r>
            <a:r>
              <a:rPr lang="en-US" dirty="0">
                <a:solidFill>
                  <a:srgbClr val="003366"/>
                </a:solidFill>
                <a:latin typeface="Calibri"/>
              </a:rPr>
              <a:t>from the </a:t>
            </a:r>
            <a:r>
              <a:rPr lang="en-US" u="sng" dirty="0">
                <a:solidFill>
                  <a:srgbClr val="003366"/>
                </a:solidFill>
                <a:latin typeface="Calibri"/>
              </a:rPr>
              <a:t>air and at the surface</a:t>
            </a:r>
            <a:r>
              <a:rPr lang="en-US" dirty="0">
                <a:solidFill>
                  <a:srgbClr val="003366"/>
                </a:solidFill>
                <a:latin typeface="Calibri"/>
              </a:rPr>
              <a:t> to confirm the boundaries of the inspection area and establish coordinates of locations therein, </a:t>
            </a:r>
            <a:r>
              <a:rPr lang="en-US" i="1" dirty="0">
                <a:solidFill>
                  <a:srgbClr val="003366"/>
                </a:solidFill>
                <a:effectLst>
                  <a:outerShdw blurRad="38100" dist="38100" dir="2700000" algn="tl">
                    <a:srgbClr val="000000">
                      <a:alpha val="43137"/>
                    </a:srgbClr>
                  </a:outerShdw>
                </a:effectLst>
                <a:latin typeface="Calibri"/>
              </a:rPr>
              <a:t>in support of the inspection activities</a:t>
            </a:r>
            <a:r>
              <a:rPr lang="en-US" dirty="0">
                <a:solidFill>
                  <a:srgbClr val="003366"/>
                </a:solidFill>
                <a:latin typeface="Calibri"/>
              </a:rPr>
              <a:t>;</a:t>
            </a:r>
          </a:p>
          <a:p>
            <a:pPr marL="342900" indent="-342900">
              <a:buAutoNum type="alphaLcParenBoth"/>
              <a:defRPr sz="1800"/>
            </a:pPr>
            <a:r>
              <a:rPr lang="en-US" b="1" dirty="0">
                <a:solidFill>
                  <a:srgbClr val="003366"/>
                </a:solidFill>
                <a:latin typeface="Calibri"/>
              </a:rPr>
              <a:t>Visual observation, video and still photography and multi-spectral imaging,</a:t>
            </a:r>
            <a:r>
              <a:rPr lang="en-US" dirty="0">
                <a:solidFill>
                  <a:srgbClr val="003366"/>
                </a:solidFill>
                <a:latin typeface="Calibri"/>
              </a:rPr>
              <a:t> including infrared measurements, </a:t>
            </a:r>
            <a:r>
              <a:rPr lang="en-US" u="sng" dirty="0">
                <a:solidFill>
                  <a:srgbClr val="003366"/>
                </a:solidFill>
                <a:latin typeface="Calibri"/>
              </a:rPr>
              <a:t>at and below the surface, and from the air</a:t>
            </a:r>
            <a:r>
              <a:rPr lang="en-US" dirty="0">
                <a:solidFill>
                  <a:srgbClr val="003366"/>
                </a:solidFill>
                <a:latin typeface="Calibri"/>
              </a:rPr>
              <a:t>, </a:t>
            </a:r>
            <a:r>
              <a:rPr lang="en-US" i="1" dirty="0">
                <a:solidFill>
                  <a:srgbClr val="003366"/>
                </a:solidFill>
                <a:effectLst>
                  <a:outerShdw blurRad="38100" dist="38100" dir="2700000" algn="tl">
                    <a:srgbClr val="000000">
                      <a:alpha val="43137"/>
                    </a:srgbClr>
                  </a:outerShdw>
                </a:effectLst>
                <a:latin typeface="Calibri"/>
              </a:rPr>
              <a:t>to search for anomalies or artifacts</a:t>
            </a:r>
            <a:r>
              <a:rPr lang="en-US" dirty="0">
                <a:solidFill>
                  <a:srgbClr val="003366"/>
                </a:solidFill>
                <a:latin typeface="Calibri"/>
              </a:rPr>
              <a:t>;</a:t>
            </a:r>
          </a:p>
          <a:p>
            <a:pPr marL="342900" indent="-342900">
              <a:buAutoNum type="alphaLcParenBoth"/>
              <a:defRPr sz="1800"/>
            </a:pPr>
            <a:r>
              <a:rPr lang="en-US" dirty="0">
                <a:solidFill>
                  <a:srgbClr val="003366"/>
                </a:solidFill>
                <a:latin typeface="Calibri"/>
              </a:rPr>
              <a:t>Measurement of levels of </a:t>
            </a:r>
            <a:r>
              <a:rPr lang="en-US" b="1" dirty="0">
                <a:solidFill>
                  <a:srgbClr val="003366"/>
                </a:solidFill>
                <a:latin typeface="Calibri"/>
              </a:rPr>
              <a:t>radioactivity</a:t>
            </a:r>
            <a:r>
              <a:rPr lang="en-US" dirty="0">
                <a:solidFill>
                  <a:srgbClr val="003366"/>
                </a:solidFill>
                <a:latin typeface="Calibri"/>
              </a:rPr>
              <a:t> </a:t>
            </a:r>
            <a:r>
              <a:rPr lang="en-US" u="sng" dirty="0">
                <a:solidFill>
                  <a:srgbClr val="003366"/>
                </a:solidFill>
                <a:latin typeface="Calibri"/>
              </a:rPr>
              <a:t>above, at and below </a:t>
            </a:r>
            <a:r>
              <a:rPr lang="en-US" dirty="0">
                <a:solidFill>
                  <a:srgbClr val="003366"/>
                </a:solidFill>
                <a:latin typeface="Calibri"/>
              </a:rPr>
              <a:t>the surface, using </a:t>
            </a:r>
            <a:r>
              <a:rPr lang="en-US" b="1" dirty="0">
                <a:solidFill>
                  <a:srgbClr val="003366"/>
                </a:solidFill>
                <a:latin typeface="Calibri"/>
              </a:rPr>
              <a:t>gamma radiation monitoring </a:t>
            </a:r>
            <a:r>
              <a:rPr lang="en-US" dirty="0">
                <a:solidFill>
                  <a:srgbClr val="003366"/>
                </a:solidFill>
                <a:latin typeface="Calibri"/>
              </a:rPr>
              <a:t>and </a:t>
            </a:r>
            <a:r>
              <a:rPr lang="en-US" b="1" dirty="0">
                <a:solidFill>
                  <a:srgbClr val="003366"/>
                </a:solidFill>
                <a:latin typeface="Calibri"/>
              </a:rPr>
              <a:t>energy resolution analysis </a:t>
            </a:r>
            <a:r>
              <a:rPr lang="en-US" u="sng" dirty="0">
                <a:solidFill>
                  <a:srgbClr val="003366"/>
                </a:solidFill>
                <a:latin typeface="Calibri"/>
              </a:rPr>
              <a:t>from the air, and at or under the surface</a:t>
            </a:r>
            <a:r>
              <a:rPr lang="en-US" dirty="0">
                <a:solidFill>
                  <a:srgbClr val="003366"/>
                </a:solidFill>
                <a:latin typeface="Calibri"/>
              </a:rPr>
              <a:t>, to search for and </a:t>
            </a:r>
            <a:r>
              <a:rPr lang="en-US" i="1" dirty="0">
                <a:solidFill>
                  <a:srgbClr val="003366"/>
                </a:solidFill>
                <a:effectLst>
                  <a:outerShdw blurRad="38100" dist="38100" dir="2700000" algn="tl">
                    <a:srgbClr val="000000">
                      <a:alpha val="43137"/>
                    </a:srgbClr>
                  </a:outerShdw>
                </a:effectLst>
                <a:latin typeface="Calibri"/>
              </a:rPr>
              <a:t>identify radiation anomalies</a:t>
            </a:r>
            <a:r>
              <a:rPr lang="en-US" dirty="0">
                <a:solidFill>
                  <a:srgbClr val="003366"/>
                </a:solidFill>
                <a:latin typeface="Calibri"/>
              </a:rPr>
              <a:t>;</a:t>
            </a:r>
          </a:p>
          <a:p>
            <a:pPr marL="342900" indent="-342900">
              <a:buAutoNum type="alphaLcParenBoth"/>
              <a:defRPr sz="1800"/>
            </a:pPr>
            <a:r>
              <a:rPr lang="en-US" b="1" dirty="0">
                <a:solidFill>
                  <a:srgbClr val="003366"/>
                </a:solidFill>
                <a:latin typeface="Calibri"/>
              </a:rPr>
              <a:t>Environmental sampling </a:t>
            </a:r>
            <a:r>
              <a:rPr lang="en-US" dirty="0">
                <a:solidFill>
                  <a:srgbClr val="003366"/>
                </a:solidFill>
                <a:latin typeface="Calibri"/>
              </a:rPr>
              <a:t>and analysis of solids, liquids and gases </a:t>
            </a:r>
            <a:r>
              <a:rPr lang="en-US" u="sng" dirty="0">
                <a:solidFill>
                  <a:srgbClr val="003366"/>
                </a:solidFill>
                <a:latin typeface="Calibri"/>
              </a:rPr>
              <a:t>from above, at and below </a:t>
            </a:r>
            <a:r>
              <a:rPr lang="en-US" dirty="0">
                <a:solidFill>
                  <a:srgbClr val="003366"/>
                </a:solidFill>
                <a:latin typeface="Calibri"/>
              </a:rPr>
              <a:t>the surface </a:t>
            </a:r>
            <a:r>
              <a:rPr lang="en-US" sz="1800" i="1" dirty="0" err="1">
                <a:solidFill>
                  <a:srgbClr val="003366"/>
                </a:solidFill>
                <a:effectLst>
                  <a:outerShdw blurRad="38100" dist="38100" dir="2700000" algn="tl">
                    <a:srgbClr val="000000">
                      <a:alpha val="43137"/>
                    </a:srgbClr>
                  </a:outerShdw>
                </a:effectLst>
                <a:latin typeface="Calibri"/>
              </a:rPr>
              <a:t>todetect</a:t>
            </a:r>
            <a:r>
              <a:rPr lang="en-US" sz="1800" i="1" dirty="0">
                <a:solidFill>
                  <a:srgbClr val="003366"/>
                </a:solidFill>
                <a:effectLst>
                  <a:outerShdw blurRad="38100" dist="38100" dir="2700000" algn="tl">
                    <a:srgbClr val="000000">
                      <a:alpha val="43137"/>
                    </a:srgbClr>
                  </a:outerShdw>
                </a:effectLst>
                <a:latin typeface="Calibri"/>
              </a:rPr>
              <a:t> anomalies</a:t>
            </a:r>
            <a:r>
              <a:rPr lang="en-US" dirty="0">
                <a:solidFill>
                  <a:srgbClr val="003366"/>
                </a:solidFill>
                <a:latin typeface="Calibri"/>
              </a:rPr>
              <a:t>;</a:t>
            </a:r>
          </a:p>
          <a:p>
            <a:pPr marL="342900" indent="-342900">
              <a:buAutoNum type="alphaLcParenBoth"/>
              <a:defRPr sz="1800"/>
            </a:pPr>
            <a:r>
              <a:rPr lang="en-US" b="1" dirty="0">
                <a:solidFill>
                  <a:srgbClr val="003366"/>
                </a:solidFill>
                <a:latin typeface="Calibri"/>
              </a:rPr>
              <a:t>Passive seismological monitoring </a:t>
            </a:r>
            <a:r>
              <a:rPr lang="en-US" dirty="0">
                <a:solidFill>
                  <a:srgbClr val="003366"/>
                </a:solidFill>
                <a:latin typeface="Calibri"/>
              </a:rPr>
              <a:t>for aftershocks to localize the search area and facilitate </a:t>
            </a:r>
            <a:r>
              <a:rPr lang="en-US" sz="1800" i="1" dirty="0">
                <a:solidFill>
                  <a:srgbClr val="003366"/>
                </a:solidFill>
                <a:effectLst>
                  <a:outerShdw blurRad="38100" dist="38100" dir="2700000" algn="tl">
                    <a:srgbClr val="000000">
                      <a:alpha val="43137"/>
                    </a:srgbClr>
                  </a:outerShdw>
                </a:effectLst>
                <a:latin typeface="Calibri"/>
              </a:rPr>
              <a:t>determination of the nature of an event;</a:t>
            </a:r>
          </a:p>
          <a:p>
            <a:pPr marL="342900" indent="-342900">
              <a:buAutoNum type="alphaLcParenBoth"/>
              <a:defRPr sz="1800"/>
            </a:pPr>
            <a:r>
              <a:rPr lang="en-US" b="1" dirty="0">
                <a:solidFill>
                  <a:srgbClr val="003366"/>
                </a:solidFill>
                <a:latin typeface="Calibri"/>
              </a:rPr>
              <a:t>Resonance seismometry </a:t>
            </a:r>
            <a:r>
              <a:rPr lang="en-US" dirty="0">
                <a:solidFill>
                  <a:srgbClr val="003366"/>
                </a:solidFill>
                <a:latin typeface="Calibri"/>
              </a:rPr>
              <a:t>and</a:t>
            </a:r>
            <a:r>
              <a:rPr lang="en-US" b="1" dirty="0">
                <a:solidFill>
                  <a:srgbClr val="003366"/>
                </a:solidFill>
                <a:latin typeface="Calibri"/>
              </a:rPr>
              <a:t> active seismic surveys </a:t>
            </a:r>
            <a:r>
              <a:rPr lang="en-US" dirty="0">
                <a:solidFill>
                  <a:srgbClr val="003366"/>
                </a:solidFill>
                <a:latin typeface="Calibri"/>
              </a:rPr>
              <a:t>to </a:t>
            </a:r>
            <a:r>
              <a:rPr lang="en-US" sz="1800" i="1" dirty="0">
                <a:solidFill>
                  <a:srgbClr val="003366"/>
                </a:solidFill>
                <a:effectLst>
                  <a:outerShdw blurRad="38100" dist="38100" dir="2700000" algn="tl">
                    <a:srgbClr val="000000">
                      <a:alpha val="43137"/>
                    </a:srgbClr>
                  </a:outerShdw>
                </a:effectLst>
                <a:latin typeface="Calibri"/>
              </a:rPr>
              <a:t>search for and locate underground anomalies, including cavities and rubble zones;</a:t>
            </a:r>
          </a:p>
          <a:p>
            <a:pPr marL="342900" indent="-342900">
              <a:buAutoNum type="alphaLcParenBoth"/>
              <a:defRPr sz="1800"/>
            </a:pPr>
            <a:r>
              <a:rPr lang="en-US" b="1" dirty="0">
                <a:solidFill>
                  <a:srgbClr val="003366"/>
                </a:solidFill>
                <a:latin typeface="Calibri"/>
              </a:rPr>
              <a:t>Magnetic and gravitational field mapping</a:t>
            </a:r>
            <a:r>
              <a:rPr lang="en-US" dirty="0">
                <a:solidFill>
                  <a:srgbClr val="003366"/>
                </a:solidFill>
                <a:latin typeface="Calibri"/>
              </a:rPr>
              <a:t>, </a:t>
            </a:r>
            <a:r>
              <a:rPr lang="en-US" b="1" dirty="0">
                <a:solidFill>
                  <a:srgbClr val="003366"/>
                </a:solidFill>
                <a:latin typeface="Calibri"/>
              </a:rPr>
              <a:t>ground penetrating radar and electrical conductivity</a:t>
            </a:r>
            <a:r>
              <a:rPr lang="en-US" dirty="0">
                <a:solidFill>
                  <a:srgbClr val="003366"/>
                </a:solidFill>
                <a:latin typeface="Calibri"/>
              </a:rPr>
              <a:t> measurements </a:t>
            </a:r>
            <a:r>
              <a:rPr lang="en-US" u="sng" dirty="0">
                <a:solidFill>
                  <a:srgbClr val="003366"/>
                </a:solidFill>
                <a:latin typeface="Calibri"/>
              </a:rPr>
              <a:t>at the surface and from the air</a:t>
            </a:r>
            <a:r>
              <a:rPr lang="en-US" dirty="0">
                <a:solidFill>
                  <a:srgbClr val="003366"/>
                </a:solidFill>
                <a:latin typeface="Calibri"/>
              </a:rPr>
              <a:t>, as appropriate, </a:t>
            </a:r>
            <a:r>
              <a:rPr lang="en-US" sz="1800" i="1" dirty="0">
                <a:solidFill>
                  <a:srgbClr val="003366"/>
                </a:solidFill>
                <a:effectLst>
                  <a:outerShdw blurRad="38100" dist="38100" dir="2700000" algn="tl">
                    <a:srgbClr val="000000">
                      <a:alpha val="43137"/>
                    </a:srgbClr>
                  </a:outerShdw>
                </a:effectLst>
                <a:latin typeface="Calibri"/>
              </a:rPr>
              <a:t>to detect anomalies or artifacts</a:t>
            </a:r>
            <a:r>
              <a:rPr lang="en-US" dirty="0">
                <a:solidFill>
                  <a:srgbClr val="003366"/>
                </a:solidFill>
                <a:latin typeface="Calibri"/>
              </a:rPr>
              <a:t>; </a:t>
            </a:r>
          </a:p>
          <a:p>
            <a:pPr marL="342900" indent="-342900">
              <a:buAutoNum type="alphaLcParenBoth"/>
              <a:defRPr sz="1800"/>
            </a:pPr>
            <a:r>
              <a:rPr lang="en-US" b="1" dirty="0">
                <a:solidFill>
                  <a:srgbClr val="003366"/>
                </a:solidFill>
                <a:latin typeface="Calibri"/>
              </a:rPr>
              <a:t>Drilling</a:t>
            </a:r>
            <a:r>
              <a:rPr lang="en-US" dirty="0">
                <a:solidFill>
                  <a:srgbClr val="003366"/>
                </a:solidFill>
                <a:latin typeface="Calibri"/>
              </a:rPr>
              <a:t> </a:t>
            </a:r>
            <a:r>
              <a:rPr lang="en-US" sz="1800" i="1" dirty="0">
                <a:solidFill>
                  <a:srgbClr val="003366"/>
                </a:solidFill>
                <a:effectLst>
                  <a:outerShdw blurRad="38100" dist="38100" dir="2700000" algn="tl">
                    <a:srgbClr val="000000">
                      <a:alpha val="43137"/>
                    </a:srgbClr>
                  </a:outerShdw>
                </a:effectLst>
                <a:latin typeface="Calibri"/>
              </a:rPr>
              <a:t>to obtain radioactive samples</a:t>
            </a:r>
            <a:r>
              <a:rPr lang="en-US" dirty="0">
                <a:solidFill>
                  <a:srgbClr val="003366"/>
                </a:solidFill>
                <a:latin typeface="Calibri"/>
              </a:rPr>
              <a:t>.</a:t>
            </a:r>
            <a:endParaRPr lang="en-GB" noProof="0" dirty="0"/>
          </a:p>
        </p:txBody>
      </p:sp>
      <p:sp>
        <p:nvSpPr>
          <p:cNvPr id="9" name="Textfeld 8">
            <a:extLst>
              <a:ext uri="{FF2B5EF4-FFF2-40B4-BE49-F238E27FC236}">
                <a16:creationId xmlns:a16="http://schemas.microsoft.com/office/drawing/2014/main" id="{EE70E821-E4B1-DF41-3AA0-3C24BD70F3C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98AD88DE-861E-B2F5-3EBC-E03405489A6F}"/>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4EF4E44C-68E2-BE3F-A159-12F2ACE3F0AF}"/>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C08F657A-44D0-5DD4-0852-80BB40225ADE}"/>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A29AEF2C-9320-825B-0387-E2CA649874EB}"/>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9181580C-658E-6D19-D065-FC94FE1F5610}"/>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F17F035-C5F1-F032-C439-E6E6D79FD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25136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4F551-7937-63AF-3870-49BCA30EB69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4B66C44-2CBD-5B72-66BF-3BBCAD526109}"/>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Field Operations — Operational Layers</a:t>
            </a:r>
            <a:endParaRPr lang="en-GB" sz="2400" noProof="0" dirty="0">
              <a:solidFill>
                <a:srgbClr val="1A3A64"/>
              </a:solidFill>
            </a:endParaRPr>
          </a:p>
        </p:txBody>
      </p:sp>
      <p:sp>
        <p:nvSpPr>
          <p:cNvPr id="5" name="Textfeld 4">
            <a:extLst>
              <a:ext uri="{FF2B5EF4-FFF2-40B4-BE49-F238E27FC236}">
                <a16:creationId xmlns:a16="http://schemas.microsoft.com/office/drawing/2014/main" id="{C02705E9-C001-94B4-9D6D-8DF39927FDBB}"/>
              </a:ext>
            </a:extLst>
          </p:cNvPr>
          <p:cNvSpPr txBox="1"/>
          <p:nvPr/>
        </p:nvSpPr>
        <p:spPr>
          <a:xfrm>
            <a:off x="716824" y="1842527"/>
            <a:ext cx="5379176" cy="3785652"/>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342900" indent="-342900">
              <a:buFont typeface="Arial" panose="020B0604020202020204" pitchFamily="34" charset="0"/>
              <a:buChar char="•"/>
              <a:defRPr sz="1800"/>
            </a:pPr>
            <a:r>
              <a:rPr lang="en-US" dirty="0">
                <a:solidFill>
                  <a:srgbClr val="003366"/>
                </a:solidFill>
                <a:latin typeface="Calibri"/>
              </a:rPr>
              <a:t>Health, Safety &amp; Security HSS: protocols and risk management</a:t>
            </a:r>
          </a:p>
          <a:p>
            <a:pPr marL="342900" indent="-342900">
              <a:buFont typeface="Arial" panose="020B0604020202020204" pitchFamily="34" charset="0"/>
              <a:buChar char="•"/>
              <a:defRPr sz="1800"/>
            </a:pPr>
            <a:r>
              <a:rPr lang="en-US" dirty="0">
                <a:solidFill>
                  <a:srgbClr val="003366"/>
                </a:solidFill>
                <a:latin typeface="Calibri"/>
              </a:rPr>
              <a:t>Logistics: mobility, transportation, field operations, equipment provisioning</a:t>
            </a:r>
          </a:p>
          <a:p>
            <a:pPr marL="342900" indent="-342900">
              <a:buFont typeface="Arial" panose="020B0604020202020204" pitchFamily="34" charset="0"/>
              <a:buChar char="•"/>
              <a:defRPr sz="1800"/>
            </a:pPr>
            <a:r>
              <a:rPr lang="en-US" dirty="0">
                <a:solidFill>
                  <a:srgbClr val="003366"/>
                </a:solidFill>
                <a:latin typeface="Calibri"/>
              </a:rPr>
              <a:t>Privileges and Rights: Inspector privileges and State rights (ISP context) — legal &amp; diplomatic dimensions</a:t>
            </a:r>
          </a:p>
          <a:p>
            <a:pPr marL="342900" indent="-342900">
              <a:buFont typeface="Arial" panose="020B0604020202020204" pitchFamily="34" charset="0"/>
              <a:buChar char="•"/>
              <a:defRPr sz="1800"/>
            </a:pPr>
            <a:r>
              <a:rPr lang="en-US" dirty="0">
                <a:solidFill>
                  <a:srgbClr val="003366"/>
                </a:solidFill>
                <a:latin typeface="Calibri"/>
              </a:rPr>
              <a:t>Treaty and Protocol Text, Operational Manual, Standard Operating Procedures (SOPs)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GB" noProof="0" dirty="0"/>
          </a:p>
        </p:txBody>
      </p:sp>
      <p:sp>
        <p:nvSpPr>
          <p:cNvPr id="9" name="Textfeld 8">
            <a:extLst>
              <a:ext uri="{FF2B5EF4-FFF2-40B4-BE49-F238E27FC236}">
                <a16:creationId xmlns:a16="http://schemas.microsoft.com/office/drawing/2014/main" id="{E119F01E-5319-B725-1540-0FC657244D09}"/>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D022C04E-670A-4CCF-8386-945B268F3488}"/>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82BCA30D-72B4-7F80-4754-BEEA057B5DBF}"/>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912A72A4-4D95-6670-4283-2FEF054B7BA9}"/>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47031B25-645A-8503-8200-A85CD6EC9343}"/>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85343FFF-1D8C-9E6A-B181-10A73D07F9EB}"/>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38D4718-73E2-6F45-025F-F9959402A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pic>
        <p:nvPicPr>
          <p:cNvPr id="3" name="Picture 2">
            <a:extLst>
              <a:ext uri="{FF2B5EF4-FFF2-40B4-BE49-F238E27FC236}">
                <a16:creationId xmlns:a16="http://schemas.microsoft.com/office/drawing/2014/main" id="{F5A4A79B-68D4-8847-1F08-44CD4EB69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970" y="1908043"/>
            <a:ext cx="5238750" cy="3495675"/>
          </a:xfrm>
          <a:prstGeom prst="rect">
            <a:avLst/>
          </a:prstGeom>
        </p:spPr>
      </p:pic>
    </p:spTree>
    <p:extLst>
      <p:ext uri="{BB962C8B-B14F-4D97-AF65-F5344CB8AC3E}">
        <p14:creationId xmlns:p14="http://schemas.microsoft.com/office/powerpoint/2010/main" val="421337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96338" y="91343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The Mandate </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672737" y="1345703"/>
            <a:ext cx="10719162" cy="3785652"/>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algn="ctr"/>
            <a:r>
              <a:rPr lang="en-GB" b="1" dirty="0">
                <a:solidFill>
                  <a:srgbClr val="1A3A64"/>
                </a:solidFill>
                <a:ea typeface="+mj-ea"/>
              </a:rPr>
              <a:t>The Resolution establishing the CTBT Preparatory Commission</a:t>
            </a:r>
            <a:endParaRPr lang="en-US" b="1" dirty="0">
              <a:solidFill>
                <a:srgbClr val="1A3A64"/>
              </a:solidFill>
              <a:ea typeface="+mj-ea"/>
            </a:endParaRPr>
          </a:p>
          <a:p>
            <a:endParaRPr lang="en-US" dirty="0"/>
          </a:p>
          <a:p>
            <a:r>
              <a:rPr lang="en-US" dirty="0"/>
              <a:t>The Commission shall make all necessary preparations in fulfilling the requirements of the treaty and its protocol, for the support of on-site inspections from the entry into force of the Treaty. It shall, inter alia:</a:t>
            </a:r>
          </a:p>
          <a:p>
            <a:pPr marL="457200" indent="-457200">
              <a:buAutoNum type="alphaLcParenBoth"/>
            </a:pPr>
            <a:r>
              <a:rPr lang="en-US" dirty="0"/>
              <a:t>Develop and prepare for the approval of the initial session of the Conference of the States Parties: </a:t>
            </a:r>
          </a:p>
          <a:p>
            <a:pPr marL="1371600" lvl="2" indent="-457200">
              <a:buFont typeface="+mj-lt"/>
              <a:buAutoNum type="romanUcPeriod"/>
            </a:pPr>
            <a:r>
              <a:rPr lang="en-US" sz="2000" dirty="0">
                <a:latin typeface="Arial" panose="020B0604020202020204" pitchFamily="34" charset="0"/>
                <a:cs typeface="Arial" panose="020B0604020202020204" pitchFamily="34" charset="0"/>
              </a:rPr>
              <a:t>An operational manual containing all appropriate legal, technical and administrative procedures;</a:t>
            </a:r>
          </a:p>
          <a:p>
            <a:pPr marL="1371600" lvl="2" indent="-457200">
              <a:buFont typeface="+mj-lt"/>
              <a:buAutoNum type="romanUcPeriod"/>
            </a:pPr>
            <a:r>
              <a:rPr lang="en-US" sz="2000" b="1" dirty="0">
                <a:latin typeface="Arial" panose="020B0604020202020204" pitchFamily="34" charset="0"/>
                <a:cs typeface="Arial" panose="020B0604020202020204" pitchFamily="34" charset="0"/>
              </a:rPr>
              <a:t>A list of equipment for use during on-site inspections</a:t>
            </a:r>
          </a:p>
          <a:p>
            <a:pPr marL="457200" indent="-457200">
              <a:buFont typeface="+mj-lt"/>
              <a:buAutoNum type="alphaLcParenBoth"/>
            </a:pPr>
            <a:r>
              <a:rPr lang="en-US" dirty="0"/>
              <a:t>Develop a </a:t>
            </a:r>
            <a:r>
              <a:rPr lang="en-US" dirty="0" err="1"/>
              <a:t>programme</a:t>
            </a:r>
            <a:r>
              <a:rPr lang="en-US" dirty="0"/>
              <a:t> for the training of inspectors</a:t>
            </a:r>
          </a:p>
          <a:p>
            <a:pPr marL="457200" indent="-457200">
              <a:buFont typeface="+mj-lt"/>
              <a:buAutoNum type="alphaLcParenBoth"/>
            </a:pPr>
            <a:r>
              <a:rPr lang="en-US" b="1" dirty="0"/>
              <a:t>Acquire or otherwise make provision for the availability of relevant inspection equipment, including communications equipment, and conduct technical tests of such equipment as necessary.</a:t>
            </a:r>
            <a:endParaRPr lang="en-GB" b="1" dirty="0"/>
          </a:p>
          <a:p>
            <a:endParaRPr lang="en-GB" dirty="0"/>
          </a:p>
          <a:p>
            <a:endParaRPr lang="en-GB" noProof="0" dirty="0"/>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Broadening the Impact of OSI Exercises and Field Tests</a:t>
            </a: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Mohamed ElGabry</a:t>
            </a:r>
          </a:p>
        </p:txBody>
      </p:sp>
      <p:sp>
        <p:nvSpPr>
          <p:cNvPr id="12" name="TextBox 3">
            <a:extLst>
              <a:ext uri="{FF2B5EF4-FFF2-40B4-BE49-F238E27FC236}">
                <a16:creationId xmlns:a16="http://schemas.microsoft.com/office/drawing/2014/main" id="{AAE1BBC0-4E11-33B9-B306-8D06F835B3AF}"/>
              </a:ext>
            </a:extLst>
          </p:cNvPr>
          <p:cNvSpPr txBox="1"/>
          <p:nvPr/>
        </p:nvSpPr>
        <p:spPr>
          <a:xfrm>
            <a:off x="154940" y="6321939"/>
            <a:ext cx="3830216"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1" noProof="0" dirty="0">
                <a:solidFill>
                  <a:schemeClr val="bg1">
                    <a:lumMod val="65000"/>
                  </a:schemeClr>
                </a:solidFill>
              </a:rPr>
              <a:t>DISCLAIMER</a:t>
            </a:r>
            <a:r>
              <a:rPr lang="en-GB" sz="800" noProof="0" dirty="0">
                <a:solidFill>
                  <a:schemeClr val="bg1">
                    <a:lumMod val="65000"/>
                  </a:schemeClr>
                </a:solidFill>
              </a:rPr>
              <a:t> </a:t>
            </a:r>
            <a:endParaRPr lang="en-GB" sz="800" dirty="0">
              <a:solidFill>
                <a:schemeClr val="bg1">
                  <a:lumMod val="65000"/>
                </a:schemeClr>
              </a:solidFill>
            </a:endParaRPr>
          </a:p>
          <a:p>
            <a:r>
              <a:rPr lang="en-US" sz="800" dirty="0">
                <a:solidFill>
                  <a:schemeClr val="bg1">
                    <a:lumMod val="65000"/>
                  </a:schemeClr>
                </a:solidFill>
              </a:rPr>
              <a:t>he views, thoughts, and opinions expressed in this presentation are solely those of the author and do not necessarily reflect the official policy or position of the National Research Institute of Astronomy and Geophysics (NRIAG) or the Comprehensive Nuclear-Test-Ban Treaty Organization (CTBTO).</a:t>
            </a:r>
            <a:endParaRPr lang="en-GB" sz="800" noProof="0" dirty="0">
              <a:solidFill>
                <a:schemeClr val="bg1">
                  <a:lumMod val="65000"/>
                </a:schemeClr>
              </a:solidFill>
            </a:endParaRPr>
          </a:p>
        </p:txBody>
      </p:sp>
      <p:sp>
        <p:nvSpPr>
          <p:cNvPr id="14" name="Rechteck 13">
            <a:extLst>
              <a:ext uri="{FF2B5EF4-FFF2-40B4-BE49-F238E27FC236}">
                <a16:creationId xmlns:a16="http://schemas.microsoft.com/office/drawing/2014/main" id="{E68E0FE7-09AE-5295-1B86-9BDEE6F3A2B2}"/>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KEYNOTE TITLE AND YOUR NAME IN THE SLIDE‘S HEADER.</a:t>
            </a:r>
          </a:p>
          <a:p>
            <a:pPr algn="ctr"/>
            <a:r>
              <a:rPr lang="de-AT" dirty="0"/>
              <a:t>THEN DUPLICATE THIS SLIDE FOR ALL OTHER PRESENTATION SLIDES.</a:t>
            </a:r>
          </a:p>
        </p:txBody>
      </p:sp>
      <p:sp>
        <p:nvSpPr>
          <p:cNvPr id="7" name="Title 1">
            <a:extLst>
              <a:ext uri="{FF2B5EF4-FFF2-40B4-BE49-F238E27FC236}">
                <a16:creationId xmlns:a16="http://schemas.microsoft.com/office/drawing/2014/main" id="{EF07B83F-35D5-992B-C815-D6C18F93562E}"/>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noProof="0" dirty="0">
                <a:solidFill>
                  <a:srgbClr val="1A3A64"/>
                </a:solidFill>
                <a:highlight>
                  <a:srgbClr val="BCCBD9"/>
                </a:highlight>
                <a:latin typeface="Arial" panose="020B0604020202020204" pitchFamily="34" charset="0"/>
                <a:cs typeface="Arial" panose="020B0604020202020204" pitchFamily="34" charset="0"/>
              </a:rPr>
              <a:t>Place your programme code here</a:t>
            </a:r>
          </a:p>
          <a:p>
            <a:r>
              <a:rPr lang="en-GB" sz="800" dirty="0">
                <a:solidFill>
                  <a:srgbClr val="1A3A64"/>
                </a:solidFill>
                <a:highlight>
                  <a:srgbClr val="BCCBD9"/>
                </a:highlight>
                <a:latin typeface="Arial" panose="020B0604020202020204" pitchFamily="34" charset="0"/>
                <a:cs typeface="Arial" panose="020B0604020202020204" pitchFamily="34" charset="0"/>
              </a:rPr>
              <a:t>[Arial Bold; 10,5pt.]</a:t>
            </a:r>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a:p>
            <a:r>
              <a:rPr lang="en-GB" sz="800" dirty="0">
                <a:solidFill>
                  <a:srgbClr val="1A3A64"/>
                </a:solidFill>
                <a:highlight>
                  <a:srgbClr val="BCCBD9"/>
                </a:highlight>
                <a:latin typeface="Arial" panose="020B0604020202020204" pitchFamily="34" charset="0"/>
                <a:cs typeface="Arial" panose="020B0604020202020204" pitchFamily="34" charset="0"/>
              </a:rPr>
              <a:t>Example</a:t>
            </a:r>
          </a:p>
          <a:p>
            <a:r>
              <a:rPr lang="en-GB" sz="1050" b="1" dirty="0">
                <a:solidFill>
                  <a:srgbClr val="1B3B65"/>
                </a:solidFill>
                <a:latin typeface="Arial" panose="020B0604020202020204" pitchFamily="34" charset="0"/>
                <a:cs typeface="Arial" panose="020B0604020202020204" pitchFamily="34" charset="0"/>
              </a:rPr>
              <a:t>Ke01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744A39-1DEF-575E-4171-D2CD0AE3D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395818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ACB11-0535-6644-2DD3-7618423713B1}"/>
              </a:ext>
            </a:extLst>
          </p:cNvPr>
          <p:cNvSpPr>
            <a:spLocks noGrp="1"/>
          </p:cNvSpPr>
          <p:nvPr>
            <p:ph idx="1"/>
          </p:nvPr>
        </p:nvSpPr>
        <p:spPr>
          <a:xfrm>
            <a:off x="838200" y="2040229"/>
            <a:ext cx="5982478" cy="4351338"/>
          </a:xfrm>
        </p:spPr>
        <p:txBody>
          <a:bodyPr/>
          <a:lstStyle/>
          <a:p>
            <a:r>
              <a:rPr lang="en-US" dirty="0"/>
              <a:t>Simulated 37-day OSI in Jordan (Nov–Dec 2014) over a ~1,000 km² area with ~40 inspectors.</a:t>
            </a:r>
            <a:endParaRPr lang="en-US" i="1" dirty="0"/>
          </a:p>
          <a:p>
            <a:r>
              <a:rPr lang="en-US" i="1" dirty="0"/>
              <a:t>IFE14 tested 15 of the OSI techniques prescribed by the Treaty</a:t>
            </a:r>
          </a:p>
          <a:p>
            <a:r>
              <a:rPr lang="en-US" i="1" dirty="0"/>
              <a:t> </a:t>
            </a:r>
            <a:r>
              <a:rPr lang="en-US" dirty="0"/>
              <a:t>Introduced an improved in-field communications system and rapid-deployment capabilities for moving tons of equipment</a:t>
            </a:r>
          </a:p>
        </p:txBody>
      </p:sp>
      <p:pic>
        <p:nvPicPr>
          <p:cNvPr id="5" name="Picture 4">
            <a:extLst>
              <a:ext uri="{FF2B5EF4-FFF2-40B4-BE49-F238E27FC236}">
                <a16:creationId xmlns:a16="http://schemas.microsoft.com/office/drawing/2014/main" id="{317CB478-9FD9-2F62-4141-320FB5F1C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678" y="2352853"/>
            <a:ext cx="4945322" cy="3296881"/>
          </a:xfrm>
          <a:prstGeom prst="rect">
            <a:avLst/>
          </a:prstGeom>
        </p:spPr>
      </p:pic>
      <p:sp>
        <p:nvSpPr>
          <p:cNvPr id="4" name="Title 1">
            <a:extLst>
              <a:ext uri="{FF2B5EF4-FFF2-40B4-BE49-F238E27FC236}">
                <a16:creationId xmlns:a16="http://schemas.microsoft.com/office/drawing/2014/main" id="{9DC7D3F5-3BE3-D4B5-4705-1E4E21388C5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1A3A64"/>
                </a:solidFill>
                <a:latin typeface="Arial" panose="020B0604020202020204" pitchFamily="34" charset="0"/>
                <a:cs typeface="Arial" panose="020B0604020202020204" pitchFamily="34" charset="0"/>
              </a:rPr>
              <a:t>Exercises and Field Tests</a:t>
            </a:r>
            <a:endParaRPr lang="en-US" dirty="0"/>
          </a:p>
        </p:txBody>
      </p:sp>
    </p:spTree>
    <p:extLst>
      <p:ext uri="{BB962C8B-B14F-4D97-AF65-F5344CB8AC3E}">
        <p14:creationId xmlns:p14="http://schemas.microsoft.com/office/powerpoint/2010/main" val="420728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6709-1A95-631D-7495-A0FED1150162}"/>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16FFEF27-3C64-1866-4382-330965997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pic>
        <p:nvPicPr>
          <p:cNvPr id="12" name="Content Placeholder 11">
            <a:extLst>
              <a:ext uri="{FF2B5EF4-FFF2-40B4-BE49-F238E27FC236}">
                <a16:creationId xmlns:a16="http://schemas.microsoft.com/office/drawing/2014/main" id="{2BD6BB60-DD33-56BB-7557-9DE56FFF2AF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78173" y="865152"/>
            <a:ext cx="9683087" cy="6051930"/>
          </a:xfrm>
        </p:spPr>
      </p:pic>
    </p:spTree>
    <p:extLst>
      <p:ext uri="{BB962C8B-B14F-4D97-AF65-F5344CB8AC3E}">
        <p14:creationId xmlns:p14="http://schemas.microsoft.com/office/powerpoint/2010/main" val="272541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0E653-7738-387C-A5FB-F8035D6DC466}"/>
              </a:ext>
            </a:extLst>
          </p:cNvPr>
          <p:cNvSpPr>
            <a:spLocks noGrp="1"/>
          </p:cNvSpPr>
          <p:nvPr>
            <p:ph idx="1"/>
          </p:nvPr>
        </p:nvSpPr>
        <p:spPr>
          <a:xfrm>
            <a:off x="838200" y="1825625"/>
            <a:ext cx="6029131" cy="4351338"/>
          </a:xfrm>
        </p:spPr>
        <p:txBody>
          <a:bodyPr>
            <a:normAutofit fontScale="92500" lnSpcReduction="10000"/>
          </a:bodyPr>
          <a:lstStyle/>
          <a:p>
            <a:r>
              <a:rPr lang="en-US" i="1" dirty="0"/>
              <a:t>BUE24 (June 2024) simulated the</a:t>
            </a:r>
            <a:r>
              <a:rPr lang="en-US" dirty="0"/>
              <a:t> continuation </a:t>
            </a:r>
            <a:r>
              <a:rPr lang="en-US" i="1" dirty="0"/>
              <a:t>phase of an OSI in mountainous terrain in Hungary</a:t>
            </a:r>
          </a:p>
          <a:p>
            <a:r>
              <a:rPr lang="en-US" i="1" dirty="0"/>
              <a:t>Nearly 200 participants from 40+ countries and ~100 </a:t>
            </a:r>
            <a:r>
              <a:rPr lang="en-US" i="1" dirty="0" err="1"/>
              <a:t>tonnes</a:t>
            </a:r>
            <a:r>
              <a:rPr lang="en-US" i="1" dirty="0"/>
              <a:t> of equipment were deployed across a 382 km² area</a:t>
            </a:r>
          </a:p>
          <a:p>
            <a:r>
              <a:rPr lang="en-US" dirty="0"/>
              <a:t>Tested updated inspection team functionality (ITF), search logic and data workflows, including use of the Geospatial Information Management (GIMO) platform</a:t>
            </a:r>
            <a:endParaRPr lang="en-US" b="1" dirty="0"/>
          </a:p>
        </p:txBody>
      </p:sp>
      <p:pic>
        <p:nvPicPr>
          <p:cNvPr id="5" name="Picture 4">
            <a:extLst>
              <a:ext uri="{FF2B5EF4-FFF2-40B4-BE49-F238E27FC236}">
                <a16:creationId xmlns:a16="http://schemas.microsoft.com/office/drawing/2014/main" id="{B70D3160-682C-55ED-8FD8-3BC6C2E61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324" y="2104847"/>
            <a:ext cx="4974359" cy="3316239"/>
          </a:xfrm>
          <a:prstGeom prst="rect">
            <a:avLst/>
          </a:prstGeom>
        </p:spPr>
      </p:pic>
      <p:sp>
        <p:nvSpPr>
          <p:cNvPr id="4" name="Title 1">
            <a:extLst>
              <a:ext uri="{FF2B5EF4-FFF2-40B4-BE49-F238E27FC236}">
                <a16:creationId xmlns:a16="http://schemas.microsoft.com/office/drawing/2014/main" id="{5E01121A-AF61-07F9-DF4A-EC7927410EA7}"/>
              </a:ext>
            </a:extLst>
          </p:cNvPr>
          <p:cNvSpPr>
            <a:spLocks noGrp="1"/>
          </p:cNvSpPr>
          <p:nvPr>
            <p:ph type="title"/>
          </p:nvPr>
        </p:nvSpPr>
        <p:spPr>
          <a:xfrm>
            <a:off x="838200" y="365125"/>
            <a:ext cx="10515600" cy="1325563"/>
          </a:xfrm>
        </p:spPr>
        <p:txBody>
          <a:bodyPr/>
          <a:lstStyle/>
          <a:p>
            <a:r>
              <a:rPr lang="en-US" b="1" dirty="0">
                <a:solidFill>
                  <a:srgbClr val="1A3A64"/>
                </a:solidFill>
                <a:latin typeface="Arial" panose="020B0604020202020204" pitchFamily="34" charset="0"/>
                <a:cs typeface="Arial" panose="020B0604020202020204" pitchFamily="34" charset="0"/>
              </a:rPr>
              <a:t>Exercises and Field Tests</a:t>
            </a:r>
            <a:endParaRPr lang="en-US" dirty="0"/>
          </a:p>
        </p:txBody>
      </p:sp>
      <p:pic>
        <p:nvPicPr>
          <p:cNvPr id="2" name="Picture 1">
            <a:extLst>
              <a:ext uri="{FF2B5EF4-FFF2-40B4-BE49-F238E27FC236}">
                <a16:creationId xmlns:a16="http://schemas.microsoft.com/office/drawing/2014/main" id="{ED49649B-2432-5DF2-2251-EE3ACE287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153" y="5947612"/>
            <a:ext cx="853135" cy="844650"/>
          </a:xfrm>
          <a:prstGeom prst="rect">
            <a:avLst/>
          </a:prstGeom>
        </p:spPr>
      </p:pic>
    </p:spTree>
    <p:extLst>
      <p:ext uri="{BB962C8B-B14F-4D97-AF65-F5344CB8AC3E}">
        <p14:creationId xmlns:p14="http://schemas.microsoft.com/office/powerpoint/2010/main" val="29835058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Keynote Template_CLEAN_250627_FINAL" id="{788ECEE1-60D1-4A80-9F6A-B61789CC13A0}" vid="{B8A6647F-63A3-428F-BE81-8EC444187F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0E6E47DDA7C499EE6C59E1D9987CB" ma:contentTypeVersion="5" ma:contentTypeDescription="Create a new document." ma:contentTypeScope="" ma:versionID="ed843c25983f2333882ba910602b65bf">
  <xsd:schema xmlns:xsd="http://www.w3.org/2001/XMLSchema" xmlns:xs="http://www.w3.org/2001/XMLSchema" xmlns:p="http://schemas.microsoft.com/office/2006/metadata/properties" xmlns:ns2="5efea13b-0bea-428c-a6db-bcb01ead7718" targetNamespace="http://schemas.microsoft.com/office/2006/metadata/properties" ma:root="true" ma:fieldsID="6ccd76436c53ee59aae89a672c5ffb28" ns2:_="">
    <xsd:import namespace="5efea13b-0bea-428c-a6db-bcb01ead77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ea13b-0bea-428c-a6db-bcb01ead7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1906D1-A329-46A9-82D6-A99E2D9A2FF1}"/>
</file>

<file path=customXml/itemProps2.xml><?xml version="1.0" encoding="utf-8"?>
<ds:datastoreItem xmlns:ds="http://schemas.openxmlformats.org/officeDocument/2006/customXml" ds:itemID="{204CA116-9CA0-44E9-B54F-EF4BDE15CE00}"/>
</file>

<file path=customXml/itemProps3.xml><?xml version="1.0" encoding="utf-8"?>
<ds:datastoreItem xmlns:ds="http://schemas.openxmlformats.org/officeDocument/2006/customXml" ds:itemID="{605E6946-FAE8-4B10-AF89-E7EBE77E08F3}"/>
</file>

<file path=docProps/app.xml><?xml version="1.0" encoding="utf-8"?>
<Properties xmlns="http://schemas.openxmlformats.org/officeDocument/2006/extended-properties" xmlns:vt="http://schemas.openxmlformats.org/officeDocument/2006/docPropsVTypes">
  <Template>SnT2025_Keynote Template_CLEAN_250702</Template>
  <TotalTime>1249</TotalTime>
  <Words>2208</Words>
  <Application>Microsoft Office PowerPoint</Application>
  <PresentationFormat>Widescreen</PresentationFormat>
  <Paragraphs>199</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Exercises and Field Tests</vt:lpstr>
      <vt:lpstr>PowerPoint Presentation</vt:lpstr>
      <vt:lpstr>Challenges</vt:lpstr>
      <vt:lpstr>PowerPoint Presentation</vt:lpstr>
      <vt:lpstr>PowerPoint Presentation</vt:lpstr>
      <vt:lpstr>PowerPoint Presentation</vt:lpstr>
      <vt:lpstr>PowerPoint Presentation</vt:lpstr>
      <vt:lpstr>PowerPoint Presentation</vt:lpstr>
      <vt:lpstr>PowerPoint Presentation</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ElGabry -EGYPT</dc:creator>
  <cp:lastModifiedBy>KOIVISTO Emilia Anna-Liisa</cp:lastModifiedBy>
  <cp:revision>14</cp:revision>
  <dcterms:created xsi:type="dcterms:W3CDTF">2025-09-01T06:57:57Z</dcterms:created>
  <dcterms:modified xsi:type="dcterms:W3CDTF">2025-09-10T05:26:44Z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0x0101008950E6E47DDA7C499EE6C59E1D9987CB</vt:lpwstr>
  </property>
</Properties>
</file>