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0"/>
  </p:normalViewPr>
  <p:slideViewPr>
    <p:cSldViewPr snapToGrid="0">
      <p:cViewPr varScale="1">
        <p:scale>
          <a:sx n="105" d="100"/>
          <a:sy n="105" d="100"/>
        </p:scale>
        <p:origin x="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37403-D11D-5EDF-529B-6BA83D7BD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2246376"/>
          </a:xfrm>
        </p:spPr>
        <p:txBody>
          <a:bodyPr/>
          <a:lstStyle/>
          <a:p>
            <a:r>
              <a:rPr lang="en-ZA" sz="3600" dirty="0">
                <a:latin typeface="Arial" panose="020B0604020202020204" pitchFamily="34" charset="0"/>
                <a:cs typeface="Arial" panose="020B0604020202020204" pitchFamily="34" charset="0"/>
              </a:rPr>
              <a:t>Will Annex II States Ever Ratify the CTBT?</a:t>
            </a:r>
            <a:br>
              <a:rPr lang="en-ZA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600" dirty="0">
                <a:latin typeface="Arial" panose="020B0604020202020204" pitchFamily="34" charset="0"/>
                <a:cs typeface="Arial" panose="020B0604020202020204" pitchFamily="34" charset="0"/>
              </a:rPr>
              <a:t>Tracing Policies, Obstacles, and Future Prospects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78A1E-59E8-8E6A-47CB-081FFB640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pPr algn="ctr"/>
            <a:r>
              <a:rPr lang="en-ZA" sz="4200" dirty="0">
                <a:latin typeface="Arial" panose="020B0604020202020204" pitchFamily="34" charset="0"/>
                <a:cs typeface="Arial" panose="020B0604020202020204" pitchFamily="34" charset="0"/>
              </a:rPr>
              <a:t>Ian Fleming Zhou</a:t>
            </a:r>
          </a:p>
          <a:p>
            <a:pPr algn="ctr"/>
            <a:r>
              <a:rPr lang="en-ZA" sz="4200" dirty="0" err="1">
                <a:latin typeface="Arial" panose="020B0604020202020204" pitchFamily="34" charset="0"/>
                <a:cs typeface="Arial" panose="020B0604020202020204" pitchFamily="34" charset="0"/>
              </a:rPr>
              <a:t>SnT</a:t>
            </a:r>
            <a:r>
              <a:rPr lang="en-ZA" sz="4200" dirty="0">
                <a:latin typeface="Arial" panose="020B0604020202020204" pitchFamily="34" charset="0"/>
                <a:cs typeface="Arial" panose="020B0604020202020204" pitchFamily="34" charset="0"/>
              </a:rPr>
              <a:t> 2025</a:t>
            </a:r>
          </a:p>
          <a:p>
            <a:pPr algn="ctr"/>
            <a:r>
              <a:rPr lang="en-ZA" sz="4200" dirty="0">
                <a:latin typeface="Arial" panose="020B0604020202020204" pitchFamily="34" charset="0"/>
                <a:cs typeface="Arial" panose="020B0604020202020204" pitchFamily="34" charset="0"/>
              </a:rPr>
              <a:t>University of </a:t>
            </a:r>
            <a:r>
              <a:rPr lang="en-ZA" sz="4200" dirty="0" err="1">
                <a:latin typeface="Arial" panose="020B0604020202020204" pitchFamily="34" charset="0"/>
                <a:cs typeface="Arial" panose="020B0604020202020204" pitchFamily="34" charset="0"/>
              </a:rPr>
              <a:t>pretoria</a:t>
            </a:r>
            <a:endParaRPr lang="en-ZA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3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84F59-7869-A0BA-B41D-80D75DAE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Policy Recommendations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2C64E-5368-B340-55DA-D470803E5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38656"/>
            <a:ext cx="8946541" cy="5071872"/>
          </a:xfrm>
        </p:spPr>
        <p:txBody>
          <a:bodyPr>
            <a:normAutofit/>
          </a:bodyPr>
          <a:lstStyle/>
          <a:p>
            <a:pPr>
              <a:defRPr sz="1800"/>
            </a:pPr>
            <a:r>
              <a:rPr lang="en-ZA" dirty="0"/>
              <a:t>1. Tailored bilateral/regional confidence-building (e.g., India-Pakistan seismic data sharing).</a:t>
            </a:r>
          </a:p>
          <a:p>
            <a:pPr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2. US–China reciprocal diplomacy: public commitments to non-testing tied to political incentives.</a:t>
            </a:r>
          </a:p>
          <a:p>
            <a:pPr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3. Link CTBT progress to broader disarmament steps in Middle East diplomacy.</a:t>
            </a:r>
          </a:p>
          <a:p>
            <a:pPr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4. Expand CTBTO technical cooperation and visibility to build domestic constituencies.</a:t>
            </a:r>
          </a:p>
          <a:p>
            <a:pPr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5. Maintain and publicize monitoring &amp; transparency to deter covert cheating.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41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FB574-86A1-FB52-2FCC-3F7111E5A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513D8-6692-2850-B37F-5424F9BD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ZA" dirty="0"/>
              <a:t>The CTBT remains a vital norm and technical asset, but legal EIF is blocked by eight Annex II holdouts.</a:t>
            </a:r>
          </a:p>
          <a:p>
            <a:pPr>
              <a:buNone/>
            </a:pPr>
            <a:r>
              <a:rPr lang="en-ZA" dirty="0"/>
              <a:t>The global arms-control architecture is fraying — making unconditional EIF unlikely in the near term.</a:t>
            </a:r>
          </a:p>
          <a:p>
            <a:pPr>
              <a:buNone/>
            </a:pPr>
            <a:r>
              <a:rPr lang="en-ZA" dirty="0"/>
              <a:t>Experts are pessimistic but still prioritize preserving the taboo and expanding CTBTO technical cooperation.</a:t>
            </a:r>
          </a:p>
          <a:p>
            <a:pPr>
              <a:buNone/>
            </a:pPr>
            <a:r>
              <a:rPr lang="en-ZA" dirty="0"/>
              <a:t>Practical path forward: tailored bilateral/regional measures, US–China reciprocity, stronger CTBTO outreach, and linking CTBT steps to regional confidence-building.</a:t>
            </a:r>
          </a:p>
          <a:p>
            <a:pPr marL="0" indent="0">
              <a:buNone/>
            </a:pPr>
            <a:r>
              <a:rPr lang="en-ZA" dirty="0"/>
              <a:t>“Only through the CTBT’s entry into force can we fully realise its promise of a universal ban on nuclear testing.” — </a:t>
            </a:r>
            <a:r>
              <a:rPr lang="en-ZA" i="1" dirty="0"/>
              <a:t>Robert Floyd, CTBTO Executive Secretary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2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1C32-80BA-F105-7F68-4D396D327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59AEC-D6A7-C4FA-7AE2-969A92DD6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463039"/>
            <a:ext cx="10009632" cy="520598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Post–Cold War arms-control architecture is fraying: INF collapsed (2019), NPT </a:t>
            </a:r>
            <a:r>
              <a:rPr lang="en-ZA" sz="7200" dirty="0" err="1">
                <a:latin typeface="Arial" panose="020B0604020202020204" pitchFamily="34" charset="0"/>
                <a:cs typeface="Arial" panose="020B0604020202020204" pitchFamily="34" charset="0"/>
              </a:rPr>
              <a:t>RevCon</a:t>
            </a: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 gridlock, New START uncertain.</a:t>
            </a:r>
            <a:b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The CTBT aims to ban explosive nuclear testing and to operationalize intrusive verification (onsite inspections once in force).</a:t>
            </a:r>
            <a:b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Entry-into-force requires ratification by </a:t>
            </a:r>
            <a:r>
              <a:rPr lang="en-ZA" sz="7200" b="1" dirty="0">
                <a:latin typeface="Arial" panose="020B0604020202020204" pitchFamily="34" charset="0"/>
                <a:cs typeface="Arial" panose="020B0604020202020204" pitchFamily="34" charset="0"/>
              </a:rPr>
              <a:t>all 44 Annex II states</a:t>
            </a: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 — a legal “all or nothing” condition.</a:t>
            </a:r>
            <a:b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As of 2025 eight Annex II states remain holdouts: </a:t>
            </a:r>
            <a:r>
              <a:rPr lang="en-ZA" sz="7200" b="1" dirty="0">
                <a:latin typeface="Arial" panose="020B0604020202020204" pitchFamily="34" charset="0"/>
                <a:cs typeface="Arial" panose="020B0604020202020204" pitchFamily="34" charset="0"/>
              </a:rPr>
              <a:t>US, China, India, Pakistan, Iran, Israel, Egypt, North Korea.</a:t>
            </a:r>
            <a:b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Expert consensus: </a:t>
            </a:r>
            <a:r>
              <a:rPr lang="en-ZA" sz="7200" b="1" dirty="0">
                <a:latin typeface="Arial" panose="020B0604020202020204" pitchFamily="34" charset="0"/>
                <a:cs typeface="Arial" panose="020B0604020202020204" pitchFamily="34" charset="0"/>
              </a:rPr>
              <a:t>pessimistic but not fatalistic</a:t>
            </a: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 — EIF unlikely in the near term, yet the CTBTO monitoring network and the testing taboo still matter.</a:t>
            </a:r>
            <a:b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This paper groups obstacles into </a:t>
            </a:r>
            <a:r>
              <a:rPr lang="en-ZA" sz="7200" b="1" dirty="0">
                <a:latin typeface="Arial" panose="020B0604020202020204" pitchFamily="34" charset="0"/>
                <a:cs typeface="Arial" panose="020B0604020202020204" pitchFamily="34" charset="0"/>
              </a:rPr>
              <a:t>six thematic </a:t>
            </a:r>
            <a:r>
              <a:rPr lang="en-ZA" sz="7200" dirty="0">
                <a:latin typeface="Arial" panose="020B0604020202020204" pitchFamily="34" charset="0"/>
                <a:cs typeface="Arial" panose="020B0604020202020204" pitchFamily="34" charset="0"/>
              </a:rPr>
              <a:t>categories (security, regional rivalries, verification concerns, domestic politics, great-power competition, norm erosion) and offers tailored policy recommendations.</a:t>
            </a:r>
            <a:br>
              <a:rPr lang="en-ZA" dirty="0"/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7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B826-BE3C-7E19-8328-B42FCB9DB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Six Thematic Obstacles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10861-DC40-1192-15A7-DDE4E796F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 sz="1800"/>
            </a:pPr>
            <a:r>
              <a:rPr lang="en-ZA" dirty="0"/>
              <a:t>1. Security &amp; Deterrence imperatives</a:t>
            </a:r>
          </a:p>
          <a:p>
            <a:pPr marL="0" indent="0">
              <a:buNone/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2. Regional rivalries &amp; political linkages</a:t>
            </a:r>
          </a:p>
          <a:p>
            <a:pPr marL="0" indent="0">
              <a:buNone/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3. Verification &amp; compliance concerns</a:t>
            </a:r>
          </a:p>
          <a:p>
            <a:pPr marL="0" indent="0">
              <a:buNone/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4. Domestic politics &amp; legal hurdles</a:t>
            </a:r>
          </a:p>
          <a:p>
            <a:pPr marL="0" indent="0">
              <a:buNone/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5. Great-power competition &amp; arms races</a:t>
            </a:r>
          </a:p>
          <a:p>
            <a:pPr marL="0" indent="0">
              <a:buNone/>
              <a:defRPr sz="1800"/>
            </a:pPr>
            <a:endParaRPr lang="en-ZA" dirty="0"/>
          </a:p>
          <a:p>
            <a:pPr>
              <a:defRPr sz="1800"/>
            </a:pPr>
            <a:r>
              <a:rPr lang="en-ZA" dirty="0"/>
              <a:t>6. Norm erosion &amp; </a:t>
            </a:r>
            <a:r>
              <a:rPr lang="en-ZA" dirty="0" err="1"/>
              <a:t>signaling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78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7E97-32FA-C812-134F-0AAE3169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1. </a:t>
            </a:r>
            <a:r>
              <a:rPr lang="en-ZA" dirty="0"/>
              <a:t>Security &amp; Deterrence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C5C33-7CBD-07DE-901D-39EBC21B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3340545"/>
          </a:xfrm>
        </p:spPr>
        <p:txBody>
          <a:bodyPr/>
          <a:lstStyle/>
          <a:p>
            <a:pPr>
              <a:defRPr sz="1800"/>
            </a:pPr>
            <a:r>
              <a:rPr lang="en-ZA" sz="2400" dirty="0"/>
              <a:t>Core issue for US, China, India, Pakistan, North Korea.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Key worry: losing option to resume testing if strategic situation changes.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India/Pakistan: bilateral deterrence logic prevents unilateral accession.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8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1A46-2CC9-3BA0-DD2B-99438A69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2. Regional Rivalries &amp; Political Linkages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83444-2148-1DE0-EA6D-B5DC9DCFE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rPr lang="en-ZA" sz="2400" dirty="0"/>
              <a:t>Middle East: Egypt, Iran, Israel link CTBT to regional WMD-free zone progress.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South Asia: India and Pakistan tie accession to bilateral issues (Kashmir, force posture).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Treaty used as leverage rather than a pure arms-control measure.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4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802BF-3D40-F0FE-1614-F455D5277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ZA" dirty="0"/>
              <a:t>Verification &amp; Compliance Concerns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D68CA-9CC7-37E6-39AD-FE6C120FC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rPr lang="en-ZA" sz="2400" dirty="0"/>
              <a:t>CTBTO's International Monitoring System (IMS) ~90% operational; offers strong detection capability.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Holdouts still worry about low-yield or evasion; distrust persists.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Russia's 2023 move weakens confidence in universal compliance.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98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9EF4-375F-8C65-B55D-316FB728E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ZA" dirty="0"/>
              <a:t>Domestic Politics / Great-Power Competition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FEA0-3595-25EE-3F4A-9E0D56A6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rPr lang="en-ZA" sz="2400" dirty="0"/>
              <a:t>US Senate ratification requires 2/3 majority—politically difficult.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Great-power rivalry (US-China-Russia) increases hesitancy to bind options.</a:t>
            </a:r>
          </a:p>
          <a:p>
            <a:pPr marL="0" indent="0">
              <a:buNone/>
              <a:defRPr sz="1800"/>
            </a:pPr>
            <a:endParaRPr lang="en-ZA" sz="2400" dirty="0"/>
          </a:p>
          <a:p>
            <a:pPr>
              <a:defRPr sz="1800"/>
            </a:pPr>
            <a:r>
              <a:rPr lang="en-ZA" sz="2400" dirty="0"/>
              <a:t>Arms race psychology: learning that resumed testing by any major state could trigger cascade.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2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78C9B-BF76-9331-E2AD-1A762964A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 Erosion &amp;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D8F0B-8913-3271-8CD6-152354477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The CTBT’s taboo depends on social/political stigma, not just law.</a:t>
            </a:r>
          </a:p>
          <a:p>
            <a:endParaRPr lang="en-ZA" dirty="0"/>
          </a:p>
          <a:p>
            <a:r>
              <a:rPr lang="en-ZA" dirty="0"/>
              <a:t>Russia’s 2023 de-ratification and public talk of “mirroring” undermine that stigma.</a:t>
            </a:r>
          </a:p>
          <a:p>
            <a:endParaRPr lang="en-ZA" dirty="0"/>
          </a:p>
          <a:p>
            <a:r>
              <a:rPr lang="en-ZA" dirty="0"/>
              <a:t>Any resumed explosive test would be a strong signal likely to prompt cascading responses.</a:t>
            </a:r>
          </a:p>
          <a:p>
            <a:endParaRPr lang="en-ZA" dirty="0"/>
          </a:p>
          <a:p>
            <a:r>
              <a:rPr lang="en-ZA" dirty="0"/>
              <a:t>Erosion happens through gradual messaging: ambiguous moratoria, public reversals, and mixed signals from great powers.</a:t>
            </a:r>
          </a:p>
          <a:p>
            <a:endParaRPr lang="en-ZA" dirty="0"/>
          </a:p>
          <a:p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2C25C-D362-D10A-BFD2-E9BC4DCC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Primary-source signals from Annex II governments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E51B1-528E-0020-49E5-E4F3F4623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706048"/>
          </a:xfrm>
        </p:spPr>
        <p:txBody>
          <a:bodyPr>
            <a:normAutofit/>
          </a:bodyPr>
          <a:lstStyle/>
          <a:p>
            <a:pPr>
              <a:defRPr sz="1800"/>
            </a:pPr>
            <a:r>
              <a:rPr lang="en-ZA" dirty="0"/>
              <a:t>China (MFA): reiterates principled support for prohibition of nuclear weapons/tests and calls for universal participation. (MFA communiqués)</a:t>
            </a:r>
          </a:p>
          <a:p>
            <a:pPr>
              <a:defRPr sz="1800"/>
            </a:pPr>
            <a:r>
              <a:rPr lang="en-ZA" dirty="0"/>
              <a:t>Pakistan (Ministerial statement): reaffirmed support for CTBT objectives but linked accession to regional security and equity.</a:t>
            </a:r>
          </a:p>
          <a:p>
            <a:pPr>
              <a:defRPr sz="1800"/>
            </a:pPr>
            <a:r>
              <a:rPr lang="en-ZA" dirty="0"/>
              <a:t>Israel (CTBTO cooperation): Israel signed in 1996 and cooperates technically with CTBTO; political timing cited as sensitive.</a:t>
            </a:r>
          </a:p>
          <a:p>
            <a:pPr>
              <a:defRPr sz="1800"/>
            </a:pPr>
            <a:r>
              <a:rPr lang="en-ZA" dirty="0"/>
              <a:t>Iran (CTBTO country profile / SNSC concerns): signed but Majles has not prioritized ratification; concerns over IMS data.</a:t>
            </a:r>
          </a:p>
          <a:p>
            <a:pPr>
              <a:defRPr sz="1800"/>
            </a:pPr>
            <a:r>
              <a:rPr lang="en-ZA" dirty="0"/>
              <a:t>United States (State Dept): US maintains moratorium; expressed concern over Russia's 2023 withdrawal.</a:t>
            </a:r>
          </a:p>
          <a:p>
            <a:pPr>
              <a:defRPr sz="1800"/>
            </a:pPr>
            <a:r>
              <a:rPr lang="en-ZA" dirty="0"/>
              <a:t>North Korea (2018): DPRK envoy signalled willingness to 'join international efforts for a total ban on nuclear tests'—political caveats apply.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107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</TotalTime>
  <Words>788</Words>
  <Application>Microsoft Macintosh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Will Annex II States Ever Ratify the CTBT? Tracing Policies, Obstacles, and Future Prospects</vt:lpstr>
      <vt:lpstr>Introduction</vt:lpstr>
      <vt:lpstr>Six Thematic Obstacles</vt:lpstr>
      <vt:lpstr>1. Security &amp; Deterrence</vt:lpstr>
      <vt:lpstr>2. Regional Rivalries &amp; Political Linkages</vt:lpstr>
      <vt:lpstr>3. Verification &amp; Compliance Concerns</vt:lpstr>
      <vt:lpstr>4. Domestic Politics / Great-Power Competition</vt:lpstr>
      <vt:lpstr>Norm Erosion &amp; Signaling</vt:lpstr>
      <vt:lpstr>Primary-source signals from Annex II governments</vt:lpstr>
      <vt:lpstr>Policy Recommendations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Mr. IF Zhou</dc:creator>
  <cp:lastModifiedBy>Mr. IF Zhou</cp:lastModifiedBy>
  <cp:revision>2</cp:revision>
  <dcterms:created xsi:type="dcterms:W3CDTF">2025-08-25T12:25:37Z</dcterms:created>
  <dcterms:modified xsi:type="dcterms:W3CDTF">2025-08-25T13:35:42Z</dcterms:modified>
</cp:coreProperties>
</file>