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7D9378-CF03-1CD3-CD43-E0339DBCE55A}" name="amanue01@student.ubc.ca" initials="a" userId="S::amanue01@student.ubc.ca::198cf5e9-6c70-43bf-9905-b337dfe572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C8113-2BE6-8D29-B70F-F305F640731B}" v="3143" dt="2025-08-30T01:12:25.630"/>
    <p1510:client id="{A1E9F88C-E0B9-FF44-9E28-912E74BF9615}" v="743" dt="2025-08-30T21:32:31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7"/>
    <p:restoredTop sz="94681"/>
  </p:normalViewPr>
  <p:slideViewPr>
    <p:cSldViewPr snapToGrid="0">
      <p:cViewPr>
        <p:scale>
          <a:sx n="77" d="100"/>
          <a:sy n="77" d="100"/>
        </p:scale>
        <p:origin x="5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7E90-5777-6545-93A9-85ACDE3BBE15}" type="datetimeFigureOut">
              <a:rPr lang="en-CA" smtClean="0"/>
              <a:t>2025-08-29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47076-9F98-E746-BD43-0F148EE4A4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7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47076-9F98-E746-BD43-0F148EE4A4E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84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47076-9F98-E746-BD43-0F148EE4A4E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93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2DBC229-81DF-211B-6F9D-E7343230D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" y="2962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r>
              <a:rPr lang="en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Amplifying the CTBTO’s Mission Through Art: </a:t>
            </a:r>
          </a:p>
          <a:p>
            <a:r>
              <a:rPr lang="en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Democratizing Science and Technology, Empowering Youth, and Humanizing Nuclear Disarmament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3" y="2344870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/>
                <a:cs typeface="Arial"/>
              </a:rPr>
              <a:t>Sanya </a:t>
            </a:r>
            <a:r>
              <a:rPr lang="en-GB" dirty="0">
                <a:solidFill>
                  <a:srgbClr val="1A3A64"/>
                </a:solidFill>
                <a:latin typeface="Arial"/>
                <a:cs typeface="Arial"/>
              </a:rPr>
              <a:t>Malik &amp; Anna Manuel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952157"/>
            <a:ext cx="8058149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CTBTO Youth Group, University of British Columbia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949732" y="4214739"/>
            <a:ext cx="8677248" cy="163419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  <a:p>
            <a:r>
              <a:rPr lang="en-CA" sz="1600" dirty="0">
                <a:latin typeface="Arial"/>
                <a:cs typeface="Arial"/>
              </a:rPr>
              <a:t>Drawing from experiences participating in the CYG’s 2024 Global Art Campaign and Art Exhibition at the UN, this presentation outlines the characteristics of art-based methodologies that can be used to amplify the CTBTO’s mission, analyzing historical examples of art in disarmament to inspire public engagement, empower youth, and employ a form of visual and sensory storytelling that humanizes technical information.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715-793F-3235-8617-18E9A253887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 noProof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T5.3 - 310</a:t>
            </a:r>
            <a:endParaRPr lang="en-GB" sz="2800" b="1" noProof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4A2C11-2DCA-F9A9-F75C-3079E2CB9D43}"/>
              </a:ext>
            </a:extLst>
          </p:cNvPr>
          <p:cNvGrpSpPr/>
          <p:nvPr/>
        </p:nvGrpSpPr>
        <p:grpSpPr>
          <a:xfrm>
            <a:off x="9157333" y="2847381"/>
            <a:ext cx="2325329" cy="736095"/>
            <a:chOff x="9157333" y="2869892"/>
            <a:chExt cx="2325329" cy="736095"/>
          </a:xfrm>
        </p:grpSpPr>
        <p:pic>
          <p:nvPicPr>
            <p:cNvPr id="17" name="Picture 16" descr="Welcome | CTBTO Youth Group">
              <a:extLst>
                <a:ext uri="{FF2B5EF4-FFF2-40B4-BE49-F238E27FC236}">
                  <a16:creationId xmlns:a16="http://schemas.microsoft.com/office/drawing/2014/main" id="{251DCD30-3A13-54E7-3173-8C15E23D0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333" y="2909632"/>
              <a:ext cx="1630120" cy="64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5387BC-36C1-A0A1-E66F-453B47BBE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7" y="2869892"/>
              <a:ext cx="736095" cy="736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2E72C62-B856-920A-69AD-6C4AAAEFE238}"/>
              </a:ext>
            </a:extLst>
          </p:cNvPr>
          <p:cNvSpPr/>
          <p:nvPr/>
        </p:nvSpPr>
        <p:spPr>
          <a:xfrm>
            <a:off x="7912018" y="1253038"/>
            <a:ext cx="4232958" cy="4864268"/>
          </a:xfrm>
          <a:prstGeom prst="rect">
            <a:avLst/>
          </a:prstGeom>
          <a:solidFill>
            <a:srgbClr val="BCCB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1A3A64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CA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Amplifying the CTBTO’s Mission Through Art</a:t>
            </a:r>
            <a:endParaRPr lang="en-GB" sz="16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196999" y="65969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Sanya Malik &amp; Anna Manuel</a:t>
            </a:r>
            <a:endParaRPr lang="en-GB" sz="1200" noProof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266059" y="865340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4572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 dirty="0">
                <a:latin typeface="Arial"/>
                <a:cs typeface="Arial"/>
              </a:rPr>
              <a:t>History and Context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7922828" y="878435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4572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 dirty="0">
                <a:latin typeface="Arial"/>
                <a:cs typeface="Arial"/>
              </a:rPr>
              <a:t>Methodology and Conclusions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T5.3-310</a:t>
            </a:r>
            <a:endParaRPr lang="en-GB" sz="2800" b="1" noProof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68200E-2D32-74B8-0F0A-5ADD524F0CB2}"/>
              </a:ext>
            </a:extLst>
          </p:cNvPr>
          <p:cNvGrpSpPr/>
          <p:nvPr/>
        </p:nvGrpSpPr>
        <p:grpSpPr>
          <a:xfrm>
            <a:off x="10309412" y="6214331"/>
            <a:ext cx="1882588" cy="595943"/>
            <a:chOff x="9157333" y="2869892"/>
            <a:chExt cx="2325329" cy="736095"/>
          </a:xfrm>
        </p:grpSpPr>
        <p:pic>
          <p:nvPicPr>
            <p:cNvPr id="4" name="Picture 3" descr="Welcome | CTBTO Youth Group">
              <a:extLst>
                <a:ext uri="{FF2B5EF4-FFF2-40B4-BE49-F238E27FC236}">
                  <a16:creationId xmlns:a16="http://schemas.microsoft.com/office/drawing/2014/main" id="{5B697F00-DAE9-93EF-FA14-402DAAA37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333" y="2909632"/>
              <a:ext cx="1630120" cy="64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26CC00-16BE-4EE0-48EF-787F841E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7" y="2869892"/>
              <a:ext cx="736095" cy="73609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8CEF99-8F3F-1776-C2FC-80BD0FA23982}"/>
              </a:ext>
            </a:extLst>
          </p:cNvPr>
          <p:cNvSpPr txBox="1"/>
          <p:nvPr/>
        </p:nvSpPr>
        <p:spPr>
          <a:xfrm>
            <a:off x="266963" y="3146358"/>
            <a:ext cx="6050098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400" b="1" dirty="0">
                <a:latin typeface="Arial"/>
                <a:cs typeface="Arial"/>
              </a:rPr>
              <a:t>Cultural Role of Art</a:t>
            </a:r>
            <a:endParaRPr lang="en-CA" sz="1400" dirty="0">
              <a:latin typeface="Arial"/>
              <a:cs typeface="Arial"/>
            </a:endParaRPr>
          </a:p>
          <a:p>
            <a:r>
              <a:rPr lang="en-CA" sz="1400" dirty="0">
                <a:latin typeface="Arial"/>
                <a:cs typeface="Arial"/>
              </a:rPr>
              <a:t>Art bridges science and society by translating technical data into emotional, accessible narratives, especially during periods of conflict or information fatigue. Storytelling is an essential part of art. </a:t>
            </a:r>
            <a:r>
              <a:rPr lang="en-CA" sz="1400" i="1" dirty="0">
                <a:latin typeface="Arial"/>
                <a:cs typeface="Arial"/>
              </a:rPr>
              <a:t>Banksy, known worldwide for his political street art has produced several works critiquing war-generated destruction, invoking public attention and emotion using ironic elements. </a:t>
            </a:r>
            <a:endParaRPr lang="en-CA" dirty="0">
              <a:latin typeface="Aptos" panose="02110004020202020204"/>
              <a:cs typeface="Arial"/>
            </a:endParaRPr>
          </a:p>
          <a:p>
            <a:r>
              <a:rPr lang="en-CA" sz="1400" i="1" dirty="0">
                <a:latin typeface="Arial"/>
                <a:cs typeface="Arial"/>
              </a:rPr>
              <a:t>Photo: Bomb Hugger 2002 by Banksy. </a:t>
            </a:r>
            <a:endParaRPr lang="en-CA" dirty="0"/>
          </a:p>
          <a:p>
            <a:r>
              <a:rPr lang="en-CA" sz="1400" dirty="0">
                <a:latin typeface="Arial"/>
                <a:cs typeface="Arial"/>
              </a:rPr>
              <a:t>Popular media has also shifted public and political discourse.</a:t>
            </a:r>
            <a:br>
              <a:rPr lang="en-CA" sz="1400" dirty="0">
                <a:latin typeface="Arial"/>
                <a:cs typeface="Arial"/>
              </a:rPr>
            </a:br>
            <a:r>
              <a:rPr lang="en-CA" sz="1400" i="1" dirty="0" err="1">
                <a:latin typeface="Arial"/>
                <a:cs typeface="Arial"/>
              </a:rPr>
              <a:t>WarGames</a:t>
            </a:r>
            <a:r>
              <a:rPr lang="en-CA" sz="1400" i="1" dirty="0">
                <a:latin typeface="Arial"/>
                <a:cs typeface="Arial"/>
              </a:rPr>
              <a:t>, a sci-fi-nuclear war-based thriller called attention to the lack of nuclear cybersecurity during the Reagan administration</a:t>
            </a:r>
            <a:r>
              <a:rPr lang="en-CA" sz="1400" dirty="0">
                <a:latin typeface="Arial"/>
                <a:cs typeface="Arial"/>
              </a:rPr>
              <a:t>. </a:t>
            </a:r>
            <a:endParaRPr lang="en-CA" dirty="0"/>
          </a:p>
          <a:p>
            <a:endParaRPr lang="en-CA" sz="1400" dirty="0">
              <a:latin typeface="Arial"/>
              <a:cs typeface="Arial"/>
            </a:endParaRPr>
          </a:p>
          <a:p>
            <a:r>
              <a:rPr lang="en-CA" sz="1400" b="1" dirty="0">
                <a:latin typeface="Arial"/>
                <a:cs typeface="Arial"/>
              </a:rPr>
              <a:t>Current Relevance</a:t>
            </a:r>
            <a:endParaRPr lang="en-CA" sz="1400" dirty="0">
              <a:latin typeface="Aptos" panose="02110004020202020204"/>
              <a:cs typeface="Arial"/>
            </a:endParaRPr>
          </a:p>
          <a:p>
            <a:r>
              <a:rPr lang="en-CA" sz="1400" dirty="0">
                <a:latin typeface="Arial"/>
                <a:cs typeface="Arial"/>
              </a:rPr>
              <a:t>With rising nuclear tensions and public desensitization, art preserves and contests collective memory, amplifies marginalized voices, and creates inclusive spaces for youth in peacebuilding. </a:t>
            </a:r>
            <a:endParaRPr lang="en-CA" sz="1400" dirty="0"/>
          </a:p>
          <a:p>
            <a:endParaRPr lang="en-CA" sz="1400" i="1" dirty="0">
              <a:latin typeface="Arial"/>
              <a:cs typeface="Arial"/>
            </a:endParaRP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E2F9C-5088-374E-61E6-D818F6A57BFA}"/>
              </a:ext>
            </a:extLst>
          </p:cNvPr>
          <p:cNvSpPr txBox="1"/>
          <p:nvPr/>
        </p:nvSpPr>
        <p:spPr>
          <a:xfrm>
            <a:off x="7922828" y="1253039"/>
            <a:ext cx="399906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400" b="1" dirty="0">
                <a:latin typeface="Arial"/>
                <a:cs typeface="Arial"/>
              </a:rPr>
              <a:t>Methodology</a:t>
            </a:r>
            <a:endParaRPr lang="en-CA" sz="1400" dirty="0">
              <a:latin typeface="Arial"/>
              <a:cs typeface="Arial"/>
            </a:endParaRPr>
          </a:p>
          <a:p>
            <a:r>
              <a:rPr lang="en-CA" sz="1400" dirty="0">
                <a:latin typeface="Arial"/>
                <a:cs typeface="Arial"/>
              </a:rPr>
              <a:t>Inspired by the CTBTO Youth Group's Art Competition and our participation as artists, we reviewed uses of artwork &amp; media in nuclear-era &amp; anti-war movements from literature and historical examples; and analyzed how art functions in self-advocacy, peacebuilding, and narrative-shaping. </a:t>
            </a:r>
            <a:endParaRPr lang="en-CA" sz="1400" dirty="0"/>
          </a:p>
          <a:p>
            <a:endParaRPr lang="en-CA" sz="1400" dirty="0">
              <a:latin typeface="Arial"/>
              <a:cs typeface="Arial"/>
            </a:endParaRPr>
          </a:p>
          <a:p>
            <a:r>
              <a:rPr lang="en-CA" sz="1400" b="1" dirty="0">
                <a:latin typeface="Arial"/>
                <a:cs typeface="Arial"/>
              </a:rPr>
              <a:t>Findings</a:t>
            </a:r>
            <a:endParaRPr lang="en-CA" sz="1400" dirty="0">
              <a:latin typeface="Arial"/>
              <a:cs typeface="Arial"/>
            </a:endParaRPr>
          </a:p>
          <a:p>
            <a:r>
              <a:rPr lang="en-CA" sz="1400" dirty="0">
                <a:latin typeface="Arial"/>
                <a:cs typeface="Arial"/>
              </a:rPr>
              <a:t>Art-based methodologies and advocacy can: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Humanize and realize technical or scientific accounts of violence in conflict (i.e., casualty statistics, nuclear fallout);</a:t>
            </a:r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Contest established narratives, reframing and democratizing the formation of collective memory following violence and conflict;</a:t>
            </a:r>
            <a:endParaRPr lang="en-CA" sz="1400" dirty="0"/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Support survivors in self-advocacy towards peacebuilding and future-making;</a:t>
            </a:r>
            <a:endParaRPr lang="en-CA" sz="1400" dirty="0"/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Foster intergenerational dialogue (including youth participation in peacebuilding and policy). </a:t>
            </a:r>
            <a:endParaRPr lang="en-CA" sz="1400" dirty="0"/>
          </a:p>
        </p:txBody>
      </p:sp>
      <p:pic>
        <p:nvPicPr>
          <p:cNvPr id="6" name="Picture 5" descr="A person and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F8BB0ABB-3759-5D76-0A9A-F2348393E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492" y="4771141"/>
            <a:ext cx="1309258" cy="20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child holding a child&#10;&#10;AI-generated content may be incorrect.">
            <a:extLst>
              <a:ext uri="{FF2B5EF4-FFF2-40B4-BE49-F238E27FC236}">
                <a16:creationId xmlns:a16="http://schemas.microsoft.com/office/drawing/2014/main" id="{AAD6C2DF-B2A0-DB12-DB22-1DADF9529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303" y="2789723"/>
            <a:ext cx="1298447" cy="177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B2DB4-932E-34C3-9E3C-8A935A63DE23}"/>
              </a:ext>
            </a:extLst>
          </p:cNvPr>
          <p:cNvSpPr txBox="1"/>
          <p:nvPr/>
        </p:nvSpPr>
        <p:spPr>
          <a:xfrm>
            <a:off x="1920239" y="1255776"/>
            <a:ext cx="5918347" cy="1711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350"/>
              </a:lnSpc>
            </a:pPr>
            <a:r>
              <a:rPr lang="en-CA" sz="1400" b="1" dirty="0">
                <a:latin typeface="Arial"/>
                <a:cs typeface="Segoe UI"/>
              </a:rPr>
              <a:t>Historical Grounding</a:t>
            </a:r>
            <a:r>
              <a:rPr lang="en-US" sz="1400" dirty="0">
                <a:latin typeface="Arial"/>
                <a:cs typeface="Segoe UI"/>
              </a:rPr>
              <a:t>​</a:t>
            </a:r>
          </a:p>
          <a:p>
            <a:pPr>
              <a:lnSpc>
                <a:spcPts val="1350"/>
              </a:lnSpc>
            </a:pPr>
            <a:r>
              <a:rPr lang="en-CA" sz="1400" dirty="0">
                <a:latin typeface="Arial"/>
                <a:cs typeface="Segoe UI"/>
              </a:rPr>
              <a:t>Art in anti-nuclear advocacy has its historical roots in </a:t>
            </a:r>
            <a:r>
              <a:rPr lang="en-CA" sz="1400" i="1" dirty="0">
                <a:latin typeface="Arial"/>
                <a:cs typeface="Segoe UI"/>
              </a:rPr>
              <a:t>Hibakusha </a:t>
            </a:r>
            <a:r>
              <a:rPr lang="en-CA" sz="1400" dirty="0">
                <a:latin typeface="Arial"/>
                <a:cs typeface="Segoe UI"/>
              </a:rPr>
              <a:t>and </a:t>
            </a:r>
            <a:r>
              <a:rPr lang="en-CA" sz="1400" i="1" dirty="0">
                <a:latin typeface="Arial"/>
                <a:cs typeface="Segoe UI"/>
              </a:rPr>
              <a:t>Downwinders </a:t>
            </a:r>
            <a:r>
              <a:rPr lang="en-CA" sz="1400" dirty="0">
                <a:latin typeface="Arial"/>
                <a:cs typeface="Segoe UI"/>
              </a:rPr>
              <a:t>use of art, photography, and film to convey their lived experiences and influence policy. </a:t>
            </a:r>
          </a:p>
          <a:p>
            <a:pPr>
              <a:lnSpc>
                <a:spcPts val="1350"/>
              </a:lnSpc>
            </a:pPr>
            <a:endParaRPr lang="en-CA" sz="1400" i="1" dirty="0">
              <a:latin typeface="Arial"/>
              <a:cs typeface="Segoe UI"/>
            </a:endParaRPr>
          </a:p>
          <a:p>
            <a:pPr>
              <a:lnSpc>
                <a:spcPts val="1350"/>
              </a:lnSpc>
            </a:pPr>
            <a:r>
              <a:rPr lang="en-CA" sz="1400" i="1" dirty="0">
                <a:latin typeface="Arial"/>
                <a:cs typeface="Segoe UI"/>
              </a:rPr>
              <a:t>Example: Peace Boat, a part of ICAN (Int'l Campaign to Abolish Nuclear Weapons) invites Hibakusha on a worldwide voyage to share their stories and campaign for peace and other human rights issues. Photo of the exhibit by Anna Manuel.</a:t>
            </a:r>
            <a:endParaRPr lang="en-CA" dirty="0"/>
          </a:p>
        </p:txBody>
      </p:sp>
      <p:pic>
        <p:nvPicPr>
          <p:cNvPr id="16" name="Picture 15" descr="A group of pictures of people&amp;#39;s faces on a wall&#10;&#10;AI-generated content may be incorrect.">
            <a:extLst>
              <a:ext uri="{FF2B5EF4-FFF2-40B4-BE49-F238E27FC236}">
                <a16:creationId xmlns:a16="http://schemas.microsoft.com/office/drawing/2014/main" id="{6B097398-2273-C6DD-261B-93DD4A9656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8" t="7326" r="-1911" b="24292"/>
          <a:stretch>
            <a:fillRect/>
          </a:stretch>
        </p:blipFill>
        <p:spPr>
          <a:xfrm>
            <a:off x="270103" y="1254408"/>
            <a:ext cx="1560091" cy="169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C9CB1-243C-3A8F-D831-D3CE911B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A3D4A94-E2EC-842C-21C6-55C6EAC4F125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CA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Amplifying the CTBTO’s Mission Through Art</a:t>
            </a:r>
            <a:endParaRPr lang="en-GB" sz="16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796F2B1F-B8B9-3D62-1285-FCCEC8037A41}"/>
              </a:ext>
            </a:extLst>
          </p:cNvPr>
          <p:cNvSpPr txBox="1"/>
          <p:nvPr/>
        </p:nvSpPr>
        <p:spPr>
          <a:xfrm>
            <a:off x="4196999" y="65969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Sanya Malik &amp; Anna Manuel</a:t>
            </a:r>
            <a:endParaRPr lang="en-GB" sz="1200" noProof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CBF7184B-A72A-C677-02E9-63FBE4EFE98B}"/>
              </a:ext>
            </a:extLst>
          </p:cNvPr>
          <p:cNvSpPr txBox="1"/>
          <p:nvPr/>
        </p:nvSpPr>
        <p:spPr>
          <a:xfrm>
            <a:off x="-751413" y="794294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Moving Forward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EB59B-95B2-1802-EE2C-484C12E3D5D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T5.3-310</a:t>
            </a:r>
            <a:endParaRPr lang="en-GB" sz="2800" b="1" noProof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521A6-11B1-9C48-7701-5040F117069E}"/>
              </a:ext>
            </a:extLst>
          </p:cNvPr>
          <p:cNvGrpSpPr/>
          <p:nvPr/>
        </p:nvGrpSpPr>
        <p:grpSpPr>
          <a:xfrm>
            <a:off x="10309412" y="6214331"/>
            <a:ext cx="1882588" cy="595943"/>
            <a:chOff x="9157333" y="2869892"/>
            <a:chExt cx="2325329" cy="736095"/>
          </a:xfrm>
        </p:grpSpPr>
        <p:pic>
          <p:nvPicPr>
            <p:cNvPr id="4" name="Picture 3" descr="Welcome | CTBTO Youth Group">
              <a:extLst>
                <a:ext uri="{FF2B5EF4-FFF2-40B4-BE49-F238E27FC236}">
                  <a16:creationId xmlns:a16="http://schemas.microsoft.com/office/drawing/2014/main" id="{4337E0E0-01C4-04E0-64D2-7D5DFA4EA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333" y="2909632"/>
              <a:ext cx="1630120" cy="64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D9018F-856F-1FF3-AEC6-A04DB22B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7" y="2869892"/>
              <a:ext cx="736095" cy="7360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B704DB-D53B-901E-6C55-91C9A420D00D}"/>
              </a:ext>
            </a:extLst>
          </p:cNvPr>
          <p:cNvSpPr txBox="1"/>
          <p:nvPr/>
        </p:nvSpPr>
        <p:spPr>
          <a:xfrm>
            <a:off x="429795" y="1159661"/>
            <a:ext cx="1146423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Art is a powerful complement to technical discourse in disarmament.</a:t>
            </a:r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Storytelling through art humanizes nuclear issues, making them relatable and emotionally resonant.</a:t>
            </a:r>
          </a:p>
          <a:p>
            <a:pPr marL="285750" indent="-285750">
              <a:buFont typeface="Arial"/>
              <a:buChar char="•"/>
            </a:pPr>
            <a:r>
              <a:rPr lang="en-CA" sz="1400" dirty="0">
                <a:latin typeface="Arial"/>
                <a:cs typeface="Arial"/>
              </a:rPr>
              <a:t>Youth participation ensures intergenerational relevance and new advocacy approaches by invoking emotions like rage and fear.</a:t>
            </a:r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F50AE-30AD-D359-8FC5-BEE88D59139F}"/>
              </a:ext>
            </a:extLst>
          </p:cNvPr>
          <p:cNvSpPr txBox="1"/>
          <p:nvPr/>
        </p:nvSpPr>
        <p:spPr>
          <a:xfrm>
            <a:off x="2632652" y="2561899"/>
            <a:ext cx="9613552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Pop culture and media (such as the recent film </a:t>
            </a:r>
            <a:r>
              <a:rPr lang="en-CA" sz="1400" i="1" dirty="0">
                <a:latin typeface="Arial"/>
                <a:cs typeface="Arial"/>
              </a:rPr>
              <a:t>Oppenheimer </a:t>
            </a:r>
            <a:r>
              <a:rPr lang="en-CA" sz="1400" dirty="0">
                <a:latin typeface="Arial"/>
                <a:cs typeface="Arial"/>
              </a:rPr>
              <a:t>or Bob Dylan's 1962 song </a:t>
            </a:r>
            <a:r>
              <a:rPr lang="en-CA" sz="1400" i="1" dirty="0">
                <a:latin typeface="Arial"/>
                <a:cs typeface="Arial"/>
              </a:rPr>
              <a:t>A Hard Rain's </a:t>
            </a:r>
            <a:r>
              <a:rPr lang="en-CA" sz="1400" i="1" dirty="0" err="1">
                <a:latin typeface="Arial"/>
                <a:cs typeface="Arial"/>
              </a:rPr>
              <a:t>Gonna</a:t>
            </a:r>
            <a:r>
              <a:rPr lang="en-CA" sz="1400" i="1" dirty="0">
                <a:latin typeface="Arial"/>
                <a:cs typeface="Arial"/>
              </a:rPr>
              <a:t> Fall</a:t>
            </a:r>
            <a:r>
              <a:rPr lang="en-CA" sz="1400" dirty="0">
                <a:latin typeface="Arial"/>
                <a:cs typeface="Arial"/>
              </a:rPr>
              <a:t>) act as catalysts in amplifying the salience of nuclear issues in the public consciousness.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The CTBTO can harness this momentum through art-driven outreach, collaborating with nuclear organizations like the Bulletin of Atomic Scientists, and even non-nuclear institutions like museums and film schools. </a:t>
            </a:r>
            <a:br>
              <a:rPr lang="en-CA" sz="1400" dirty="0">
                <a:latin typeface="Arial"/>
                <a:cs typeface="Arial"/>
              </a:rPr>
            </a:br>
            <a:endParaRPr lang="en-CA" sz="1100" dirty="0"/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Utilize Murals, digital art, interactive exhibitions, and cross-cultural storytelling in disarmament.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Develop interactive digital exhibitions (VR/AR, online galleries) to reach audiences beyond Vienna or UN spaces.</a:t>
            </a:r>
          </a:p>
          <a:p>
            <a:endParaRPr lang="en-CA" sz="1400" dirty="0"/>
          </a:p>
          <a:p>
            <a:pPr lvl="1"/>
            <a:endParaRPr lang="en-CA" sz="1000" dirty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Formalize a permanent CYG art fellowship, funding youth-led creative projects tied to CTBTO campaigns.</a:t>
            </a:r>
            <a:r>
              <a:rPr lang="en-CA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Alongside the CTBTO Research Fellowship, support art and media fellowship programs that respond to nuclear themes already in the spotlight, linking pop culture moments with CTBTO’s mission.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Create youth-art spaces at major CTBTO conferences (e.g., exhibition corners, live performances).</a:t>
            </a:r>
            <a:endParaRPr lang="en-CA" dirty="0"/>
          </a:p>
          <a:p>
            <a:pPr marL="742950" lvl="1" indent="-285750">
              <a:buFont typeface="Arial"/>
              <a:buChar char="•"/>
            </a:pPr>
            <a:endParaRPr lang="en-CA" sz="1050" dirty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Integrate art showcases into conferences, including </a:t>
            </a:r>
            <a:r>
              <a:rPr lang="en-CA" sz="1400" dirty="0" err="1">
                <a:latin typeface="Arial"/>
                <a:cs typeface="Arial"/>
              </a:rPr>
              <a:t>SnT</a:t>
            </a:r>
            <a:r>
              <a:rPr lang="en-CA" dirty="0"/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Bolster social media campaigns, highlighting survivor art, youth voices, and CTBTO collaborations with contemporary artists.</a:t>
            </a:r>
            <a:r>
              <a:rPr lang="en-CA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A" sz="1400" dirty="0">
                <a:latin typeface="Arial"/>
                <a:cs typeface="Arial"/>
              </a:rPr>
              <a:t>Build cross-sector partnerships (e.g., museums, NGOs, youth organizations) to embed </a:t>
            </a:r>
          </a:p>
          <a:p>
            <a:r>
              <a:rPr lang="en-CA" sz="1400" dirty="0">
                <a:latin typeface="Arial"/>
                <a:cs typeface="Arial"/>
              </a:rPr>
              <a:t>      CTBTO narratives in public culture and within CTBTO events. </a:t>
            </a:r>
            <a:endParaRPr lang="en-CA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D466BF20-ADE3-A85C-9D6F-D6DA2BE94D51}"/>
              </a:ext>
            </a:extLst>
          </p:cNvPr>
          <p:cNvSpPr txBox="1"/>
          <p:nvPr/>
        </p:nvSpPr>
        <p:spPr>
          <a:xfrm>
            <a:off x="398999" y="199450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/>
              <a:t>Action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19D443-554D-E2FE-073F-8C4B5F27FF47}"/>
              </a:ext>
            </a:extLst>
          </p:cNvPr>
          <p:cNvSpPr/>
          <p:nvPr/>
        </p:nvSpPr>
        <p:spPr>
          <a:xfrm>
            <a:off x="-45693" y="2507303"/>
            <a:ext cx="2609279" cy="6672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A3A64"/>
              </a:solidFill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DC61660B-B738-904C-ED51-04C7FFA69B8B}"/>
              </a:ext>
            </a:extLst>
          </p:cNvPr>
          <p:cNvSpPr txBox="1"/>
          <p:nvPr/>
        </p:nvSpPr>
        <p:spPr>
          <a:xfrm>
            <a:off x="66367" y="2634262"/>
            <a:ext cx="2385157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bg1"/>
                </a:solidFill>
              </a:rPr>
              <a:t>Harness Cultural Momentum</a:t>
            </a:r>
          </a:p>
        </p:txBody>
      </p:sp>
      <p:pic>
        <p:nvPicPr>
          <p:cNvPr id="14" name="Graphic 13" descr="Video camera with solid fill">
            <a:extLst>
              <a:ext uri="{FF2B5EF4-FFF2-40B4-BE49-F238E27FC236}">
                <a16:creationId xmlns:a16="http://schemas.microsoft.com/office/drawing/2014/main" id="{0856A47E-4ECB-2A57-5539-1DBC85ECB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66" y="2585649"/>
            <a:ext cx="493776" cy="5059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0E59AB-E57E-9BFE-A6F8-9C9BA932CD71}"/>
              </a:ext>
            </a:extLst>
          </p:cNvPr>
          <p:cNvSpPr/>
          <p:nvPr/>
        </p:nvSpPr>
        <p:spPr>
          <a:xfrm>
            <a:off x="-45693" y="3521397"/>
            <a:ext cx="2609279" cy="6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A3A64"/>
              </a:solidFill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4FEE3934-6F4C-FAF1-56F3-7409A0406760}"/>
              </a:ext>
            </a:extLst>
          </p:cNvPr>
          <p:cNvSpPr txBox="1"/>
          <p:nvPr/>
        </p:nvSpPr>
        <p:spPr>
          <a:xfrm>
            <a:off x="-46774" y="3667584"/>
            <a:ext cx="249038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bg1"/>
                </a:solidFill>
              </a:rPr>
              <a:t>Expand Multimedia Approaches</a:t>
            </a:r>
          </a:p>
        </p:txBody>
      </p:sp>
      <p:pic>
        <p:nvPicPr>
          <p:cNvPr id="12" name="Graphic 11" descr="Network with solid fill">
            <a:extLst>
              <a:ext uri="{FF2B5EF4-FFF2-40B4-BE49-F238E27FC236}">
                <a16:creationId xmlns:a16="http://schemas.microsoft.com/office/drawing/2014/main" id="{875BAC78-5781-A8DC-8181-1EB6418AD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6278" y="3555388"/>
            <a:ext cx="652272" cy="5852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59C6197-E3D3-3B2D-4A33-66D6045F73BE}"/>
              </a:ext>
            </a:extLst>
          </p:cNvPr>
          <p:cNvSpPr/>
          <p:nvPr/>
        </p:nvSpPr>
        <p:spPr>
          <a:xfrm>
            <a:off x="-18507" y="4374093"/>
            <a:ext cx="2609279" cy="6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A3A64"/>
              </a:solidFill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D126BA68-7A24-6F35-2684-DF27B680E998}"/>
              </a:ext>
            </a:extLst>
          </p:cNvPr>
          <p:cNvSpPr txBox="1"/>
          <p:nvPr/>
        </p:nvSpPr>
        <p:spPr>
          <a:xfrm>
            <a:off x="731520" y="4504574"/>
            <a:ext cx="169057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bg1"/>
                </a:solidFill>
              </a:rPr>
              <a:t>Centre Youth Voices</a:t>
            </a:r>
          </a:p>
        </p:txBody>
      </p:sp>
      <p:pic>
        <p:nvPicPr>
          <p:cNvPr id="6" name="Graphic 5" descr="Bank with solid fill">
            <a:extLst>
              <a:ext uri="{FF2B5EF4-FFF2-40B4-BE49-F238E27FC236}">
                <a16:creationId xmlns:a16="http://schemas.microsoft.com/office/drawing/2014/main" id="{88FA34A4-9CC7-4505-1C5B-04B38895F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6874" y="4439258"/>
            <a:ext cx="505967" cy="49987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02902E3-0B9B-0C6A-F8B3-ECD8D3BE8C86}"/>
              </a:ext>
            </a:extLst>
          </p:cNvPr>
          <p:cNvSpPr/>
          <p:nvPr/>
        </p:nvSpPr>
        <p:spPr>
          <a:xfrm>
            <a:off x="-18507" y="5451339"/>
            <a:ext cx="2609279" cy="6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1A3A64"/>
              </a:solidFill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6A673C44-6D20-8B2E-FC19-0381FCC454AA}"/>
              </a:ext>
            </a:extLst>
          </p:cNvPr>
          <p:cNvSpPr txBox="1"/>
          <p:nvPr/>
        </p:nvSpPr>
        <p:spPr>
          <a:xfrm>
            <a:off x="535311" y="5589856"/>
            <a:ext cx="1921524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chemeClr val="bg1"/>
                </a:solidFill>
              </a:rPr>
              <a:t>Leverage CTBTO Platforms</a:t>
            </a:r>
          </a:p>
        </p:txBody>
      </p:sp>
      <p:pic>
        <p:nvPicPr>
          <p:cNvPr id="11" name="Graphic 10" descr="Customer review with solid fill">
            <a:extLst>
              <a:ext uri="{FF2B5EF4-FFF2-40B4-BE49-F238E27FC236}">
                <a16:creationId xmlns:a16="http://schemas.microsoft.com/office/drawing/2014/main" id="{F493AC61-D612-B8EA-5DA0-338B2364FA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66" y="5501637"/>
            <a:ext cx="505968" cy="57302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848440-0091-5065-621A-44CCB98A835F}"/>
              </a:ext>
            </a:extLst>
          </p:cNvPr>
          <p:cNvCxnSpPr/>
          <p:nvPr/>
        </p:nvCxnSpPr>
        <p:spPr>
          <a:xfrm>
            <a:off x="2563586" y="2507303"/>
            <a:ext cx="9682618" cy="219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614027-3A04-701A-9879-1A43F7A4E5A0}"/>
              </a:ext>
            </a:extLst>
          </p:cNvPr>
          <p:cNvCxnSpPr/>
          <p:nvPr/>
        </p:nvCxnSpPr>
        <p:spPr>
          <a:xfrm>
            <a:off x="2563586" y="3523812"/>
            <a:ext cx="9682618" cy="219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E441FA-A31E-4B5D-5619-154BF76D433A}"/>
              </a:ext>
            </a:extLst>
          </p:cNvPr>
          <p:cNvCxnSpPr/>
          <p:nvPr/>
        </p:nvCxnSpPr>
        <p:spPr>
          <a:xfrm>
            <a:off x="2564667" y="4380211"/>
            <a:ext cx="9682618" cy="219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C97D7A-969E-9490-79C7-CFCA43903EB0}"/>
              </a:ext>
            </a:extLst>
          </p:cNvPr>
          <p:cNvCxnSpPr/>
          <p:nvPr/>
        </p:nvCxnSpPr>
        <p:spPr>
          <a:xfrm>
            <a:off x="2563586" y="5461258"/>
            <a:ext cx="9682618" cy="219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6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1234</TotalTime>
  <Words>734</Words>
  <Application>Microsoft Macintosh PowerPoint</Application>
  <PresentationFormat>Widescreen</PresentationFormat>
  <Paragraphs>62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amanue01@student.ubc.ca</dc:creator>
  <cp:lastModifiedBy>amanue01@student.ubc.ca</cp:lastModifiedBy>
  <cp:revision>2</cp:revision>
  <dcterms:created xsi:type="dcterms:W3CDTF">2025-08-10T22:02:28Z</dcterms:created>
  <dcterms:modified xsi:type="dcterms:W3CDTF">2025-08-30T21:37:54Z</dcterms:modified>
</cp:coreProperties>
</file>