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ver Slide" id="{5A9DDE9F-56A0-48E2-B182-B820FCE60929}">
          <p14:sldIdLst>
            <p14:sldId id="257"/>
          </p14:sldIdLst>
        </p14:section>
        <p14:section name="Presentation Slides" id="{AA65376A-F1B8-4985-9D91-856E127C1E0B}">
          <p14:sldIdLst>
            <p14:sldId id="25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4"/>
    <a:srgbClr val="1A3A64"/>
    <a:srgbClr val="BCCB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474F08-B8D8-4441-8FA6-9F37591D96E2}" v="2" dt="2025-09-02T13:11:04.1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72304" autoAdjust="0"/>
  </p:normalViewPr>
  <p:slideViewPr>
    <p:cSldViewPr snapToGrid="0">
      <p:cViewPr varScale="1">
        <p:scale>
          <a:sx n="36" d="100"/>
          <a:sy n="36" d="100"/>
        </p:scale>
        <p:origin x="1296" y="25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lly doyle" userId="05b1a298c845dc35" providerId="LiveId" clId="{8B474F08-B8D8-4441-8FA6-9F37591D96E2}"/>
    <pc:docChg chg="modSld">
      <pc:chgData name="molly doyle" userId="05b1a298c845dc35" providerId="LiveId" clId="{8B474F08-B8D8-4441-8FA6-9F37591D96E2}" dt="2025-09-02T13:10:49.387" v="0" actId="20577"/>
      <pc:docMkLst>
        <pc:docMk/>
      </pc:docMkLst>
      <pc:sldChg chg="modNotesTx">
        <pc:chgData name="molly doyle" userId="05b1a298c845dc35" providerId="LiveId" clId="{8B474F08-B8D8-4441-8FA6-9F37591D96E2}" dt="2025-09-02T13:10:49.387" v="0" actId="20577"/>
        <pc:sldMkLst>
          <pc:docMk/>
          <pc:sldMk cId="223735078"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58ADFA-5F1E-4922-A2BB-A72224FAD58F}" type="datetimeFigureOut">
              <a:rPr lang="en-GB" smtClean="0"/>
              <a:t>02/09/2025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89CA7B-6489-4D10-8545-3298C8B3C48D}" type="slidenum">
              <a:rPr lang="en-GB" smtClean="0"/>
              <a:t>‹#›</a:t>
            </a:fld>
            <a:endParaRPr lang="en-GB"/>
          </a:p>
        </p:txBody>
      </p:sp>
    </p:spTree>
    <p:extLst>
      <p:ext uri="{BB962C8B-B14F-4D97-AF65-F5344CB8AC3E}">
        <p14:creationId xmlns:p14="http://schemas.microsoft.com/office/powerpoint/2010/main" val="3065421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89CA7B-6489-4D10-8545-3298C8B3C48D}" type="slidenum">
              <a:rPr lang="en-GB" smtClean="0"/>
              <a:t>1</a:t>
            </a:fld>
            <a:endParaRPr lang="en-GB"/>
          </a:p>
        </p:txBody>
      </p:sp>
    </p:spTree>
    <p:extLst>
      <p:ext uri="{BB962C8B-B14F-4D97-AF65-F5344CB8AC3E}">
        <p14:creationId xmlns:p14="http://schemas.microsoft.com/office/powerpoint/2010/main" val="1017173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A89CA7B-6489-4D10-8545-3298C8B3C48D}" type="slidenum">
              <a:rPr lang="en-GB" smtClean="0"/>
              <a:t>2</a:t>
            </a:fld>
            <a:endParaRPr lang="en-GB"/>
          </a:p>
        </p:txBody>
      </p:sp>
    </p:spTree>
    <p:extLst>
      <p:ext uri="{BB962C8B-B14F-4D97-AF65-F5344CB8AC3E}">
        <p14:creationId xmlns:p14="http://schemas.microsoft.com/office/powerpoint/2010/main" val="2211015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EE1869-5269-CC07-95A4-938BB2367A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2A2D0BAD-BBCA-D82B-2CE6-14812CBCDB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E93492FB-9762-1EA3-8568-54377AB86A31}"/>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AC8554EC-8FB0-E226-92C6-A11275967BB2}"/>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3901AC1-1973-C97E-1C32-B35C6E179D17}"/>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20797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BE62C-B8DA-21FE-3717-7E3AE1352C7E}"/>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ED8C027-1CCC-AAB3-EB2B-8DBFA63D17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44ED7451-563E-EEFA-F37F-1177A422062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475871C2-9481-23A1-6D51-71521B62FBEA}"/>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C701441-382B-C63A-FF99-28B8A68123D2}"/>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6206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13415FA-D683-0C86-28DD-9D7E28548D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02826CD-D775-59F4-BFA8-F5154111EB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E58D66EB-FE3F-6B40-972C-8B5D57A0A14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6F03E36A-1179-9DCA-14D7-A461F278EA7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39AF862-474C-293E-C9C5-EFE874F79FF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398682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60D616-9150-8F3E-6FBE-F751E77CDF87}"/>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C735E4BF-FDCD-FFBB-4D0C-39E150D36A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2000F0AA-E80D-5BC8-F4D2-94A672D584D7}"/>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286EE4DF-C324-0266-C67C-B1BB588CC0E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D7CEA5BF-39A4-41D5-13C7-118532E8FFD1}"/>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849421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6B60A-FD3E-1765-D5CB-105BC4E492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80A6BAD0-EB56-D041-CB89-C903B52D4C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8699A2D-7445-8118-C132-359093F7ED16}"/>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7066CC21-4A10-2E5E-1811-1B1A5CA36D0D}"/>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FEC5CDB-E094-3658-9593-29EFB7C03FF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58126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8E70FB-4890-3F05-1356-B62F6837A189}"/>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A0FCA0F9-2597-1F3F-4FD3-CB739AFC32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F4F59239-63FB-AAF0-E4BC-EEF28F5093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D1FCB0CA-F508-F112-C731-2E64CA7CAA78}"/>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a16="http://schemas.microsoft.com/office/drawing/2014/main" id="{7E9BDECA-3B42-33FA-D220-2C4ED1255282}"/>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C2322373-01F2-6BD5-ADBB-850485D323C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077656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43586-6B9B-D0FE-9F5A-4611D157C260}"/>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D92BB6AC-10BB-66CD-8FA4-4FE25860E6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C3226624-5BB7-475D-D61F-4A398C5E0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4A3C304F-B265-FF1D-E93E-E546B1B532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F790861B-D46E-0A07-8D8A-74C11A5C31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A8319FD1-8EB5-7386-112B-2FC3DE28ED45}"/>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8" name="Fußzeilenplatzhalter 7">
            <a:extLst>
              <a:ext uri="{FF2B5EF4-FFF2-40B4-BE49-F238E27FC236}">
                <a16:creationId xmlns:a16="http://schemas.microsoft.com/office/drawing/2014/main" id="{D738F37E-8227-C5BA-017F-012F8B047AD4}"/>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8A09802C-D5EA-2E6E-1A09-CC414C3B971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947531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DA458B-16E3-B6D6-6430-3033C0EF15D8}"/>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A013D3E3-66AA-1102-13EE-F026ED13ECFE}"/>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4" name="Fußzeilenplatzhalter 3">
            <a:extLst>
              <a:ext uri="{FF2B5EF4-FFF2-40B4-BE49-F238E27FC236}">
                <a16:creationId xmlns:a16="http://schemas.microsoft.com/office/drawing/2014/main" id="{7F7220D3-1B70-85EC-1B61-C2FA50009403}"/>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EDB5F4C2-0D9C-0052-6D88-CB9B63790C3F}"/>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161256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82213A4-E48F-6AEA-05B4-E0C148224B3C}"/>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3" name="Fußzeilenplatzhalter 2">
            <a:extLst>
              <a:ext uri="{FF2B5EF4-FFF2-40B4-BE49-F238E27FC236}">
                <a16:creationId xmlns:a16="http://schemas.microsoft.com/office/drawing/2014/main" id="{79DF17E6-A957-2DC1-05DF-BCE937F23D9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41AFAD21-3D79-CCC2-6406-21755C3FAFB0}"/>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280047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008D36-B9E6-4456-E5DD-6BF010FCF5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B305C757-69C7-7392-4934-5005B43B39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9AF06286-9402-7133-2C42-E072EABF2C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386FCC9-2D9B-0132-AE91-07809B3194E9}"/>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a16="http://schemas.microsoft.com/office/drawing/2014/main" id="{9B963375-1424-5BE9-5D5A-10BC80F4F896}"/>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F5CEDF7-0B6B-15B2-A4AC-D04D5E1BF626}"/>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85279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C65153-8FE7-02C5-27E0-3FD10EB785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693D537C-6AC4-B5BE-49EC-FDA8A55E29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B3DB66-5F86-204B-5FDC-920A3B675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4F38B14E-FA25-0A84-3CD5-4796AEE040A4}"/>
              </a:ext>
            </a:extLst>
          </p:cNvPr>
          <p:cNvSpPr>
            <a:spLocks noGrp="1"/>
          </p:cNvSpPr>
          <p:nvPr>
            <p:ph type="dt" sz="half" idx="10"/>
          </p:nvPr>
        </p:nvSpPr>
        <p:spPr/>
        <p:txBody>
          <a:bodyPr/>
          <a:lstStyle/>
          <a:p>
            <a:fld id="{4D204A99-DD2E-46A5-9E4A-9E0EB615E918}" type="datetimeFigureOut">
              <a:rPr lang="de-AT" smtClean="0"/>
              <a:t>02.09.2025</a:t>
            </a:fld>
            <a:endParaRPr lang="de-AT"/>
          </a:p>
        </p:txBody>
      </p:sp>
      <p:sp>
        <p:nvSpPr>
          <p:cNvPr id="6" name="Fußzeilenplatzhalter 5">
            <a:extLst>
              <a:ext uri="{FF2B5EF4-FFF2-40B4-BE49-F238E27FC236}">
                <a16:creationId xmlns:a16="http://schemas.microsoft.com/office/drawing/2014/main" id="{3DD2ED25-6293-3332-54CF-F1C99A76D83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230BD201-E90E-75BE-7C53-6212036108DC}"/>
              </a:ext>
            </a:extLst>
          </p:cNvPr>
          <p:cNvSpPr>
            <a:spLocks noGrp="1"/>
          </p:cNvSpPr>
          <p:nvPr>
            <p:ph type="sldNum" sz="quarter" idx="12"/>
          </p:nvPr>
        </p:nvSpPr>
        <p:spPr/>
        <p:txBody>
          <a:bodyPr/>
          <a:lstStyle/>
          <a:p>
            <a:fld id="{4CDDCD3A-A287-4809-A4A9-44E456689E5A}" type="slidenum">
              <a:rPr lang="de-AT" smtClean="0"/>
              <a:t>‹#›</a:t>
            </a:fld>
            <a:endParaRPr lang="de-AT"/>
          </a:p>
        </p:txBody>
      </p:sp>
    </p:spTree>
    <p:extLst>
      <p:ext uri="{BB962C8B-B14F-4D97-AF65-F5344CB8AC3E}">
        <p14:creationId xmlns:p14="http://schemas.microsoft.com/office/powerpoint/2010/main" val="3855360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7E34011B-B6C4-D1B4-5659-189E50B414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05CF3D06-EB14-E216-1F24-D0D50B3094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E44C714D-AD6B-3B71-F291-0AF0F2D9FF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D204A99-DD2E-46A5-9E4A-9E0EB615E918}" type="datetimeFigureOut">
              <a:rPr lang="de-AT" smtClean="0"/>
              <a:t>02.09.2025</a:t>
            </a:fld>
            <a:endParaRPr lang="de-AT"/>
          </a:p>
        </p:txBody>
      </p:sp>
      <p:sp>
        <p:nvSpPr>
          <p:cNvPr id="5" name="Fußzeilenplatzhalter 4">
            <a:extLst>
              <a:ext uri="{FF2B5EF4-FFF2-40B4-BE49-F238E27FC236}">
                <a16:creationId xmlns:a16="http://schemas.microsoft.com/office/drawing/2014/main" id="{EC7138C1-F3F4-8177-60B1-35B748E93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E6AAEEA4-E31B-39A7-94EA-C19E72BAB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CDDCD3A-A287-4809-A4A9-44E456689E5A}" type="slidenum">
              <a:rPr lang="de-AT" smtClean="0"/>
              <a:t>‹#›</a:t>
            </a:fld>
            <a:endParaRPr lang="de-AT"/>
          </a:p>
        </p:txBody>
      </p:sp>
    </p:spTree>
    <p:extLst>
      <p:ext uri="{BB962C8B-B14F-4D97-AF65-F5344CB8AC3E}">
        <p14:creationId xmlns:p14="http://schemas.microsoft.com/office/powerpoint/2010/main" val="3234102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Ein Bild, das Text, Screenshot, Brief, Briefumschlag enthält.&#10;&#10;KI-generierte Inhalte können fehlerhaft sein.">
            <a:extLst>
              <a:ext uri="{FF2B5EF4-FFF2-40B4-BE49-F238E27FC236}">
                <a16:creationId xmlns:a16="http://schemas.microsoft.com/office/drawing/2014/main" id="{4212E3CC-C8F3-8724-236C-B7DF711CDA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3">
            <a:extLst>
              <a:ext uri="{FF2B5EF4-FFF2-40B4-BE49-F238E27FC236}">
                <a16:creationId xmlns:a16="http://schemas.microsoft.com/office/drawing/2014/main" id="{5641CF85-E5C3-9FF3-BBD7-6666AB809856}"/>
              </a:ext>
            </a:extLst>
          </p:cNvPr>
          <p:cNvSpPr txBox="1"/>
          <p:nvPr/>
        </p:nvSpPr>
        <p:spPr>
          <a:xfrm>
            <a:off x="947462" y="1467801"/>
            <a:ext cx="10272988" cy="746575"/>
          </a:xfrm>
          <a:prstGeom prst="rect">
            <a:avLst/>
          </a:prstGeom>
          <a:noFill/>
        </p:spPr>
        <p:txBody>
          <a:bodyPr wrap="square" lIns="0" tIns="0" rIns="0" bIns="0" rtlCol="0" anchor="ctr">
            <a:normAutofit/>
          </a:bodyPr>
          <a:lstStyle/>
          <a:p>
            <a:pPr rtl="0">
              <a:spcBef>
                <a:spcPts val="2400"/>
              </a:spcBef>
              <a:spcAft>
                <a:spcPts val="600"/>
              </a:spcAft>
            </a:pPr>
            <a:r>
              <a:rPr lang="en-GB" sz="2400" b="1" i="0" u="none" strike="noStrike" dirty="0">
                <a:solidFill>
                  <a:schemeClr val="accent1"/>
                </a:solidFill>
                <a:effectLst/>
                <a:latin typeface="Arial" panose="020B0604020202020204" pitchFamily="34" charset="0"/>
              </a:rPr>
              <a:t>Seizing the Moment: Leveraging Shifting Nuclear Attitudes to Strengthen the CTBT</a:t>
            </a:r>
            <a:endParaRPr lang="en-GB" sz="2400" b="1" dirty="0">
              <a:solidFill>
                <a:schemeClr val="accent1"/>
              </a:solidFill>
              <a:effectLst/>
            </a:endParaRPr>
          </a:p>
        </p:txBody>
      </p:sp>
      <p:sp>
        <p:nvSpPr>
          <p:cNvPr id="10" name="TextBox 3">
            <a:extLst>
              <a:ext uri="{FF2B5EF4-FFF2-40B4-BE49-F238E27FC236}">
                <a16:creationId xmlns:a16="http://schemas.microsoft.com/office/drawing/2014/main" id="{3D37EAC3-90CD-EA42-4DD4-7E98DD56B841}"/>
              </a:ext>
            </a:extLst>
          </p:cNvPr>
          <p:cNvSpPr txBox="1"/>
          <p:nvPr/>
        </p:nvSpPr>
        <p:spPr>
          <a:xfrm>
            <a:off x="947463" y="2344870"/>
            <a:ext cx="10272988" cy="502511"/>
          </a:xfrm>
          <a:prstGeom prst="rect">
            <a:avLst/>
          </a:prstGeom>
          <a:noFill/>
        </p:spPr>
        <p:txBody>
          <a:bodyPr wrap="square" lIns="0" tIns="0" rIns="0" bIns="0" rtlCol="0" anchor="ctr">
            <a:normAutofit/>
          </a:bodyPr>
          <a:lstStyle/>
          <a:p>
            <a:r>
              <a:rPr lang="en-GB" noProof="0" dirty="0">
                <a:solidFill>
                  <a:srgbClr val="1A3A64"/>
                </a:solidFill>
                <a:latin typeface="Arial" panose="020B0604020202020204" pitchFamily="34" charset="0"/>
                <a:cs typeface="Arial" panose="020B0604020202020204" pitchFamily="34" charset="0"/>
              </a:rPr>
              <a:t>Molly Grace Doyle</a:t>
            </a:r>
          </a:p>
        </p:txBody>
      </p:sp>
      <p:sp>
        <p:nvSpPr>
          <p:cNvPr id="12" name="Textfeld 11">
            <a:extLst>
              <a:ext uri="{FF2B5EF4-FFF2-40B4-BE49-F238E27FC236}">
                <a16:creationId xmlns:a16="http://schemas.microsoft.com/office/drawing/2014/main" id="{D704B700-9CAA-AD00-BCFB-1247EE1D285E}"/>
              </a:ext>
            </a:extLst>
          </p:cNvPr>
          <p:cNvSpPr txBox="1"/>
          <p:nvPr/>
        </p:nvSpPr>
        <p:spPr>
          <a:xfrm>
            <a:off x="947462" y="2952157"/>
            <a:ext cx="8058149" cy="594632"/>
          </a:xfrm>
          <a:prstGeom prst="rect">
            <a:avLst/>
          </a:prstGeom>
          <a:noFill/>
        </p:spPr>
        <p:txBody>
          <a:bodyPr wrap="square" lIns="0" tIns="0" rIns="0" bIns="0" rtlCol="0" anchor="ctr">
            <a:normAutofit/>
          </a:bodyPr>
          <a:lstStyle>
            <a:defPPr>
              <a:defRPr lang="de-DE"/>
            </a:defPPr>
            <a:lvl1pPr>
              <a:defRPr>
                <a:solidFill>
                  <a:srgbClr val="1A3A64"/>
                </a:solidFill>
                <a:latin typeface="Arial" panose="020B0604020202020204" pitchFamily="34" charset="0"/>
                <a:cs typeface="Arial" panose="020B0604020202020204" pitchFamily="34" charset="0"/>
              </a:defRPr>
            </a:lvl1pPr>
          </a:lstStyle>
          <a:p>
            <a:endParaRPr lang="en-GB" sz="1400" noProof="0" dirty="0"/>
          </a:p>
        </p:txBody>
      </p:sp>
      <p:sp>
        <p:nvSpPr>
          <p:cNvPr id="13" name="TextBox 3">
            <a:extLst>
              <a:ext uri="{FF2B5EF4-FFF2-40B4-BE49-F238E27FC236}">
                <a16:creationId xmlns:a16="http://schemas.microsoft.com/office/drawing/2014/main" id="{D1B99D56-EC8A-2AAE-205C-D5BC83000B29}"/>
              </a:ext>
            </a:extLst>
          </p:cNvPr>
          <p:cNvSpPr txBox="1"/>
          <p:nvPr/>
        </p:nvSpPr>
        <p:spPr>
          <a:xfrm>
            <a:off x="2636519" y="6440942"/>
            <a:ext cx="6984367"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prstClr val="white">
                    <a:lumMod val="65000"/>
                  </a:prstClr>
                </a:solidFill>
                <a:effectLst/>
                <a:uLnTx/>
                <a:uFillTx/>
                <a:latin typeface="Aptos" panose="02110004020202020204"/>
                <a:ea typeface="+mn-ea"/>
                <a:cs typeface="+mn-cs"/>
              </a:rPr>
              <a:t>DISCLAIMER </a:t>
            </a:r>
            <a:r>
              <a:rPr kumimoji="0" lang="en-GB" sz="800" b="0" i="0" u="none" strike="noStrike" kern="1200" cap="none" spc="0" normalizeH="0" baseline="0" noProof="0" dirty="0">
                <a:ln>
                  <a:noFill/>
                </a:ln>
                <a:solidFill>
                  <a:srgbClr val="E8E8E8">
                    <a:lumMod val="75000"/>
                  </a:srgbClr>
                </a:solidFill>
                <a:effectLst/>
                <a:uLnTx/>
                <a:uFillTx/>
                <a:latin typeface="Calibri" panose="020F0502020204030204" pitchFamily="34" charset="0"/>
                <a:ea typeface="Times New Roman" panose="02020603050405020304" pitchFamily="18" charset="0"/>
                <a:cs typeface="+mn-cs"/>
              </a:rPr>
              <a:t>Any views or opinions reflected here are those of the author, expressed in a personal capacity, and do not necessarily reflect those of her current employer</a:t>
            </a:r>
            <a:endParaRPr kumimoji="0" lang="en-GB" sz="800" b="0" i="0" u="none" strike="noStrike" kern="1200" cap="none" spc="0" normalizeH="0" baseline="0" noProof="0" dirty="0">
              <a:ln>
                <a:noFill/>
              </a:ln>
              <a:solidFill>
                <a:srgbClr val="E8E8E8">
                  <a:lumMod val="75000"/>
                </a:srgbClr>
              </a:solidFill>
              <a:effectLst/>
              <a:uLnTx/>
              <a:uFillTx/>
              <a:latin typeface="Aptos" panose="02110004020202020204"/>
              <a:ea typeface="+mn-ea"/>
              <a:cs typeface="+mn-cs"/>
            </a:endParaRPr>
          </a:p>
          <a:p>
            <a:r>
              <a:rPr lang="en-GB" sz="800" noProof="0" dirty="0">
                <a:solidFill>
                  <a:schemeClr val="bg1">
                    <a:lumMod val="65000"/>
                  </a:schemeClr>
                </a:solidFill>
              </a:rPr>
              <a:t>.</a:t>
            </a:r>
          </a:p>
        </p:txBody>
      </p:sp>
      <p:sp>
        <p:nvSpPr>
          <p:cNvPr id="14" name="TextBox 3">
            <a:extLst>
              <a:ext uri="{FF2B5EF4-FFF2-40B4-BE49-F238E27FC236}">
                <a16:creationId xmlns:a16="http://schemas.microsoft.com/office/drawing/2014/main" id="{D46122D2-621E-31CE-451D-B174F76F9990}"/>
              </a:ext>
            </a:extLst>
          </p:cNvPr>
          <p:cNvSpPr txBox="1"/>
          <p:nvPr/>
        </p:nvSpPr>
        <p:spPr>
          <a:xfrm>
            <a:off x="2636518" y="4273614"/>
            <a:ext cx="6984367" cy="1938992"/>
          </a:xfrm>
          <a:prstGeom prst="rect">
            <a:avLst/>
          </a:prstGeom>
          <a:noFill/>
        </p:spPr>
        <p:txBody>
          <a:bodyPr wrap="square" lIns="0" tIns="0" rIns="0" bIns="0">
            <a:noAutofit/>
          </a:bodyPr>
          <a:lstStyle>
            <a:defPPr>
              <a:defRPr lang="de-DE"/>
            </a:defPPr>
            <a:lvl1pPr algn="just">
              <a:defRPr sz="1400" b="0" i="0">
                <a:effectLst/>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1200"/>
              </a:spcBef>
              <a:spcAft>
                <a:spcPts val="1200"/>
              </a:spcAft>
              <a:buClrTx/>
              <a:buSzTx/>
              <a:buFontTx/>
              <a:buNone/>
              <a:tabLst/>
              <a:defRPr/>
            </a:pPr>
            <a:r>
              <a:rPr lang="en-GB" sz="1400" i="0" u="none" strike="noStrike" dirty="0">
                <a:solidFill>
                  <a:srgbClr val="000000"/>
                </a:solidFill>
                <a:effectLst/>
                <a:latin typeface="Arial" panose="020B0604020202020204" pitchFamily="34" charset="0"/>
              </a:rPr>
              <a:t>Nuclear weapons are back at the centre of global security discourse. Running parallel to this, the public sphere that shapes political will is fragmented by misinformation, disinformation and declining trust in traditional arbiters of truth. This twin reality, rising nuclear salience &amp; post-truth information dynamics creates both risk and opportunity for the Comprehensive Nuclear-Test-Ban Treaty (CTBT). With a focused science-diplomacy playbook, the CTBTO can convert today’s anxiety into durable public legitimacy and political momentum for the test-ban norm and, ultimately, entry into force. </a:t>
            </a:r>
            <a:endParaRPr lang="en-GB" dirty="0"/>
          </a:p>
        </p:txBody>
      </p:sp>
      <p:sp>
        <p:nvSpPr>
          <p:cNvPr id="2" name="Title 1">
            <a:extLst>
              <a:ext uri="{FF2B5EF4-FFF2-40B4-BE49-F238E27FC236}">
                <a16:creationId xmlns:a16="http://schemas.microsoft.com/office/drawing/2014/main" id="{2991A715-793F-3235-8617-18E9A2538876}"/>
              </a:ext>
            </a:extLst>
          </p:cNvPr>
          <p:cNvSpPr txBox="1">
            <a:spLocks/>
          </p:cNvSpPr>
          <p:nvPr/>
        </p:nvSpPr>
        <p:spPr>
          <a:xfrm>
            <a:off x="11507660"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1B3B65"/>
                </a:solidFill>
                <a:effectLst/>
                <a:uLnTx/>
                <a:uFillTx/>
                <a:latin typeface="Arial" panose="020B0604020202020204" pitchFamily="34" charset="0"/>
                <a:ea typeface="+mn-ea"/>
                <a:cs typeface="Arial" panose="020B0604020202020204" pitchFamily="34" charset="0"/>
              </a:rPr>
              <a:t>P5.3-451</a:t>
            </a:r>
            <a:endParaRPr kumimoji="0" lang="en-GB" sz="2800" b="1" i="0" u="none" strike="noStrike" kern="1200" cap="none" spc="0" normalizeH="0" baseline="0" noProof="0" dirty="0">
              <a:ln>
                <a:noFill/>
              </a:ln>
              <a:solidFill>
                <a:srgbClr val="1B3B65"/>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37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
            <a:extLst>
              <a:ext uri="{FF2B5EF4-FFF2-40B4-BE49-F238E27FC236}">
                <a16:creationId xmlns:a16="http://schemas.microsoft.com/office/drawing/2014/main" id="{9A5EB31E-0D60-B708-DDA3-638C6CE2CC33}"/>
              </a:ext>
            </a:extLst>
          </p:cNvPr>
          <p:cNvSpPr txBox="1"/>
          <p:nvPr/>
        </p:nvSpPr>
        <p:spPr>
          <a:xfrm>
            <a:off x="3713523" y="182501"/>
            <a:ext cx="7133942" cy="492443"/>
          </a:xfrm>
          <a:prstGeom prst="rect">
            <a:avLst/>
          </a:prstGeom>
          <a:noFill/>
        </p:spPr>
        <p:txBody>
          <a:bodyPr wrap="square" lIns="0" tIns="0" rIns="0" bIns="0" rtlCol="0" anchor="ctr">
            <a:normAutofit fontScale="55000" lnSpcReduction="20000"/>
          </a:bodyPr>
          <a:lstStyle/>
          <a:p>
            <a:pPr marL="0" marR="0" lvl="0" indent="0" algn="ctr" defTabSz="914400" rtl="0" eaLnBrk="1" fontAlgn="auto" latinLnBrk="0" hangingPunct="1">
              <a:lnSpc>
                <a:spcPct val="100000"/>
              </a:lnSpc>
              <a:spcBef>
                <a:spcPts val="2400"/>
              </a:spcBef>
              <a:spcAft>
                <a:spcPts val="600"/>
              </a:spcAft>
              <a:buClrTx/>
              <a:buSzTx/>
              <a:buFontTx/>
              <a:buNone/>
              <a:tabLst/>
              <a:defRPr/>
            </a:pPr>
            <a:r>
              <a:rPr kumimoji="0" lang="en-GB" sz="29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Seizing the Moment: Leveraging Shifting Nuclear Attitudes to Strengthen the CTBT</a:t>
            </a:r>
            <a:endParaRPr kumimoji="0" lang="en-GB" sz="2900" b="1" i="0" u="none" strike="noStrike" kern="1200" cap="none" spc="0" normalizeH="0" baseline="0" noProof="0" dirty="0">
              <a:ln>
                <a:noFill/>
              </a:ln>
              <a:solidFill>
                <a:srgbClr val="1A3A64"/>
              </a:solidFill>
              <a:effectLst/>
              <a:uLnTx/>
              <a:uFillTx/>
              <a:latin typeface="Aptos" panose="02110004020202020204"/>
              <a:ea typeface="+mn-ea"/>
              <a:cs typeface="+mn-cs"/>
            </a:endParaRPr>
          </a:p>
          <a:p>
            <a:pPr algn="ctr"/>
            <a:endParaRPr lang="en-GB" sz="1600" b="1" noProof="0" dirty="0">
              <a:solidFill>
                <a:schemeClr val="bg1"/>
              </a:solidFill>
              <a:latin typeface="Arial" panose="020B0604020202020204" pitchFamily="34" charset="0"/>
              <a:cs typeface="Arial" panose="020B0604020202020204" pitchFamily="34" charset="0"/>
            </a:endParaRPr>
          </a:p>
        </p:txBody>
      </p:sp>
      <p:sp>
        <p:nvSpPr>
          <p:cNvPr id="15" name="TextBox 3">
            <a:extLst>
              <a:ext uri="{FF2B5EF4-FFF2-40B4-BE49-F238E27FC236}">
                <a16:creationId xmlns:a16="http://schemas.microsoft.com/office/drawing/2014/main" id="{143C780A-D306-D9FA-EEC7-455406624C00}"/>
              </a:ext>
            </a:extLst>
          </p:cNvPr>
          <p:cNvSpPr txBox="1"/>
          <p:nvPr/>
        </p:nvSpPr>
        <p:spPr>
          <a:xfrm>
            <a:off x="5351448" y="706010"/>
            <a:ext cx="1489098" cy="369332"/>
          </a:xfrm>
          <a:prstGeom prst="rect">
            <a:avLst/>
          </a:prstGeom>
          <a:noFill/>
        </p:spPr>
        <p:txBody>
          <a:bodyPr wrap="square" lIns="0" tIns="0" rIns="0" bIns="0" rtlCol="0" anchor="t">
            <a:normAutofit/>
          </a:bodyPr>
          <a:lstStyle/>
          <a:p>
            <a:pPr algn="ctr"/>
            <a:r>
              <a:rPr lang="en-GB" sz="1200" noProof="0" dirty="0">
                <a:solidFill>
                  <a:srgbClr val="1A3A64"/>
                </a:solidFill>
                <a:latin typeface="Arial" panose="020B0604020202020204" pitchFamily="34" charset="0"/>
                <a:cs typeface="Arial" panose="020B0604020202020204" pitchFamily="34" charset="0"/>
              </a:rPr>
              <a:t>Molly Grace Doyle</a:t>
            </a:r>
          </a:p>
        </p:txBody>
      </p:sp>
      <p:sp>
        <p:nvSpPr>
          <p:cNvPr id="16" name="TextBox 3">
            <a:extLst>
              <a:ext uri="{FF2B5EF4-FFF2-40B4-BE49-F238E27FC236}">
                <a16:creationId xmlns:a16="http://schemas.microsoft.com/office/drawing/2014/main" id="{D44A0D56-4CCC-CD44-4432-02AE7D654D6B}"/>
              </a:ext>
            </a:extLst>
          </p:cNvPr>
          <p:cNvSpPr txBox="1"/>
          <p:nvPr/>
        </p:nvSpPr>
        <p:spPr>
          <a:xfrm>
            <a:off x="187156" y="6440942"/>
            <a:ext cx="3798000" cy="369332"/>
          </a:xfrm>
          <a:prstGeom prst="rect">
            <a:avLst/>
          </a:prstGeom>
          <a:noFill/>
        </p:spPr>
        <p:txBody>
          <a:bodyPr wrap="square" lIns="0" tIns="0" rIns="0" bIns="0" anchor="ctr">
            <a:normAutofit/>
          </a:bodyPr>
          <a:lstStyle>
            <a:defPPr>
              <a:defRPr lang="de-DE"/>
            </a:defPPr>
            <a:lvl1pPr algn="just">
              <a:defRPr sz="1400" b="0" i="0">
                <a:effectLst/>
                <a:latin typeface="Arial" panose="020B0604020202020204" pitchFamily="34" charset="0"/>
                <a:cs typeface="Arial" panose="020B0604020202020204" pitchFamily="34" charset="0"/>
              </a:defRPr>
            </a:lvl1pPr>
          </a:lstStyle>
          <a:p>
            <a:r>
              <a:rPr lang="en-GB" sz="800" noProof="0" dirty="0">
                <a:solidFill>
                  <a:schemeClr val="bg1">
                    <a:lumMod val="65000"/>
                  </a:schemeClr>
                </a:solidFill>
              </a:rPr>
              <a:t>DISCLAIMER </a:t>
            </a:r>
            <a:r>
              <a:rPr lang="en-GB" sz="800" dirty="0">
                <a:solidFill>
                  <a:schemeClr val="bg2">
                    <a:lumMod val="75000"/>
                  </a:schemeClr>
                </a:solidFill>
                <a:effectLst/>
                <a:latin typeface="Calibri" panose="020F0502020204030204" pitchFamily="34" charset="0"/>
                <a:ea typeface="Times New Roman" panose="02020603050405020304" pitchFamily="18" charset="0"/>
              </a:rPr>
              <a:t>Any views or opinions reflected here are those of the author, expressed in a personal capacity, and do not necessarily reflect those of her current employer</a:t>
            </a:r>
            <a:endParaRPr lang="en-GB" sz="800" noProof="0" dirty="0">
              <a:solidFill>
                <a:schemeClr val="bg2">
                  <a:lumMod val="75000"/>
                </a:schemeClr>
              </a:solidFill>
            </a:endParaRPr>
          </a:p>
        </p:txBody>
      </p:sp>
      <p:sp>
        <p:nvSpPr>
          <p:cNvPr id="19" name="Rechteck 18">
            <a:extLst>
              <a:ext uri="{FF2B5EF4-FFF2-40B4-BE49-F238E27FC236}">
                <a16:creationId xmlns:a16="http://schemas.microsoft.com/office/drawing/2014/main" id="{FA85A00B-E9A9-0FEB-865E-D426336C8668}"/>
              </a:ext>
            </a:extLst>
          </p:cNvPr>
          <p:cNvSpPr/>
          <p:nvPr/>
        </p:nvSpPr>
        <p:spPr>
          <a:xfrm>
            <a:off x="0" y="-981075"/>
            <a:ext cx="12192000" cy="760899"/>
          </a:xfrm>
          <a:prstGeom prst="rect">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AT" dirty="0"/>
              <a:t>PLEASE DON‘T FORGET TO PUT THE E-POSTER TITLE AND YOUR NAME IN THE PRESENTATION HEADER.</a:t>
            </a:r>
          </a:p>
          <a:p>
            <a:pPr algn="ctr"/>
            <a:r>
              <a:rPr lang="de-AT" dirty="0"/>
              <a:t>DUPLICATE THIS SLIDE IF YOUR E-POSTER HAS MORE THAN 1 PAGE</a:t>
            </a:r>
          </a:p>
        </p:txBody>
      </p:sp>
      <p:sp>
        <p:nvSpPr>
          <p:cNvPr id="24" name="TextBox 3">
            <a:extLst>
              <a:ext uri="{FF2B5EF4-FFF2-40B4-BE49-F238E27FC236}">
                <a16:creationId xmlns:a16="http://schemas.microsoft.com/office/drawing/2014/main" id="{A34004C7-4749-B7E3-E7D7-B3572BC231EF}"/>
              </a:ext>
            </a:extLst>
          </p:cNvPr>
          <p:cNvSpPr txBox="1"/>
          <p:nvPr/>
        </p:nvSpPr>
        <p:spPr>
          <a:xfrm>
            <a:off x="187156" y="974276"/>
            <a:ext cx="3798000" cy="598717"/>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GB" dirty="0">
                <a:solidFill>
                  <a:schemeClr val="tx2"/>
                </a:solidFill>
              </a:rPr>
              <a:t>The Dual Challenge: Rising Nuclear Salience in a Post-Truth World</a:t>
            </a:r>
          </a:p>
        </p:txBody>
      </p:sp>
      <p:sp>
        <p:nvSpPr>
          <p:cNvPr id="26" name="TextBox 3">
            <a:extLst>
              <a:ext uri="{FF2B5EF4-FFF2-40B4-BE49-F238E27FC236}">
                <a16:creationId xmlns:a16="http://schemas.microsoft.com/office/drawing/2014/main" id="{79016AB2-B6CD-8ED7-A756-5A1288745A4D}"/>
              </a:ext>
            </a:extLst>
          </p:cNvPr>
          <p:cNvSpPr txBox="1"/>
          <p:nvPr/>
        </p:nvSpPr>
        <p:spPr>
          <a:xfrm>
            <a:off x="4187951" y="1075342"/>
            <a:ext cx="3816093"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pPr>
              <a:spcBef>
                <a:spcPts val="1800"/>
              </a:spcBef>
              <a:spcAft>
                <a:spcPts val="400"/>
              </a:spcAft>
            </a:pPr>
            <a:r>
              <a:rPr lang="en-GB" dirty="0">
                <a:solidFill>
                  <a:schemeClr val="tx2"/>
                </a:solidFill>
              </a:rPr>
              <a:t>Why the CTBT Can Be the Fix: A Science-Diplomacy Asset</a:t>
            </a:r>
          </a:p>
        </p:txBody>
      </p:sp>
      <p:sp>
        <p:nvSpPr>
          <p:cNvPr id="27" name="TextBox 3">
            <a:extLst>
              <a:ext uri="{FF2B5EF4-FFF2-40B4-BE49-F238E27FC236}">
                <a16:creationId xmlns:a16="http://schemas.microsoft.com/office/drawing/2014/main" id="{35C23D38-1D02-FA1F-40B5-BBB882222001}"/>
              </a:ext>
            </a:extLst>
          </p:cNvPr>
          <p:cNvSpPr txBox="1"/>
          <p:nvPr/>
        </p:nvSpPr>
        <p:spPr>
          <a:xfrm>
            <a:off x="8148273" y="1075342"/>
            <a:ext cx="3798000" cy="396586"/>
          </a:xfrm>
          <a:prstGeom prst="rect">
            <a:avLst/>
          </a:prstGeom>
          <a:noFill/>
          <a:ln>
            <a:noFill/>
          </a:ln>
        </p:spPr>
        <p:txBody>
          <a:bodyPr lIns="0" rIns="0" anchor="ctr"/>
          <a:lstStyle>
            <a:defPPr>
              <a:defRPr lang="de-DE"/>
            </a:defPPr>
            <a:lvl1pPr algn="ctr">
              <a:lnSpc>
                <a:spcPct val="90000"/>
              </a:lnSpc>
              <a:spcBef>
                <a:spcPct val="0"/>
              </a:spcBef>
              <a:buNone/>
              <a:defRPr sz="1400" b="1">
                <a:solidFill>
                  <a:srgbClr val="1A3A64"/>
                </a:solidFill>
                <a:latin typeface="Arial" panose="020B0604020202020204" pitchFamily="34" charset="0"/>
                <a:ea typeface="+mj-ea"/>
                <a:cs typeface="Arial" panose="020B0604020202020204" pitchFamily="34" charset="0"/>
              </a:defRPr>
            </a:lvl1pPr>
          </a:lstStyle>
          <a:p>
            <a:r>
              <a:rPr lang="en-US" dirty="0"/>
              <a:t>CTBT Science Diplomacy for the New Information Age</a:t>
            </a:r>
            <a:endParaRPr lang="en-GB" dirty="0"/>
          </a:p>
        </p:txBody>
      </p:sp>
      <p:sp>
        <p:nvSpPr>
          <p:cNvPr id="2" name="Title 1">
            <a:extLst>
              <a:ext uri="{FF2B5EF4-FFF2-40B4-BE49-F238E27FC236}">
                <a16:creationId xmlns:a16="http://schemas.microsoft.com/office/drawing/2014/main" id="{62673B92-7009-6C86-1F81-02E0CB1EF455}"/>
              </a:ext>
            </a:extLst>
          </p:cNvPr>
          <p:cNvSpPr txBox="1">
            <a:spLocks/>
          </p:cNvSpPr>
          <p:nvPr/>
        </p:nvSpPr>
        <p:spPr>
          <a:xfrm>
            <a:off x="11560579" y="-220176"/>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dirty="0">
                <a:ln>
                  <a:noFill/>
                </a:ln>
                <a:solidFill>
                  <a:srgbClr val="1B3B65"/>
                </a:solidFill>
                <a:effectLst/>
                <a:uLnTx/>
                <a:uFillTx/>
                <a:latin typeface="Arial" panose="020B0604020202020204" pitchFamily="34" charset="0"/>
                <a:ea typeface="+mn-ea"/>
                <a:cs typeface="Arial" panose="020B0604020202020204" pitchFamily="34" charset="0"/>
              </a:rPr>
              <a:t>P5.3-451</a:t>
            </a:r>
            <a:endParaRPr kumimoji="0" lang="en-GB" sz="2800" b="1" i="0" u="none" strike="noStrike" kern="1200" cap="none" spc="0" normalizeH="0" baseline="0" noProof="0" dirty="0">
              <a:ln>
                <a:noFill/>
              </a:ln>
              <a:solidFill>
                <a:srgbClr val="1B3B65"/>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9263F2FD-E67B-591C-4EA6-85412F80CF6B}"/>
              </a:ext>
            </a:extLst>
          </p:cNvPr>
          <p:cNvSpPr txBox="1"/>
          <p:nvPr/>
        </p:nvSpPr>
        <p:spPr>
          <a:xfrm>
            <a:off x="599897" y="1471928"/>
            <a:ext cx="3565026" cy="5678478"/>
          </a:xfrm>
          <a:prstGeom prst="rect">
            <a:avLst/>
          </a:prstGeom>
          <a:noFill/>
        </p:spPr>
        <p:txBody>
          <a:bodyPr wrap="square" rtlCol="0">
            <a:spAutoFit/>
          </a:bodyPr>
          <a:lstStyle/>
          <a:p>
            <a:pPr rtl="0" fontAlgn="base"/>
            <a:r>
              <a:rPr lang="en-GB" sz="1200" b="1" i="0" u="none" strike="noStrike" dirty="0">
                <a:solidFill>
                  <a:srgbClr val="000000"/>
                </a:solidFill>
                <a:effectLst/>
                <a:latin typeface="Arial" panose="020B0604020202020204" pitchFamily="34" charset="0"/>
              </a:rPr>
              <a:t>Nuclear weapons back in focus</a:t>
            </a:r>
          </a:p>
          <a:p>
            <a:pPr marL="171450" indent="-171450" rtl="0" fontAlgn="base">
              <a:buFont typeface="Arial" panose="020B0604020202020204" pitchFamily="34" charset="0"/>
              <a:buChar char="•"/>
            </a:pPr>
            <a:r>
              <a:rPr lang="en-GB" sz="1200" b="0" i="0" u="none" strike="noStrike" dirty="0">
                <a:solidFill>
                  <a:srgbClr val="000000"/>
                </a:solidFill>
                <a:effectLst/>
                <a:latin typeface="Arial" panose="020B0604020202020204" pitchFamily="34" charset="0"/>
              </a:rPr>
              <a:t>Great Power competition and regional tensions drive new nuclear focus.</a:t>
            </a:r>
          </a:p>
          <a:p>
            <a:pPr marL="171450" indent="-171450" rtl="0" fontAlgn="base">
              <a:buFont typeface="Arial" panose="020B0604020202020204" pitchFamily="34" charset="0"/>
              <a:buChar char="•"/>
            </a:pPr>
            <a:r>
              <a:rPr lang="en-GB" sz="1200" dirty="0">
                <a:solidFill>
                  <a:srgbClr val="000000"/>
                </a:solidFill>
                <a:latin typeface="Arial" panose="020B0604020202020204" pitchFamily="34" charset="0"/>
              </a:rPr>
              <a:t>Technological advances in weapons design.</a:t>
            </a:r>
          </a:p>
          <a:p>
            <a:pPr marL="171450" indent="-171450" rtl="0" fontAlgn="base">
              <a:buFont typeface="Arial" panose="020B0604020202020204" pitchFamily="34" charset="0"/>
              <a:buChar char="•"/>
            </a:pPr>
            <a:r>
              <a:rPr lang="en-GB" sz="1200" dirty="0">
                <a:solidFill>
                  <a:srgbClr val="000000"/>
                </a:solidFill>
                <a:latin typeface="Arial" panose="020B0604020202020204" pitchFamily="34" charset="0"/>
              </a:rPr>
              <a:t>Aging arms control.</a:t>
            </a:r>
          </a:p>
          <a:p>
            <a:pPr rtl="0" fontAlgn="base"/>
            <a:r>
              <a:rPr lang="en-GB" sz="1200" b="1" dirty="0">
                <a:solidFill>
                  <a:srgbClr val="000000"/>
                </a:solidFill>
                <a:latin typeface="Arial" panose="020B0604020202020204" pitchFamily="34" charset="0"/>
              </a:rPr>
              <a:t>Fractured information environment</a:t>
            </a:r>
            <a:endParaRPr lang="en-GB" sz="1200" b="0" i="0" u="none" strike="noStrike" dirty="0">
              <a:solidFill>
                <a:srgbClr val="000000"/>
              </a:solidFill>
              <a:effectLst/>
              <a:latin typeface="Arial" panose="020B0604020202020204" pitchFamily="34" charset="0"/>
            </a:endParaRPr>
          </a:p>
          <a:p>
            <a:pPr marL="171450" indent="-171450" rtl="0" fontAlgn="base">
              <a:buFont typeface="Arial" panose="020B0604020202020204" pitchFamily="34" charset="0"/>
              <a:buChar char="•"/>
            </a:pPr>
            <a:r>
              <a:rPr lang="en-GB" sz="1200" dirty="0">
                <a:solidFill>
                  <a:srgbClr val="000000"/>
                </a:solidFill>
                <a:latin typeface="Arial" panose="020B0604020202020204" pitchFamily="34" charset="0"/>
              </a:rPr>
              <a:t>Declining trust in traditional arbiters of facts and information.</a:t>
            </a:r>
          </a:p>
          <a:p>
            <a:pPr marL="171450" indent="-171450" rtl="0" fontAlgn="base">
              <a:buFont typeface="Arial" panose="020B0604020202020204" pitchFamily="34" charset="0"/>
              <a:buChar char="•"/>
            </a:pPr>
            <a:r>
              <a:rPr lang="en-GB" sz="1200" dirty="0">
                <a:solidFill>
                  <a:srgbClr val="000000"/>
                </a:solidFill>
                <a:latin typeface="Arial" panose="020B0604020202020204" pitchFamily="34" charset="0"/>
              </a:rPr>
              <a:t>Public sphere flooded with misinformation &amp; disinformation causing decision paralysis and fatigue.</a:t>
            </a:r>
          </a:p>
          <a:p>
            <a:pPr rtl="0" fontAlgn="base"/>
            <a:r>
              <a:rPr lang="en-GB" sz="1200" b="1" i="0" u="none" strike="noStrike" dirty="0">
                <a:solidFill>
                  <a:srgbClr val="000000"/>
                </a:solidFill>
                <a:effectLst/>
                <a:latin typeface="Arial" panose="020B0604020202020204" pitchFamily="34" charset="0"/>
              </a:rPr>
              <a:t>Why Care?</a:t>
            </a:r>
          </a:p>
          <a:p>
            <a:pPr rtl="0">
              <a:spcAft>
                <a:spcPts val="1200"/>
              </a:spcAft>
              <a:buNone/>
            </a:pPr>
            <a:r>
              <a:rPr lang="en-GB" sz="1200" dirty="0">
                <a:solidFill>
                  <a:srgbClr val="000000"/>
                </a:solidFill>
                <a:latin typeface="Arial" panose="020B0604020202020204" pitchFamily="34" charset="0"/>
              </a:rPr>
              <a:t>H</a:t>
            </a:r>
            <a:r>
              <a:rPr lang="en-GB" sz="1200" b="0" i="0" u="none" strike="noStrike" dirty="0">
                <a:solidFill>
                  <a:srgbClr val="000000"/>
                </a:solidFill>
                <a:effectLst/>
                <a:latin typeface="Arial" panose="020B0604020202020204" pitchFamily="34" charset="0"/>
              </a:rPr>
              <a:t>igh nuclear risk and low trust in information threatens the CTBT’s core missions. Renewed nuclear salience and eroding arms contro</a:t>
            </a:r>
            <a:r>
              <a:rPr lang="en-GB" sz="1200" dirty="0">
                <a:solidFill>
                  <a:srgbClr val="000000"/>
                </a:solidFill>
                <a:latin typeface="Arial" panose="020B0604020202020204" pitchFamily="34" charset="0"/>
              </a:rPr>
              <a:t>l </a:t>
            </a:r>
            <a:r>
              <a:rPr lang="en-GB" sz="1200" b="0" i="0" u="none" strike="noStrike" dirty="0">
                <a:solidFill>
                  <a:srgbClr val="000000"/>
                </a:solidFill>
                <a:effectLst/>
                <a:latin typeface="Arial" panose="020B0604020202020204" pitchFamily="34" charset="0"/>
              </a:rPr>
              <a:t>norms undermine the momentum of the treaty, while a fractured information environment risks politicizing or dismissing the science-based verification the CTBT is buttressed by. </a:t>
            </a:r>
          </a:p>
          <a:p>
            <a:pPr rtl="0">
              <a:spcAft>
                <a:spcPts val="1200"/>
              </a:spcAft>
              <a:buNone/>
            </a:pPr>
            <a:r>
              <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CTBTO is one of the few institutions with the tools able to address both challenges simultaneously.</a:t>
            </a:r>
            <a:r>
              <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r>
              <a:rPr kumimoji="0" lang="en-GB"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But to succeed, it must adapt how it communicates, collaborates, and builds trust. </a:t>
            </a:r>
            <a:endParaRPr kumimoji="0" lang="en-GB" sz="12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a:p>
            <a:pPr rtl="0">
              <a:spcAft>
                <a:spcPts val="1200"/>
              </a:spcAft>
              <a:buNone/>
            </a:pPr>
            <a:endParaRPr lang="en-GB" sz="1050" b="0" i="0" u="none" strike="noStrike" dirty="0">
              <a:solidFill>
                <a:srgbClr val="000000"/>
              </a:solidFill>
              <a:effectLst/>
              <a:latin typeface="Arial" panose="020B0604020202020204" pitchFamily="34" charset="0"/>
            </a:endParaRPr>
          </a:p>
          <a:p>
            <a:pPr rtl="0" fontAlgn="base"/>
            <a:br>
              <a:rPr lang="en-GB" sz="1050" b="0" i="0" u="none" strike="noStrike" dirty="0">
                <a:solidFill>
                  <a:srgbClr val="000000"/>
                </a:solidFill>
                <a:effectLst/>
                <a:latin typeface="Arial" panose="020B0604020202020204" pitchFamily="34" charset="0"/>
              </a:rPr>
            </a:br>
            <a:br>
              <a:rPr lang="en-GB" sz="1200" b="0" i="0" u="none" strike="noStrike" dirty="0">
                <a:solidFill>
                  <a:srgbClr val="000000"/>
                </a:solidFill>
                <a:effectLst/>
                <a:latin typeface="Arial" panose="020B0604020202020204" pitchFamily="34" charset="0"/>
              </a:rPr>
            </a:br>
            <a:br>
              <a:rPr lang="en-GB" sz="1200" b="0" i="0" u="none" strike="noStrike" dirty="0">
                <a:solidFill>
                  <a:srgbClr val="000000"/>
                </a:solidFill>
                <a:effectLst/>
                <a:latin typeface="Arial" panose="020B0604020202020204" pitchFamily="34" charset="0"/>
              </a:rPr>
            </a:br>
            <a:endParaRPr lang="en-GB" sz="1200" b="1" i="0" u="none" strike="noStrike" dirty="0">
              <a:solidFill>
                <a:srgbClr val="000000"/>
              </a:solidFill>
              <a:effectLst/>
              <a:latin typeface="Arial" panose="020B0604020202020204" pitchFamily="34" charset="0"/>
            </a:endParaRPr>
          </a:p>
        </p:txBody>
      </p:sp>
      <p:sp>
        <p:nvSpPr>
          <p:cNvPr id="4" name="TextBox 3">
            <a:extLst>
              <a:ext uri="{FF2B5EF4-FFF2-40B4-BE49-F238E27FC236}">
                <a16:creationId xmlns:a16="http://schemas.microsoft.com/office/drawing/2014/main" id="{134FD416-9C5F-7AB8-0BD4-D5BB2B6857EA}"/>
              </a:ext>
            </a:extLst>
          </p:cNvPr>
          <p:cNvSpPr txBox="1"/>
          <p:nvPr/>
        </p:nvSpPr>
        <p:spPr>
          <a:xfrm>
            <a:off x="4432755" y="1444674"/>
            <a:ext cx="3340251" cy="5678478"/>
          </a:xfrm>
          <a:prstGeom prst="rect">
            <a:avLst/>
          </a:prstGeom>
          <a:noFill/>
        </p:spPr>
        <p:txBody>
          <a:bodyPr wrap="square" rtlCol="0">
            <a:spAutoFit/>
          </a:bodyPr>
          <a:lstStyle/>
          <a:p>
            <a:pPr rtl="0">
              <a:buNone/>
            </a:pPr>
            <a:r>
              <a:rPr lang="en-GB" sz="1140" b="1" i="0" u="none" strike="noStrike" dirty="0">
                <a:solidFill>
                  <a:srgbClr val="000000"/>
                </a:solidFill>
                <a:effectLst/>
                <a:latin typeface="Arial" panose="020B0604020202020204" pitchFamily="34" charset="0"/>
              </a:rPr>
              <a:t>What is Science Diplomacy?</a:t>
            </a:r>
          </a:p>
          <a:p>
            <a:pPr rtl="0">
              <a:buNone/>
            </a:pPr>
            <a:r>
              <a:rPr lang="en-GB" sz="1140" i="0" u="none" strike="noStrike" dirty="0">
                <a:solidFill>
                  <a:srgbClr val="000000"/>
                </a:solidFill>
                <a:effectLst/>
                <a:latin typeface="Arial" panose="020B0604020202020204" pitchFamily="34" charset="0"/>
              </a:rPr>
              <a:t>Science diplomacy is the strategic use of scientific collaboration, knowledge, and networks to build trust, solve shared challenges, and advance foreign policy objectives</a:t>
            </a:r>
            <a:r>
              <a:rPr lang="en-GB" sz="1140" b="1" i="0" u="none" strike="noStrike" dirty="0">
                <a:solidFill>
                  <a:srgbClr val="000000"/>
                </a:solidFill>
                <a:effectLst/>
                <a:latin typeface="Arial" panose="020B0604020202020204" pitchFamily="34" charset="0"/>
              </a:rPr>
              <a:t>. </a:t>
            </a:r>
            <a:r>
              <a:rPr lang="en-GB" sz="1140" i="0" u="none" strike="noStrike" dirty="0">
                <a:solidFill>
                  <a:srgbClr val="000000"/>
                </a:solidFill>
                <a:effectLst/>
                <a:latin typeface="Arial" panose="020B0604020202020204" pitchFamily="34" charset="0"/>
              </a:rPr>
              <a:t>It operates on the principle that scientific facts and methods can serve as neutral ground for international cooperation, even amid political tensions.</a:t>
            </a:r>
          </a:p>
          <a:p>
            <a:pPr rtl="0">
              <a:buNone/>
            </a:pPr>
            <a:r>
              <a:rPr lang="en-GB" sz="1140" b="1" dirty="0">
                <a:solidFill>
                  <a:srgbClr val="000000"/>
                </a:solidFill>
                <a:latin typeface="Arial" panose="020B0604020202020204" pitchFamily="34" charset="0"/>
              </a:rPr>
              <a:t>Assets:</a:t>
            </a:r>
            <a:endParaRPr lang="en-GB" sz="1140" b="1" i="0" u="none" strike="noStrike" dirty="0">
              <a:solidFill>
                <a:srgbClr val="000000"/>
              </a:solidFill>
              <a:effectLst/>
              <a:latin typeface="Arial" panose="020B0604020202020204" pitchFamily="34" charset="0"/>
            </a:endParaRPr>
          </a:p>
          <a:p>
            <a:pPr marL="171450" indent="-171450" rtl="0">
              <a:buFont typeface="Arial" panose="020B0604020202020204" pitchFamily="34" charset="0"/>
              <a:buChar char="•"/>
            </a:pPr>
            <a:r>
              <a:rPr lang="en-GB" sz="1140" b="0" i="0" u="none" strike="noStrike" dirty="0">
                <a:solidFill>
                  <a:srgbClr val="000000"/>
                </a:solidFill>
                <a:effectLst/>
                <a:latin typeface="Arial" panose="020B0604020202020204" pitchFamily="34" charset="0"/>
              </a:rPr>
              <a:t>Technical Authority in Nuclear Crises: CTBTO monitoring data provides non-politicized, empirical anchors.</a:t>
            </a:r>
          </a:p>
          <a:p>
            <a:pPr marL="171450" indent="-171450" rtl="0">
              <a:buFont typeface="Arial" panose="020B0604020202020204" pitchFamily="34" charset="0"/>
              <a:buChar char="•"/>
            </a:pPr>
            <a:r>
              <a:rPr lang="en-GB" sz="1140" b="0" i="0" u="none" strike="noStrike" dirty="0">
                <a:solidFill>
                  <a:srgbClr val="000000"/>
                </a:solidFill>
                <a:effectLst/>
                <a:latin typeface="Arial" panose="020B0604020202020204" pitchFamily="34" charset="0"/>
              </a:rPr>
              <a:t>Natural Resistance to Information Warfare: Unlike social media posts, seismic and radionuclide data is harder to fabricate.</a:t>
            </a:r>
          </a:p>
          <a:p>
            <a:pPr rtl="0"/>
            <a:r>
              <a:rPr lang="en-GB" sz="1140" b="1" dirty="0">
                <a:solidFill>
                  <a:srgbClr val="000000"/>
                </a:solidFill>
                <a:latin typeface="Arial" panose="020B0604020202020204" pitchFamily="34" charset="0"/>
              </a:rPr>
              <a:t>Opportunity</a:t>
            </a:r>
            <a:br>
              <a:rPr lang="en-GB" sz="1140" dirty="0"/>
            </a:br>
            <a:r>
              <a:rPr lang="en-GB" sz="1140" b="0" i="0" u="none" strike="noStrike" dirty="0">
                <a:solidFill>
                  <a:srgbClr val="000000"/>
                </a:solidFill>
                <a:effectLst/>
                <a:latin typeface="Arial" panose="020B0604020202020204" pitchFamily="34" charset="0"/>
              </a:rPr>
              <a:t>Rising nuclear anxieties create a historic opportunity for the CTBTO to position itself as the solution—offering treaty universalization as the path to security. In an era of information chaos, the organization’s science-based verification system provides what anxious publics desperately need: objective, irrefutable evidence.</a:t>
            </a:r>
            <a:endParaRPr lang="en-GB" sz="1140" b="0" dirty="0">
              <a:effectLst/>
            </a:endParaRPr>
          </a:p>
          <a:p>
            <a:pPr rtl="0">
              <a:buNone/>
            </a:pPr>
            <a:r>
              <a:rPr lang="en-GB" sz="1140" b="0" i="0" u="none" strike="noStrike" dirty="0">
                <a:solidFill>
                  <a:srgbClr val="000000"/>
                </a:solidFill>
                <a:effectLst/>
                <a:latin typeface="Arial" panose="020B0604020202020204" pitchFamily="34" charset="0"/>
              </a:rPr>
              <a:t>By demonstrating that its monitoring network cuts through manufactured uncertainty with hard data, the CTBTO can make joining the treaty an easy political win—governments can point to concrete, verifiable nuclear restraint, rebuilding public trust while advancing global security.​​​​​​​​​​​​​​​​</a:t>
            </a:r>
            <a:endParaRPr lang="en-GB" sz="1140" b="0" dirty="0">
              <a:effectLst/>
            </a:endParaRPr>
          </a:p>
          <a:p>
            <a:pPr>
              <a:buNone/>
            </a:pPr>
            <a:br>
              <a:rPr lang="en-GB" sz="1050" dirty="0"/>
            </a:br>
            <a:endParaRPr lang="en-GB" sz="1050" b="1" i="0" u="none" strike="noStrike" dirty="0">
              <a:solidFill>
                <a:srgbClr val="000000"/>
              </a:solidFill>
              <a:effectLst/>
              <a:latin typeface="Arial" panose="020B0604020202020204" pitchFamily="34" charset="0"/>
            </a:endParaRPr>
          </a:p>
        </p:txBody>
      </p:sp>
      <p:sp>
        <p:nvSpPr>
          <p:cNvPr id="5" name="TextBox 4">
            <a:extLst>
              <a:ext uri="{FF2B5EF4-FFF2-40B4-BE49-F238E27FC236}">
                <a16:creationId xmlns:a16="http://schemas.microsoft.com/office/drawing/2014/main" id="{90867B72-5530-9B2F-BDE3-5EFF25CC8E5C}"/>
              </a:ext>
            </a:extLst>
          </p:cNvPr>
          <p:cNvSpPr txBox="1"/>
          <p:nvPr/>
        </p:nvSpPr>
        <p:spPr>
          <a:xfrm>
            <a:off x="4783049" y="8647935"/>
            <a:ext cx="3220995" cy="369332"/>
          </a:xfrm>
          <a:prstGeom prst="rect">
            <a:avLst/>
          </a:prstGeom>
          <a:noFill/>
        </p:spPr>
        <p:txBody>
          <a:bodyPr wrap="square" rtlCol="0">
            <a:spAutoFit/>
          </a:bodyPr>
          <a:lstStyle/>
          <a:p>
            <a:pPr algn="ctr"/>
            <a:r>
              <a:rPr lang="en-US" dirty="0"/>
              <a:t>Picture here</a:t>
            </a:r>
            <a:endParaRPr lang="en-GB" dirty="0"/>
          </a:p>
        </p:txBody>
      </p:sp>
      <p:sp>
        <p:nvSpPr>
          <p:cNvPr id="65" name="TextBox 64">
            <a:extLst>
              <a:ext uri="{FF2B5EF4-FFF2-40B4-BE49-F238E27FC236}">
                <a16:creationId xmlns:a16="http://schemas.microsoft.com/office/drawing/2014/main" id="{8260FBB2-15E9-9863-6F58-249E5954B6C5}"/>
              </a:ext>
            </a:extLst>
          </p:cNvPr>
          <p:cNvSpPr txBox="1"/>
          <p:nvPr/>
        </p:nvSpPr>
        <p:spPr>
          <a:xfrm>
            <a:off x="8400373" y="1756754"/>
            <a:ext cx="3510727" cy="4867166"/>
          </a:xfrm>
          <a:prstGeom prst="rect">
            <a:avLst/>
          </a:prstGeom>
          <a:noFill/>
        </p:spPr>
        <p:txBody>
          <a:bodyPr wrap="square" rtlCol="0">
            <a:spAutoFit/>
          </a:bodyPr>
          <a:lstStyle/>
          <a:p>
            <a:pPr rtl="0" fontAlgn="base">
              <a:lnSpc>
                <a:spcPct val="200000"/>
              </a:lnSpc>
              <a:spcBef>
                <a:spcPts val="600"/>
              </a:spcBef>
              <a:spcAft>
                <a:spcPts val="600"/>
              </a:spcAft>
            </a:pPr>
            <a:r>
              <a:rPr lang="en-GB" sz="1200" b="1" i="0" u="none" strike="noStrike" dirty="0">
                <a:solidFill>
                  <a:srgbClr val="000000"/>
                </a:solidFill>
                <a:effectLst/>
                <a:latin typeface="Arial" panose="020B0604020202020204" pitchFamily="34" charset="0"/>
                <a:cs typeface="Arial" panose="020B0604020202020204" pitchFamily="34" charset="0"/>
              </a:rPr>
              <a:t>From Information Sharing → Trust Building</a:t>
            </a:r>
          </a:p>
          <a:p>
            <a:pPr rtl="0" fontAlgn="base">
              <a:lnSpc>
                <a:spcPct val="200000"/>
              </a:lnSpc>
              <a:spcBef>
                <a:spcPts val="600"/>
              </a:spcBef>
              <a:spcAft>
                <a:spcPts val="600"/>
              </a:spcAft>
            </a:pPr>
            <a:r>
              <a:rPr lang="en-GB" sz="1200" b="1" i="0" u="none" strike="noStrike" dirty="0">
                <a:solidFill>
                  <a:srgbClr val="000000"/>
                </a:solidFill>
                <a:effectLst/>
                <a:latin typeface="Arial" panose="020B0604020202020204" pitchFamily="34" charset="0"/>
                <a:cs typeface="Arial" panose="020B0604020202020204" pitchFamily="34" charset="0"/>
              </a:rPr>
              <a:t>Expert-to-Expert → Multilayered Audiences</a:t>
            </a:r>
            <a:endParaRPr lang="en-GB" sz="1200" b="1" dirty="0">
              <a:solidFill>
                <a:srgbClr val="000000"/>
              </a:solidFill>
              <a:latin typeface="Arial" panose="020B0604020202020204" pitchFamily="34" charset="0"/>
              <a:cs typeface="Arial" panose="020B0604020202020204" pitchFamily="34" charset="0"/>
            </a:endParaRPr>
          </a:p>
          <a:p>
            <a:pPr rtl="0" fontAlgn="base">
              <a:lnSpc>
                <a:spcPct val="200000"/>
              </a:lnSpc>
              <a:spcBef>
                <a:spcPts val="600"/>
              </a:spcBef>
              <a:spcAft>
                <a:spcPts val="600"/>
              </a:spcAft>
            </a:pPr>
            <a:r>
              <a:rPr lang="en-GB" sz="1200" b="1" i="0" u="none" strike="noStrike" dirty="0">
                <a:solidFill>
                  <a:srgbClr val="000000"/>
                </a:solidFill>
                <a:effectLst/>
                <a:latin typeface="Arial" panose="020B0604020202020204" pitchFamily="34" charset="0"/>
                <a:cs typeface="Arial" panose="020B0604020202020204" pitchFamily="34" charset="0"/>
              </a:rPr>
              <a:t>Data Transparency → Data Literacy</a:t>
            </a:r>
            <a:endParaRPr lang="en-GB" sz="1200" b="1" dirty="0">
              <a:solidFill>
                <a:srgbClr val="000000"/>
              </a:solidFill>
              <a:latin typeface="Arial" panose="020B0604020202020204" pitchFamily="34" charset="0"/>
              <a:cs typeface="Arial" panose="020B0604020202020204" pitchFamily="34" charset="0"/>
            </a:endParaRPr>
          </a:p>
          <a:p>
            <a:pPr rtl="0" fontAlgn="base">
              <a:lnSpc>
                <a:spcPct val="200000"/>
              </a:lnSpc>
              <a:spcBef>
                <a:spcPts val="600"/>
              </a:spcBef>
              <a:spcAft>
                <a:spcPts val="600"/>
              </a:spcAft>
            </a:pPr>
            <a:r>
              <a:rPr lang="en-GB" sz="1200" b="1" i="0" u="none" strike="noStrike" dirty="0">
                <a:solidFill>
                  <a:srgbClr val="000000"/>
                </a:solidFill>
                <a:effectLst/>
                <a:latin typeface="Arial" panose="020B0604020202020204" pitchFamily="34" charset="0"/>
                <a:cs typeface="Arial" panose="020B0604020202020204" pitchFamily="34" charset="0"/>
              </a:rPr>
              <a:t>Reactive → Proactive Communication</a:t>
            </a:r>
          </a:p>
          <a:p>
            <a:pPr rtl="0" fontAlgn="base">
              <a:lnSpc>
                <a:spcPct val="200000"/>
              </a:lnSpc>
              <a:spcBef>
                <a:spcPts val="600"/>
              </a:spcBef>
              <a:spcAft>
                <a:spcPts val="600"/>
              </a:spcAft>
            </a:pPr>
            <a:r>
              <a:rPr lang="en-GB" sz="1200" b="1" i="0" u="none" strike="noStrike" dirty="0">
                <a:solidFill>
                  <a:srgbClr val="000000"/>
                </a:solidFill>
                <a:effectLst/>
                <a:latin typeface="Arial" panose="020B0604020202020204" pitchFamily="34" charset="0"/>
                <a:cs typeface="Arial" panose="020B0604020202020204" pitchFamily="34" charset="0"/>
              </a:rPr>
              <a:t>Neutral Platforms → Visible Benefits</a:t>
            </a:r>
          </a:p>
          <a:p>
            <a:pPr fontAlgn="base">
              <a:lnSpc>
                <a:spcPct val="200000"/>
              </a:lnSpc>
              <a:spcBef>
                <a:spcPts val="600"/>
              </a:spcBef>
              <a:spcAft>
                <a:spcPts val="600"/>
              </a:spcAft>
            </a:pPr>
            <a:r>
              <a:rPr lang="en-GB" sz="1200" b="1" dirty="0">
                <a:latin typeface="Arial" panose="020B0604020202020204" pitchFamily="34" charset="0"/>
                <a:cs typeface="Arial" panose="020B0604020202020204" pitchFamily="34" charset="0"/>
              </a:rPr>
              <a:t>Technical Expertise → Cultural Relevance</a:t>
            </a:r>
            <a:br>
              <a:rPr lang="en-GB" sz="1200" b="0" i="0" u="none" strike="noStrike" dirty="0">
                <a:solidFill>
                  <a:srgbClr val="000000"/>
                </a:solidFill>
                <a:effectLst/>
                <a:latin typeface="Arial" panose="020B0604020202020204" pitchFamily="34" charset="0"/>
              </a:rPr>
            </a:br>
            <a:br>
              <a:rPr lang="en-GB" sz="1200" b="0" i="0" u="none" strike="noStrike" dirty="0">
                <a:solidFill>
                  <a:srgbClr val="000000"/>
                </a:solidFill>
                <a:effectLst/>
                <a:latin typeface="Arial" panose="020B0604020202020204" pitchFamily="34" charset="0"/>
              </a:rPr>
            </a:br>
            <a:br>
              <a:rPr lang="en-GB" sz="1200" b="0" i="0" u="none" strike="noStrike" dirty="0">
                <a:solidFill>
                  <a:srgbClr val="000000"/>
                </a:solidFill>
                <a:effectLst/>
                <a:latin typeface="Arial" panose="020B0604020202020204" pitchFamily="34" charset="0"/>
              </a:rPr>
            </a:br>
            <a:br>
              <a:rPr lang="en-GB" sz="1200" b="0" i="0" u="none" strike="noStrike" dirty="0">
                <a:solidFill>
                  <a:srgbClr val="000000"/>
                </a:solidFill>
                <a:effectLst/>
                <a:latin typeface="Arial" panose="020B0604020202020204" pitchFamily="34" charset="0"/>
              </a:rPr>
            </a:br>
            <a:br>
              <a:rPr lang="en-GB" sz="1200" b="0" i="0" u="none" strike="noStrike" dirty="0">
                <a:solidFill>
                  <a:srgbClr val="000000"/>
                </a:solidFill>
                <a:effectLst/>
                <a:latin typeface="Arial" panose="020B0604020202020204" pitchFamily="34" charset="0"/>
              </a:rPr>
            </a:br>
            <a:endParaRPr lang="en-GB" sz="1200" b="1" i="0" u="none" strike="noStrike" dirty="0">
              <a:solidFill>
                <a:srgbClr val="000000"/>
              </a:solidFill>
              <a:effectLst/>
              <a:latin typeface="Arial" panose="020B0604020202020204" pitchFamily="34" charset="0"/>
            </a:endParaRPr>
          </a:p>
        </p:txBody>
      </p:sp>
      <p:pic>
        <p:nvPicPr>
          <p:cNvPr id="11" name="Picture 10">
            <a:extLst>
              <a:ext uri="{FF2B5EF4-FFF2-40B4-BE49-F238E27FC236}">
                <a16:creationId xmlns:a16="http://schemas.microsoft.com/office/drawing/2014/main" id="{5C809266-BEF2-7835-406D-2E82C9F78490}"/>
              </a:ext>
            </a:extLst>
          </p:cNvPr>
          <p:cNvPicPr>
            <a:picLocks noChangeAspect="1"/>
          </p:cNvPicPr>
          <p:nvPr/>
        </p:nvPicPr>
        <p:blipFill>
          <a:blip r:embed="rId3"/>
          <a:stretch>
            <a:fillRect/>
          </a:stretch>
        </p:blipFill>
        <p:spPr>
          <a:xfrm>
            <a:off x="8903736" y="4918841"/>
            <a:ext cx="2504000" cy="1705079"/>
          </a:xfrm>
          <a:prstGeom prst="rect">
            <a:avLst/>
          </a:prstGeom>
        </p:spPr>
      </p:pic>
    </p:spTree>
    <p:extLst>
      <p:ext uri="{BB962C8B-B14F-4D97-AF65-F5344CB8AC3E}">
        <p14:creationId xmlns:p14="http://schemas.microsoft.com/office/powerpoint/2010/main" val="115423762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nT2025_E-Poster Template_CLEAN" id="{0EBCCD38-EFA5-4A59-98E1-17915631503A}" vid="{43BEDF90-3C52-4D4C-AD5D-39E9BB7772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SnT2025_E-Poster Template_CLEAN_250702 (1)</Template>
  <TotalTime>1487</TotalTime>
  <Words>614</Words>
  <Application>Microsoft Office PowerPoint</Application>
  <PresentationFormat>Widescreen</PresentationFormat>
  <Paragraphs>44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DOYLE, Molly</dc:creator>
  <cp:lastModifiedBy>molly doyle</cp:lastModifiedBy>
  <cp:revision>3</cp:revision>
  <dcterms:created xsi:type="dcterms:W3CDTF">2025-08-14T17:20:47Z</dcterms:created>
  <dcterms:modified xsi:type="dcterms:W3CDTF">2025-09-02T13:11:09Z</dcterms:modified>
</cp:coreProperties>
</file>