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6"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25" d="100"/>
          <a:sy n="125" d="100"/>
        </p:scale>
        <p:origin x="-36"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E60B4-FF03-4592-96ED-F7EC15ABCE62}" type="datetimeFigureOut">
              <a:rPr lang="en-GB" smtClean="0"/>
              <a:t>05/09/2025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2C761-8879-490F-82C8-B0BAE402C32B}" type="slidenum">
              <a:rPr lang="en-GB" smtClean="0"/>
              <a:t>‹#›</a:t>
            </a:fld>
            <a:endParaRPr lang="en-GB"/>
          </a:p>
        </p:txBody>
      </p:sp>
    </p:spTree>
    <p:extLst>
      <p:ext uri="{BB962C8B-B14F-4D97-AF65-F5344CB8AC3E}">
        <p14:creationId xmlns:p14="http://schemas.microsoft.com/office/powerpoint/2010/main" val="15919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E2C761-8879-490F-82C8-B0BAE402C32B}" type="slidenum">
              <a:rPr lang="en-GB" smtClean="0"/>
              <a:t>2</a:t>
            </a:fld>
            <a:endParaRPr lang="en-GB"/>
          </a:p>
        </p:txBody>
      </p:sp>
    </p:spTree>
    <p:extLst>
      <p:ext uri="{BB962C8B-B14F-4D97-AF65-F5344CB8AC3E}">
        <p14:creationId xmlns:p14="http://schemas.microsoft.com/office/powerpoint/2010/main" val="418447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GB" sz="2400" b="1" noProof="0" dirty="0">
                <a:solidFill>
                  <a:srgbClr val="1A3A64"/>
                </a:solidFill>
                <a:latin typeface="Arial" panose="020B0604020202020204" pitchFamily="34" charset="0"/>
                <a:cs typeface="Arial" panose="020B0604020202020204" pitchFamily="34" charset="0"/>
              </a:rPr>
              <a:t>Enhancing Operational Excellence: A Comprehensive Training Strategy for IMS Station Operators </a:t>
            </a: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u="sng" noProof="0" dirty="0">
                <a:solidFill>
                  <a:srgbClr val="1A3A64"/>
                </a:solidFill>
                <a:latin typeface="Arial" panose="020B0604020202020204" pitchFamily="34" charset="0"/>
                <a:cs typeface="Arial" panose="020B0604020202020204" pitchFamily="34" charset="0"/>
              </a:rPr>
              <a:t>Abdelouaheb Agrebi</a:t>
            </a:r>
            <a:r>
              <a:rPr lang="en-GB" noProof="0" dirty="0">
                <a:solidFill>
                  <a:srgbClr val="1A3A64"/>
                </a:solidFill>
                <a:latin typeface="Arial" panose="020B0604020202020204" pitchFamily="34" charset="0"/>
                <a:cs typeface="Arial" panose="020B0604020202020204" pitchFamily="34" charset="0"/>
              </a:rPr>
              <a:t>, Jacques Pretorius, Lucie Paulet, Fernando Cascon Romero Contreras</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3028009"/>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it-IT" sz="1400" dirty="0"/>
              <a:t>CTBTO Vienna International Centre, P.O. Box 1200, 1400 Vienna, Austria</a:t>
            </a:r>
            <a:endParaRPr lang="de-AT" sz="1400" dirty="0"/>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The views expressed on this e-poster are those of the author and do not necessarily reflect the view of the CTBTO</a:t>
            </a:r>
          </a:p>
        </p:txBody>
      </p:sp>
      <p:sp>
        <p:nvSpPr>
          <p:cNvPr id="14" name="TextBox 3">
            <a:extLst>
              <a:ext uri="{FF2B5EF4-FFF2-40B4-BE49-F238E27FC236}">
                <a16:creationId xmlns:a16="http://schemas.microsoft.com/office/drawing/2014/main" id="{D46122D2-621E-31CE-451D-B174F76F9990}"/>
              </a:ext>
            </a:extLst>
          </p:cNvPr>
          <p:cNvSpPr txBox="1"/>
          <p:nvPr/>
        </p:nvSpPr>
        <p:spPr>
          <a:xfrm>
            <a:off x="1569505" y="4501950"/>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dirty="0"/>
              <a:t>In this poster, we present a revised International Monitoring System (IMS) training strategy designed to support data production within the IMS network, strengthen the expertise of Station Operators (SOs), and enhance operational excellence. By combining tailored training programs that address varying levels of SO technical experience and roles, with blended learning and interactive e-learning, the strategy ensures compliance, develops both technical and managerial skills, and fosters a global network of proficient operators, ultimately improving data production across the IMS network.</a:t>
            </a:r>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8" y="115717"/>
            <a:ext cx="701041" cy="93171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P5.2-424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1678B75-5495-4A7C-94F3-09B3E61862D8}"/>
              </a:ext>
            </a:extLst>
          </p:cNvPr>
          <p:cNvPicPr>
            <a:picLocks noChangeAspect="1"/>
          </p:cNvPicPr>
          <p:nvPr/>
        </p:nvPicPr>
        <p:blipFill>
          <a:blip r:embed="rId3"/>
          <a:stretch>
            <a:fillRect/>
          </a:stretch>
        </p:blipFill>
        <p:spPr>
          <a:xfrm>
            <a:off x="9544806" y="3026582"/>
            <a:ext cx="2296673" cy="596059"/>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3135" y="1325405"/>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Quality control ensures the effectiveness of training through systematic evaluation, feedback, and corrective actions. When objectives are not fully met, additional training is provided to address identified gaps. The impact of training is measured through site visits, assessments, and key performance indicators (KPIs), including response times and problem-resolution efficiency.</a:t>
            </a:r>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400" b="1" dirty="0">
              <a:solidFill>
                <a:srgbClr val="1A3A64"/>
              </a:solidFill>
              <a:ea typeface="+mj-ea"/>
            </a:endParaRPr>
          </a:p>
          <a:p>
            <a:endParaRPr lang="en-GB" b="1" dirty="0">
              <a:solidFill>
                <a:srgbClr val="1A3A64"/>
              </a:solidFill>
              <a:ea typeface="+mj-ea"/>
            </a:endParaRPr>
          </a:p>
          <a:p>
            <a:r>
              <a:rPr lang="en-GB" b="1" dirty="0">
                <a:solidFill>
                  <a:srgbClr val="1A3A64"/>
                </a:solidFill>
                <a:ea typeface="+mj-ea"/>
              </a:rPr>
              <a:t>Conclusions:</a:t>
            </a:r>
          </a:p>
          <a:p>
            <a:endParaRPr lang="en-GB" sz="200" b="1" dirty="0">
              <a:solidFill>
                <a:srgbClr val="1A3A64"/>
              </a:solidFill>
              <a:ea typeface="+mj-ea"/>
            </a:endParaRPr>
          </a:p>
          <a:p>
            <a:r>
              <a:rPr lang="en-GB" sz="1200" dirty="0"/>
              <a:t>The sustainment of IMS stations depends on multiple factors, with training for Station Operators (SOs) playing a key role. This revised training strategy enhances SO capabilities in operations and maintenance, enabling them to perform their responsibilities effectively and efficiently, while contributing to the overall operational excellence and reliable data production of the IMS network.</a:t>
            </a:r>
          </a:p>
          <a:p>
            <a:r>
              <a:rPr lang="en-GB" sz="1200" dirty="0"/>
              <a:t> </a:t>
            </a:r>
          </a:p>
          <a:p>
            <a:endParaRPr lang="en-GB" sz="120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66677" y="1290733"/>
            <a:ext cx="3798000" cy="372339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b="1" noProof="0" dirty="0"/>
              <a:t>E-Learning</a:t>
            </a:r>
            <a:r>
              <a:rPr lang="en-GB" sz="1200" noProof="0" dirty="0"/>
              <a:t>: </a:t>
            </a:r>
            <a:r>
              <a:rPr lang="en-GB" sz="1200" dirty="0"/>
              <a:t>The PTS offers 33 e-learning modules on CTBT, IMS operations, and verification technologies, requiring 80% completion via the Knowledge and Training Portal (KTP) before in-person  training, with certificates awarded and content regularly updated.</a:t>
            </a:r>
          </a:p>
          <a:p>
            <a:r>
              <a:rPr lang="en-GB" sz="1200" b="1" dirty="0"/>
              <a:t>In Person Training Courses:</a:t>
            </a:r>
          </a:p>
          <a:p>
            <a:endParaRPr lang="en-GB" sz="1200" dirty="0"/>
          </a:p>
          <a:p>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pPr algn="ctr"/>
            <a:r>
              <a:rPr lang="en-GB" sz="1600" b="1" noProof="0" dirty="0">
                <a:solidFill>
                  <a:schemeClr val="bg1"/>
                </a:solidFill>
                <a:latin typeface="Arial" panose="020B0604020202020204" pitchFamily="34" charset="0"/>
                <a:cs typeface="Arial" panose="020B0604020202020204" pitchFamily="34" charset="0"/>
              </a:rPr>
              <a:t>Enhancing Operational Excellence: A Comprehensive Training Strategy for IMS Station Operators </a:t>
            </a:r>
          </a:p>
        </p:txBody>
      </p:sp>
      <p:sp>
        <p:nvSpPr>
          <p:cNvPr id="8" name="TextBox 3">
            <a:extLst>
              <a:ext uri="{FF2B5EF4-FFF2-40B4-BE49-F238E27FC236}">
                <a16:creationId xmlns:a16="http://schemas.microsoft.com/office/drawing/2014/main" id="{E90810EB-C9FE-C1F2-4CE1-32C95CB36FE8}"/>
              </a:ext>
            </a:extLst>
          </p:cNvPr>
          <p:cNvSpPr txBox="1"/>
          <p:nvPr/>
        </p:nvSpPr>
        <p:spPr>
          <a:xfrm>
            <a:off x="150973" y="1273635"/>
            <a:ext cx="3798000" cy="319972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lvl="0">
              <a:defRPr/>
            </a:pPr>
            <a:r>
              <a:rPr lang="en-GB" sz="1200" b="1" kern="0" dirty="0">
                <a:solidFill>
                  <a:sysClr val="windowText" lastClr="000000"/>
                </a:solidFill>
              </a:rPr>
              <a:t>Operational Proficiency</a:t>
            </a:r>
            <a:r>
              <a:rPr lang="en-GB" sz="1200" kern="0" dirty="0">
                <a:solidFill>
                  <a:sysClr val="windowText" lastClr="000000"/>
                </a:solidFill>
              </a:rPr>
              <a:t>: Ensure SOs are fully competent in station operations to maintain high data availability (98%, 95% for RN stations) and to fulfil contractual obligations for Station Operators under Post-Certification Activities (PCA).</a:t>
            </a:r>
          </a:p>
          <a:p>
            <a:pPr lvl="0">
              <a:defRPr/>
            </a:pPr>
            <a:r>
              <a:rPr lang="en-GB" sz="1200" b="1" kern="0" dirty="0">
                <a:solidFill>
                  <a:sysClr val="windowText" lastClr="000000"/>
                </a:solidFill>
              </a:rPr>
              <a:t>Continuous and Refresher Training: </a:t>
            </a:r>
            <a:r>
              <a:rPr lang="en-GB" sz="1200" kern="0" dirty="0">
                <a:solidFill>
                  <a:sysClr val="windowText" lastClr="000000"/>
                </a:solidFill>
              </a:rPr>
              <a:t>Initial training for newly designated station operators, refresher courses for existing SOs to retain knowledge and reinforce standardized procedures, and additional training when stations undergo major upgrades or adopt new technologies.</a:t>
            </a:r>
          </a:p>
          <a:p>
            <a:pPr lvl="0">
              <a:defRPr/>
            </a:pPr>
            <a:r>
              <a:rPr lang="en-GB" sz="1200" b="1" kern="0" dirty="0">
                <a:solidFill>
                  <a:sysClr val="windowText" lastClr="000000"/>
                </a:solidFill>
              </a:rPr>
              <a:t>Tailored Programs for Varying Expertise</a:t>
            </a:r>
            <a:r>
              <a:rPr lang="en-GB" sz="1200" kern="0" dirty="0">
                <a:solidFill>
                  <a:sysClr val="windowText" lastClr="000000"/>
                </a:solidFill>
              </a:rPr>
              <a:t>: Address different levels of technical experience among SOs and Local Operators (LOs), and provide specialized training modules for SOs managing multiple stations with diverse technologies.</a:t>
            </a:r>
          </a:p>
          <a:p>
            <a:pPr lvl="0">
              <a:defRPr/>
            </a:pPr>
            <a:r>
              <a:rPr lang="en-GB" sz="1200" b="1" kern="0" dirty="0">
                <a:solidFill>
                  <a:sysClr val="windowText" lastClr="000000"/>
                </a:solidFill>
              </a:rPr>
              <a:t>Geographical Considerations</a:t>
            </a:r>
            <a:r>
              <a:rPr lang="en-GB" sz="1200" kern="0" dirty="0">
                <a:solidFill>
                  <a:sysClr val="windowText" lastClr="000000"/>
                </a:solidFill>
              </a:rPr>
              <a:t>: Recurrent training for SOs at isolated stations with high turnover to ensure operational continuity.</a:t>
            </a:r>
          </a:p>
          <a:p>
            <a:pPr lvl="0">
              <a:defRPr/>
            </a:pPr>
            <a:r>
              <a:rPr lang="en-GB" sz="1200" b="1" kern="0" dirty="0">
                <a:solidFill>
                  <a:sysClr val="windowText" lastClr="000000"/>
                </a:solidFill>
              </a:rPr>
              <a:t>Modern Training Methods</a:t>
            </a:r>
            <a:r>
              <a:rPr lang="en-GB" sz="1200" kern="0" dirty="0">
                <a:solidFill>
                  <a:sysClr val="windowText" lastClr="000000"/>
                </a:solidFill>
              </a:rPr>
              <a:t>: Blended learning combining in-person trainings/workshops and online training modules, Simulation-based exercises, virtual reality, gamification, microlearning, and peer mentoring; flexible and dynamic approaches to accommodate different learning styles and reduce costs.</a:t>
            </a:r>
          </a:p>
          <a:p>
            <a:pPr lvl="0">
              <a:defRPr/>
            </a:pPr>
            <a:r>
              <a:rPr lang="en-GB" sz="1200" b="1" kern="0" dirty="0">
                <a:solidFill>
                  <a:sysClr val="windowText" lastClr="000000"/>
                </a:solidFill>
              </a:rPr>
              <a:t>Ongoing Development</a:t>
            </a:r>
            <a:r>
              <a:rPr lang="en-GB" sz="1200" kern="0" dirty="0">
                <a:solidFill>
                  <a:sysClr val="windowText" lastClr="000000"/>
                </a:solidFill>
              </a:rPr>
              <a:t>: Continuous skill enhancement to adapt to evolving IMS technologies, with focus on maintaining operational standards across the IMS network.</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u="sng" dirty="0">
                <a:solidFill>
                  <a:srgbClr val="1A3A64"/>
                </a:solidFill>
                <a:latin typeface="Arial" panose="020B0604020202020204" pitchFamily="34" charset="0"/>
                <a:cs typeface="Arial" panose="020B0604020202020204" pitchFamily="34" charset="0"/>
              </a:rPr>
              <a:t>Abdelouaheb Agrebi</a:t>
            </a:r>
            <a:r>
              <a:rPr lang="en-GB" sz="1200" dirty="0">
                <a:solidFill>
                  <a:srgbClr val="1A3A64"/>
                </a:solidFill>
                <a:latin typeface="Arial" panose="020B0604020202020204" pitchFamily="34" charset="0"/>
                <a:cs typeface="Arial" panose="020B0604020202020204" pitchFamily="34" charset="0"/>
              </a:rPr>
              <a:t>, Jacques Pretorius, Lucie Paulet, Fernando Cascon Romero Contreras</a:t>
            </a:r>
          </a:p>
        </p:txBody>
      </p:sp>
      <p:sp>
        <p:nvSpPr>
          <p:cNvPr id="16" name="TextBox 3">
            <a:extLst>
              <a:ext uri="{FF2B5EF4-FFF2-40B4-BE49-F238E27FC236}">
                <a16:creationId xmlns:a16="http://schemas.microsoft.com/office/drawing/2014/main" id="{D44A0D56-4CCC-CD44-4432-02AE7D654D6B}"/>
              </a:ext>
            </a:extLst>
          </p:cNvPr>
          <p:cNvSpPr txBox="1"/>
          <p:nvPr/>
        </p:nvSpPr>
        <p:spPr>
          <a:xfrm>
            <a:off x="160019" y="6569737"/>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1">
                    <a:lumMod val="65000"/>
                  </a:schemeClr>
                </a:solidFill>
              </a:rPr>
              <a:t>DISCLAIMER: The views expressed on this e-poster are those of the author and do not necessarily reflect the view of the CTBTO</a:t>
            </a:r>
          </a:p>
          <a:p>
            <a:endParaRPr lang="en-GB" sz="800" noProof="0" dirty="0">
              <a:solidFill>
                <a:schemeClr val="bg1">
                  <a:lumMod val="65000"/>
                </a:schemeClr>
              </a:solidFill>
            </a:endParaRP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97481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Station Operators Training Needs</a:t>
            </a:r>
          </a:p>
        </p:txBody>
      </p:sp>
      <p:sp>
        <p:nvSpPr>
          <p:cNvPr id="26" name="TextBox 3">
            <a:extLst>
              <a:ext uri="{FF2B5EF4-FFF2-40B4-BE49-F238E27FC236}">
                <a16:creationId xmlns:a16="http://schemas.microsoft.com/office/drawing/2014/main" id="{79016AB2-B6CD-8ED7-A756-5A1288745A4D}"/>
              </a:ext>
            </a:extLst>
          </p:cNvPr>
          <p:cNvSpPr txBox="1"/>
          <p:nvPr/>
        </p:nvSpPr>
        <p:spPr>
          <a:xfrm>
            <a:off x="4031669" y="974816"/>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03657" y="93863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Quality Control of trainings</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619011"/>
            <a:ext cx="701041" cy="400205"/>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P5.2-424</a:t>
            </a:r>
            <a:endParaRPr lang="en-GB" sz="2800" b="1" dirty="0">
              <a:solidFill>
                <a:srgbClr val="1B3B6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B96899B-3EC3-1C67-B612-82FAE223921F}"/>
              </a:ext>
            </a:extLst>
          </p:cNvPr>
          <p:cNvPicPr>
            <a:picLocks noChangeAspect="1"/>
          </p:cNvPicPr>
          <p:nvPr/>
        </p:nvPicPr>
        <p:blipFill>
          <a:blip r:embed="rId3"/>
          <a:stretch>
            <a:fillRect/>
          </a:stretch>
        </p:blipFill>
        <p:spPr>
          <a:xfrm>
            <a:off x="9821893" y="6250152"/>
            <a:ext cx="2057974" cy="504251"/>
          </a:xfrm>
          <a:prstGeom prst="rect">
            <a:avLst/>
          </a:prstGeom>
        </p:spPr>
      </p:pic>
      <p:pic>
        <p:nvPicPr>
          <p:cNvPr id="5" name="Picture 4" descr="A diagram of a training system&#10;&#10;AI-generated content may be incorrect.">
            <a:extLst>
              <a:ext uri="{FF2B5EF4-FFF2-40B4-BE49-F238E27FC236}">
                <a16:creationId xmlns:a16="http://schemas.microsoft.com/office/drawing/2014/main" id="{D2FD90C2-DE83-A964-FB22-2FE7021F248E}"/>
              </a:ext>
            </a:extLst>
          </p:cNvPr>
          <p:cNvPicPr>
            <a:picLocks noChangeAspect="1"/>
          </p:cNvPicPr>
          <p:nvPr/>
        </p:nvPicPr>
        <p:blipFill>
          <a:blip r:embed="rId4"/>
          <a:stretch>
            <a:fillRect/>
          </a:stretch>
        </p:blipFill>
        <p:spPr>
          <a:xfrm>
            <a:off x="4396133" y="2442023"/>
            <a:ext cx="3451629" cy="2297371"/>
          </a:xfrm>
          <a:prstGeom prst="rect">
            <a:avLst/>
          </a:prstGeom>
        </p:spPr>
      </p:pic>
      <p:sp>
        <p:nvSpPr>
          <p:cNvPr id="9" name="TextBox 3">
            <a:extLst>
              <a:ext uri="{FF2B5EF4-FFF2-40B4-BE49-F238E27FC236}">
                <a16:creationId xmlns:a16="http://schemas.microsoft.com/office/drawing/2014/main" id="{C8575418-15D9-EF17-E7B8-E8028C346920}"/>
              </a:ext>
            </a:extLst>
          </p:cNvPr>
          <p:cNvSpPr txBox="1"/>
          <p:nvPr/>
        </p:nvSpPr>
        <p:spPr>
          <a:xfrm>
            <a:off x="4203928" y="4806827"/>
            <a:ext cx="3850411" cy="15208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b="1" noProof="0" dirty="0"/>
              <a:t>In-Situ Training</a:t>
            </a:r>
            <a:r>
              <a:rPr lang="en-GB" sz="1200" noProof="0" dirty="0"/>
              <a:t>: </a:t>
            </a:r>
            <a:r>
              <a:rPr lang="en-GB" sz="1200" dirty="0"/>
              <a:t>PTS technical visits to IMS stations include in-situ training on operations and troubleshooting.</a:t>
            </a:r>
          </a:p>
          <a:p>
            <a:r>
              <a:rPr lang="en-GB" sz="1200" b="1" dirty="0"/>
              <a:t>Remote Software Training (RST): </a:t>
            </a:r>
            <a:r>
              <a:rPr lang="en-GB" sz="1200" dirty="0"/>
              <a:t>Provides SOs with interactive instruction on software use, configuration, and troubleshooting as needed. </a:t>
            </a:r>
          </a:p>
          <a:p>
            <a:r>
              <a:rPr lang="en-GB" sz="1200" b="1" dirty="0"/>
              <a:t>Training cycle and Frequency:</a:t>
            </a:r>
            <a:r>
              <a:rPr lang="en-GB" sz="1200" dirty="0"/>
              <a:t> SO trainings are structured into Basic, Intermediate, and Advanced levels, with procedure-based, hands-on, and trainer courses tailored to specific needs and regularly updated.</a:t>
            </a:r>
          </a:p>
          <a:p>
            <a:endParaRPr lang="en-GB" sz="1200" dirty="0"/>
          </a:p>
          <a:p>
            <a:endParaRPr lang="en-GB" sz="1200" dirty="0"/>
          </a:p>
          <a:p>
            <a:endParaRPr lang="en-GB" sz="1200" noProof="0" dirty="0"/>
          </a:p>
        </p:txBody>
      </p:sp>
      <p:pic>
        <p:nvPicPr>
          <p:cNvPr id="1026" name="Picture 2" descr="Training Evaluation Methods: All The Criteria &amp; Tools You Need">
            <a:extLst>
              <a:ext uri="{FF2B5EF4-FFF2-40B4-BE49-F238E27FC236}">
                <a16:creationId xmlns:a16="http://schemas.microsoft.com/office/drawing/2014/main" id="{D33B4CA0-63B9-9242-DF55-78EF4F6838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3135" y="2777667"/>
            <a:ext cx="3748522" cy="196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376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SnT2025_E-Poster Template_CLEAN_250702 (2)</Template>
  <TotalTime>213</TotalTime>
  <Words>658</Words>
  <Application>Microsoft Office PowerPoint</Application>
  <PresentationFormat>Widescreen</PresentationFormat>
  <Paragraphs>42</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Aptos Display</vt:lpstr>
      <vt:lpstr>Arial</vt:lpstr>
      <vt:lpstr>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AGREBI Abdelouaheb</dc:creator>
  <cp:lastModifiedBy>AGREBI Abdelouaheb</cp:lastModifiedBy>
  <cp:revision>16</cp:revision>
  <dcterms:created xsi:type="dcterms:W3CDTF">2025-09-01T12:37:11Z</dcterms:created>
  <dcterms:modified xsi:type="dcterms:W3CDTF">2025-09-05T11:20:38Z</dcterms:modified>
</cp:coreProperties>
</file>