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BC6"/>
    <a:srgbClr val="1A3A64"/>
    <a:srgbClr val="EE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1462BB-03C6-EC18-DD8B-B019ACC25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1D143D7-35CC-8239-8541-451308221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F5C86A-FEB6-6444-674D-878883DC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ABDE-322F-BEF9-CE09-389D733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56BCE-43DE-E833-B09E-49095A0A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256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066274-3BEF-8BAF-BC4E-87A6E0E86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C36D3D2-0BAB-7582-0453-DC097926D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853E14-BE89-BA00-2215-5CE8E731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EAC353-AFEC-A877-175D-AD16A33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B817A-90B0-87BB-3773-B749B79C6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3501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ACDB85-D685-A4FE-8887-E0A65165F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4C6333-3169-CB92-6347-C46F289D2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E2F9E1-81EB-628C-1E94-FE42B2B80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339DDA-8407-93A9-571C-A9233079A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E4927B-6356-2DBF-A032-24862B5B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643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E03E7-FB47-BA05-B0A0-ADBE5334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580C84-DBB9-33B0-6C98-E1B6F9172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736A48-FCA0-7673-504B-CEAFF55DE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9A3569-8E67-891D-9FE8-BED23847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77793BB-56D7-CC34-A0F2-7EF172F4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32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F11894-1C15-1E9F-28E5-316B45AD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D4B307-C9AC-DBB0-8A3D-7031E3EF8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A328A-243B-0CD0-FAAE-F3E0C62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7B5C8-F1D1-7128-9E71-4D419E0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7738D1-BEA9-FE1B-A844-E29DBB5AE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906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7ACEC-C195-5184-C2AC-59F93B64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073810-6858-8B47-50B0-70DA6C2CC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92AC868-6701-9AF5-75C3-C6287314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366C38-9DA6-B135-10CE-DEB561CC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15E0F-E2F2-9537-F4FA-582E36C5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4C6A5-BCE7-713F-0688-395565F4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0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82D99-D0B4-1D12-5E42-246B3901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08595C7-19E6-C982-213E-0D06248C1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C02A30-BFF3-2DF6-9043-F6405AC55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B1D9C90-1ED0-DDE6-1686-A02299F839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53F07DF-F537-1004-0982-F86591A88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67AFEF2-A9A9-826D-24E1-8991E02B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915963-A1E2-2D74-B7B6-A32074D3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2FB518B-7722-E795-D367-463D6DCD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16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5AE4B-FBCE-323A-CDE9-B1E7B7982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063ACF-B377-5488-70A1-AC09ED3D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0F58A9-5DBB-3855-9D77-F4361CF2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6EB511-E18F-9BA2-4AA7-CCE4CC7D8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356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78B13EA-088E-8C10-C5DF-CF257602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4B357-3962-93FF-BBB6-9C54E10D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C706DF-8C3E-E9B7-CD76-CD4BD6516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5877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2EF08-8D41-2117-D74E-AAFC27FE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409215-7806-A6A2-D933-D1A7F208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C0884-3B5C-3540-0FEE-C786FFA01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68EF75-1282-4936-D7C7-35858B14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8B69D3-756B-1744-31BD-0DA6BE95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EC043-162F-EC88-57C0-A36F9B9D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2738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D2273-9C95-2BA1-8244-B32F5C77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00F816-0156-86E6-1725-5C77689723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63B92B-CE93-CF24-C7B9-849662958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A43AC3-ACBC-416B-C40A-3E60F04E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F70FAB3-6CF7-5AA4-093E-325A19B9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B5E49B-8673-315B-7F9C-D1C1C794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279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3EADE16-7830-8AB3-8BEE-03A2B4B6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6C3F146-67D8-AFC2-C996-9C93BAAFC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0F9612-DC19-0B52-BA6C-1DBE0DD437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DC3642-44F9-4841-A39A-061A9EDE6E17}" type="datetimeFigureOut">
              <a:rPr lang="de-AT" smtClean="0"/>
              <a:t>05.09.2025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60AB3D-3E8F-AC2D-0E19-9A9F8F8BC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0C9E6F-842B-9480-CFB7-C9B01239D8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8867C-00FA-4FB4-8195-B9DF9AF80F0F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07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D5AE4295-86D6-0ED9-4F2B-A8BCD338E5F5}"/>
              </a:ext>
            </a:extLst>
          </p:cNvPr>
          <p:cNvSpPr txBox="1"/>
          <p:nvPr/>
        </p:nvSpPr>
        <p:spPr>
          <a:xfrm>
            <a:off x="187156" y="6440942"/>
            <a:ext cx="3798000" cy="369332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>
            <a:defPPr>
              <a:defRPr lang="de-DE"/>
            </a:defPPr>
            <a:lvl1pPr algn="just">
              <a:defRPr sz="1400" b="0" i="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sz="800" noProof="0" dirty="0">
                <a:solidFill>
                  <a:schemeClr val="bg1">
                    <a:lumMod val="65000"/>
                  </a:schemeClr>
                </a:solidFill>
              </a:rPr>
              <a:t>DISCLAIMER: The views expressed on this e-poster are those of the author and do not necessarily reflect the view of the CTBTO</a:t>
            </a:r>
          </a:p>
        </p:txBody>
      </p:sp>
      <p:pic>
        <p:nvPicPr>
          <p:cNvPr id="2" name="Grafik 1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12132E0B-E116-9D7D-3E94-CE25DE0C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37" t="58098" r="764" b="5248"/>
          <a:stretch>
            <a:fillRect/>
          </a:stretch>
        </p:blipFill>
        <p:spPr>
          <a:xfrm>
            <a:off x="0" y="673101"/>
            <a:ext cx="2022237" cy="2438400"/>
          </a:xfrm>
          <a:prstGeom prst="rect">
            <a:avLst/>
          </a:prstGeom>
        </p:spPr>
      </p:pic>
      <p:pic>
        <p:nvPicPr>
          <p:cNvPr id="11" name="Grafik 10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0A982369-6EB6-234C-C0A7-58E556ED1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7" t="61204" r="764" b="5248"/>
          <a:stretch>
            <a:fillRect/>
          </a:stretch>
        </p:blipFill>
        <p:spPr>
          <a:xfrm>
            <a:off x="1993680" y="881061"/>
            <a:ext cx="244695" cy="2231535"/>
          </a:xfrm>
          <a:prstGeom prst="rect">
            <a:avLst/>
          </a:prstGeom>
        </p:spPr>
      </p:pic>
      <p:pic>
        <p:nvPicPr>
          <p:cNvPr id="14" name="Grafik 13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DF35B26D-BD9A-11F3-E5E5-FEB1BDE26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238375" y="1275898"/>
            <a:ext cx="589234" cy="212384"/>
          </a:xfrm>
          <a:prstGeom prst="rect">
            <a:avLst/>
          </a:prstGeom>
        </p:spPr>
      </p:pic>
      <p:pic>
        <p:nvPicPr>
          <p:cNvPr id="15" name="Grafik 14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F744C5CF-ABA7-8191-B25E-DC7835232A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801699" y="1275897"/>
            <a:ext cx="589234" cy="212384"/>
          </a:xfrm>
          <a:prstGeom prst="rect">
            <a:avLst/>
          </a:prstGeom>
        </p:spPr>
      </p:pic>
      <p:pic>
        <p:nvPicPr>
          <p:cNvPr id="16" name="Grafik 15" descr="Ein Bild, das Text, Screenshot, Brief, Briefumschlag enthält.&#10;&#10;KI-generierte Inhalte können fehlerhaft sein.">
            <a:extLst>
              <a:ext uri="{FF2B5EF4-FFF2-40B4-BE49-F238E27FC236}">
                <a16:creationId xmlns:a16="http://schemas.microsoft.com/office/drawing/2014/main" id="{ECE73A0F-CB91-0545-6D23-F3B16FF6ADC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95" t="80667" r="765" b="16818"/>
          <a:stretch>
            <a:fillRect/>
          </a:stretch>
        </p:blipFill>
        <p:spPr>
          <a:xfrm>
            <a:off x="2903990" y="1275896"/>
            <a:ext cx="589234" cy="21238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9EA74CD-7C66-4B77-605D-E0D86DB56FF2}"/>
              </a:ext>
            </a:extLst>
          </p:cNvPr>
          <p:cNvSpPr txBox="1"/>
          <p:nvPr/>
        </p:nvSpPr>
        <p:spPr>
          <a:xfrm>
            <a:off x="2532992" y="1280809"/>
            <a:ext cx="7890689" cy="493077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rtlCol="0" anchor="t">
            <a:noAutofit/>
          </a:bodyPr>
          <a:lstStyle/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Station Operator (SO) trainings have been conducted annually since 1998 for both new and refresher participants.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has highlighted the need to update and improve SO training strategies.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trainings ensure that SO functions align with IMS Operational Manual standards. 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revised SO Training Strategy promotes compliance, builds skills, and fosters a global network of proficient operators, ultimately improving data production across the IMS network.</a:t>
            </a: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r>
              <a:rPr lang="en-GB" sz="14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you’d like to learn more, we’d be happy to chat with you at our poster.</a:t>
            </a: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buClr>
                <a:srgbClr val="1A3A64"/>
              </a:buClr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Clr>
                <a:srgbClr val="1A3A64"/>
              </a:buClr>
              <a:buFont typeface="Kabel LT Std Book" panose="020D0402020204020903" pitchFamily="34" charset="0"/>
              <a:buChar char="•"/>
            </a:pPr>
            <a:endParaRPr lang="en-GB" sz="14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85BEB553-B80A-F162-FB89-86C2A440C13A}"/>
              </a:ext>
            </a:extLst>
          </p:cNvPr>
          <p:cNvSpPr txBox="1"/>
          <p:nvPr/>
        </p:nvSpPr>
        <p:spPr>
          <a:xfrm>
            <a:off x="3756661" y="61299"/>
            <a:ext cx="6606540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GB" sz="16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Enhancing Operational Excellence: A Comprehensive Training Strategy for IMS Station Operators </a:t>
            </a: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B80091A9-21A6-ACE8-7D0F-BF92C1995514}"/>
              </a:ext>
            </a:extLst>
          </p:cNvPr>
          <p:cNvSpPr txBox="1"/>
          <p:nvPr/>
        </p:nvSpPr>
        <p:spPr>
          <a:xfrm>
            <a:off x="3756661" y="646416"/>
            <a:ext cx="7445839" cy="396586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/>
          </a:bodyPr>
          <a:lstStyle/>
          <a:p>
            <a:pPr algn="ctr"/>
            <a:r>
              <a:rPr lang="en-GB" sz="1200" u="sng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Abdelouaheb Agrebi</a:t>
            </a:r>
            <a:r>
              <a:rPr lang="en-GB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Jacques Pretorius, Lucie Paulet, Fernando Cascon Romero Contreras</a:t>
            </a:r>
          </a:p>
          <a:p>
            <a:pPr algn="ctr"/>
            <a:r>
              <a:rPr lang="it-IT" sz="1200" dirty="0">
                <a:solidFill>
                  <a:srgbClr val="1A3A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Vienna International Centre, P.O. Box 1200, 1400 Vienna, Austria</a:t>
            </a:r>
            <a:endParaRPr lang="en-GB" sz="120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200" noProof="0" dirty="0">
              <a:solidFill>
                <a:srgbClr val="1A3A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45F3E5-D3CC-F39D-D5A4-E99C5076F250}"/>
              </a:ext>
            </a:extLst>
          </p:cNvPr>
          <p:cNvSpPr txBox="1">
            <a:spLocks/>
          </p:cNvSpPr>
          <p:nvPr/>
        </p:nvSpPr>
        <p:spPr>
          <a:xfrm>
            <a:off x="11490959" y="-202455"/>
            <a:ext cx="701041" cy="126235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50" b="1" noProof="0" dirty="0">
                <a:solidFill>
                  <a:srgbClr val="1B3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P5.2-424</a:t>
            </a:r>
            <a:endParaRPr lang="en-GB" sz="2800" b="1" noProof="0" dirty="0">
              <a:solidFill>
                <a:srgbClr val="1B3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E1849CB0-EA3F-A625-E2F7-850013E0D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264" y="6211584"/>
            <a:ext cx="1885215" cy="504000"/>
          </a:xfrm>
          <a:prstGeom prst="rect">
            <a:avLst/>
          </a:prstGeom>
        </p:spPr>
      </p:pic>
      <p:pic>
        <p:nvPicPr>
          <p:cNvPr id="6" name="Picture 5" descr="A diagram of a training system&#10;&#10;AI-generated content may be incorrect.">
            <a:extLst>
              <a:ext uri="{FF2B5EF4-FFF2-40B4-BE49-F238E27FC236}">
                <a16:creationId xmlns:a16="http://schemas.microsoft.com/office/drawing/2014/main" id="{267B129B-5AD9-A0FF-1669-64409DAB1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850" y="3847475"/>
            <a:ext cx="3451629" cy="22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0" id="{B10BD66C-21F9-4157-B933-30628F4A9519}" vid="{DD404FFB-B75E-47E1-8111-81B4DCD92254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SnT2025_Lightning Talk Template_CLEAN_250702</Template>
  <TotalTime>29</TotalTime>
  <Words>158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Kabel LT Std Book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AGREBI Abdelouaheb</dc:creator>
  <cp:lastModifiedBy>AGREBI Abdelouaheb</cp:lastModifiedBy>
  <cp:revision>6</cp:revision>
  <dcterms:created xsi:type="dcterms:W3CDTF">2025-09-01T15:57:47Z</dcterms:created>
  <dcterms:modified xsi:type="dcterms:W3CDTF">2025-09-05T11:20:53Z</dcterms:modified>
</cp:coreProperties>
</file>