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p:scale>
          <a:sx n="67" d="100"/>
          <a:sy n="67" d="100"/>
        </p:scale>
        <p:origin x="144" y="-4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01.09.2025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‹N°›</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01.09.2025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01.09.2025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‹N°›</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780436" y="897182"/>
            <a:ext cx="10607040" cy="1304935"/>
          </a:xfrm>
          <a:prstGeom prst="rect">
            <a:avLst/>
          </a:prstGeom>
          <a:noFill/>
        </p:spPr>
        <p:txBody>
          <a:bodyPr wrap="square" lIns="0" tIns="0" rIns="0" bIns="0" rtlCol="0" anchor="ctr">
            <a:noAutofit/>
          </a:bodyPr>
          <a:lstStyle/>
          <a:p>
            <a:r>
              <a:rPr lang="en-US" sz="2800" b="1" dirty="0">
                <a:solidFill>
                  <a:srgbClr val="1A3A64"/>
                </a:solidFill>
                <a:latin typeface="Arial" panose="020B0604020202020204" pitchFamily="34" charset="0"/>
                <a:cs typeface="Arial" panose="020B0604020202020204" pitchFamily="34" charset="0"/>
              </a:rPr>
              <a:t>Increasing the availability and safety by integrating CTBTO station and NDC Facilities as sensitive digital asset in the Framework of national cybersecurity </a:t>
            </a:r>
            <a:r>
              <a:rPr lang="en-US" sz="2800" b="1" dirty="0" err="1">
                <a:solidFill>
                  <a:srgbClr val="1A3A64"/>
                </a:solidFill>
                <a:latin typeface="Arial" panose="020B0604020202020204" pitchFamily="34" charset="0"/>
                <a:cs typeface="Arial" panose="020B0604020202020204" pitchFamily="34" charset="0"/>
              </a:rPr>
              <a:t>programme</a:t>
            </a:r>
            <a:r>
              <a:rPr lang="en-GB" sz="2800" b="1" dirty="0">
                <a:solidFill>
                  <a:srgbClr val="1A3A64"/>
                </a:solidFill>
                <a:latin typeface="Arial" panose="020B0604020202020204" pitchFamily="34" charset="0"/>
                <a:cs typeface="Arial" panose="020B0604020202020204" pitchFamily="34" charset="0"/>
              </a:rPr>
              <a:t> </a:t>
            </a: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en-AT" dirty="0"/>
              <a:t>Slide Title goes here</a:t>
            </a:r>
            <a:r>
              <a:rPr lang="de-AT" dirty="0"/>
              <a:t> </a:t>
            </a:r>
            <a:r>
              <a:rPr lang="en-AT"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en-AT" sz="1800" b="1" dirty="0">
                <a:solidFill>
                  <a:srgbClr val="1A3A64"/>
                </a:solidFill>
                <a:latin typeface="Arial" panose="020B0604020202020204" pitchFamily="34" charset="0"/>
                <a:cs typeface="Arial" panose="020B0604020202020204" pitchFamily="34" charset="0"/>
              </a:rPr>
              <a:t>]</a:t>
            </a:r>
            <a:endParaRPr lang="en-AT"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P5.2-778</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947462" y="2516070"/>
            <a:ext cx="10272988" cy="502511"/>
          </a:xfrm>
          <a:prstGeom prst="rect">
            <a:avLst/>
          </a:prstGeom>
          <a:noFill/>
        </p:spPr>
        <p:txBody>
          <a:bodyPr wrap="square" lIns="0" tIns="0" rIns="0" bIns="0" rtlCol="0" anchor="ctr">
            <a:normAutofit/>
          </a:bodyPr>
          <a:lstStyle/>
          <a:p>
            <a:r>
              <a:rPr lang="en-GB" sz="1900" dirty="0">
                <a:solidFill>
                  <a:srgbClr val="1A3A64"/>
                </a:solidFill>
                <a:latin typeface="Arial" panose="020B0604020202020204" pitchFamily="34" charset="0"/>
                <a:cs typeface="Arial" panose="020B0604020202020204" pitchFamily="34" charset="0"/>
              </a:rPr>
              <a:t>Cheikh Amadou Bamba Dath </a:t>
            </a:r>
            <a:endParaRPr lang="en-US"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2636520" y="4293573"/>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solidFill>
                  <a:srgbClr val="000000"/>
                </a:solidFill>
                <a:ea typeface="Calibri" panose="020F0502020204030204" pitchFamily="34" charset="0"/>
                <a:cs typeface="Times New Roman" panose="02020603050405020304" pitchFamily="18" charset="0"/>
              </a:rPr>
              <a:t>This presentation gives provisions  for Increasing the availability and safety the National Data </a:t>
            </a:r>
            <a:r>
              <a:rPr lang="en-US" dirty="0" err="1">
                <a:solidFill>
                  <a:srgbClr val="000000"/>
                </a:solidFill>
                <a:ea typeface="Calibri" panose="020F0502020204030204" pitchFamily="34" charset="0"/>
                <a:cs typeface="Times New Roman" panose="02020603050405020304" pitchFamily="18" charset="0"/>
              </a:rPr>
              <a:t>Centres</a:t>
            </a:r>
            <a:r>
              <a:rPr lang="en-US" dirty="0">
                <a:solidFill>
                  <a:srgbClr val="000000"/>
                </a:solidFill>
                <a:ea typeface="Calibri" panose="020F0502020204030204" pitchFamily="34" charset="0"/>
                <a:cs typeface="Times New Roman" panose="02020603050405020304" pitchFamily="18" charset="0"/>
              </a:rPr>
              <a:t> (NDC) and   station Monitoring system facilities hold by Senegal on behalf of CTBTO </a:t>
            </a:r>
            <a:endParaRPr lang="de-AT" sz="1400" b="0" i="0" dirty="0">
              <a:effectLst/>
              <a:latin typeface="Arial" panose="020B0604020202020204" pitchFamily="34" charset="0"/>
              <a:cs typeface="Arial" panose="020B0604020202020204" pitchFamily="34" charset="0"/>
            </a:endParaRPr>
          </a:p>
          <a:p>
            <a:endParaRPr lang="de-AT"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947462" y="2939351"/>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dirty="0"/>
              <a:t> </a:t>
            </a:r>
            <a:r>
              <a:rPr lang="en-US" sz="1400" dirty="0" err="1"/>
              <a:t>Laboratoire</a:t>
            </a:r>
            <a:r>
              <a:rPr lang="en-US" sz="1400" dirty="0"/>
              <a:t> </a:t>
            </a:r>
            <a:r>
              <a:rPr lang="en-US" sz="1400" dirty="0" err="1"/>
              <a:t>Atomes</a:t>
            </a:r>
            <a:r>
              <a:rPr lang="en-US" sz="1400" dirty="0"/>
              <a:t> Laser, </a:t>
            </a:r>
            <a:r>
              <a:rPr lang="en-US" sz="1400" dirty="0" err="1"/>
              <a:t>Faculte</a:t>
            </a:r>
            <a:r>
              <a:rPr lang="en-US" sz="1400" dirty="0"/>
              <a:t> des Sciences et Techniques, UCAD,  Senegal</a:t>
            </a:r>
            <a:endParaRPr lang="de-AT" sz="1400" dirty="0"/>
          </a:p>
        </p:txBody>
      </p:sp>
      <p:sp>
        <p:nvSpPr>
          <p:cNvPr id="4" name="TextBox 3">
            <a:extLst>
              <a:ext uri="{FF2B5EF4-FFF2-40B4-BE49-F238E27FC236}">
                <a16:creationId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pic>
        <p:nvPicPr>
          <p:cNvPr id="6" name="Picture 5">
            <a:extLst>
              <a:ext uri="{FF2B5EF4-FFF2-40B4-BE49-F238E27FC236}">
                <a16:creationId xmlns:a16="http://schemas.microsoft.com/office/drawing/2014/main" id="{D06FB469-F98C-AEC1-D161-30D93FA9F7A6}"/>
              </a:ext>
            </a:extLst>
          </p:cNvPr>
          <p:cNvPicPr>
            <a:picLocks noChangeAspect="1"/>
          </p:cNvPicPr>
          <p:nvPr/>
        </p:nvPicPr>
        <p:blipFill>
          <a:blip r:embed="rId4"/>
          <a:stretch>
            <a:fillRect/>
          </a:stretch>
        </p:blipFill>
        <p:spPr>
          <a:xfrm>
            <a:off x="9533434" y="3135561"/>
            <a:ext cx="2296673" cy="596059"/>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E208C2-D2F2-D7DD-F85C-EC929165F879}"/>
              </a:ext>
            </a:extLst>
          </p:cNvPr>
          <p:cNvSpPr txBox="1">
            <a:spLocks/>
          </p:cNvSpPr>
          <p:nvPr/>
        </p:nvSpPr>
        <p:spPr>
          <a:xfrm>
            <a:off x="16001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en-AT" sz="1400"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3755571" y="67301"/>
            <a:ext cx="8335735" cy="492443"/>
          </a:xfrm>
          <a:prstGeom prst="rect">
            <a:avLst/>
          </a:prstGeom>
          <a:noFill/>
        </p:spPr>
        <p:txBody>
          <a:bodyPr wrap="square" lIns="0" tIns="0" rIns="0" bIns="0" rtlCol="0" anchor="ctr">
            <a:spAutoFit/>
          </a:bodyPr>
          <a:lstStyle/>
          <a:p>
            <a:r>
              <a:rPr lang="en-US" sz="1600" b="1" dirty="0">
                <a:solidFill>
                  <a:schemeClr val="bg1"/>
                </a:solidFill>
                <a:latin typeface="Arial" panose="020B0604020202020204" pitchFamily="34" charset="0"/>
                <a:cs typeface="Arial" panose="020B0604020202020204" pitchFamily="34" charset="0"/>
              </a:rPr>
              <a:t> Increasing the availability and safety by integrating CTBTO station and NDC Facilities as sensitive digital asset in the Framework of national cybersecurity </a:t>
            </a:r>
            <a:r>
              <a:rPr lang="en-US" sz="1600" b="1" dirty="0" err="1">
                <a:solidFill>
                  <a:schemeClr val="bg1"/>
                </a:solidFill>
                <a:latin typeface="Arial" panose="020B0604020202020204" pitchFamily="34" charset="0"/>
                <a:cs typeface="Arial" panose="020B0604020202020204" pitchFamily="34" charset="0"/>
              </a:rPr>
              <a:t>programme</a:t>
            </a:r>
            <a:endParaRPr lang="en-GB" sz="1600" b="1"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D656F5E4-585E-076C-B7B6-EF5A15DC6B52}"/>
              </a:ext>
            </a:extLst>
          </p:cNvPr>
          <p:cNvSpPr txBox="1"/>
          <p:nvPr/>
        </p:nvSpPr>
        <p:spPr>
          <a:xfrm>
            <a:off x="160020" y="1484475"/>
            <a:ext cx="3798000" cy="2769989"/>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Like several States Signatories, an auxiliary seismic station installation agreement was signed on 22 May 2001 between Senegal and </a:t>
            </a:r>
            <a:r>
              <a:rPr lang="en-US" sz="1200" dirty="0" err="1"/>
              <a:t>Mr</a:t>
            </a:r>
            <a:r>
              <a:rPr lang="en-US" sz="1200" dirty="0"/>
              <a:t> Wolfgang Hoffmann, Executive Secretary of the Comprehensive Nuclear-Test-Ban Treaty Organization (CTBTO). It entered into force on 24 March 2006. In the same vein, Senegal, like all States Signatories, has access to the data of the International Data Centre (IDC) and even holds a National Data Centre offered by the CTBTO. These elements of the International Monitoring System and IDC networks are managed under the responsibility of the CTBTO, in whole or in part from the point of view of operation and availability and IT security. Often with on-site support staff for maintenance and operation, from the structure serving as a focal point. </a:t>
            </a:r>
            <a:endParaRPr lang="de-AT" sz="1200" dirty="0"/>
          </a:p>
        </p:txBody>
      </p:sp>
      <p:sp>
        <p:nvSpPr>
          <p:cNvPr id="13" name="TextBox 3">
            <a:extLst>
              <a:ext uri="{FF2B5EF4-FFF2-40B4-BE49-F238E27FC236}">
                <a16:creationId xmlns:a16="http://schemas.microsoft.com/office/drawing/2014/main" id="{0B56D095-DF7C-7F75-ACDC-26C9BCA82DBD}"/>
              </a:ext>
            </a:extLst>
          </p:cNvPr>
          <p:cNvSpPr txBox="1"/>
          <p:nvPr/>
        </p:nvSpPr>
        <p:spPr>
          <a:xfrm>
            <a:off x="4196998" y="1471853"/>
            <a:ext cx="3850568" cy="4648645"/>
          </a:xfrm>
          <a:prstGeom prst="rect">
            <a:avLst/>
          </a:prstGeom>
          <a:noFill/>
        </p:spPr>
        <p:txBody>
          <a:bodyPr wrap="square" lIns="0" tIns="0" rIns="0" bIns="0">
            <a:spAutoFit/>
          </a:bodyPr>
          <a:lstStyle/>
          <a:p>
            <a:pPr marL="171450" indent="-171450" algn="just">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However, integrating this IT equipment and installations or operational technologies into the national register of sensitive digital assets to take them into account in a national IT security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would allow for closer, more regular monitoring and consideration in the general budget of the structures in charge of digital technology and cybersecurity.</a:t>
            </a:r>
          </a:p>
          <a:p>
            <a:pPr marL="171450" indent="-171450" algn="just">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a:t>
            </a:r>
            <a:r>
              <a:rPr lang="en-US" sz="1200" dirty="0" err="1">
                <a:latin typeface="Arial" panose="020B0604020202020204" pitchFamily="34" charset="0"/>
                <a:cs typeface="Arial" panose="020B0604020202020204" pitchFamily="34" charset="0"/>
              </a:rPr>
              <a:t>auxialiary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sismic</a:t>
            </a:r>
            <a:r>
              <a:rPr lang="en-US" sz="1200" dirty="0">
                <a:latin typeface="Arial" panose="020B0604020202020204" pitchFamily="34" charset="0"/>
                <a:cs typeface="Arial" panose="020B0604020202020204" pitchFamily="34" charset="0"/>
              </a:rPr>
              <a:t> station  at </a:t>
            </a:r>
            <a:r>
              <a:rPr lang="en-US" sz="1200" dirty="0" err="1">
                <a:latin typeface="Arial" panose="020B0604020202020204" pitchFamily="34" charset="0"/>
                <a:cs typeface="Arial" panose="020B0604020202020204" pitchFamily="34" charset="0"/>
              </a:rPr>
              <a:t>Babate</a:t>
            </a:r>
            <a:r>
              <a:rPr lang="en-US" sz="1200" dirty="0">
                <a:latin typeface="Arial" panose="020B0604020202020204" pitchFamily="34" charset="0"/>
                <a:cs typeface="Arial" panose="020B0604020202020204" pitchFamily="34" charset="0"/>
              </a:rPr>
              <a:t>(MBOUR), coded AS0 97 with a second remote ICT VSAT </a:t>
            </a:r>
            <a:r>
              <a:rPr lang="en-US" sz="1200" dirty="0" err="1">
                <a:latin typeface="Arial" panose="020B0604020202020204" pitchFamily="34" charset="0"/>
                <a:cs typeface="Arial" panose="020B0604020202020204" pitchFamily="34" charset="0"/>
              </a:rPr>
              <a:t>sation</a:t>
            </a:r>
            <a:endParaRPr lang="en-US" sz="1200" dirty="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On </a:t>
            </a:r>
            <a:r>
              <a:rPr lang="en-US" sz="1200" dirty="0" err="1">
                <a:latin typeface="Arial" panose="020B0604020202020204" pitchFamily="34" charset="0"/>
                <a:cs typeface="Arial" panose="020B0604020202020204" pitchFamily="34" charset="0"/>
              </a:rPr>
              <a:t>september</a:t>
            </a:r>
            <a:r>
              <a:rPr lang="en-US" sz="1200" dirty="0">
                <a:latin typeface="Arial" panose="020B0604020202020204" pitchFamily="34" charset="0"/>
                <a:cs typeface="Arial" panose="020B0604020202020204" pitchFamily="34" charset="0"/>
              </a:rPr>
              <a:t> 2011, the country was provided with National Data Center Material which </a:t>
            </a:r>
            <a:r>
              <a:rPr lang="en-US" sz="1200" dirty="0" err="1">
                <a:latin typeface="Arial" panose="020B0604020202020204" pitchFamily="34" charset="0"/>
                <a:cs typeface="Arial" panose="020B0604020202020204" pitchFamily="34" charset="0"/>
              </a:rPr>
              <a:t>consit</a:t>
            </a:r>
            <a:r>
              <a:rPr lang="en-US" sz="1200" dirty="0">
                <a:latin typeface="Arial" panose="020B0604020202020204" pitchFamily="34" charset="0"/>
                <a:cs typeface="Arial" panose="020B0604020202020204" pitchFamily="34" charset="0"/>
              </a:rPr>
              <a:t> of the below specifications:  SUN Ultra 40 M2  ; Disc Capacity  : 1,5 TB  ; Processors : 8 x Quad-Core AMD Opteron Processor 2356 · Power supply : APC Smart UPS </a:t>
            </a:r>
            <a:endParaRPr lang="en-GB" sz="1200" dirty="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induction training of NDC groups on data </a:t>
            </a:r>
            <a:r>
              <a:rPr lang="en-US" sz="1200" dirty="0" err="1">
                <a:latin typeface="Arial" panose="020B0604020202020204" pitchFamily="34" charset="0"/>
                <a:cs typeface="Arial" panose="020B0604020202020204" pitchFamily="34" charset="0"/>
              </a:rPr>
              <a:t>uses,acces</a:t>
            </a:r>
            <a:r>
              <a:rPr lang="en-US" sz="1200" dirty="0">
                <a:latin typeface="Arial" panose="020B0604020202020204" pitchFamily="34" charset="0"/>
                <a:cs typeface="Arial" panose="020B0604020202020204" pitchFamily="34" charset="0"/>
              </a:rPr>
              <a:t> and analyses ( students, </a:t>
            </a:r>
            <a:r>
              <a:rPr lang="en-US" sz="1200" dirty="0" err="1">
                <a:latin typeface="Arial" panose="020B0604020202020204" pitchFamily="34" charset="0"/>
                <a:cs typeface="Arial" panose="020B0604020202020204" pitchFamily="34" charset="0"/>
              </a:rPr>
              <a:t>techer</a:t>
            </a:r>
            <a:r>
              <a:rPr lang="en-US" sz="1200" dirty="0">
                <a:latin typeface="Arial" panose="020B0604020202020204" pitchFamily="34" charset="0"/>
                <a:cs typeface="Arial" panose="020B0604020202020204" pitchFamily="34" charset="0"/>
              </a:rPr>
              <a:t> and professional)</a:t>
            </a:r>
          </a:p>
          <a:p>
            <a:pPr marL="171450" indent="-171450" algn="just">
              <a:lnSpc>
                <a:spcPct val="107000"/>
              </a:lnSpc>
              <a:spcAft>
                <a:spcPts val="800"/>
              </a:spcAft>
              <a:buFont typeface="Arial" panose="020B0604020202020204" pitchFamily="34" charset="0"/>
              <a:buChar char="•"/>
            </a:pPr>
            <a:r>
              <a:rPr lang="en-US" sz="1200" dirty="0" err="1">
                <a:latin typeface="Arial" panose="020B0604020202020204" pitchFamily="34" charset="0"/>
                <a:cs typeface="Arial" panose="020B0604020202020204" pitchFamily="34" charset="0"/>
              </a:rPr>
              <a:t>Informations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sensitiyation</a:t>
            </a:r>
            <a:r>
              <a:rPr lang="en-US" sz="1200" dirty="0">
                <a:latin typeface="Arial" panose="020B0604020202020204" pitchFamily="34" charset="0"/>
                <a:cs typeface="Arial" panose="020B0604020202020204" pitchFamily="34" charset="0"/>
              </a:rPr>
              <a:t> on the </a:t>
            </a:r>
            <a:r>
              <a:rPr lang="en-US" sz="1200" dirty="0" err="1">
                <a:latin typeface="Arial" panose="020B0604020202020204" pitchFamily="34" charset="0"/>
                <a:cs typeface="Arial" panose="020B0604020202020204" pitchFamily="34" charset="0"/>
              </a:rPr>
              <a:t>CTBTo</a:t>
            </a:r>
            <a:r>
              <a:rPr lang="en-US" sz="1200" dirty="0">
                <a:latin typeface="Arial" panose="020B0604020202020204" pitchFamily="34" charset="0"/>
                <a:cs typeface="Arial" panose="020B0604020202020204" pitchFamily="34" charset="0"/>
              </a:rPr>
              <a:t> treaty and  data applications on various fields  are weak</a:t>
            </a:r>
          </a:p>
          <a:p>
            <a:pPr marL="171450" indent="-171450" algn="just">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Still need continuous information and update </a:t>
            </a:r>
            <a:r>
              <a:rPr lang="en-US" sz="1200" dirty="0" err="1">
                <a:latin typeface="Arial" panose="020B0604020202020204" pitchFamily="34" charset="0"/>
                <a:cs typeface="Arial" panose="020B0604020202020204" pitchFamily="34" charset="0"/>
              </a:rPr>
              <a:t>tfor</a:t>
            </a:r>
            <a:r>
              <a:rPr lang="en-US" sz="1200" dirty="0">
                <a:latin typeface="Arial" panose="020B0604020202020204" pitchFamily="34" charset="0"/>
                <a:cs typeface="Arial" panose="020B0604020202020204" pitchFamily="34" charset="0"/>
              </a:rPr>
              <a:t> high decision making commitment and support</a:t>
            </a:r>
            <a:endParaRPr lang="en-GB" sz="1200" dirty="0">
              <a:latin typeface="Arial" panose="020B0604020202020204" pitchFamily="34" charset="0"/>
              <a:cs typeface="Arial" panose="020B0604020202020204" pitchFamily="34" charset="0"/>
            </a:endParaRPr>
          </a:p>
        </p:txBody>
      </p:sp>
      <p:sp>
        <p:nvSpPr>
          <p:cNvPr id="14" name="TextBox 3">
            <a:extLst>
              <a:ext uri="{FF2B5EF4-FFF2-40B4-BE49-F238E27FC236}">
                <a16:creationId xmlns:a16="http://schemas.microsoft.com/office/drawing/2014/main" id="{0BB73BE2-FF77-1E00-9052-628439D08470}"/>
              </a:ext>
            </a:extLst>
          </p:cNvPr>
          <p:cNvSpPr txBox="1"/>
          <p:nvPr/>
        </p:nvSpPr>
        <p:spPr>
          <a:xfrm>
            <a:off x="8215888" y="1549110"/>
            <a:ext cx="3798000" cy="2400657"/>
          </a:xfrm>
          <a:prstGeom prst="rect">
            <a:avLst/>
          </a:prstGeom>
          <a:noFill/>
        </p:spPr>
        <p:txBody>
          <a:bodyPr wrap="square" lIns="0" tIns="0" rIns="0" bIns="0">
            <a:spAutoFit/>
          </a:bodyPr>
          <a:lstStyle/>
          <a:p>
            <a:pPr algn="just"/>
            <a:r>
              <a:rPr lang="en-US" sz="1200" dirty="0">
                <a:latin typeface="Arial" panose="020B0604020202020204" pitchFamily="34" charset="0"/>
                <a:ea typeface="Calibri" panose="020F0502020204030204" pitchFamily="34" charset="0"/>
                <a:cs typeface="Arial" panose="020B0604020202020204" pitchFamily="34" charset="0"/>
              </a:rPr>
              <a:t>Necessary   action  where taken  to place under the direct supervision of the  Government the responsibility of the AS097, which was managed by another non governmental </a:t>
            </a:r>
            <a:r>
              <a:rPr lang="en-US" sz="1200" dirty="0" err="1">
                <a:latin typeface="Arial" panose="020B0604020202020204" pitchFamily="34" charset="0"/>
                <a:ea typeface="Calibri" panose="020F0502020204030204" pitchFamily="34" charset="0"/>
                <a:cs typeface="Arial" panose="020B0604020202020204" pitchFamily="34" charset="0"/>
              </a:rPr>
              <a:t>organisation</a:t>
            </a:r>
            <a:r>
              <a:rPr lang="en-US" sz="1200" dirty="0">
                <a:latin typeface="Arial" panose="020B0604020202020204" pitchFamily="34" charset="0"/>
                <a:ea typeface="Calibri" panose="020F0502020204030204" pitchFamily="34" charset="0"/>
                <a:cs typeface="Arial" panose="020B0604020202020204" pitchFamily="34" charset="0"/>
              </a:rPr>
              <a:t>  partner</a:t>
            </a:r>
          </a:p>
          <a:p>
            <a:pPr algn="just"/>
            <a:r>
              <a:rPr lang="en-US" sz="1200" dirty="0">
                <a:latin typeface="Arial" panose="020B0604020202020204" pitchFamily="34" charset="0"/>
                <a:ea typeface="Calibri" panose="020F0502020204030204" pitchFamily="34" charset="0"/>
                <a:cs typeface="Arial" panose="020B0604020202020204" pitchFamily="34" charset="0"/>
              </a:rPr>
              <a:t>Appointment of  a </a:t>
            </a:r>
            <a:r>
              <a:rPr lang="en-US" sz="1200" dirty="0" err="1">
                <a:latin typeface="Arial" panose="020B0604020202020204" pitchFamily="34" charset="0"/>
                <a:ea typeface="Calibri" panose="020F0502020204030204" pitchFamily="34" charset="0"/>
                <a:cs typeface="Arial" panose="020B0604020202020204" pitchFamily="34" charset="0"/>
              </a:rPr>
              <a:t>geophysisist</a:t>
            </a:r>
            <a:r>
              <a:rPr lang="en-US" sz="1200" dirty="0">
                <a:latin typeface="Arial" panose="020B0604020202020204" pitchFamily="34" charset="0"/>
                <a:ea typeface="Calibri" panose="020F0502020204030204" pitchFamily="34" charset="0"/>
                <a:cs typeface="Arial" panose="020B0604020202020204" pitchFamily="34" charset="0"/>
              </a:rPr>
              <a:t> as station operator and station responsible of AS097</a:t>
            </a:r>
          </a:p>
          <a:p>
            <a:pPr algn="just"/>
            <a:r>
              <a:rPr lang="en-US" sz="1200" dirty="0" err="1">
                <a:latin typeface="Arial" panose="020B0604020202020204" pitchFamily="34" charset="0"/>
                <a:ea typeface="Calibri" panose="020F0502020204030204" pitchFamily="34" charset="0"/>
                <a:cs typeface="Arial" panose="020B0604020202020204" pitchFamily="34" charset="0"/>
              </a:rPr>
              <a:t>Displaceùent</a:t>
            </a:r>
            <a:r>
              <a:rPr lang="en-US" sz="1200" dirty="0">
                <a:latin typeface="Arial" panose="020B0604020202020204" pitchFamily="34" charset="0"/>
                <a:ea typeface="Calibri" panose="020F0502020204030204" pitchFamily="34" charset="0"/>
                <a:cs typeface="Arial" panose="020B0604020202020204" pitchFamily="34" charset="0"/>
              </a:rPr>
              <a:t>  of  the NDC to the </a:t>
            </a:r>
            <a:r>
              <a:rPr lang="en-US" sz="1200" dirty="0" err="1">
                <a:latin typeface="Arial" panose="020B0604020202020204" pitchFamily="34" charset="0"/>
                <a:ea typeface="Calibri" panose="020F0502020204030204" pitchFamily="34" charset="0"/>
                <a:cs typeface="Arial" panose="020B0604020202020204" pitchFamily="34" charset="0"/>
              </a:rPr>
              <a:t>governement</a:t>
            </a:r>
            <a:r>
              <a:rPr lang="en-US" sz="1200" dirty="0">
                <a:latin typeface="Arial" panose="020B0604020202020204" pitchFamily="34" charset="0"/>
                <a:ea typeface="Calibri" panose="020F0502020204030204" pitchFamily="34" charset="0"/>
                <a:cs typeface="Arial" panose="020B0604020202020204" pitchFamily="34" charset="0"/>
              </a:rPr>
              <a:t> ICTs head quarter ( </a:t>
            </a:r>
            <a:r>
              <a:rPr lang="en-US" sz="1200" dirty="0" err="1">
                <a:latin typeface="Arial" panose="020B0604020202020204" pitchFamily="34" charset="0"/>
                <a:ea typeface="Calibri" panose="020F0502020204030204" pitchFamily="34" charset="0"/>
                <a:cs typeface="Arial" panose="020B0604020202020204" pitchFamily="34" charset="0"/>
              </a:rPr>
              <a:t>Senum</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err="1">
                <a:latin typeface="Arial" panose="020B0604020202020204" pitchFamily="34" charset="0"/>
                <a:ea typeface="Calibri" panose="020F0502020204030204" pitchFamily="34" charset="0"/>
                <a:cs typeface="Arial" panose="020B0604020202020204" pitchFamily="34" charset="0"/>
              </a:rPr>
              <a:t>formely</a:t>
            </a:r>
            <a:r>
              <a:rPr lang="en-US" sz="1200" dirty="0">
                <a:latin typeface="Arial" panose="020B0604020202020204" pitchFamily="34" charset="0"/>
                <a:ea typeface="Calibri" panose="020F0502020204030204" pitchFamily="34" charset="0"/>
                <a:cs typeface="Arial" panose="020B0604020202020204" pitchFamily="34" charset="0"/>
              </a:rPr>
              <a:t> ADIE : </a:t>
            </a:r>
            <a:r>
              <a:rPr lang="en-US" sz="1200" dirty="0" err="1">
                <a:latin typeface="Arial" panose="020B0604020202020204" pitchFamily="34" charset="0"/>
                <a:ea typeface="Calibri" panose="020F0502020204030204" pitchFamily="34" charset="0"/>
                <a:cs typeface="Arial" panose="020B0604020202020204" pitchFamily="34" charset="0"/>
              </a:rPr>
              <a:t>Agence</a:t>
            </a:r>
            <a:r>
              <a:rPr lang="en-US" sz="1200" dirty="0">
                <a:latin typeface="Arial" panose="020B0604020202020204" pitchFamily="34" charset="0"/>
                <a:ea typeface="Calibri" panose="020F0502020204030204" pitchFamily="34" charset="0"/>
                <a:cs typeface="Arial" panose="020B0604020202020204" pitchFamily="34" charset="0"/>
              </a:rPr>
              <a:t> de Developpement de </a:t>
            </a:r>
            <a:r>
              <a:rPr lang="en-US" sz="1200" dirty="0" err="1">
                <a:latin typeface="Arial" panose="020B0604020202020204" pitchFamily="34" charset="0"/>
                <a:ea typeface="Calibri" panose="020F0502020204030204" pitchFamily="34" charset="0"/>
                <a:cs typeface="Arial" panose="020B0604020202020204" pitchFamily="34" charset="0"/>
              </a:rPr>
              <a:t>l'Informatique</a:t>
            </a:r>
            <a:r>
              <a:rPr lang="en-US" sz="1200" dirty="0">
                <a:latin typeface="Arial" panose="020B0604020202020204" pitchFamily="34" charset="0"/>
                <a:ea typeface="Calibri" panose="020F0502020204030204" pitchFamily="34" charset="0"/>
                <a:cs typeface="Arial" panose="020B0604020202020204" pitchFamily="34" charset="0"/>
              </a:rPr>
              <a:t> de </a:t>
            </a:r>
            <a:r>
              <a:rPr lang="en-US" sz="1200" dirty="0" err="1">
                <a:latin typeface="Arial" panose="020B0604020202020204" pitchFamily="34" charset="0"/>
                <a:ea typeface="Calibri" panose="020F0502020204030204" pitchFamily="34" charset="0"/>
                <a:cs typeface="Arial" panose="020B0604020202020204" pitchFamily="34" charset="0"/>
              </a:rPr>
              <a:t>l'Etat</a:t>
            </a:r>
            <a:r>
              <a:rPr lang="en-US" sz="1200" dirty="0">
                <a:latin typeface="Arial" panose="020B0604020202020204" pitchFamily="34" charset="0"/>
                <a:ea typeface="Calibri" panose="020F0502020204030204" pitchFamily="34" charset="0"/>
                <a:cs typeface="Arial" panose="020B0604020202020204" pitchFamily="34" charset="0"/>
              </a:rPr>
              <a:t>) ; in regard to ensure its full supervision and to let appear that the NDC is national property.</a:t>
            </a:r>
          </a:p>
          <a:p>
            <a:pPr algn="just"/>
            <a:endParaRPr lang="en-US" sz="1200" dirty="0">
              <a:latin typeface="Arial" panose="020B0604020202020204" pitchFamily="34" charset="0"/>
              <a:ea typeface="Calibri" panose="020F0502020204030204" pitchFamily="34" charset="0"/>
              <a:cs typeface="Arial" panose="020B0604020202020204" pitchFamily="34" charset="0"/>
            </a:endParaRPr>
          </a:p>
          <a:p>
            <a:pPr algn="just"/>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26" name="Title 1">
            <a:extLst>
              <a:ext uri="{FF2B5EF4-FFF2-40B4-BE49-F238E27FC236}">
                <a16:creationId xmlns:a16="http://schemas.microsoft.com/office/drawing/2014/main"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err="1">
                <a:solidFill>
                  <a:srgbClr val="1B3B65"/>
                </a:solidFill>
                <a:latin typeface="Arial" panose="020B0604020202020204" pitchFamily="34" charset="0"/>
                <a:cs typeface="Arial" panose="020B0604020202020204" pitchFamily="34" charset="0"/>
              </a:rPr>
              <a:t>Px.x-yyy</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AC015EC-7085-FFC6-ED5E-2B0F1E838440}"/>
              </a:ext>
            </a:extLst>
          </p:cNvPr>
          <p:cNvSpPr txBox="1"/>
          <p:nvPr/>
        </p:nvSpPr>
        <p:spPr>
          <a:xfrm>
            <a:off x="3755571" y="692420"/>
            <a:ext cx="7005502" cy="238076"/>
          </a:xfrm>
          <a:prstGeom prst="rect">
            <a:avLst/>
          </a:prstGeom>
          <a:noFill/>
        </p:spPr>
        <p:txBody>
          <a:bodyPr wrap="square" lIns="0" tIns="0" rIns="0" bIns="0" rtlCol="0" anchor="t">
            <a:normAutofit/>
          </a:bodyPr>
          <a:lstStyle/>
          <a:p>
            <a:r>
              <a:rPr lang="en-GB" sz="1200" dirty="0" err="1">
                <a:solidFill>
                  <a:srgbClr val="1A3A64"/>
                </a:solidFill>
                <a:latin typeface="Arial" panose="020B0604020202020204" pitchFamily="34" charset="0"/>
                <a:cs typeface="Arial" panose="020B0604020202020204" pitchFamily="34" charset="0"/>
              </a:rPr>
              <a:t>TCheikh</a:t>
            </a:r>
            <a:r>
              <a:rPr lang="en-GB" sz="1200" dirty="0">
                <a:solidFill>
                  <a:srgbClr val="1A3A64"/>
                </a:solidFill>
                <a:latin typeface="Arial" panose="020B0604020202020204" pitchFamily="34" charset="0"/>
                <a:cs typeface="Arial" panose="020B0604020202020204" pitchFamily="34" charset="0"/>
              </a:rPr>
              <a:t> Amadou Bamba</a:t>
            </a:r>
            <a:r>
              <a:rPr lang="fr-SN" sz="1200" dirty="0">
                <a:solidFill>
                  <a:srgbClr val="1A3A64"/>
                </a:solidFill>
                <a:latin typeface="Arial" panose="020B0604020202020204" pitchFamily="34" charset="0"/>
                <a:cs typeface="Arial" panose="020B0604020202020204" pitchFamily="34" charset="0"/>
              </a:rPr>
              <a:t> DATH</a:t>
            </a:r>
            <a:endParaRPr lang="en-US" sz="1200" dirty="0">
              <a:solidFill>
                <a:srgbClr val="1A3A64"/>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C1E73C3D-944D-FA4D-C406-6655B5974A6C}"/>
              </a:ext>
            </a:extLst>
          </p:cNvPr>
          <p:cNvSpPr txBox="1"/>
          <p:nvPr/>
        </p:nvSpPr>
        <p:spPr>
          <a:xfrm>
            <a:off x="70667" y="6369145"/>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de-AT" sz="800" dirty="0">
                <a:solidFill>
                  <a:schemeClr val="bg1">
                    <a:lumMod val="65000"/>
                  </a:schemeClr>
                </a:solidFill>
              </a:rPr>
              <a:t> </a:t>
            </a:r>
            <a:r>
              <a:rPr lang="en-US" sz="800" dirty="0">
                <a:solidFill>
                  <a:schemeClr val="bg1">
                    <a:lumMod val="65000"/>
                  </a:schemeClr>
                </a:solidFill>
              </a:rPr>
              <a:t>DISCLAIMER: This presentation has been generated for illustration purposes only.</a:t>
            </a:r>
            <a:endParaRPr lang="de-AT" sz="800" dirty="0">
              <a:solidFill>
                <a:schemeClr val="bg1">
                  <a:lumMod val="65000"/>
                </a:schemeClr>
              </a:solidFill>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4221684" y="1048088"/>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Approach for  operation and facilities management</a:t>
            </a:r>
            <a:endParaRPr lang="en-AT" sz="1400" dirty="0">
              <a:solidFill>
                <a:srgbClr val="1A3A64"/>
              </a:solidFill>
            </a:endParaRPr>
          </a:p>
        </p:txBody>
      </p:sp>
      <p:sp>
        <p:nvSpPr>
          <p:cNvPr id="9" name="Title 1">
            <a:extLst>
              <a:ext uri="{FF2B5EF4-FFF2-40B4-BE49-F238E27FC236}">
                <a16:creationId xmlns:a16="http://schemas.microsoft.com/office/drawing/2014/main" id="{8A07ACA4-64C2-C205-3708-32A126EF5FD2}"/>
              </a:ext>
            </a:extLst>
          </p:cNvPr>
          <p:cNvSpPr txBox="1">
            <a:spLocks/>
          </p:cNvSpPr>
          <p:nvPr/>
        </p:nvSpPr>
        <p:spPr>
          <a:xfrm>
            <a:off x="8206842"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Advances and </a:t>
            </a:r>
            <a:r>
              <a:rPr lang="en-US" sz="1400" b="1" dirty="0" err="1">
                <a:solidFill>
                  <a:srgbClr val="1A3A64"/>
                </a:solidFill>
                <a:latin typeface="Arial" panose="020B0604020202020204" pitchFamily="34" charset="0"/>
                <a:cs typeface="Arial" panose="020B0604020202020204" pitchFamily="34" charset="0"/>
              </a:rPr>
              <a:t>Challengess</a:t>
            </a:r>
            <a:endParaRPr lang="en-AT" sz="1400" dirty="0">
              <a:solidFill>
                <a:srgbClr val="1A3A64"/>
              </a:solidFill>
            </a:endParaRPr>
          </a:p>
        </p:txBody>
      </p:sp>
      <p:sp>
        <p:nvSpPr>
          <p:cNvPr id="12" name="TextBox 11">
            <a:extLst>
              <a:ext uri="{FF2B5EF4-FFF2-40B4-BE49-F238E27FC236}">
                <a16:creationId xmlns:a16="http://schemas.microsoft.com/office/drawing/2014/main" id="{2513E678-8175-E898-42F1-230FFCEF4123}"/>
              </a:ext>
            </a:extLst>
          </p:cNvPr>
          <p:cNvSpPr txBox="1"/>
          <p:nvPr/>
        </p:nvSpPr>
        <p:spPr>
          <a:xfrm>
            <a:off x="52574" y="5958135"/>
            <a:ext cx="3816093" cy="369332"/>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Schematic overview of the processes for data acquisition and interface to the CTBTO  NDC Dakar</a:t>
            </a:r>
            <a:endParaRPr lang="en-GB" sz="9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5C3E75AC-18B1-A2BB-04BD-778470D271C7}"/>
              </a:ext>
            </a:extLst>
          </p:cNvPr>
          <p:cNvSpPr txBox="1">
            <a:spLocks/>
          </p:cNvSpPr>
          <p:nvPr/>
        </p:nvSpPr>
        <p:spPr>
          <a:xfrm>
            <a:off x="8047566" y="3553181"/>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Challenges</a:t>
            </a:r>
            <a:endParaRPr lang="en-AT" sz="1400" dirty="0">
              <a:solidFill>
                <a:srgbClr val="1A3A64"/>
              </a:solidFill>
            </a:endParaRPr>
          </a:p>
        </p:txBody>
      </p:sp>
      <p:sp>
        <p:nvSpPr>
          <p:cNvPr id="18" name="TextBox 3">
            <a:extLst>
              <a:ext uri="{FF2B5EF4-FFF2-40B4-BE49-F238E27FC236}">
                <a16:creationId xmlns:a16="http://schemas.microsoft.com/office/drawing/2014/main" id="{33F41545-26F7-7C17-25FD-9E0AB4018277}"/>
              </a:ext>
            </a:extLst>
          </p:cNvPr>
          <p:cNvSpPr txBox="1"/>
          <p:nvPr/>
        </p:nvSpPr>
        <p:spPr>
          <a:xfrm>
            <a:off x="8215888" y="3902542"/>
            <a:ext cx="3798000" cy="2870081"/>
          </a:xfrm>
          <a:prstGeom prst="rect">
            <a:avLst/>
          </a:prstGeom>
          <a:noFill/>
        </p:spPr>
        <p:txBody>
          <a:bodyPr wrap="square" lIns="0" tIns="0" rIns="0" bIns="0">
            <a:spAutoFit/>
          </a:bodyPr>
          <a:lstStyle/>
          <a:p>
            <a:pPr algn="just">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-including the facilities of CTBTO in the national sensitive digital asset by the Government  for  consideration on:;</a:t>
            </a:r>
          </a:p>
          <a:p>
            <a:pPr marL="171450" indent="-171450" algn="just">
              <a:lnSpc>
                <a:spcPct val="107000"/>
              </a:lnSpc>
              <a:spcAft>
                <a:spcPts val="800"/>
              </a:spcAft>
              <a:buFontTx/>
              <a:buChar char="-"/>
            </a:pPr>
            <a:r>
              <a:rPr lang="en-GB" sz="1200" dirty="0">
                <a:latin typeface="Arial" panose="020B0604020202020204" pitchFamily="34" charset="0"/>
                <a:ea typeface="Calibri" panose="020F0502020204030204" pitchFamily="34" charset="0"/>
                <a:cs typeface="Arial" panose="020B0604020202020204" pitchFamily="34" charset="0"/>
              </a:rPr>
              <a:t>Operation support budget and resources</a:t>
            </a:r>
          </a:p>
          <a:p>
            <a:pPr marL="171450" indent="-171450" algn="just">
              <a:lnSpc>
                <a:spcPct val="107000"/>
              </a:lnSpc>
              <a:spcAft>
                <a:spcPts val="800"/>
              </a:spcAft>
              <a:buFontTx/>
              <a:buChar char="-"/>
            </a:pPr>
            <a:r>
              <a:rPr lang="en-GB" sz="1200" dirty="0">
                <a:latin typeface="Arial" panose="020B0604020202020204" pitchFamily="34" charset="0"/>
                <a:ea typeface="Calibri" panose="020F0502020204030204" pitchFamily="34" charset="0"/>
                <a:cs typeface="Arial" panose="020B0604020202020204" pitchFamily="34" charset="0"/>
              </a:rPr>
              <a:t>Safety </a:t>
            </a:r>
            <a:r>
              <a:rPr lang="en-GB" sz="1200" dirty="0" err="1">
                <a:latin typeface="Arial" panose="020B0604020202020204" pitchFamily="34" charset="0"/>
                <a:ea typeface="Calibri" panose="020F0502020204030204" pitchFamily="34" charset="0"/>
                <a:cs typeface="Arial" panose="020B0604020202020204" pitchFamily="34" charset="0"/>
              </a:rPr>
              <a:t>qnd</a:t>
            </a:r>
            <a:r>
              <a:rPr lang="en-GB" sz="1200" dirty="0">
                <a:latin typeface="Arial" panose="020B0604020202020204" pitchFamily="34" charset="0"/>
                <a:ea typeface="Calibri" panose="020F0502020204030204" pitchFamily="34" charset="0"/>
                <a:cs typeface="Arial" panose="020B0604020202020204" pitchFamily="34" charset="0"/>
              </a:rPr>
              <a:t> security including cybersecurity and ICT infrastructure availability</a:t>
            </a:r>
          </a:p>
          <a:p>
            <a:pPr marL="171450" indent="-171450" algn="just">
              <a:lnSpc>
                <a:spcPct val="107000"/>
              </a:lnSpc>
              <a:spcAft>
                <a:spcPts val="800"/>
              </a:spcAft>
              <a:buFontTx/>
              <a:buChar char="-"/>
            </a:pPr>
            <a:r>
              <a:rPr lang="en-GB" sz="1200" dirty="0">
                <a:latin typeface="Arial" panose="020B0604020202020204" pitchFamily="34" charset="0"/>
                <a:ea typeface="Calibri" panose="020F0502020204030204" pitchFamily="34" charset="0"/>
                <a:cs typeface="Arial" panose="020B0604020202020204" pitchFamily="34" charset="0"/>
              </a:rPr>
              <a:t>Financial supports  in cooperation  with CTBTO  and other national institutions  involved  in the treaty obligations or scientific and civil applications of  generated Data</a:t>
            </a:r>
          </a:p>
          <a:p>
            <a:pPr marL="171450" indent="-171450" algn="just">
              <a:lnSpc>
                <a:spcPct val="107000"/>
              </a:lnSpc>
              <a:spcAft>
                <a:spcPts val="800"/>
              </a:spcAft>
              <a:buFontTx/>
              <a:buChar char="-"/>
            </a:pPr>
            <a:endParaRPr lang="en-GB" sz="12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AA6C8DB-1D6F-056D-6868-50086EE95128}"/>
              </a:ext>
            </a:extLst>
          </p:cNvPr>
          <p:cNvPicPr>
            <a:picLocks noChangeAspect="1"/>
          </p:cNvPicPr>
          <p:nvPr/>
        </p:nvPicPr>
        <p:blipFill>
          <a:blip r:embed="rId3"/>
          <a:stretch>
            <a:fillRect/>
          </a:stretch>
        </p:blipFill>
        <p:spPr>
          <a:xfrm>
            <a:off x="9946567" y="6137657"/>
            <a:ext cx="2057974" cy="504251"/>
          </a:xfrm>
          <a:prstGeom prst="rect">
            <a:avLst/>
          </a:prstGeom>
        </p:spPr>
      </p:pic>
      <p:pic>
        <p:nvPicPr>
          <p:cNvPr id="15" name="Image 14">
            <a:extLst>
              <a:ext uri="{FF2B5EF4-FFF2-40B4-BE49-F238E27FC236}">
                <a16:creationId xmlns:a16="http://schemas.microsoft.com/office/drawing/2014/main" id="{A239E44A-C504-E04C-95AC-D2B1808FC75C}"/>
              </a:ext>
            </a:extLst>
          </p:cNvPr>
          <p:cNvPicPr>
            <a:picLocks noChangeAspect="1"/>
          </p:cNvPicPr>
          <p:nvPr/>
        </p:nvPicPr>
        <p:blipFill>
          <a:blip r:embed="rId4"/>
          <a:stretch>
            <a:fillRect/>
          </a:stretch>
        </p:blipFill>
        <p:spPr>
          <a:xfrm>
            <a:off x="187159" y="4045894"/>
            <a:ext cx="3681508" cy="1917362"/>
          </a:xfrm>
          <a:prstGeom prst="rect">
            <a:avLst/>
          </a:prstGeom>
        </p:spPr>
      </p:pic>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customXml/itemProps3.xml><?xml version="1.0" encoding="utf-8"?>
<ds:datastoreItem xmlns:ds="http://schemas.openxmlformats.org/officeDocument/2006/customXml" ds:itemID="{631B2391-BB47-4844-8BD8-08DE9757A500}">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221</TotalTime>
  <Words>616</Words>
  <Application>Microsoft Office PowerPoint</Application>
  <PresentationFormat>Grand écran</PresentationFormat>
  <Paragraphs>32</Paragraphs>
  <Slides>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Aptos</vt:lpstr>
      <vt:lpstr>Aptos Display</vt:lpstr>
      <vt:lpstr>Arial</vt:lpstr>
      <vt:lpstr>Calibri</vt:lpstr>
      <vt:lpstr>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HASSANI Hossein</dc:creator>
  <cp:lastModifiedBy>User</cp:lastModifiedBy>
  <cp:revision>26</cp:revision>
  <dcterms:created xsi:type="dcterms:W3CDTF">2025-06-09T12:44:39Z</dcterms:created>
  <dcterms:modified xsi:type="dcterms:W3CDTF">2025-09-01T13:19:14Z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