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docMetadata/LabelInfo.xml" ContentType="application/vnd.ms-office.classificationlabels+xml"/>
  <Override PartName="/customXml/itemProps1.xml" ContentType="application/vnd.openxmlformats-officedocument.customXmlPropertie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changesInfos/changesInfo1.xml" ContentType="application/vnd.ms-powerpoint.changesinfo+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90" r:id="rId5"/>
    <p:sldId id="28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Opening/ Cover Slide" id="{CB344858-E8AC-4DD0-9C92-E279453233AB}">
          <p14:sldIdLst>
            <p14:sldId id="290"/>
          </p14:sldIdLst>
        </p14:section>
        <p14:section name="Presentation Templates" id="{D2292F85-605D-492F-8D07-424F5669A7C3}">
          <p14:sldIdLst>
            <p14:sldId id="289"/>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B3B65"/>
    <a:srgbClr val="1A3A64"/>
    <a:srgbClr val="EEEEE4"/>
    <a:srgbClr val="657990"/>
    <a:srgbClr val="A0ABB4"/>
    <a:srgbClr val="BCCBD9"/>
    <a:srgbClr val="326296"/>
    <a:srgbClr val="8B98AD"/>
    <a:srgbClr val="8AA9CA"/>
    <a:srgbClr val="75839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p:scale>
          <a:sx n="98" d="100"/>
          <a:sy n="98" d="100"/>
        </p:scale>
        <p:origin x="270" y="13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YSTA Monika" userId="3b68d60c-c869-4e55-a1d7-a484fc139185" providerId="ADAL" clId="{1A5AAC24-009C-4EA8-8A23-88E15EF1FFD7}"/>
    <pc:docChg chg="modSld">
      <pc:chgData name="KRYSTA Monika" userId="3b68d60c-c869-4e55-a1d7-a484fc139185" providerId="ADAL" clId="{1A5AAC24-009C-4EA8-8A23-88E15EF1FFD7}" dt="2025-07-01T12:52:42.364" v="258" actId="790"/>
      <pc:docMkLst>
        <pc:docMk/>
      </pc:docMkLst>
      <pc:sldChg chg="modSp mod">
        <pc:chgData name="KRYSTA Monika" userId="3b68d60c-c869-4e55-a1d7-a484fc139185" providerId="ADAL" clId="{1A5AAC24-009C-4EA8-8A23-88E15EF1FFD7}" dt="2025-07-01T12:52:42.364" v="258" actId="790"/>
        <pc:sldMkLst>
          <pc:docMk/>
          <pc:sldMk cId="1115389416" sldId="290"/>
        </pc:sldMkLst>
        <pc:spChg chg="mod">
          <ac:chgData name="KRYSTA Monika" userId="3b68d60c-c869-4e55-a1d7-a484fc139185" providerId="ADAL" clId="{1A5AAC24-009C-4EA8-8A23-88E15EF1FFD7}" dt="2025-07-01T12:52:42.364" v="258" actId="790"/>
          <ac:spMkLst>
            <pc:docMk/>
            <pc:sldMk cId="1115389416" sldId="290"/>
            <ac:spMk id="4" creationId="{B2C432A9-8271-B31C-1FB8-AEE25AC05787}"/>
          </ac:spMkLst>
        </pc:spChg>
      </pc:sldChg>
    </pc:docChg>
  </pc:docChgLst>
  <pc:docChgLst>
    <pc:chgData name="KRYSTA Monika" userId="3b68d60c-c869-4e55-a1d7-a484fc139185" providerId="ADAL" clId="{51C38698-9208-40DE-9D85-6DF19AFC0DF7}"/>
    <pc:docChg chg="custSel modSld">
      <pc:chgData name="KRYSTA Monika" userId="3b68d60c-c869-4e55-a1d7-a484fc139185" providerId="ADAL" clId="{51C38698-9208-40DE-9D85-6DF19AFC0DF7}" dt="2025-06-16T13:11:02.442" v="356"/>
      <pc:docMkLst>
        <pc:docMk/>
      </pc:docMkLst>
      <pc:sldChg chg="modSp mod">
        <pc:chgData name="KRYSTA Monika" userId="3b68d60c-c869-4e55-a1d7-a484fc139185" providerId="ADAL" clId="{51C38698-9208-40DE-9D85-6DF19AFC0DF7}" dt="2025-06-16T13:11:02.442" v="356"/>
        <pc:sldMkLst>
          <pc:docMk/>
          <pc:sldMk cId="2678455944" sldId="289"/>
        </pc:sldMkLst>
        <pc:spChg chg="mod">
          <ac:chgData name="KRYSTA Monika" userId="3b68d60c-c869-4e55-a1d7-a484fc139185" providerId="ADAL" clId="{51C38698-9208-40DE-9D85-6DF19AFC0DF7}" dt="2025-06-16T06:09:34.820" v="47" actId="20577"/>
          <ac:spMkLst>
            <pc:docMk/>
            <pc:sldMk cId="2678455944" sldId="289"/>
            <ac:spMk id="2" creationId="{18A207AD-5FDB-9580-4D2A-3A22F97B5FBF}"/>
          </ac:spMkLst>
        </pc:spChg>
        <pc:spChg chg="mod">
          <ac:chgData name="KRYSTA Monika" userId="3b68d60c-c869-4e55-a1d7-a484fc139185" providerId="ADAL" clId="{51C38698-9208-40DE-9D85-6DF19AFC0DF7}" dt="2025-06-16T13:11:02.442" v="356"/>
          <ac:spMkLst>
            <pc:docMk/>
            <pc:sldMk cId="2678455944" sldId="289"/>
            <ac:spMk id="3" creationId="{8AC015EC-7085-FFC6-ED5E-2B0F1E838440}"/>
          </ac:spMkLst>
        </pc:spChg>
      </pc:sldChg>
      <pc:sldChg chg="modSp mod">
        <pc:chgData name="KRYSTA Monika" userId="3b68d60c-c869-4e55-a1d7-a484fc139185" providerId="ADAL" clId="{51C38698-9208-40DE-9D85-6DF19AFC0DF7}" dt="2025-06-16T13:09:33.022" v="307" actId="20577"/>
        <pc:sldMkLst>
          <pc:docMk/>
          <pc:sldMk cId="1115389416" sldId="290"/>
        </pc:sldMkLst>
        <pc:spChg chg="mod">
          <ac:chgData name="KRYSTA Monika" userId="3b68d60c-c869-4e55-a1d7-a484fc139185" providerId="ADAL" clId="{51C38698-9208-40DE-9D85-6DF19AFC0DF7}" dt="2025-06-16T06:10:16.125" v="179" actId="20577"/>
          <ac:spMkLst>
            <pc:docMk/>
            <pc:sldMk cId="1115389416" sldId="290"/>
            <ac:spMk id="2" creationId="{79F3575F-04ED-F07C-527A-71E98F3599B1}"/>
          </ac:spMkLst>
        </pc:spChg>
        <pc:spChg chg="mod">
          <ac:chgData name="KRYSTA Monika" userId="3b68d60c-c869-4e55-a1d7-a484fc139185" providerId="ADAL" clId="{51C38698-9208-40DE-9D85-6DF19AFC0DF7}" dt="2025-06-16T13:09:33.022" v="307" actId="20577"/>
          <ac:spMkLst>
            <pc:docMk/>
            <pc:sldMk cId="1115389416" sldId="290"/>
            <ac:spMk id="3" creationId="{2C4EE331-82EC-DC2E-F549-79BC0DEFA6D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7A41B-38FC-4619-9051-846E27F251A9}" type="datetimeFigureOut">
              <a:rPr lang="de-AT" smtClean="0"/>
              <a:pPr/>
              <a:t>01.09.2025</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FC818-4CE7-4808-81BE-9D7329DB0D9E}" type="slidenum">
              <a:rPr lang="de-AT" smtClean="0"/>
              <a:pPr/>
              <a:t>‹#›</a:t>
            </a:fld>
            <a:endParaRPr lang="de-AT"/>
          </a:p>
        </p:txBody>
      </p:sp>
    </p:spTree>
    <p:extLst>
      <p:ext uri="{BB962C8B-B14F-4D97-AF65-F5344CB8AC3E}">
        <p14:creationId xmlns:p14="http://schemas.microsoft.com/office/powerpoint/2010/main" xmlns="" val="421521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3C93C10-B332-1DD4-2759-4577B077BC8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xmlns="" id="{E724FF62-9410-51E3-32F3-74927FC22D1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xmlns="" id="{692AE71F-F78E-7945-9C38-6D2408A7153B}"/>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xmlns="" id="{0557FBDE-7346-3A60-2D1E-8E99B5770787}"/>
              </a:ext>
            </a:extLst>
          </p:cNvPr>
          <p:cNvSpPr>
            <a:spLocks noGrp="1"/>
          </p:cNvSpPr>
          <p:nvPr>
            <p:ph type="sldNum" sz="quarter" idx="5"/>
          </p:nvPr>
        </p:nvSpPr>
        <p:spPr/>
        <p:txBody>
          <a:bodyPr/>
          <a:lstStyle/>
          <a:p>
            <a:fld id="{6D7FC818-4CE7-4808-81BE-9D7329DB0D9E}" type="slidenum">
              <a:rPr lang="de-AT" smtClean="0"/>
              <a:pPr/>
              <a:t>1</a:t>
            </a:fld>
            <a:endParaRPr lang="de-AT"/>
          </a:p>
        </p:txBody>
      </p:sp>
    </p:spTree>
    <p:extLst>
      <p:ext uri="{BB962C8B-B14F-4D97-AF65-F5344CB8AC3E}">
        <p14:creationId xmlns:p14="http://schemas.microsoft.com/office/powerpoint/2010/main" xmlns="" val="1043614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5893D7C-F3F4-377C-E5C2-F7C40BDBBBB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xmlns="" id="{4878EDD5-DD9B-375B-5B4A-AC14F601BBE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xmlns="" id="{8ED5247D-D213-96FE-EBB5-FA6B429591A1}"/>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xmlns="" id="{B7EA455F-B53B-B39E-DC56-4E2F236428EB}"/>
              </a:ext>
            </a:extLst>
          </p:cNvPr>
          <p:cNvSpPr>
            <a:spLocks noGrp="1"/>
          </p:cNvSpPr>
          <p:nvPr>
            <p:ph type="sldNum" sz="quarter" idx="5"/>
          </p:nvPr>
        </p:nvSpPr>
        <p:spPr/>
        <p:txBody>
          <a:bodyPr/>
          <a:lstStyle/>
          <a:p>
            <a:fld id="{6D7FC818-4CE7-4808-81BE-9D7329DB0D9E}" type="slidenum">
              <a:rPr lang="de-AT" smtClean="0"/>
              <a:pPr/>
              <a:t>2</a:t>
            </a:fld>
            <a:endParaRPr lang="de-AT"/>
          </a:p>
        </p:txBody>
      </p:sp>
    </p:spTree>
    <p:extLst>
      <p:ext uri="{BB962C8B-B14F-4D97-AF65-F5344CB8AC3E}">
        <p14:creationId xmlns:p14="http://schemas.microsoft.com/office/powerpoint/2010/main" xmlns="" val="2609186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EAA2EBE-2D72-B6A4-EDD7-4AF266A900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xmlns="" id="{1277A786-729D-BFFC-37DB-F1A79D0818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xmlns="" id="{4341A611-AF14-A507-CF4C-D55889C24D88}"/>
              </a:ext>
            </a:extLst>
          </p:cNvPr>
          <p:cNvSpPr>
            <a:spLocks noGrp="1"/>
          </p:cNvSpPr>
          <p:nvPr>
            <p:ph type="dt" sz="half" idx="10"/>
          </p:nvPr>
        </p:nvSpPr>
        <p:spPr/>
        <p:txBody>
          <a:bodyPr/>
          <a:lstStyle/>
          <a:p>
            <a:fld id="{1EC53ECD-B825-4F55-A5A8-30C373CC45F4}" type="datetimeFigureOut">
              <a:rPr lang="de-AT" smtClean="0"/>
              <a:pPr/>
              <a:t>01.09.2025</a:t>
            </a:fld>
            <a:endParaRPr lang="de-AT"/>
          </a:p>
        </p:txBody>
      </p:sp>
      <p:sp>
        <p:nvSpPr>
          <p:cNvPr id="5" name="Fußzeilenplatzhalter 4">
            <a:extLst>
              <a:ext uri="{FF2B5EF4-FFF2-40B4-BE49-F238E27FC236}">
                <a16:creationId xmlns:a16="http://schemas.microsoft.com/office/drawing/2014/main" xmlns="" id="{AD196A25-B527-D68B-E70F-A27970CA9ED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68A32509-3B1C-0DC9-9CB3-D9C3DC0E1366}"/>
              </a:ext>
            </a:extLst>
          </p:cNvPr>
          <p:cNvSpPr>
            <a:spLocks noGrp="1"/>
          </p:cNvSpPr>
          <p:nvPr>
            <p:ph type="sldNum" sz="quarter" idx="12"/>
          </p:nvPr>
        </p:nvSpPr>
        <p:spPr/>
        <p:txBody>
          <a:bodyPr/>
          <a:lstStyle/>
          <a:p>
            <a:fld id="{140CB131-CF9C-4FCC-B1B5-5C6A9C74ECB9}" type="slidenum">
              <a:rPr lang="de-AT" smtClean="0"/>
              <a:pPr/>
              <a:t>‹#›</a:t>
            </a:fld>
            <a:endParaRPr lang="de-AT"/>
          </a:p>
        </p:txBody>
      </p:sp>
    </p:spTree>
    <p:extLst>
      <p:ext uri="{BB962C8B-B14F-4D97-AF65-F5344CB8AC3E}">
        <p14:creationId xmlns:p14="http://schemas.microsoft.com/office/powerpoint/2010/main" xmlns="" val="2635219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08C80B4-88A8-D41A-E1A5-3D09568BEC53}"/>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xmlns="" id="{81AE2D30-CBEF-B175-9654-D6378D2939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xmlns="" id="{02F9595D-7D32-96A4-9FC7-BED5253E992A}"/>
              </a:ext>
            </a:extLst>
          </p:cNvPr>
          <p:cNvSpPr>
            <a:spLocks noGrp="1"/>
          </p:cNvSpPr>
          <p:nvPr>
            <p:ph type="dt" sz="half" idx="10"/>
          </p:nvPr>
        </p:nvSpPr>
        <p:spPr/>
        <p:txBody>
          <a:bodyPr/>
          <a:lstStyle/>
          <a:p>
            <a:fld id="{1EC53ECD-B825-4F55-A5A8-30C373CC45F4}" type="datetimeFigureOut">
              <a:rPr lang="de-AT" smtClean="0"/>
              <a:pPr/>
              <a:t>01.09.2025</a:t>
            </a:fld>
            <a:endParaRPr lang="de-AT"/>
          </a:p>
        </p:txBody>
      </p:sp>
      <p:sp>
        <p:nvSpPr>
          <p:cNvPr id="5" name="Fußzeilenplatzhalter 4">
            <a:extLst>
              <a:ext uri="{FF2B5EF4-FFF2-40B4-BE49-F238E27FC236}">
                <a16:creationId xmlns:a16="http://schemas.microsoft.com/office/drawing/2014/main" xmlns="" id="{4ACF1D47-2080-2166-B41E-9E50293A54B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858D858A-AA6F-9FF3-04CA-86F77EDA280A}"/>
              </a:ext>
            </a:extLst>
          </p:cNvPr>
          <p:cNvSpPr>
            <a:spLocks noGrp="1"/>
          </p:cNvSpPr>
          <p:nvPr>
            <p:ph type="sldNum" sz="quarter" idx="12"/>
          </p:nvPr>
        </p:nvSpPr>
        <p:spPr/>
        <p:txBody>
          <a:bodyPr/>
          <a:lstStyle/>
          <a:p>
            <a:fld id="{140CB131-CF9C-4FCC-B1B5-5C6A9C74ECB9}" type="slidenum">
              <a:rPr lang="de-AT" smtClean="0"/>
              <a:pPr/>
              <a:t>‹#›</a:t>
            </a:fld>
            <a:endParaRPr lang="de-AT"/>
          </a:p>
        </p:txBody>
      </p:sp>
    </p:spTree>
    <p:extLst>
      <p:ext uri="{BB962C8B-B14F-4D97-AF65-F5344CB8AC3E}">
        <p14:creationId xmlns:p14="http://schemas.microsoft.com/office/powerpoint/2010/main" xmlns="" val="398155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A1ECBF69-260B-0182-A9C2-8126E9DBED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xmlns="" id="{CB52B609-0619-FAB1-CFFB-E8E0980B6A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xmlns="" id="{B4B69923-0D37-153A-14FE-18B512755625}"/>
              </a:ext>
            </a:extLst>
          </p:cNvPr>
          <p:cNvSpPr>
            <a:spLocks noGrp="1"/>
          </p:cNvSpPr>
          <p:nvPr>
            <p:ph type="dt" sz="half" idx="10"/>
          </p:nvPr>
        </p:nvSpPr>
        <p:spPr/>
        <p:txBody>
          <a:bodyPr/>
          <a:lstStyle/>
          <a:p>
            <a:fld id="{1EC53ECD-B825-4F55-A5A8-30C373CC45F4}" type="datetimeFigureOut">
              <a:rPr lang="de-AT" smtClean="0"/>
              <a:pPr/>
              <a:t>01.09.2025</a:t>
            </a:fld>
            <a:endParaRPr lang="de-AT"/>
          </a:p>
        </p:txBody>
      </p:sp>
      <p:sp>
        <p:nvSpPr>
          <p:cNvPr id="5" name="Fußzeilenplatzhalter 4">
            <a:extLst>
              <a:ext uri="{FF2B5EF4-FFF2-40B4-BE49-F238E27FC236}">
                <a16:creationId xmlns:a16="http://schemas.microsoft.com/office/drawing/2014/main" xmlns="" id="{C97D0544-B15E-6DDB-B9AF-3C6A17A5BC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791B45F0-11CD-429C-A3C3-4ADCD24F26D3}"/>
              </a:ext>
            </a:extLst>
          </p:cNvPr>
          <p:cNvSpPr>
            <a:spLocks noGrp="1"/>
          </p:cNvSpPr>
          <p:nvPr>
            <p:ph type="sldNum" sz="quarter" idx="12"/>
          </p:nvPr>
        </p:nvSpPr>
        <p:spPr/>
        <p:txBody>
          <a:bodyPr/>
          <a:lstStyle/>
          <a:p>
            <a:fld id="{140CB131-CF9C-4FCC-B1B5-5C6A9C74ECB9}" type="slidenum">
              <a:rPr lang="de-AT" smtClean="0"/>
              <a:pPr/>
              <a:t>‹#›</a:t>
            </a:fld>
            <a:endParaRPr lang="de-AT"/>
          </a:p>
        </p:txBody>
      </p:sp>
    </p:spTree>
    <p:extLst>
      <p:ext uri="{BB962C8B-B14F-4D97-AF65-F5344CB8AC3E}">
        <p14:creationId xmlns:p14="http://schemas.microsoft.com/office/powerpoint/2010/main" xmlns="" val="397262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52C4325-CD29-2F9A-B408-42AA24C82B0B}"/>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xmlns="" id="{C1121D2E-D734-A0F6-FF64-ACC79A3B7E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xmlns="" id="{614FBE63-DCD2-E5B9-D9FD-112B7AB5A0A6}"/>
              </a:ext>
            </a:extLst>
          </p:cNvPr>
          <p:cNvSpPr>
            <a:spLocks noGrp="1"/>
          </p:cNvSpPr>
          <p:nvPr>
            <p:ph type="dt" sz="half" idx="10"/>
          </p:nvPr>
        </p:nvSpPr>
        <p:spPr/>
        <p:txBody>
          <a:bodyPr/>
          <a:lstStyle/>
          <a:p>
            <a:fld id="{1EC53ECD-B825-4F55-A5A8-30C373CC45F4}" type="datetimeFigureOut">
              <a:rPr lang="de-AT" smtClean="0"/>
              <a:pPr/>
              <a:t>01.09.2025</a:t>
            </a:fld>
            <a:endParaRPr lang="de-AT"/>
          </a:p>
        </p:txBody>
      </p:sp>
      <p:sp>
        <p:nvSpPr>
          <p:cNvPr id="5" name="Fußzeilenplatzhalter 4">
            <a:extLst>
              <a:ext uri="{FF2B5EF4-FFF2-40B4-BE49-F238E27FC236}">
                <a16:creationId xmlns:a16="http://schemas.microsoft.com/office/drawing/2014/main" xmlns="" id="{6459FA2A-46F1-59C9-7344-37F352DEE49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EDA5EF09-78E6-B02D-2034-4642BFD17E31}"/>
              </a:ext>
            </a:extLst>
          </p:cNvPr>
          <p:cNvSpPr>
            <a:spLocks noGrp="1"/>
          </p:cNvSpPr>
          <p:nvPr>
            <p:ph type="sldNum" sz="quarter" idx="12"/>
          </p:nvPr>
        </p:nvSpPr>
        <p:spPr/>
        <p:txBody>
          <a:bodyPr/>
          <a:lstStyle/>
          <a:p>
            <a:fld id="{140CB131-CF9C-4FCC-B1B5-5C6A9C74ECB9}" type="slidenum">
              <a:rPr lang="de-AT" smtClean="0"/>
              <a:pPr/>
              <a:t>‹#›</a:t>
            </a:fld>
            <a:endParaRPr lang="de-AT"/>
          </a:p>
        </p:txBody>
      </p:sp>
    </p:spTree>
    <p:extLst>
      <p:ext uri="{BB962C8B-B14F-4D97-AF65-F5344CB8AC3E}">
        <p14:creationId xmlns:p14="http://schemas.microsoft.com/office/powerpoint/2010/main" xmlns="" val="295696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AA4D30C-79D5-4820-4C0A-D671FA14E8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xmlns="" id="{90A99B2D-E137-D40D-D048-FF719E5A9F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xmlns="" id="{A251CFBA-CBEE-72F6-BC79-DEEBAE28FCD0}"/>
              </a:ext>
            </a:extLst>
          </p:cNvPr>
          <p:cNvSpPr>
            <a:spLocks noGrp="1"/>
          </p:cNvSpPr>
          <p:nvPr>
            <p:ph type="dt" sz="half" idx="10"/>
          </p:nvPr>
        </p:nvSpPr>
        <p:spPr/>
        <p:txBody>
          <a:bodyPr/>
          <a:lstStyle/>
          <a:p>
            <a:fld id="{1EC53ECD-B825-4F55-A5A8-30C373CC45F4}" type="datetimeFigureOut">
              <a:rPr lang="de-AT" smtClean="0"/>
              <a:pPr/>
              <a:t>01.09.2025</a:t>
            </a:fld>
            <a:endParaRPr lang="de-AT"/>
          </a:p>
        </p:txBody>
      </p:sp>
      <p:sp>
        <p:nvSpPr>
          <p:cNvPr id="5" name="Fußzeilenplatzhalter 4">
            <a:extLst>
              <a:ext uri="{FF2B5EF4-FFF2-40B4-BE49-F238E27FC236}">
                <a16:creationId xmlns:a16="http://schemas.microsoft.com/office/drawing/2014/main" xmlns="" id="{77A12ED8-6092-38D7-8D52-C7E67F32C64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D0F69004-1BD1-DEA5-3E10-69D00169E576}"/>
              </a:ext>
            </a:extLst>
          </p:cNvPr>
          <p:cNvSpPr>
            <a:spLocks noGrp="1"/>
          </p:cNvSpPr>
          <p:nvPr>
            <p:ph type="sldNum" sz="quarter" idx="12"/>
          </p:nvPr>
        </p:nvSpPr>
        <p:spPr/>
        <p:txBody>
          <a:bodyPr/>
          <a:lstStyle/>
          <a:p>
            <a:fld id="{140CB131-CF9C-4FCC-B1B5-5C6A9C74ECB9}" type="slidenum">
              <a:rPr lang="de-AT" smtClean="0"/>
              <a:pPr/>
              <a:t>‹#›</a:t>
            </a:fld>
            <a:endParaRPr lang="de-AT"/>
          </a:p>
        </p:txBody>
      </p:sp>
    </p:spTree>
    <p:extLst>
      <p:ext uri="{BB962C8B-B14F-4D97-AF65-F5344CB8AC3E}">
        <p14:creationId xmlns:p14="http://schemas.microsoft.com/office/powerpoint/2010/main" xmlns="" val="98191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67A1484-E16F-D64E-7FAF-387BD9FFDC56}"/>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xmlns="" id="{1E54F6DC-ED9A-09E4-C909-F1041CC1B2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xmlns="" id="{462E7DAF-E336-B5C8-07D4-324A39779B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xmlns="" id="{8CAF71A2-BA86-DC2F-95D1-A8BF09D80962}"/>
              </a:ext>
            </a:extLst>
          </p:cNvPr>
          <p:cNvSpPr>
            <a:spLocks noGrp="1"/>
          </p:cNvSpPr>
          <p:nvPr>
            <p:ph type="dt" sz="half" idx="10"/>
          </p:nvPr>
        </p:nvSpPr>
        <p:spPr/>
        <p:txBody>
          <a:bodyPr/>
          <a:lstStyle/>
          <a:p>
            <a:fld id="{1EC53ECD-B825-4F55-A5A8-30C373CC45F4}" type="datetimeFigureOut">
              <a:rPr lang="de-AT" smtClean="0"/>
              <a:pPr/>
              <a:t>01.09.2025</a:t>
            </a:fld>
            <a:endParaRPr lang="de-AT"/>
          </a:p>
        </p:txBody>
      </p:sp>
      <p:sp>
        <p:nvSpPr>
          <p:cNvPr id="6" name="Fußzeilenplatzhalter 5">
            <a:extLst>
              <a:ext uri="{FF2B5EF4-FFF2-40B4-BE49-F238E27FC236}">
                <a16:creationId xmlns:a16="http://schemas.microsoft.com/office/drawing/2014/main" xmlns="" id="{4B053E09-049E-8272-DDE1-947A153A353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6843DE89-C1F4-A237-F7A1-635CB5D701BF}"/>
              </a:ext>
            </a:extLst>
          </p:cNvPr>
          <p:cNvSpPr>
            <a:spLocks noGrp="1"/>
          </p:cNvSpPr>
          <p:nvPr>
            <p:ph type="sldNum" sz="quarter" idx="12"/>
          </p:nvPr>
        </p:nvSpPr>
        <p:spPr/>
        <p:txBody>
          <a:bodyPr/>
          <a:lstStyle/>
          <a:p>
            <a:fld id="{140CB131-CF9C-4FCC-B1B5-5C6A9C74ECB9}" type="slidenum">
              <a:rPr lang="de-AT" smtClean="0"/>
              <a:pPr/>
              <a:t>‹#›</a:t>
            </a:fld>
            <a:endParaRPr lang="de-AT"/>
          </a:p>
        </p:txBody>
      </p:sp>
    </p:spTree>
    <p:extLst>
      <p:ext uri="{BB962C8B-B14F-4D97-AF65-F5344CB8AC3E}">
        <p14:creationId xmlns:p14="http://schemas.microsoft.com/office/powerpoint/2010/main" xmlns="" val="63068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9080F2F-02CF-EAED-9FDF-034E18526A2D}"/>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xmlns="" id="{C410888A-6CE1-2CA3-30AD-212EA82F0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xmlns="" id="{7562AC50-8FDC-5340-7E68-AA82612B64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xmlns="" id="{E71B7B7D-9F4C-C363-05A3-41E0D17CE0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xmlns="" id="{586A7FE0-CC1A-5740-A076-2BEE2D5D72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xmlns="" id="{2DE66489-B20C-28DE-4C0D-642733F16477}"/>
              </a:ext>
            </a:extLst>
          </p:cNvPr>
          <p:cNvSpPr>
            <a:spLocks noGrp="1"/>
          </p:cNvSpPr>
          <p:nvPr>
            <p:ph type="dt" sz="half" idx="10"/>
          </p:nvPr>
        </p:nvSpPr>
        <p:spPr/>
        <p:txBody>
          <a:bodyPr/>
          <a:lstStyle/>
          <a:p>
            <a:fld id="{1EC53ECD-B825-4F55-A5A8-30C373CC45F4}" type="datetimeFigureOut">
              <a:rPr lang="de-AT" smtClean="0"/>
              <a:pPr/>
              <a:t>01.09.2025</a:t>
            </a:fld>
            <a:endParaRPr lang="de-AT"/>
          </a:p>
        </p:txBody>
      </p:sp>
      <p:sp>
        <p:nvSpPr>
          <p:cNvPr id="8" name="Fußzeilenplatzhalter 7">
            <a:extLst>
              <a:ext uri="{FF2B5EF4-FFF2-40B4-BE49-F238E27FC236}">
                <a16:creationId xmlns:a16="http://schemas.microsoft.com/office/drawing/2014/main" xmlns="" id="{E3DB3D62-CE4C-A646-BE96-1801A2D4649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xmlns="" id="{6F4FD963-3D27-333D-4BA8-14E0E18D279F}"/>
              </a:ext>
            </a:extLst>
          </p:cNvPr>
          <p:cNvSpPr>
            <a:spLocks noGrp="1"/>
          </p:cNvSpPr>
          <p:nvPr>
            <p:ph type="sldNum" sz="quarter" idx="12"/>
          </p:nvPr>
        </p:nvSpPr>
        <p:spPr/>
        <p:txBody>
          <a:bodyPr/>
          <a:lstStyle/>
          <a:p>
            <a:fld id="{140CB131-CF9C-4FCC-B1B5-5C6A9C74ECB9}" type="slidenum">
              <a:rPr lang="de-AT" smtClean="0"/>
              <a:pPr/>
              <a:t>‹#›</a:t>
            </a:fld>
            <a:endParaRPr lang="de-AT"/>
          </a:p>
        </p:txBody>
      </p:sp>
    </p:spTree>
    <p:extLst>
      <p:ext uri="{BB962C8B-B14F-4D97-AF65-F5344CB8AC3E}">
        <p14:creationId xmlns:p14="http://schemas.microsoft.com/office/powerpoint/2010/main" xmlns="" val="129079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7D2F573-2A56-8695-2384-6A6A004B8EDF}"/>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xmlns="" id="{79A84875-AEBA-0479-B01D-CCDBFB027C32}"/>
              </a:ext>
            </a:extLst>
          </p:cNvPr>
          <p:cNvSpPr>
            <a:spLocks noGrp="1"/>
          </p:cNvSpPr>
          <p:nvPr>
            <p:ph type="dt" sz="half" idx="10"/>
          </p:nvPr>
        </p:nvSpPr>
        <p:spPr/>
        <p:txBody>
          <a:bodyPr/>
          <a:lstStyle/>
          <a:p>
            <a:fld id="{1EC53ECD-B825-4F55-A5A8-30C373CC45F4}" type="datetimeFigureOut">
              <a:rPr lang="de-AT" smtClean="0"/>
              <a:pPr/>
              <a:t>01.09.2025</a:t>
            </a:fld>
            <a:endParaRPr lang="de-AT"/>
          </a:p>
        </p:txBody>
      </p:sp>
      <p:sp>
        <p:nvSpPr>
          <p:cNvPr id="4" name="Fußzeilenplatzhalter 3">
            <a:extLst>
              <a:ext uri="{FF2B5EF4-FFF2-40B4-BE49-F238E27FC236}">
                <a16:creationId xmlns:a16="http://schemas.microsoft.com/office/drawing/2014/main" xmlns="" id="{A8E29F95-C19A-0C3A-5873-F85BD48F8D27}"/>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xmlns="" id="{CFF7A94F-C0C5-EA8E-D417-2DDD81546FF5}"/>
              </a:ext>
            </a:extLst>
          </p:cNvPr>
          <p:cNvSpPr>
            <a:spLocks noGrp="1"/>
          </p:cNvSpPr>
          <p:nvPr>
            <p:ph type="sldNum" sz="quarter" idx="12"/>
          </p:nvPr>
        </p:nvSpPr>
        <p:spPr/>
        <p:txBody>
          <a:bodyPr/>
          <a:lstStyle/>
          <a:p>
            <a:fld id="{140CB131-CF9C-4FCC-B1B5-5C6A9C74ECB9}" type="slidenum">
              <a:rPr lang="de-AT" smtClean="0"/>
              <a:pPr/>
              <a:t>‹#›</a:t>
            </a:fld>
            <a:endParaRPr lang="de-AT"/>
          </a:p>
        </p:txBody>
      </p:sp>
    </p:spTree>
    <p:extLst>
      <p:ext uri="{BB962C8B-B14F-4D97-AF65-F5344CB8AC3E}">
        <p14:creationId xmlns:p14="http://schemas.microsoft.com/office/powerpoint/2010/main" xmlns="" val="241249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49B65038-B923-D424-AD70-1993AFD33D27}"/>
              </a:ext>
            </a:extLst>
          </p:cNvPr>
          <p:cNvSpPr>
            <a:spLocks noGrp="1"/>
          </p:cNvSpPr>
          <p:nvPr>
            <p:ph type="dt" sz="half" idx="10"/>
          </p:nvPr>
        </p:nvSpPr>
        <p:spPr/>
        <p:txBody>
          <a:bodyPr/>
          <a:lstStyle/>
          <a:p>
            <a:fld id="{1EC53ECD-B825-4F55-A5A8-30C373CC45F4}" type="datetimeFigureOut">
              <a:rPr lang="de-AT" smtClean="0"/>
              <a:pPr/>
              <a:t>01.09.2025</a:t>
            </a:fld>
            <a:endParaRPr lang="de-AT"/>
          </a:p>
        </p:txBody>
      </p:sp>
      <p:sp>
        <p:nvSpPr>
          <p:cNvPr id="3" name="Fußzeilenplatzhalter 2">
            <a:extLst>
              <a:ext uri="{FF2B5EF4-FFF2-40B4-BE49-F238E27FC236}">
                <a16:creationId xmlns:a16="http://schemas.microsoft.com/office/drawing/2014/main" xmlns="" id="{5395DA87-64CB-1CA0-796D-FB618F14138D}"/>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xmlns="" id="{8584EAC6-2C9F-0E4B-B18F-F57A104DFBFB}"/>
              </a:ext>
            </a:extLst>
          </p:cNvPr>
          <p:cNvSpPr>
            <a:spLocks noGrp="1"/>
          </p:cNvSpPr>
          <p:nvPr>
            <p:ph type="sldNum" sz="quarter" idx="12"/>
          </p:nvPr>
        </p:nvSpPr>
        <p:spPr/>
        <p:txBody>
          <a:bodyPr/>
          <a:lstStyle/>
          <a:p>
            <a:fld id="{140CB131-CF9C-4FCC-B1B5-5C6A9C74ECB9}" type="slidenum">
              <a:rPr lang="de-AT" smtClean="0"/>
              <a:pPr/>
              <a:t>‹#›</a:t>
            </a:fld>
            <a:endParaRPr lang="de-AT"/>
          </a:p>
        </p:txBody>
      </p:sp>
    </p:spTree>
    <p:extLst>
      <p:ext uri="{BB962C8B-B14F-4D97-AF65-F5344CB8AC3E}">
        <p14:creationId xmlns:p14="http://schemas.microsoft.com/office/powerpoint/2010/main" xmlns="" val="3413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5569BA0-5620-73D2-A09E-B604D22371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xmlns="" id="{23DAC1AF-DB4E-9006-37D1-3568913B98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xmlns="" id="{3D475E79-CC42-EB43-D109-715F3D342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xmlns="" id="{79CC4207-3B72-F770-8531-E66B5C3AB8C6}"/>
              </a:ext>
            </a:extLst>
          </p:cNvPr>
          <p:cNvSpPr>
            <a:spLocks noGrp="1"/>
          </p:cNvSpPr>
          <p:nvPr>
            <p:ph type="dt" sz="half" idx="10"/>
          </p:nvPr>
        </p:nvSpPr>
        <p:spPr/>
        <p:txBody>
          <a:bodyPr/>
          <a:lstStyle/>
          <a:p>
            <a:fld id="{1EC53ECD-B825-4F55-A5A8-30C373CC45F4}" type="datetimeFigureOut">
              <a:rPr lang="de-AT" smtClean="0"/>
              <a:pPr/>
              <a:t>01.09.2025</a:t>
            </a:fld>
            <a:endParaRPr lang="de-AT"/>
          </a:p>
        </p:txBody>
      </p:sp>
      <p:sp>
        <p:nvSpPr>
          <p:cNvPr id="6" name="Fußzeilenplatzhalter 5">
            <a:extLst>
              <a:ext uri="{FF2B5EF4-FFF2-40B4-BE49-F238E27FC236}">
                <a16:creationId xmlns:a16="http://schemas.microsoft.com/office/drawing/2014/main" xmlns="" id="{ADE72C59-BC22-552D-42FD-C0C0EFDEF8F0}"/>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CA1D8DCF-A944-8841-A43F-19E163C42883}"/>
              </a:ext>
            </a:extLst>
          </p:cNvPr>
          <p:cNvSpPr>
            <a:spLocks noGrp="1"/>
          </p:cNvSpPr>
          <p:nvPr>
            <p:ph type="sldNum" sz="quarter" idx="12"/>
          </p:nvPr>
        </p:nvSpPr>
        <p:spPr/>
        <p:txBody>
          <a:bodyPr/>
          <a:lstStyle/>
          <a:p>
            <a:fld id="{140CB131-CF9C-4FCC-B1B5-5C6A9C74ECB9}" type="slidenum">
              <a:rPr lang="de-AT" smtClean="0"/>
              <a:pPr/>
              <a:t>‹#›</a:t>
            </a:fld>
            <a:endParaRPr lang="de-AT"/>
          </a:p>
        </p:txBody>
      </p:sp>
    </p:spTree>
    <p:extLst>
      <p:ext uri="{BB962C8B-B14F-4D97-AF65-F5344CB8AC3E}">
        <p14:creationId xmlns:p14="http://schemas.microsoft.com/office/powerpoint/2010/main" xmlns="" val="290829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84A3BA7-BA18-0F51-4DAF-D1497CDBF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xmlns="" id="{16ECA7BA-DD10-AFC4-8D02-F4D133AB51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xmlns="" id="{B3698240-5FE0-10F0-53FD-0573D2281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xmlns="" id="{A12A8181-FA0D-9156-C490-17F7AA23EC97}"/>
              </a:ext>
            </a:extLst>
          </p:cNvPr>
          <p:cNvSpPr>
            <a:spLocks noGrp="1"/>
          </p:cNvSpPr>
          <p:nvPr>
            <p:ph type="dt" sz="half" idx="10"/>
          </p:nvPr>
        </p:nvSpPr>
        <p:spPr/>
        <p:txBody>
          <a:bodyPr/>
          <a:lstStyle/>
          <a:p>
            <a:fld id="{1EC53ECD-B825-4F55-A5A8-30C373CC45F4}" type="datetimeFigureOut">
              <a:rPr lang="de-AT" smtClean="0"/>
              <a:pPr/>
              <a:t>01.09.2025</a:t>
            </a:fld>
            <a:endParaRPr lang="de-AT"/>
          </a:p>
        </p:txBody>
      </p:sp>
      <p:sp>
        <p:nvSpPr>
          <p:cNvPr id="6" name="Fußzeilenplatzhalter 5">
            <a:extLst>
              <a:ext uri="{FF2B5EF4-FFF2-40B4-BE49-F238E27FC236}">
                <a16:creationId xmlns:a16="http://schemas.microsoft.com/office/drawing/2014/main" xmlns="" id="{A5110D02-DCE2-C109-4266-50B278E856D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07407FA6-213F-4181-C407-69756CC3BE38}"/>
              </a:ext>
            </a:extLst>
          </p:cNvPr>
          <p:cNvSpPr>
            <a:spLocks noGrp="1"/>
          </p:cNvSpPr>
          <p:nvPr>
            <p:ph type="sldNum" sz="quarter" idx="12"/>
          </p:nvPr>
        </p:nvSpPr>
        <p:spPr/>
        <p:txBody>
          <a:bodyPr/>
          <a:lstStyle/>
          <a:p>
            <a:fld id="{140CB131-CF9C-4FCC-B1B5-5C6A9C74ECB9}" type="slidenum">
              <a:rPr lang="de-AT" smtClean="0"/>
              <a:pPr/>
              <a:t>‹#›</a:t>
            </a:fld>
            <a:endParaRPr lang="de-AT"/>
          </a:p>
        </p:txBody>
      </p:sp>
    </p:spTree>
    <p:extLst>
      <p:ext uri="{BB962C8B-B14F-4D97-AF65-F5344CB8AC3E}">
        <p14:creationId xmlns:p14="http://schemas.microsoft.com/office/powerpoint/2010/main" xmlns="" val="416673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63649E5E-C3ED-4BD5-B415-092EB1583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xmlns="" id="{F2D63580-FE7B-9ADC-8EB5-CCAA39D149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xmlns="" id="{792CDF99-5E97-B19D-AD6E-8607828FF9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C53ECD-B825-4F55-A5A8-30C373CC45F4}" type="datetimeFigureOut">
              <a:rPr lang="de-AT" smtClean="0"/>
              <a:pPr/>
              <a:t>01.09.2025</a:t>
            </a:fld>
            <a:endParaRPr lang="de-AT"/>
          </a:p>
        </p:txBody>
      </p:sp>
      <p:sp>
        <p:nvSpPr>
          <p:cNvPr id="5" name="Fußzeilenplatzhalter 4">
            <a:extLst>
              <a:ext uri="{FF2B5EF4-FFF2-40B4-BE49-F238E27FC236}">
                <a16:creationId xmlns:a16="http://schemas.microsoft.com/office/drawing/2014/main" xmlns="" id="{54A0842D-1751-1DAE-DAE2-D68139E8AD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xmlns="" id="{E0E5FAEA-01DB-0EA7-C3C2-D06D290977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0CB131-CF9C-4FCC-B1B5-5C6A9C74ECB9}" type="slidenum">
              <a:rPr lang="de-AT" smtClean="0"/>
              <a:pPr/>
              <a:t>‹#›</a:t>
            </a:fld>
            <a:endParaRPr lang="de-AT"/>
          </a:p>
        </p:txBody>
      </p:sp>
    </p:spTree>
    <p:extLst>
      <p:ext uri="{BB962C8B-B14F-4D97-AF65-F5344CB8AC3E}">
        <p14:creationId xmlns:p14="http://schemas.microsoft.com/office/powerpoint/2010/main" xmlns="" val="398242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a:extLst>
            <a:ext uri="{FF2B5EF4-FFF2-40B4-BE49-F238E27FC236}">
              <a16:creationId xmlns:a16="http://schemas.microsoft.com/office/drawing/2014/main" xmlns="" id="{8D4DAA2A-FD09-3A75-A7F6-BFD9F70B1B40}"/>
            </a:ext>
          </a:extLst>
        </p:cNvPr>
        <p:cNvGrpSpPr/>
        <p:nvPr/>
      </p:nvGrpSpPr>
      <p:grpSpPr>
        <a:xfrm>
          <a:off x="0" y="0"/>
          <a:ext cx="0" cy="0"/>
          <a:chOff x="0" y="0"/>
          <a:chExt cx="0" cy="0"/>
        </a:xfrm>
      </p:grpSpPr>
      <p:sp>
        <p:nvSpPr>
          <p:cNvPr id="2" name="TextBox 3">
            <a:extLst>
              <a:ext uri="{FF2B5EF4-FFF2-40B4-BE49-F238E27FC236}">
                <a16:creationId xmlns:a16="http://schemas.microsoft.com/office/drawing/2014/main" xmlns="" id="{79F3575F-04ED-F07C-527A-71E98F3599B1}"/>
              </a:ext>
            </a:extLst>
          </p:cNvPr>
          <p:cNvSpPr txBox="1"/>
          <p:nvPr/>
        </p:nvSpPr>
        <p:spPr>
          <a:xfrm>
            <a:off x="947462" y="1467801"/>
            <a:ext cx="10272988" cy="746575"/>
          </a:xfrm>
          <a:prstGeom prst="rect">
            <a:avLst/>
          </a:prstGeom>
          <a:noFill/>
        </p:spPr>
        <p:txBody>
          <a:bodyPr wrap="square" lIns="0" tIns="0" rIns="0" bIns="0" rtlCol="0" anchor="ctr">
            <a:normAutofit fontScale="25000" lnSpcReduction="20000"/>
          </a:bodyPr>
          <a:lstStyle/>
          <a:p>
            <a:r>
              <a:rPr lang="en-US" sz="8800" dirty="0" smtClean="0">
                <a:solidFill>
                  <a:srgbClr val="1B3B65"/>
                </a:solidFill>
              </a:rPr>
              <a:t>Study of Tectonic Plates Interactions Using IMS Stations: An Example of Inter-NDC Cooperation and Regional Empowerment</a:t>
            </a:r>
          </a:p>
          <a:p>
            <a:endParaRPr lang="en-GB" sz="3700" b="1" dirty="0">
              <a:solidFill>
                <a:srgbClr val="1A3A64"/>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xmlns="" id="{08829CC6-DA39-8CB3-0B8B-9D47C6C0AFFE}"/>
              </a:ext>
            </a:extLst>
          </p:cNvPr>
          <p:cNvSpPr txBox="1">
            <a:spLocks/>
          </p:cNvSpPr>
          <p:nvPr/>
        </p:nvSpPr>
        <p:spPr>
          <a:xfrm>
            <a:off x="1011909" y="-2006970"/>
            <a:ext cx="8021508" cy="559293"/>
          </a:xfrm>
          <a:prstGeom prst="rect">
            <a:avLst/>
          </a:prstGeom>
        </p:spPr>
        <p:txBody>
          <a:bodyPr anchor="t"/>
          <a:lstStyle>
            <a:defPPr>
              <a:defRPr lang="de-DE"/>
            </a:defPPr>
            <a:lvl1pPr>
              <a:lnSpc>
                <a:spcPct val="90000"/>
              </a:lnSpc>
              <a:spcBef>
                <a:spcPct val="0"/>
              </a:spcBef>
              <a:buNone/>
              <a:defRPr b="1">
                <a:solidFill>
                  <a:srgbClr val="1A3A64"/>
                </a:solidFill>
                <a:latin typeface="Arial" panose="020B0604020202020204" pitchFamily="34" charset="0"/>
                <a:ea typeface="+mj-ea"/>
                <a:cs typeface="Arial" panose="020B0604020202020204" pitchFamily="34" charset="0"/>
              </a:defRPr>
            </a:lvl1pPr>
          </a:lstStyle>
          <a:p>
            <a:r>
              <a:rPr lang="en-US" dirty="0"/>
              <a:t>Introduction </a:t>
            </a:r>
            <a:r>
              <a:rPr lang="x-none" dirty="0"/>
              <a:t>Slide Title goes here</a:t>
            </a:r>
            <a:r>
              <a:rPr lang="de-AT" dirty="0"/>
              <a:t> </a:t>
            </a:r>
            <a:r>
              <a:rPr lang="x-none" sz="1800" b="1" dirty="0">
                <a:solidFill>
                  <a:srgbClr val="1A3A64"/>
                </a:solidFill>
                <a:latin typeface="Arial" panose="020B0604020202020204" pitchFamily="34" charset="0"/>
                <a:cs typeface="Arial" panose="020B0604020202020204" pitchFamily="34" charset="0"/>
              </a:rPr>
              <a:t>[Font: Arial Bold/Size: 1</a:t>
            </a:r>
            <a:r>
              <a:rPr lang="de-AT" sz="1800" b="1" dirty="0">
                <a:solidFill>
                  <a:srgbClr val="1A3A64"/>
                </a:solidFill>
                <a:latin typeface="Arial" panose="020B0604020202020204" pitchFamily="34" charset="0"/>
                <a:cs typeface="Arial" panose="020B0604020202020204" pitchFamily="34" charset="0"/>
              </a:rPr>
              <a:t>6</a:t>
            </a:r>
            <a:r>
              <a:rPr lang="x-none" sz="1800" b="1" dirty="0">
                <a:solidFill>
                  <a:srgbClr val="1A3A64"/>
                </a:solidFill>
                <a:latin typeface="Arial" panose="020B0604020202020204" pitchFamily="34" charset="0"/>
                <a:cs typeface="Arial" panose="020B0604020202020204" pitchFamily="34" charset="0"/>
              </a:rPr>
              <a:t>]</a:t>
            </a:r>
            <a:endParaRPr lang="x-none" dirty="0"/>
          </a:p>
        </p:txBody>
      </p:sp>
      <p:sp>
        <p:nvSpPr>
          <p:cNvPr id="26" name="Title 1">
            <a:extLst>
              <a:ext uri="{FF2B5EF4-FFF2-40B4-BE49-F238E27FC236}">
                <a16:creationId xmlns:a16="http://schemas.microsoft.com/office/drawing/2014/main" xmlns="" id="{B66B59D5-2A60-212D-567A-20B1965BE4F1}"/>
              </a:ext>
            </a:extLst>
          </p:cNvPr>
          <p:cNvSpPr txBox="1">
            <a:spLocks/>
          </p:cNvSpPr>
          <p:nvPr/>
        </p:nvSpPr>
        <p:spPr>
          <a:xfrm>
            <a:off x="11490959" y="855555"/>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50" dirty="0" smtClean="0">
                <a:latin typeface="Arial Rounded MT Bold" pitchFamily="34" charset="0"/>
              </a:rPr>
              <a:t>P5.2-832</a:t>
            </a:r>
            <a:endParaRPr lang="x-none" sz="2800" b="1" dirty="0">
              <a:solidFill>
                <a:srgbClr val="1B3B65"/>
              </a:solidFill>
              <a:latin typeface="Arial Rounded MT Bold" pitchFamily="34" charset="0"/>
              <a:cs typeface="Arial" panose="020B0604020202020204" pitchFamily="34" charset="0"/>
            </a:endParaRPr>
          </a:p>
        </p:txBody>
      </p:sp>
      <p:sp>
        <p:nvSpPr>
          <p:cNvPr id="3" name="TextBox 3">
            <a:extLst>
              <a:ext uri="{FF2B5EF4-FFF2-40B4-BE49-F238E27FC236}">
                <a16:creationId xmlns:a16="http://schemas.microsoft.com/office/drawing/2014/main" xmlns="" id="{2C4EE331-82EC-DC2E-F549-79BC0DEFA6D6}"/>
              </a:ext>
            </a:extLst>
          </p:cNvPr>
          <p:cNvSpPr txBox="1"/>
          <p:nvPr/>
        </p:nvSpPr>
        <p:spPr>
          <a:xfrm>
            <a:off x="947462" y="2352073"/>
            <a:ext cx="10272988" cy="502511"/>
          </a:xfrm>
          <a:prstGeom prst="rect">
            <a:avLst/>
          </a:prstGeom>
          <a:noFill/>
        </p:spPr>
        <p:txBody>
          <a:bodyPr wrap="square" lIns="0" tIns="0" rIns="0" bIns="0" rtlCol="0" anchor="ctr">
            <a:normAutofit/>
          </a:bodyPr>
          <a:lstStyle/>
          <a:p>
            <a:r>
              <a:rPr lang="en-US" sz="2000" dirty="0" smtClean="0">
                <a:solidFill>
                  <a:srgbClr val="1A3A64"/>
                </a:solidFill>
                <a:latin typeface="Arial" panose="020B0604020202020204" pitchFamily="34" charset="0"/>
                <a:cs typeface="Arial" panose="020B0604020202020204" pitchFamily="34" charset="0"/>
              </a:rPr>
              <a:t>U.O. </a:t>
            </a:r>
            <a:r>
              <a:rPr lang="en-US" sz="2000" dirty="0" smtClean="0">
                <a:solidFill>
                  <a:srgbClr val="1A3A64"/>
                </a:solidFill>
                <a:latin typeface="Arial" panose="020B0604020202020204" pitchFamily="34" charset="0"/>
                <a:cs typeface="Arial" panose="020B0604020202020204" pitchFamily="34" charset="0"/>
              </a:rPr>
              <a:t>Madu</a:t>
            </a:r>
            <a:r>
              <a:rPr lang="en-US" sz="2000" baseline="30000" dirty="0" smtClean="0">
                <a:solidFill>
                  <a:srgbClr val="1A3A64"/>
                </a:solidFill>
                <a:latin typeface="Arial" panose="020B0604020202020204" pitchFamily="34" charset="0"/>
                <a:cs typeface="Arial" panose="020B0604020202020204" pitchFamily="34" charset="0"/>
              </a:rPr>
              <a:t>1</a:t>
            </a:r>
            <a:r>
              <a:rPr lang="en-US" sz="2000" dirty="0" smtClean="0">
                <a:solidFill>
                  <a:srgbClr val="1A3A64"/>
                </a:solidFill>
                <a:latin typeface="Arial" panose="020B0604020202020204" pitchFamily="34" charset="0"/>
                <a:cs typeface="Arial" panose="020B0604020202020204" pitchFamily="34" charset="0"/>
              </a:rPr>
              <a:t>; </a:t>
            </a:r>
            <a:r>
              <a:rPr lang="en-US" sz="2000" dirty="0" smtClean="0">
                <a:solidFill>
                  <a:srgbClr val="1A3A64"/>
                </a:solidFill>
                <a:latin typeface="Arial" panose="020B0604020202020204" pitchFamily="34" charset="0"/>
                <a:cs typeface="Arial" panose="020B0604020202020204" pitchFamily="34" charset="0"/>
              </a:rPr>
              <a:t>D.R. </a:t>
            </a:r>
            <a:r>
              <a:rPr lang="en-US" sz="2000" dirty="0" smtClean="0">
                <a:solidFill>
                  <a:srgbClr val="1A3A64"/>
                </a:solidFill>
                <a:latin typeface="Arial" panose="020B0604020202020204" pitchFamily="34" charset="0"/>
                <a:cs typeface="Arial" panose="020B0604020202020204" pitchFamily="34" charset="0"/>
              </a:rPr>
              <a:t>Seif</a:t>
            </a:r>
            <a:r>
              <a:rPr lang="en-US" sz="2000" baseline="30000" dirty="0" smtClean="0">
                <a:solidFill>
                  <a:srgbClr val="1A3A64"/>
                </a:solidFill>
                <a:latin typeface="Arial" panose="020B0604020202020204" pitchFamily="34" charset="0"/>
                <a:cs typeface="Arial" panose="020B0604020202020204" pitchFamily="34" charset="0"/>
              </a:rPr>
              <a:t>2</a:t>
            </a:r>
            <a:r>
              <a:rPr lang="en-US" sz="2000" dirty="0" smtClean="0">
                <a:solidFill>
                  <a:srgbClr val="1A3A64"/>
                </a:solidFill>
                <a:latin typeface="Arial" panose="020B0604020202020204" pitchFamily="34" charset="0"/>
                <a:cs typeface="Arial" panose="020B0604020202020204" pitchFamily="34" charset="0"/>
              </a:rPr>
              <a:t> </a:t>
            </a:r>
            <a:r>
              <a:rPr lang="en-US" sz="2000" dirty="0" smtClean="0">
                <a:solidFill>
                  <a:srgbClr val="1A3A64"/>
                </a:solidFill>
                <a:latin typeface="Arial" panose="020B0604020202020204" pitchFamily="34" charset="0"/>
                <a:cs typeface="Arial" panose="020B0604020202020204" pitchFamily="34" charset="0"/>
              </a:rPr>
              <a:t>and J.K. </a:t>
            </a:r>
            <a:r>
              <a:rPr lang="en-US" sz="2000" dirty="0" smtClean="0">
                <a:solidFill>
                  <a:srgbClr val="1A3A64"/>
                </a:solidFill>
                <a:latin typeface="Arial" panose="020B0604020202020204" pitchFamily="34" charset="0"/>
                <a:cs typeface="Arial" panose="020B0604020202020204" pitchFamily="34" charset="0"/>
              </a:rPr>
              <a:t>Mulwa</a:t>
            </a:r>
            <a:r>
              <a:rPr lang="en-US" sz="2000" baseline="30000" dirty="0" smtClean="0">
                <a:solidFill>
                  <a:srgbClr val="1A3A64"/>
                </a:solidFill>
                <a:latin typeface="Arial" panose="020B0604020202020204" pitchFamily="34" charset="0"/>
                <a:cs typeface="Arial" panose="020B0604020202020204" pitchFamily="34" charset="0"/>
              </a:rPr>
              <a:t>3</a:t>
            </a:r>
            <a:endParaRPr lang="x-none" sz="2000" baseline="30000" dirty="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a16="http://schemas.microsoft.com/office/drawing/2014/main" xmlns="" id="{C6E1171C-1CE4-ACA7-57E4-43A11936B64D}"/>
              </a:ext>
            </a:extLst>
          </p:cNvPr>
          <p:cNvSpPr txBox="1"/>
          <p:nvPr/>
        </p:nvSpPr>
        <p:spPr>
          <a:xfrm>
            <a:off x="2636520" y="4293573"/>
            <a:ext cx="6984367" cy="1938992"/>
          </a:xfrm>
          <a:prstGeom prst="rect">
            <a:avLst/>
          </a:prstGeom>
          <a:noFill/>
        </p:spPr>
        <p:txBody>
          <a:bodyPr wrap="square" lIns="0" tIns="0" rIns="0" bIns="0" anchor="ctr" anchorCtr="0">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dirty="0">
                <a:solidFill>
                  <a:srgbClr val="000000"/>
                </a:solidFill>
                <a:ea typeface="Calibri" panose="020F0502020204030204" pitchFamily="34" charset="0"/>
                <a:cs typeface="Times New Roman" panose="02020603050405020304" pitchFamily="18" charset="0"/>
              </a:rPr>
              <a:t>This </a:t>
            </a:r>
            <a:r>
              <a:rPr lang="en-GB" dirty="0" smtClean="0">
                <a:solidFill>
                  <a:srgbClr val="000000"/>
                </a:solidFill>
                <a:ea typeface="Calibri" panose="020F0502020204030204" pitchFamily="34" charset="0"/>
                <a:cs typeface="Times New Roman" panose="02020603050405020304" pitchFamily="18" charset="0"/>
              </a:rPr>
              <a:t>study</a:t>
            </a:r>
            <a:r>
              <a:rPr lang="en-GB" dirty="0" smtClean="0">
                <a:solidFill>
                  <a:srgbClr val="000000"/>
                </a:solidFill>
                <a:ea typeface="Calibri" panose="020F0502020204030204" pitchFamily="34" charset="0"/>
                <a:cs typeface="Times New Roman" panose="02020603050405020304" pitchFamily="18" charset="0"/>
              </a:rPr>
              <a:t> </a:t>
            </a:r>
            <a:r>
              <a:rPr lang="en-GB" dirty="0">
                <a:solidFill>
                  <a:srgbClr val="000000"/>
                </a:solidFill>
                <a:ea typeface="Calibri" panose="020F0502020204030204" pitchFamily="34" charset="0"/>
                <a:cs typeface="Calibri" panose="020F0502020204030204" pitchFamily="34" charset="0"/>
              </a:rPr>
              <a:t>provides</a:t>
            </a:r>
            <a:r>
              <a:rPr lang="en-GB" dirty="0">
                <a:solidFill>
                  <a:srgbClr val="000000"/>
                </a:solidFill>
                <a:ea typeface="Calibri" panose="020F0502020204030204" pitchFamily="34" charset="0"/>
                <a:cs typeface="Times New Roman" panose="02020603050405020304" pitchFamily="18" charset="0"/>
              </a:rPr>
              <a:t> insights </a:t>
            </a:r>
            <a:r>
              <a:rPr lang="en-GB" dirty="0" smtClean="0">
                <a:solidFill>
                  <a:srgbClr val="000000"/>
                </a:solidFill>
                <a:ea typeface="Calibri" panose="020F0502020204030204" pitchFamily="34" charset="0"/>
                <a:cs typeface="Times New Roman" panose="02020603050405020304" pitchFamily="18" charset="0"/>
              </a:rPr>
              <a:t>to cooperation between NDCs as it relates to data analysis and the use of the results from such analysis to provide information to policymakers. Three NDCs from Nigeria, Tanzania and Kenya collaborated in the study. It gives an overview how IMS data can be deployed for scientific purpose using </a:t>
            </a:r>
            <a:r>
              <a:rPr lang="en-US" dirty="0" smtClean="0"/>
              <a:t>the </a:t>
            </a:r>
            <a:r>
              <a:rPr lang="en-US" dirty="0" smtClean="0"/>
              <a:t>earthquake that occurred on 7 January 2025, in </a:t>
            </a:r>
            <a:r>
              <a:rPr lang="en-US" dirty="0" err="1" smtClean="0"/>
              <a:t>Dingri</a:t>
            </a:r>
            <a:r>
              <a:rPr lang="en-US" dirty="0" smtClean="0"/>
              <a:t> County within the southern part of the Tibetan </a:t>
            </a:r>
            <a:r>
              <a:rPr lang="en-US" dirty="0" smtClean="0"/>
              <a:t>Plateau. </a:t>
            </a:r>
            <a:r>
              <a:rPr lang="en-US" dirty="0" smtClean="0"/>
              <a:t>The </a:t>
            </a:r>
            <a:r>
              <a:rPr lang="en-US" dirty="0" err="1" smtClean="0"/>
              <a:t>epicentre</a:t>
            </a:r>
            <a:r>
              <a:rPr lang="en-US" dirty="0" smtClean="0"/>
              <a:t> of the earthquakes lies close to the Indian-Eurasian plate boundary. The earthquakes were caused by normal faulting at a shallow </a:t>
            </a:r>
            <a:r>
              <a:rPr lang="en-US" dirty="0" smtClean="0"/>
              <a:t>depth of 10km with Ms=7.0 and </a:t>
            </a:r>
            <a:r>
              <a:rPr lang="en-US" dirty="0" err="1" smtClean="0"/>
              <a:t>mb</a:t>
            </a:r>
            <a:r>
              <a:rPr lang="en-US" dirty="0" smtClean="0"/>
              <a:t>=5.8.</a:t>
            </a:r>
            <a:r>
              <a:rPr lang="en-US" dirty="0" smtClean="0"/>
              <a:t> This study therefore shows the importance of the </a:t>
            </a:r>
            <a:r>
              <a:rPr lang="en-GB" dirty="0" smtClean="0">
                <a:ea typeface="Calibri" panose="020F0502020204030204" pitchFamily="34" charset="0"/>
              </a:rPr>
              <a:t>IMS network of stations </a:t>
            </a:r>
            <a:r>
              <a:rPr lang="en-US" dirty="0" smtClean="0"/>
              <a:t>towards capacity development and regional cooperation.</a:t>
            </a:r>
            <a:r>
              <a:rPr lang="en-US" dirty="0" smtClean="0"/>
              <a:t> </a:t>
            </a:r>
            <a:endParaRPr lang="de-AT" sz="1400" b="0" i="0" dirty="0">
              <a:effectLst/>
              <a:latin typeface="Arial" panose="020B0604020202020204" pitchFamily="34" charset="0"/>
              <a:cs typeface="Arial" panose="020B0604020202020204" pitchFamily="34" charset="0"/>
            </a:endParaRPr>
          </a:p>
          <a:p>
            <a:endParaRPr lang="de-AT" dirty="0"/>
          </a:p>
        </p:txBody>
      </p:sp>
      <p:sp>
        <p:nvSpPr>
          <p:cNvPr id="27" name="Textfeld 26">
            <a:extLst>
              <a:ext uri="{FF2B5EF4-FFF2-40B4-BE49-F238E27FC236}">
                <a16:creationId xmlns:a16="http://schemas.microsoft.com/office/drawing/2014/main" xmlns="" id="{27AE1CF5-68DC-74F9-D2DC-D58ADC2688D0}"/>
              </a:ext>
            </a:extLst>
          </p:cNvPr>
          <p:cNvSpPr txBox="1"/>
          <p:nvPr/>
        </p:nvSpPr>
        <p:spPr>
          <a:xfrm>
            <a:off x="947462" y="2952157"/>
            <a:ext cx="8058149" cy="594632"/>
          </a:xfrm>
          <a:prstGeom prst="rect">
            <a:avLst/>
          </a:prstGeom>
          <a:noFill/>
        </p:spPr>
        <p:txBody>
          <a:bodyPr wrap="square" lIns="0" tIns="0" rIns="0" bIns="0" rtlCol="0" anchor="ctr">
            <a:normAutofit lnSpcReduction="10000"/>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US" baseline="30000" dirty="0"/>
              <a:t>1</a:t>
            </a:r>
            <a:r>
              <a:rPr lang="en-US" sz="1400" dirty="0" smtClean="0"/>
              <a:t>Nigeria </a:t>
            </a:r>
            <a:r>
              <a:rPr lang="en-US" sz="1400" dirty="0" smtClean="0"/>
              <a:t>Atomic Energy </a:t>
            </a:r>
            <a:r>
              <a:rPr lang="en-US" sz="1400" dirty="0" smtClean="0"/>
              <a:t>Commission, Abuja, Nigeria</a:t>
            </a:r>
            <a:endParaRPr lang="en-US" sz="1400" dirty="0" smtClean="0"/>
          </a:p>
          <a:p>
            <a:r>
              <a:rPr lang="en-US" sz="1400" baseline="30000" dirty="0" smtClean="0"/>
              <a:t>2</a:t>
            </a:r>
            <a:r>
              <a:rPr lang="en-US" sz="1400" dirty="0" smtClean="0"/>
              <a:t>Tanzania </a:t>
            </a:r>
            <a:r>
              <a:rPr lang="en-US" sz="1400" dirty="0" smtClean="0"/>
              <a:t>Atomic Energy </a:t>
            </a:r>
            <a:r>
              <a:rPr lang="en-US" sz="1400" dirty="0" smtClean="0"/>
              <a:t>Commission, Dodoma, Tanzania </a:t>
            </a:r>
          </a:p>
          <a:p>
            <a:r>
              <a:rPr lang="en-US" sz="1400" baseline="30000" dirty="0" smtClean="0"/>
              <a:t>3</a:t>
            </a:r>
            <a:r>
              <a:rPr lang="en-US" sz="1400" dirty="0" smtClean="0"/>
              <a:t>University of Nairobi, Department of Earth and Climate Sciences, Nairobi, Kenya</a:t>
            </a:r>
            <a:endParaRPr lang="en-US" sz="1400" dirty="0"/>
          </a:p>
        </p:txBody>
      </p:sp>
      <p:sp>
        <p:nvSpPr>
          <p:cNvPr id="4" name="TextBox 3">
            <a:extLst>
              <a:ext uri="{FF2B5EF4-FFF2-40B4-BE49-F238E27FC236}">
                <a16:creationId xmlns:a16="http://schemas.microsoft.com/office/drawing/2014/main" xmlns="" id="{B2C432A9-8271-B31C-1FB8-AEE25AC05787}"/>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This presentation has been generated for illustration purposes only</a:t>
            </a:r>
            <a:r>
              <a:rPr lang="de-AT" sz="800" dirty="0">
                <a:solidFill>
                  <a:schemeClr val="bg1">
                    <a:lumMod val="65000"/>
                  </a:schemeClr>
                </a:solidFill>
              </a:rPr>
              <a:t>.</a:t>
            </a:r>
          </a:p>
        </p:txBody>
      </p:sp>
      <p:pic>
        <p:nvPicPr>
          <p:cNvPr id="11" name="Picture 1"/>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9571" t="13860" r="18041" b="8302"/>
          <a:stretch/>
        </p:blipFill>
        <p:spPr bwMode="auto">
          <a:xfrm>
            <a:off x="9970851" y="1916349"/>
            <a:ext cx="1896893" cy="1736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1538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9C90B4C-20AC-3DCD-F6D3-EAEB7B5EB3B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xmlns="" id="{10E208C2-D2F2-D7DD-F85C-EC929165F879}"/>
              </a:ext>
            </a:extLst>
          </p:cNvPr>
          <p:cNvSpPr txBox="1">
            <a:spLocks/>
          </p:cNvSpPr>
          <p:nvPr/>
        </p:nvSpPr>
        <p:spPr>
          <a:xfrm>
            <a:off x="160019" y="1075342"/>
            <a:ext cx="3798001" cy="276803"/>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Introduction</a:t>
            </a:r>
            <a:endParaRPr lang="x-none" sz="1400" dirty="0">
              <a:solidFill>
                <a:srgbClr val="1A3A64"/>
              </a:solidFill>
            </a:endParaRPr>
          </a:p>
        </p:txBody>
      </p:sp>
      <p:sp>
        <p:nvSpPr>
          <p:cNvPr id="2" name="TextBox 3">
            <a:extLst>
              <a:ext uri="{FF2B5EF4-FFF2-40B4-BE49-F238E27FC236}">
                <a16:creationId xmlns:a16="http://schemas.microsoft.com/office/drawing/2014/main" xmlns="" id="{18A207AD-5FDB-9580-4D2A-3A22F97B5FBF}"/>
              </a:ext>
            </a:extLst>
          </p:cNvPr>
          <p:cNvSpPr txBox="1"/>
          <p:nvPr/>
        </p:nvSpPr>
        <p:spPr>
          <a:xfrm>
            <a:off x="4196999" y="55011"/>
            <a:ext cx="7471126" cy="492443"/>
          </a:xfrm>
          <a:prstGeom prst="rect">
            <a:avLst/>
          </a:prstGeom>
          <a:noFill/>
        </p:spPr>
        <p:txBody>
          <a:bodyPr wrap="square" lIns="0" tIns="0" rIns="0" bIns="0" rtlCol="0" anchor="ctr">
            <a:spAutoFit/>
          </a:bodyPr>
          <a:lstStyle/>
          <a:p>
            <a:r>
              <a:rPr lang="en-US" sz="1600" dirty="0" smtClean="0">
                <a:solidFill>
                  <a:schemeClr val="bg1"/>
                </a:solidFill>
              </a:rPr>
              <a:t>Study of Tectonic Plates Interactions Using IMS Stations: An Example of Inter-NDC Cooperation and Regional Empowerment</a:t>
            </a:r>
            <a:endParaRPr lang="en-US" sz="1600" dirty="0">
              <a:solidFill>
                <a:schemeClr val="bg1"/>
              </a:solidFill>
            </a:endParaRPr>
          </a:p>
        </p:txBody>
      </p:sp>
      <p:sp>
        <p:nvSpPr>
          <p:cNvPr id="11" name="TextBox 3">
            <a:extLst>
              <a:ext uri="{FF2B5EF4-FFF2-40B4-BE49-F238E27FC236}">
                <a16:creationId xmlns:a16="http://schemas.microsoft.com/office/drawing/2014/main" xmlns="" id="{D656F5E4-585E-076C-B7B6-EF5A15DC6B52}"/>
              </a:ext>
            </a:extLst>
          </p:cNvPr>
          <p:cNvSpPr txBox="1"/>
          <p:nvPr/>
        </p:nvSpPr>
        <p:spPr>
          <a:xfrm>
            <a:off x="160020" y="1387198"/>
            <a:ext cx="3798000" cy="5539978"/>
          </a:xfrm>
          <a:prstGeom prst="rect">
            <a:avLst/>
          </a:prstGeom>
          <a:noFill/>
        </p:spPr>
        <p:txBody>
          <a:bodyPr wrap="square" lIns="0" tIns="0" rIns="0" bIns="0">
            <a:sp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smtClean="0"/>
              <a:t>One of the functions of an NDC is to advice policymakers from the results of analysis of verification data from the IMS. Analyzing data and proper interpretation of the analyzed data therefore are important for the operation of NDCs. The IMS data </a:t>
            </a:r>
            <a:r>
              <a:rPr lang="en-US" sz="1200" dirty="0" err="1" smtClean="0"/>
              <a:t>analyse</a:t>
            </a:r>
            <a:r>
              <a:rPr lang="en-US" sz="1200" dirty="0" smtClean="0"/>
              <a:t> using the IDC products has found use in both scientific and civil applications. An example of such an application is the earthquake that occurred on 7 January 2025, in </a:t>
            </a:r>
            <a:r>
              <a:rPr lang="en-US" sz="1200" dirty="0" err="1" smtClean="0"/>
              <a:t>Dingri</a:t>
            </a:r>
            <a:r>
              <a:rPr lang="en-US" sz="1200" dirty="0" smtClean="0"/>
              <a:t> County within the southern part of the Tibetan Plateau </a:t>
            </a:r>
            <a:r>
              <a:rPr lang="en-US" sz="1200" dirty="0" smtClean="0"/>
              <a:t>lying in the </a:t>
            </a:r>
            <a:r>
              <a:rPr lang="en-US" sz="1200" dirty="0" smtClean="0"/>
              <a:t>Himalayan block of the </a:t>
            </a:r>
            <a:r>
              <a:rPr lang="en-US" sz="1200" dirty="0" err="1" smtClean="0"/>
              <a:t>Gangdise</a:t>
            </a:r>
            <a:r>
              <a:rPr lang="en-US" sz="1200" dirty="0" smtClean="0"/>
              <a:t>–Himalayas </a:t>
            </a:r>
            <a:r>
              <a:rPr lang="en-US" sz="1200" dirty="0" err="1" smtClean="0"/>
              <a:t>orogenic</a:t>
            </a:r>
            <a:r>
              <a:rPr lang="en-US" sz="1200" dirty="0" smtClean="0"/>
              <a:t> belt. The epicenter is situated near the intersection of several major faults, including the </a:t>
            </a:r>
            <a:r>
              <a:rPr lang="en-US" sz="1200" dirty="0" err="1" smtClean="0"/>
              <a:t>Tian</a:t>
            </a:r>
            <a:r>
              <a:rPr lang="en-US" sz="1200" dirty="0" smtClean="0"/>
              <a:t> Shan Fault and the </a:t>
            </a:r>
            <a:r>
              <a:rPr lang="en-US" sz="1200" dirty="0" err="1" smtClean="0"/>
              <a:t>Tarim</a:t>
            </a:r>
            <a:r>
              <a:rPr lang="en-US" sz="1200" dirty="0" smtClean="0"/>
              <a:t> Basin </a:t>
            </a:r>
            <a:r>
              <a:rPr lang="en-US" sz="1200" dirty="0" smtClean="0"/>
              <a:t>Fault (Figure 1) </a:t>
            </a:r>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r>
              <a:rPr lang="en-US" sz="1200" dirty="0" smtClean="0"/>
              <a:t>The </a:t>
            </a:r>
            <a:r>
              <a:rPr lang="en-US" sz="1200" dirty="0" smtClean="0"/>
              <a:t>event resulted in the death of about 3 people and displacement of nearly 9,700 others. The total number of homes that collapsed was about 210 and 8,100 others sustained damage. This paper presents the work of three NDCs in the spirit of cooperation to study tectonic plate interaction using IMS data IDC products. </a:t>
            </a:r>
            <a:endParaRPr lang="de-AT" sz="1200" dirty="0"/>
          </a:p>
        </p:txBody>
      </p:sp>
      <p:sp>
        <p:nvSpPr>
          <p:cNvPr id="13" name="TextBox 3">
            <a:extLst>
              <a:ext uri="{FF2B5EF4-FFF2-40B4-BE49-F238E27FC236}">
                <a16:creationId xmlns:a16="http://schemas.microsoft.com/office/drawing/2014/main" xmlns="" id="{0B56D095-DF7C-7F75-ACDC-26C9BCA82DBD}"/>
              </a:ext>
            </a:extLst>
          </p:cNvPr>
          <p:cNvSpPr txBox="1"/>
          <p:nvPr/>
        </p:nvSpPr>
        <p:spPr>
          <a:xfrm>
            <a:off x="4167815" y="2639173"/>
            <a:ext cx="3798000" cy="2585323"/>
          </a:xfrm>
          <a:prstGeom prst="rect">
            <a:avLst/>
          </a:prstGeom>
          <a:noFill/>
        </p:spPr>
        <p:txBody>
          <a:bodyPr wrap="square" lIns="0" tIns="0" rIns="0" bIns="0">
            <a:spAutoFit/>
          </a:bodyPr>
          <a:lstStyle/>
          <a:p>
            <a:pPr algn="just"/>
            <a:r>
              <a:rPr lang="en-GB" sz="1200" dirty="0" smtClean="0"/>
              <a:t>Seismic and  </a:t>
            </a:r>
            <a:r>
              <a:rPr lang="en-GB" sz="1200" dirty="0" err="1" smtClean="0"/>
              <a:t>hydroacoustic</a:t>
            </a:r>
            <a:r>
              <a:rPr lang="en-GB" sz="1200" dirty="0" smtClean="0"/>
              <a:t> </a:t>
            </a:r>
            <a:r>
              <a:rPr lang="en-GB" sz="1200" dirty="0" smtClean="0"/>
              <a:t>stations </a:t>
            </a:r>
            <a:r>
              <a:rPr lang="en-GB" sz="1200" dirty="0" smtClean="0"/>
              <a:t>at local, regional and </a:t>
            </a:r>
            <a:r>
              <a:rPr lang="en-GB" sz="1200" dirty="0" err="1" smtClean="0"/>
              <a:t>teleseismic</a:t>
            </a:r>
            <a:r>
              <a:rPr lang="en-GB" sz="1200" dirty="0" smtClean="0"/>
              <a:t> distances from the epicentre recorded the </a:t>
            </a:r>
            <a:r>
              <a:rPr lang="en-GB" sz="1200" dirty="0" smtClean="0"/>
              <a:t>event (</a:t>
            </a:r>
            <a:r>
              <a:rPr lang="en-GB" sz="1200" dirty="0" smtClean="0"/>
              <a:t>Figure 2</a:t>
            </a:r>
            <a:r>
              <a:rPr lang="en-GB" sz="1200" dirty="0" smtClean="0"/>
              <a:t>). The </a:t>
            </a:r>
            <a:r>
              <a:rPr lang="en-GB" sz="1200" dirty="0" smtClean="0"/>
              <a:t>IMS data analysed were obtained from IDC using </a:t>
            </a:r>
            <a:r>
              <a:rPr lang="en-GB" sz="1200" dirty="0" err="1" smtClean="0"/>
              <a:t>AutoDRM</a:t>
            </a:r>
            <a:r>
              <a:rPr lang="en-GB" sz="1200" dirty="0" smtClean="0"/>
              <a:t>. Data processing was performed using DTK-GMPCC part of NDC in-a-Box software provided by the CTBTO. </a:t>
            </a:r>
            <a:r>
              <a:rPr lang="en-GB" sz="1200" dirty="0" smtClean="0"/>
              <a:t>For the </a:t>
            </a:r>
            <a:r>
              <a:rPr lang="en-GB" sz="1200" dirty="0" err="1" smtClean="0"/>
              <a:t>hydroacoustic</a:t>
            </a:r>
            <a:r>
              <a:rPr lang="en-GB" sz="1200" dirty="0" smtClean="0"/>
              <a:t> </a:t>
            </a:r>
            <a:r>
              <a:rPr lang="en-GB" sz="1200" dirty="0" smtClean="0"/>
              <a:t>stations, EDH channels data were analysed. Seismic stations were analysed using </a:t>
            </a:r>
            <a:r>
              <a:rPr lang="en-GB" sz="1200" dirty="0" err="1" smtClean="0"/>
              <a:t>geotool</a:t>
            </a:r>
            <a:r>
              <a:rPr lang="en-GB" sz="1200" dirty="0" smtClean="0"/>
              <a:t> software (Figure 3) </a:t>
            </a:r>
            <a:r>
              <a:rPr lang="en-US" sz="1200" dirty="0" smtClean="0"/>
              <a:t>The wave parameters of spectrum, </a:t>
            </a:r>
            <a:r>
              <a:rPr lang="en-US" sz="1200" dirty="0" err="1" smtClean="0"/>
              <a:t>fk</a:t>
            </a:r>
            <a:r>
              <a:rPr lang="en-US" sz="1200" dirty="0" smtClean="0"/>
              <a:t>, ray-tracing and azimuth for phase, magnitude, time and slowness were determined</a:t>
            </a:r>
            <a:r>
              <a:rPr lang="en-US" sz="1200" dirty="0" smtClean="0"/>
              <a:t>. </a:t>
            </a:r>
            <a:r>
              <a:rPr lang="en-GB" sz="1200" dirty="0" smtClean="0"/>
              <a:t>GPMCC </a:t>
            </a:r>
            <a:r>
              <a:rPr lang="en-GB" sz="1200" dirty="0" smtClean="0"/>
              <a:t>was used </a:t>
            </a:r>
            <a:r>
              <a:rPr lang="en-GB" sz="1200" dirty="0" smtClean="0"/>
              <a:t>as the analytical software  </a:t>
            </a:r>
            <a:r>
              <a:rPr lang="en-GB" sz="1200" dirty="0" smtClean="0"/>
              <a:t>because of its ability to detect low-amplitude acoustic waves hidden  in incoherent noise. </a:t>
            </a:r>
            <a:endParaRPr lang="en-US" sz="1200" dirty="0"/>
          </a:p>
        </p:txBody>
      </p:sp>
      <p:sp>
        <p:nvSpPr>
          <p:cNvPr id="14" name="TextBox 3">
            <a:extLst>
              <a:ext uri="{FF2B5EF4-FFF2-40B4-BE49-F238E27FC236}">
                <a16:creationId xmlns:a16="http://schemas.microsoft.com/office/drawing/2014/main" xmlns="" id="{0BB73BE2-FF77-1E00-9052-628439D08470}"/>
              </a:ext>
            </a:extLst>
          </p:cNvPr>
          <p:cNvSpPr txBox="1"/>
          <p:nvPr/>
        </p:nvSpPr>
        <p:spPr>
          <a:xfrm>
            <a:off x="8215888" y="1549110"/>
            <a:ext cx="3798000" cy="2954655"/>
          </a:xfrm>
          <a:prstGeom prst="rect">
            <a:avLst/>
          </a:prstGeom>
          <a:noFill/>
        </p:spPr>
        <p:txBody>
          <a:bodyPr wrap="square" lIns="0" tIns="0" rIns="0" bIns="0">
            <a:spAutoFit/>
          </a:bodyPr>
          <a:lstStyle/>
          <a:p>
            <a:pPr algn="just"/>
            <a:r>
              <a:rPr lang="en-US" sz="1200" dirty="0" smtClean="0"/>
              <a:t>The earthquake was recorded by 105 IMS stations at local, regional and </a:t>
            </a:r>
            <a:r>
              <a:rPr lang="en-US" sz="1200" dirty="0" err="1" smtClean="0"/>
              <a:t>telesiesmic</a:t>
            </a:r>
            <a:r>
              <a:rPr lang="en-US" sz="1200" dirty="0" smtClean="0"/>
              <a:t> distances to the </a:t>
            </a:r>
            <a:r>
              <a:rPr lang="en-US" sz="1200" dirty="0" err="1" smtClean="0"/>
              <a:t>epicentre</a:t>
            </a:r>
            <a:r>
              <a:rPr lang="en-US" sz="1200" dirty="0" smtClean="0"/>
              <a:t> of the event. The magnitudes values calculated for the event from analysis are as follows: Ms = 7.0 and </a:t>
            </a:r>
            <a:r>
              <a:rPr lang="en-US" sz="1200" dirty="0" err="1" smtClean="0"/>
              <a:t>mb</a:t>
            </a:r>
            <a:r>
              <a:rPr lang="en-US" sz="1200" dirty="0" smtClean="0"/>
              <a:t> = 5.8. The depth of the earthquake was shallow at 10 km. The earthquake occurred as a result of normal faulting at shallow depths north of the boundary between the Eurasia and Indian plates. Where the earthquake occurred from literature is subjected to both north–south compressive and east–west extensional stresses. This observation is strongly supported by the distribution of aftershocks, which aligns well with the inferred fault geometry. The fault plane solution indicates that the rupture occurred along a plane oriented approximately in the North-South direction. </a:t>
            </a:r>
            <a:endParaRPr lang="en-US" sz="1200" dirty="0"/>
          </a:p>
        </p:txBody>
      </p:sp>
      <p:sp>
        <p:nvSpPr>
          <p:cNvPr id="26" name="Title 1">
            <a:extLst>
              <a:ext uri="{FF2B5EF4-FFF2-40B4-BE49-F238E27FC236}">
                <a16:creationId xmlns:a16="http://schemas.microsoft.com/office/drawing/2014/main" xmlns="" id="{E58ED474-103C-6A3B-EC82-465BE0A892FE}"/>
              </a:ext>
            </a:extLst>
          </p:cNvPr>
          <p:cNvSpPr txBox="1">
            <a:spLocks/>
          </p:cNvSpPr>
          <p:nvPr/>
        </p:nvSpPr>
        <p:spPr>
          <a:xfrm>
            <a:off x="11490959" y="868536"/>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50" dirty="0" smtClean="0">
                <a:latin typeface="Arial Rounded MT Bold" pitchFamily="34" charset="0"/>
              </a:rPr>
              <a:t>P5.2-832</a:t>
            </a:r>
            <a:endParaRPr lang="x-none" sz="2800" b="1" dirty="0">
              <a:solidFill>
                <a:srgbClr val="1B3B65"/>
              </a:solidFill>
              <a:latin typeface="Arial Rounded MT Bold" pitchFamily="34" charset="0"/>
              <a:cs typeface="Arial" panose="020B0604020202020204" pitchFamily="34" charset="0"/>
            </a:endParaRPr>
          </a:p>
        </p:txBody>
      </p:sp>
      <p:sp>
        <p:nvSpPr>
          <p:cNvPr id="3" name="TextBox 3">
            <a:extLst>
              <a:ext uri="{FF2B5EF4-FFF2-40B4-BE49-F238E27FC236}">
                <a16:creationId xmlns:a16="http://schemas.microsoft.com/office/drawing/2014/main" xmlns="" id="{8AC015EC-7085-FFC6-ED5E-2B0F1E83844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US" sz="1200" dirty="0" smtClean="0">
                <a:solidFill>
                  <a:srgbClr val="1A3A64"/>
                </a:solidFill>
                <a:latin typeface="Arial" panose="020B0604020202020204" pitchFamily="34" charset="0"/>
                <a:cs typeface="Arial" panose="020B0604020202020204" pitchFamily="34" charset="0"/>
              </a:rPr>
              <a:t>U.O. </a:t>
            </a:r>
            <a:r>
              <a:rPr lang="en-US" sz="1200" dirty="0" err="1" smtClean="0">
                <a:solidFill>
                  <a:srgbClr val="1A3A64"/>
                </a:solidFill>
                <a:latin typeface="Arial" panose="020B0604020202020204" pitchFamily="34" charset="0"/>
                <a:cs typeface="Arial" panose="020B0604020202020204" pitchFamily="34" charset="0"/>
              </a:rPr>
              <a:t>Madu</a:t>
            </a:r>
            <a:r>
              <a:rPr lang="en-US" sz="1200" dirty="0" smtClean="0">
                <a:solidFill>
                  <a:srgbClr val="1A3A64"/>
                </a:solidFill>
                <a:latin typeface="Arial" panose="020B0604020202020204" pitchFamily="34" charset="0"/>
                <a:cs typeface="Arial" panose="020B0604020202020204" pitchFamily="34" charset="0"/>
              </a:rPr>
              <a:t>; D.R. </a:t>
            </a:r>
            <a:r>
              <a:rPr lang="en-US" sz="1200" dirty="0" err="1" smtClean="0">
                <a:solidFill>
                  <a:srgbClr val="1A3A64"/>
                </a:solidFill>
                <a:latin typeface="Arial" panose="020B0604020202020204" pitchFamily="34" charset="0"/>
                <a:cs typeface="Arial" panose="020B0604020202020204" pitchFamily="34" charset="0"/>
              </a:rPr>
              <a:t>Seif</a:t>
            </a:r>
            <a:r>
              <a:rPr lang="en-US" sz="1200" dirty="0" smtClean="0">
                <a:solidFill>
                  <a:srgbClr val="1A3A64"/>
                </a:solidFill>
                <a:latin typeface="Arial" panose="020B0604020202020204" pitchFamily="34" charset="0"/>
                <a:cs typeface="Arial" panose="020B0604020202020204" pitchFamily="34" charset="0"/>
              </a:rPr>
              <a:t> and J.K. </a:t>
            </a:r>
            <a:r>
              <a:rPr lang="en-US" sz="1200" dirty="0" err="1" smtClean="0">
                <a:solidFill>
                  <a:srgbClr val="1A3A64"/>
                </a:solidFill>
                <a:latin typeface="Arial" panose="020B0604020202020204" pitchFamily="34" charset="0"/>
                <a:cs typeface="Arial" panose="020B0604020202020204" pitchFamily="34" charset="0"/>
              </a:rPr>
              <a:t>Mulwa</a:t>
            </a:r>
            <a:endParaRPr lang="x-none" sz="1200" dirty="0">
              <a:solidFill>
                <a:srgbClr val="1A3A64"/>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xmlns="" id="{3E3776AC-7BE1-FF02-87E8-E427966902FE}"/>
              </a:ext>
            </a:extLst>
          </p:cNvPr>
          <p:cNvSpPr txBox="1">
            <a:spLocks/>
          </p:cNvSpPr>
          <p:nvPr/>
        </p:nvSpPr>
        <p:spPr>
          <a:xfrm>
            <a:off x="4196999" y="1075342"/>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Methods/Data</a:t>
            </a:r>
            <a:endParaRPr lang="x-none" sz="1400" dirty="0">
              <a:solidFill>
                <a:srgbClr val="1A3A64"/>
              </a:solidFill>
            </a:endParaRPr>
          </a:p>
        </p:txBody>
      </p:sp>
      <p:sp>
        <p:nvSpPr>
          <p:cNvPr id="9" name="Title 1">
            <a:extLst>
              <a:ext uri="{FF2B5EF4-FFF2-40B4-BE49-F238E27FC236}">
                <a16:creationId xmlns:a16="http://schemas.microsoft.com/office/drawing/2014/main" xmlns="" id="{8A07ACA4-64C2-C205-3708-32A126EF5FD2}"/>
              </a:ext>
            </a:extLst>
          </p:cNvPr>
          <p:cNvSpPr txBox="1">
            <a:spLocks/>
          </p:cNvSpPr>
          <p:nvPr/>
        </p:nvSpPr>
        <p:spPr>
          <a:xfrm>
            <a:off x="8206842" y="1075342"/>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1A3A64"/>
                </a:solidFill>
                <a:latin typeface="Arial" panose="020B0604020202020204" pitchFamily="34" charset="0"/>
                <a:cs typeface="Arial" panose="020B0604020202020204" pitchFamily="34" charset="0"/>
              </a:rPr>
              <a:t>Results and Discussions</a:t>
            </a:r>
            <a:endParaRPr lang="x-none" sz="1400" dirty="0">
              <a:solidFill>
                <a:srgbClr val="1A3A64"/>
              </a:solidFill>
            </a:endParaRPr>
          </a:p>
        </p:txBody>
      </p:sp>
      <p:sp>
        <p:nvSpPr>
          <p:cNvPr id="17" name="Title 1">
            <a:extLst>
              <a:ext uri="{FF2B5EF4-FFF2-40B4-BE49-F238E27FC236}">
                <a16:creationId xmlns:a16="http://schemas.microsoft.com/office/drawing/2014/main" xmlns="" id="{5C3E75AC-18B1-A2BB-04BD-778470D271C7}"/>
              </a:ext>
            </a:extLst>
          </p:cNvPr>
          <p:cNvSpPr txBox="1">
            <a:spLocks/>
          </p:cNvSpPr>
          <p:nvPr/>
        </p:nvSpPr>
        <p:spPr>
          <a:xfrm>
            <a:off x="8206841" y="4387173"/>
            <a:ext cx="3798001" cy="296939"/>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Conclusions</a:t>
            </a:r>
            <a:endParaRPr lang="x-none" sz="1400" dirty="0">
              <a:solidFill>
                <a:srgbClr val="1A3A64"/>
              </a:solidFill>
            </a:endParaRPr>
          </a:p>
        </p:txBody>
      </p:sp>
      <p:sp>
        <p:nvSpPr>
          <p:cNvPr id="18" name="TextBox 3">
            <a:extLst>
              <a:ext uri="{FF2B5EF4-FFF2-40B4-BE49-F238E27FC236}">
                <a16:creationId xmlns:a16="http://schemas.microsoft.com/office/drawing/2014/main" xmlns="" id="{33F41545-26F7-7C17-25FD-9E0AB4018277}"/>
              </a:ext>
            </a:extLst>
          </p:cNvPr>
          <p:cNvSpPr txBox="1"/>
          <p:nvPr/>
        </p:nvSpPr>
        <p:spPr>
          <a:xfrm>
            <a:off x="8137437" y="4756499"/>
            <a:ext cx="3798000" cy="1171411"/>
          </a:xfrm>
          <a:prstGeom prst="rect">
            <a:avLst/>
          </a:prstGeom>
          <a:noFill/>
        </p:spPr>
        <p:txBody>
          <a:bodyPr wrap="square" lIns="0" tIns="0" rIns="0" bIns="0">
            <a:spAutoFit/>
          </a:bodyPr>
          <a:lstStyle/>
          <a:p>
            <a:pPr algn="just">
              <a:lnSpc>
                <a:spcPct val="107000"/>
              </a:lnSpc>
              <a:spcAft>
                <a:spcPts val="800"/>
              </a:spcAft>
            </a:pPr>
            <a:r>
              <a:rPr lang="en-US" sz="1200" dirty="0" smtClean="0"/>
              <a:t>The </a:t>
            </a:r>
            <a:r>
              <a:rPr lang="en-US" sz="1200" dirty="0" err="1" smtClean="0"/>
              <a:t>epicentre</a:t>
            </a:r>
            <a:r>
              <a:rPr lang="en-US" sz="1200" dirty="0" smtClean="0"/>
              <a:t> of the earthquakes lies close to the Indian-Eurasian plate boundary. The earthquakes were caused by normal faulting at a shallow depth</a:t>
            </a:r>
            <a:r>
              <a:rPr lang="en-US" sz="1200" dirty="0" smtClean="0"/>
              <a:t>. This </a:t>
            </a:r>
            <a:r>
              <a:rPr lang="en-US" sz="1200" dirty="0" smtClean="0"/>
              <a:t>study therefore shows the importance of the </a:t>
            </a:r>
            <a:r>
              <a:rPr lang="en-GB" sz="1200" dirty="0" smtClean="0">
                <a:latin typeface="Arial" panose="020B0604020202020204" pitchFamily="34" charset="0"/>
                <a:ea typeface="Calibri" panose="020F0502020204030204" pitchFamily="34" charset="0"/>
                <a:cs typeface="Arial" panose="020B0604020202020204" pitchFamily="34" charset="0"/>
              </a:rPr>
              <a:t>IMS </a:t>
            </a:r>
            <a:r>
              <a:rPr lang="en-GB" sz="1200" dirty="0" smtClean="0">
                <a:latin typeface="Arial" panose="020B0604020202020204" pitchFamily="34" charset="0"/>
                <a:ea typeface="Calibri" panose="020F0502020204030204" pitchFamily="34" charset="0"/>
                <a:cs typeface="Arial" panose="020B0604020202020204" pitchFamily="34" charset="0"/>
              </a:rPr>
              <a:t>network of stations </a:t>
            </a:r>
            <a:r>
              <a:rPr lang="en-US" sz="1200" dirty="0" smtClean="0"/>
              <a:t>towards </a:t>
            </a:r>
            <a:r>
              <a:rPr lang="en-US" sz="1200" dirty="0" smtClean="0"/>
              <a:t>capacity development and regional cooperation</a:t>
            </a:r>
            <a:r>
              <a:rPr lang="en-US" sz="1200" dirty="0" smtClean="0"/>
              <a:t>.</a:t>
            </a:r>
            <a:endParaRPr lang="en-GB" sz="12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72193" y="4023114"/>
            <a:ext cx="3738327" cy="1605756"/>
          </a:xfrm>
          <a:prstGeom prst="rect">
            <a:avLst/>
          </a:prstGeom>
          <a:noFill/>
          <a:ln w="9525">
            <a:noFill/>
            <a:miter lim="800000"/>
            <a:headEnd/>
            <a:tailEnd/>
          </a:ln>
          <a:effectLst/>
        </p:spPr>
      </p:pic>
      <p:pic>
        <p:nvPicPr>
          <p:cNvPr id="19" name="Picture 18"/>
          <p:cNvPicPr/>
          <p:nvPr/>
        </p:nvPicPr>
        <p:blipFill>
          <a:blip r:embed="rId4" cstate="print"/>
          <a:srcRect t="5405" b="3118"/>
          <a:stretch>
            <a:fillRect/>
          </a:stretch>
        </p:blipFill>
        <p:spPr bwMode="auto">
          <a:xfrm>
            <a:off x="4202349" y="1439694"/>
            <a:ext cx="3793787" cy="1167318"/>
          </a:xfrm>
          <a:prstGeom prst="rect">
            <a:avLst/>
          </a:prstGeom>
          <a:noFill/>
          <a:ln w="9525">
            <a:noFill/>
            <a:miter lim="800000"/>
            <a:headEnd/>
            <a:tailEnd/>
          </a:ln>
        </p:spPr>
      </p:pic>
      <p:sp>
        <p:nvSpPr>
          <p:cNvPr id="21" name="Rectangle 20"/>
          <p:cNvSpPr/>
          <p:nvPr/>
        </p:nvSpPr>
        <p:spPr>
          <a:xfrm>
            <a:off x="1609642" y="5209321"/>
            <a:ext cx="2249334" cy="369332"/>
          </a:xfrm>
          <a:prstGeom prst="rect">
            <a:avLst/>
          </a:prstGeom>
        </p:spPr>
        <p:txBody>
          <a:bodyPr wrap="none">
            <a:spAutoFit/>
          </a:bodyPr>
          <a:lstStyle/>
          <a:p>
            <a:r>
              <a:rPr lang="en-US" sz="900" dirty="0" smtClean="0">
                <a:latin typeface="Arial" pitchFamily="34" charset="0"/>
                <a:cs typeface="Arial" pitchFamily="34" charset="0"/>
              </a:rPr>
              <a:t>Fig 1:Tectonic </a:t>
            </a:r>
            <a:r>
              <a:rPr lang="en-US" sz="900" dirty="0" smtClean="0">
                <a:latin typeface="Arial" pitchFamily="34" charset="0"/>
                <a:cs typeface="Arial" pitchFamily="34" charset="0"/>
              </a:rPr>
              <a:t>setting of Tibetan </a:t>
            </a:r>
            <a:r>
              <a:rPr lang="en-US" sz="900" dirty="0" smtClean="0">
                <a:latin typeface="Arial" pitchFamily="34" charset="0"/>
                <a:cs typeface="Arial" pitchFamily="34" charset="0"/>
              </a:rPr>
              <a:t>Plateau</a:t>
            </a:r>
          </a:p>
          <a:p>
            <a:r>
              <a:rPr lang="en-US" sz="900" dirty="0" smtClean="0">
                <a:latin typeface="Arial" pitchFamily="34" charset="0"/>
                <a:cs typeface="Arial" pitchFamily="34" charset="0"/>
              </a:rPr>
              <a:t>Source: </a:t>
            </a:r>
            <a:r>
              <a:rPr lang="en-US" sz="900" dirty="0" err="1" smtClean="0">
                <a:latin typeface="Arial" pitchFamily="34" charset="0"/>
                <a:cs typeface="Arial" pitchFamily="34" charset="0"/>
              </a:rPr>
              <a:t>Tahir</a:t>
            </a:r>
            <a:r>
              <a:rPr lang="en-US" sz="900" dirty="0" smtClean="0">
                <a:latin typeface="Arial" pitchFamily="34" charset="0"/>
                <a:cs typeface="Arial" pitchFamily="34" charset="0"/>
              </a:rPr>
              <a:t> and </a:t>
            </a:r>
            <a:r>
              <a:rPr lang="en-US" sz="900" dirty="0" smtClean="0">
                <a:latin typeface="Arial" pitchFamily="34" charset="0"/>
                <a:cs typeface="Arial" pitchFamily="34" charset="0"/>
              </a:rPr>
              <a:t>Sajjad,2025</a:t>
            </a:r>
            <a:endParaRPr lang="en-US" sz="900" dirty="0">
              <a:latin typeface="Arial" pitchFamily="34" charset="0"/>
              <a:cs typeface="Arial" pitchFamily="34" charset="0"/>
            </a:endParaRPr>
          </a:p>
        </p:txBody>
      </p:sp>
      <p:sp>
        <p:nvSpPr>
          <p:cNvPr id="23" name="Rectangle 22"/>
          <p:cNvSpPr/>
          <p:nvPr/>
        </p:nvSpPr>
        <p:spPr>
          <a:xfrm>
            <a:off x="5871683" y="2305048"/>
            <a:ext cx="2087431" cy="246221"/>
          </a:xfrm>
          <a:prstGeom prst="rect">
            <a:avLst/>
          </a:prstGeom>
        </p:spPr>
        <p:txBody>
          <a:bodyPr wrap="none">
            <a:spAutoFit/>
          </a:bodyPr>
          <a:lstStyle/>
          <a:p>
            <a:r>
              <a:rPr lang="en-US" sz="1000" dirty="0" smtClean="0">
                <a:latin typeface="Arial" pitchFamily="34" charset="0"/>
                <a:cs typeface="Arial" pitchFamily="34" charset="0"/>
              </a:rPr>
              <a:t>Figure 2: REB Event Id </a:t>
            </a:r>
            <a:r>
              <a:rPr lang="en-US" sz="1000" dirty="0" smtClean="0"/>
              <a:t>27325801</a:t>
            </a:r>
            <a:endParaRPr lang="en-US" sz="1000" dirty="0">
              <a:latin typeface="Arial" pitchFamily="34" charset="0"/>
              <a:cs typeface="Arial" pitchFamily="34" charset="0"/>
            </a:endParaRPr>
          </a:p>
        </p:txBody>
      </p:sp>
      <p:pic>
        <p:nvPicPr>
          <p:cNvPr id="24" name="Picture 1"/>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9571" t="13860" r="18041" b="8302"/>
          <a:stretch/>
        </p:blipFill>
        <p:spPr bwMode="auto">
          <a:xfrm>
            <a:off x="10068128" y="5758774"/>
            <a:ext cx="1896893" cy="9680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5"/>
          <p:cNvPicPr>
            <a:picLocks noChangeAspect="1" noChangeArrowheads="1"/>
          </p:cNvPicPr>
          <p:nvPr/>
        </p:nvPicPr>
        <p:blipFill>
          <a:blip r:embed="rId6" cstate="print"/>
          <a:srcRect/>
          <a:stretch>
            <a:fillRect/>
          </a:stretch>
        </p:blipFill>
        <p:spPr bwMode="auto">
          <a:xfrm>
            <a:off x="4143983" y="5205316"/>
            <a:ext cx="3842425" cy="1477586"/>
          </a:xfrm>
          <a:prstGeom prst="rect">
            <a:avLst/>
          </a:prstGeom>
          <a:noFill/>
          <a:ln w="9525">
            <a:noFill/>
            <a:miter lim="800000"/>
            <a:headEnd/>
            <a:tailEnd/>
          </a:ln>
          <a:effectLst/>
        </p:spPr>
      </p:pic>
      <p:sp>
        <p:nvSpPr>
          <p:cNvPr id="27" name="TextBox 26"/>
          <p:cNvSpPr txBox="1"/>
          <p:nvPr/>
        </p:nvSpPr>
        <p:spPr>
          <a:xfrm>
            <a:off x="4298042" y="5304740"/>
            <a:ext cx="2438488" cy="276999"/>
          </a:xfrm>
          <a:prstGeom prst="rect">
            <a:avLst/>
          </a:prstGeom>
          <a:noFill/>
        </p:spPr>
        <p:txBody>
          <a:bodyPr wrap="none" rtlCol="0">
            <a:spAutoFit/>
          </a:bodyPr>
          <a:lstStyle/>
          <a:p>
            <a:r>
              <a:rPr lang="en-US" sz="1200" dirty="0" smtClean="0"/>
              <a:t>Fig </a:t>
            </a:r>
            <a:r>
              <a:rPr lang="en-US" sz="1200" dirty="0" smtClean="0"/>
              <a:t>3: </a:t>
            </a:r>
            <a:r>
              <a:rPr lang="en-US" sz="1200" dirty="0" err="1" smtClean="0"/>
              <a:t>Geotool</a:t>
            </a:r>
            <a:r>
              <a:rPr lang="en-US" sz="1200" dirty="0" smtClean="0"/>
              <a:t> analysis of </a:t>
            </a:r>
            <a:r>
              <a:rPr lang="en-US" sz="1200" dirty="0" smtClean="0"/>
              <a:t> </a:t>
            </a:r>
            <a:r>
              <a:rPr lang="en-US" sz="1200" dirty="0" smtClean="0"/>
              <a:t>BRDH</a:t>
            </a:r>
            <a:endParaRPr lang="en-US" sz="1200" dirty="0"/>
          </a:p>
        </p:txBody>
      </p:sp>
    </p:spTree>
    <p:extLst>
      <p:ext uri="{BB962C8B-B14F-4D97-AF65-F5344CB8AC3E}">
        <p14:creationId xmlns:p14="http://schemas.microsoft.com/office/powerpoint/2010/main" xmlns="" val="26784559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E-POSTER Template_visual dr 26_250609" id="{B1F6B71B-FEA1-4E41-B25E-FFAFBBD1640C}" vid="{76F54DD8-8782-4B54-B260-E4E227B9417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AC10656680304EA4A371A737EC296E" ma:contentTypeVersion="13" ma:contentTypeDescription="Create a new document." ma:contentTypeScope="" ma:versionID="11f42e4868807888b35289107d1404d8">
  <xsd:schema xmlns:xsd="http://www.w3.org/2001/XMLSchema" xmlns:xs="http://www.w3.org/2001/XMLSchema" xmlns:p="http://schemas.microsoft.com/office/2006/metadata/properties" xmlns:ns2="dee43835-892f-4438-b97f-a194acad537d" xmlns:ns3="92ea592d-9254-4852-90b7-7d20b5286f68" targetNamespace="http://schemas.microsoft.com/office/2006/metadata/properties" ma:root="true" ma:fieldsID="a733c18ec0ca6fc540137f3b391bd7b8" ns2:_="" ns3:_="">
    <xsd:import namespace="dee43835-892f-4438-b97f-a194acad537d"/>
    <xsd:import namespace="92ea592d-9254-4852-90b7-7d20b5286f6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e43835-892f-4438-b97f-a194acad53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e8395b-6b03-452f-b821-0db5c680862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ea592d-9254-4852-90b7-7d20b5286f6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84da7c0-8a0d-42fa-a26f-7bb62f36dfe9}" ma:internalName="TaxCatchAll" ma:showField="CatchAllData" ma:web="92ea592d-9254-4852-90b7-7d20b5286f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ee43835-892f-4438-b97f-a194acad537d">
      <Terms xmlns="http://schemas.microsoft.com/office/infopath/2007/PartnerControls"/>
    </lcf76f155ced4ddcb4097134ff3c332f>
    <TaxCatchAll xmlns="92ea592d-9254-4852-90b7-7d20b5286f6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F9B3A1-0342-4164-BC40-00BFCA257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e43835-892f-4438-b97f-a194acad537d"/>
    <ds:schemaRef ds:uri="92ea592d-9254-4852-90b7-7d20b5286f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661AFE-A0D9-40C8-858B-22DCD61367BE}">
  <ds:schemaRef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5a04fe74-c1d3-4bbb-b483-e7f84b54f361"/>
    <ds:schemaRef ds:uri="http://purl.org/dc/elements/1.1/"/>
    <ds:schemaRef ds:uri="dee43835-892f-4438-b97f-a194acad537d"/>
    <ds:schemaRef ds:uri="92ea592d-9254-4852-90b7-7d20b5286f68"/>
  </ds:schemaRefs>
</ds:datastoreItem>
</file>

<file path=customXml/itemProps3.xml><?xml version="1.0" encoding="utf-8"?>
<ds:datastoreItem xmlns:ds="http://schemas.openxmlformats.org/officeDocument/2006/customXml" ds:itemID="{631B2391-BB47-4844-8BD8-08DE9757A500}">
  <ds:schemaRefs>
    <ds:schemaRef ds:uri="http://schemas.microsoft.com/sharepoint/v3/contenttype/forms"/>
  </ds:schemaRefs>
</ds:datastoreItem>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emplate>E-POSTER Template_visual dr 26_250609</Template>
  <TotalTime>251</TotalTime>
  <Words>744</Words>
  <Application>Microsoft Office PowerPoint</Application>
  <PresentationFormat>Custom</PresentationFormat>
  <Paragraphs>36</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vt:lpstr>
      <vt:lpstr>Slide 1</vt:lpstr>
      <vt:lpstr>Slide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HASSANI Hossein</dc:creator>
  <cp:lastModifiedBy>RnD Committee</cp:lastModifiedBy>
  <cp:revision>32</cp:revision>
  <dcterms:created xsi:type="dcterms:W3CDTF">2025-06-09T12:44:39Z</dcterms:created>
  <dcterms:modified xsi:type="dcterms:W3CDTF">2025-09-02T00:30:37Z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0x01010032AC10656680304EA4A371A737EC296E</vt:lpwstr>
  </property>
  <property fmtid="{D5CDD505-2E9C-101B-9397-08002B2CF9AE}" pid="3" name="MediaServiceImageTags">
    <vt:lpwstr/>
  </property>
</Properties>
</file>