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000" autoAdjust="0"/>
  </p:normalViewPr>
  <p:slideViewPr>
    <p:cSldViewPr snapToGrid="0">
      <p:cViewPr>
        <p:scale>
          <a:sx n="90" d="100"/>
          <a:sy n="90" d="100"/>
        </p:scale>
        <p:origin x="1704"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39750-4E1C-4E7F-B386-2EFB6649F0F2}" type="datetimeFigureOut">
              <a:rPr lang="en-US" smtClean="0"/>
              <a:t>9/1/2025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9E2E7-8825-4016-B0E4-56186514703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59E2E7-8825-4016-B0E4-56186514703C}"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e-AT"/>
          </a:p>
        </p:txBody>
      </p:sp>
      <p:sp>
        <p:nvSpPr>
          <p:cNvPr id="3" name="Untertitel 2">
            <a:extLst>
              <a:ext uri="{FF2B5EF4-FFF2-40B4-BE49-F238E27FC236}">
                <a16:creationId xmlns:a16="http://schemas.microsoft.com/office/drawing/2014/main" xmlns=""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e-AT"/>
          </a:p>
        </p:txBody>
      </p:sp>
      <p:sp>
        <p:nvSpPr>
          <p:cNvPr id="4" name="Datumsplatzhalter 3">
            <a:extLst>
              <a:ext uri="{FF2B5EF4-FFF2-40B4-BE49-F238E27FC236}">
                <a16:creationId xmlns:a16="http://schemas.microsoft.com/office/drawing/2014/main" xmlns="" id="{E93492FB-9762-1EA3-8568-54377AB86A31}"/>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B3901AC1-1973-C97E-1C32-B35C6E179D17}"/>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BBE62C-B8DA-21FE-3717-7E3AE1352C7E}"/>
              </a:ext>
            </a:extLst>
          </p:cNvPr>
          <p:cNvSpPr>
            <a:spLocks noGrp="1"/>
          </p:cNvSpPr>
          <p:nvPr>
            <p:ph type="title"/>
          </p:nvPr>
        </p:nvSpPr>
        <p:spPr/>
        <p:txBody>
          <a:bodyPr/>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xmlns="" id="{0ED8C027-1CCC-AAB3-EB2B-8DBFA63D17B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xmlns="" id="{44ED7451-563E-EEFA-F37F-1177A4220626}"/>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9C701441-382B-C63A-FF99-28B8A68123D2}"/>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D13415FA-D683-0C86-28DD-9D7E28548DE9}"/>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de-AT"/>
          </a:p>
        </p:txBody>
      </p:sp>
      <p:sp>
        <p:nvSpPr>
          <p:cNvPr id="3" name="Vertikaler Textplatzhalter 2">
            <a:extLst>
              <a:ext uri="{FF2B5EF4-FFF2-40B4-BE49-F238E27FC236}">
                <a16:creationId xmlns:a16="http://schemas.microsoft.com/office/drawing/2014/main" xmlns="" id="{C02826CD-D775-59F4-BFA8-F5154111EB72}"/>
              </a:ext>
            </a:extLst>
          </p:cNvPr>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xmlns="" id="{E58D66EB-FE3F-6B40-972C-8B5D57A0A146}"/>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E39AF862-474C-293E-C9C5-EFE874F79FF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60D616-9150-8F3E-6FBE-F751E77CDF87}"/>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xmlns="" id="{C735E4BF-FDCD-FFBB-4D0C-39E150D36AA4}"/>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Datumsplatzhalter 3">
            <a:extLst>
              <a:ext uri="{FF2B5EF4-FFF2-40B4-BE49-F238E27FC236}">
                <a16:creationId xmlns:a16="http://schemas.microsoft.com/office/drawing/2014/main" xmlns="" id="{2000F0AA-E80D-5BC8-F4D2-94A672D584D7}"/>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D7CEA5BF-39A4-41D5-13C7-118532E8FFD1}"/>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xmlns=""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smtClean="0"/>
              <a:t>Click to edit Master text styles</a:t>
            </a:r>
          </a:p>
        </p:txBody>
      </p:sp>
      <p:sp>
        <p:nvSpPr>
          <p:cNvPr id="4" name="Datumsplatzhalter 3">
            <a:extLst>
              <a:ext uri="{FF2B5EF4-FFF2-40B4-BE49-F238E27FC236}">
                <a16:creationId xmlns:a16="http://schemas.microsoft.com/office/drawing/2014/main" xmlns="" id="{78699A2D-7445-8118-C132-359093F7ED16}"/>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xmlns="" id="{2FEC5CDB-E094-3658-9593-29EFB7C03FF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8E70FB-4890-3F05-1356-B62F6837A189}"/>
              </a:ext>
            </a:extLst>
          </p:cNvPr>
          <p:cNvSpPr>
            <a:spLocks noGrp="1"/>
          </p:cNvSpPr>
          <p:nvPr>
            <p:ph type="title"/>
          </p:nvPr>
        </p:nvSpPr>
        <p:spPr/>
        <p:txBody>
          <a:body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xmlns="" id="{A0FCA0F9-2597-1F3F-4FD3-CB739AFC322A}"/>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Inhaltsplatzhalter 3">
            <a:extLst>
              <a:ext uri="{FF2B5EF4-FFF2-40B4-BE49-F238E27FC236}">
                <a16:creationId xmlns:a16="http://schemas.microsoft.com/office/drawing/2014/main" xmlns="" id="{F4F59239-63FB-AAF0-E4BC-EEF28F509318}"/>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a:extLst>
              <a:ext uri="{FF2B5EF4-FFF2-40B4-BE49-F238E27FC236}">
                <a16:creationId xmlns:a16="http://schemas.microsoft.com/office/drawing/2014/main" xmlns="" id="{D1FCB0CA-F508-F112-C731-2E64CA7CAA78}"/>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6" name="Fußzeilenplatzhalter 5">
            <a:extLst>
              <a:ext uri="{FF2B5EF4-FFF2-40B4-BE49-F238E27FC236}">
                <a16:creationId xmlns:a16="http://schemas.microsoft.com/office/drawing/2014/main" xmlns=""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C2322373-01F2-6BD5-ADBB-850485D323C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743586-6B9B-D0FE-9F5A-4611D157C260}"/>
              </a:ext>
            </a:extLst>
          </p:cNvPr>
          <p:cNvSpPr>
            <a:spLocks noGrp="1"/>
          </p:cNvSpPr>
          <p:nvPr>
            <p:ph type="title"/>
          </p:nvPr>
        </p:nvSpPr>
        <p:spPr>
          <a:xfrm>
            <a:off x="839788" y="365125"/>
            <a:ext cx="10515600" cy="1325563"/>
          </a:xfrm>
        </p:spPr>
        <p:txBody>
          <a:bodyPr/>
          <a:lstStyle/>
          <a:p>
            <a:r>
              <a:rPr lang="en-US" smtClean="0"/>
              <a:t>Click to edit Master title style</a:t>
            </a:r>
            <a:endParaRPr lang="de-AT"/>
          </a:p>
        </p:txBody>
      </p:sp>
      <p:sp>
        <p:nvSpPr>
          <p:cNvPr id="3" name="Textplatzhalter 2">
            <a:extLst>
              <a:ext uri="{FF2B5EF4-FFF2-40B4-BE49-F238E27FC236}">
                <a16:creationId xmlns:a16="http://schemas.microsoft.com/office/drawing/2014/main" xmlns=""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a:extLst>
              <a:ext uri="{FF2B5EF4-FFF2-40B4-BE49-F238E27FC236}">
                <a16:creationId xmlns:a16="http://schemas.microsoft.com/office/drawing/2014/main" xmlns="" id="{C3226624-5BB7-475D-D61F-4A398C5E0D22}"/>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a:extLst>
              <a:ext uri="{FF2B5EF4-FFF2-40B4-BE49-F238E27FC236}">
                <a16:creationId xmlns:a16="http://schemas.microsoft.com/office/drawing/2014/main" xmlns=""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a:extLst>
              <a:ext uri="{FF2B5EF4-FFF2-40B4-BE49-F238E27FC236}">
                <a16:creationId xmlns:a16="http://schemas.microsoft.com/office/drawing/2014/main" xmlns="" id="{F790861B-D46E-0A07-8D8A-74C11A5C3135}"/>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a:extLst>
              <a:ext uri="{FF2B5EF4-FFF2-40B4-BE49-F238E27FC236}">
                <a16:creationId xmlns:a16="http://schemas.microsoft.com/office/drawing/2014/main" xmlns="" id="{A8319FD1-8EB5-7386-112B-2FC3DE28ED45}"/>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8" name="Fußzeilenplatzhalter 7">
            <a:extLst>
              <a:ext uri="{FF2B5EF4-FFF2-40B4-BE49-F238E27FC236}">
                <a16:creationId xmlns:a16="http://schemas.microsoft.com/office/drawing/2014/main" xmlns=""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xmlns="" id="{8A09802C-D5EA-2E6E-1A09-CC414C3B971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DA458B-16E3-B6D6-6430-3033C0EF15D8}"/>
              </a:ext>
            </a:extLst>
          </p:cNvPr>
          <p:cNvSpPr>
            <a:spLocks noGrp="1"/>
          </p:cNvSpPr>
          <p:nvPr>
            <p:ph type="title"/>
          </p:nvPr>
        </p:nvSpPr>
        <p:spPr/>
        <p:txBody>
          <a:bodyPr/>
          <a:lstStyle/>
          <a:p>
            <a:r>
              <a:rPr lang="en-US" smtClean="0"/>
              <a:t>Click to edit Master title style</a:t>
            </a:r>
            <a:endParaRPr lang="de-AT"/>
          </a:p>
        </p:txBody>
      </p:sp>
      <p:sp>
        <p:nvSpPr>
          <p:cNvPr id="3" name="Datumsplatzhalter 2">
            <a:extLst>
              <a:ext uri="{FF2B5EF4-FFF2-40B4-BE49-F238E27FC236}">
                <a16:creationId xmlns:a16="http://schemas.microsoft.com/office/drawing/2014/main" xmlns="" id="{A013D3E3-66AA-1102-13EE-F026ED13ECFE}"/>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4" name="Fußzeilenplatzhalter 3">
            <a:extLst>
              <a:ext uri="{FF2B5EF4-FFF2-40B4-BE49-F238E27FC236}">
                <a16:creationId xmlns:a16="http://schemas.microsoft.com/office/drawing/2014/main" xmlns=""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xmlns="" id="{EDB5F4C2-0D9C-0052-6D88-CB9B63790C3F}"/>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D82213A4-E48F-6AEA-05B4-E0C148224B3C}"/>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3" name="Fußzeilenplatzhalter 2">
            <a:extLst>
              <a:ext uri="{FF2B5EF4-FFF2-40B4-BE49-F238E27FC236}">
                <a16:creationId xmlns:a16="http://schemas.microsoft.com/office/drawing/2014/main" xmlns=""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xmlns="" id="{41AFAD21-3D79-CCC2-6406-21755C3FAFB0}"/>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Inhaltsplatzhalter 2">
            <a:extLst>
              <a:ext uri="{FF2B5EF4-FFF2-40B4-BE49-F238E27FC236}">
                <a16:creationId xmlns:a16="http://schemas.microsoft.com/office/drawing/2014/main" xmlns=""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platzhalter 3">
            <a:extLst>
              <a:ext uri="{FF2B5EF4-FFF2-40B4-BE49-F238E27FC236}">
                <a16:creationId xmlns:a16="http://schemas.microsoft.com/office/drawing/2014/main" xmlns=""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umsplatzhalter 4">
            <a:extLst>
              <a:ext uri="{FF2B5EF4-FFF2-40B4-BE49-F238E27FC236}">
                <a16:creationId xmlns:a16="http://schemas.microsoft.com/office/drawing/2014/main" xmlns="" id="{4386FCC9-2D9B-0132-AE91-07809B3194E9}"/>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6" name="Fußzeilenplatzhalter 5">
            <a:extLst>
              <a:ext uri="{FF2B5EF4-FFF2-40B4-BE49-F238E27FC236}">
                <a16:creationId xmlns:a16="http://schemas.microsoft.com/office/drawing/2014/main" xmlns=""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1F5CEDF7-0B6B-15B2-A4AC-D04D5E1BF626}"/>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e-AT"/>
          </a:p>
        </p:txBody>
      </p:sp>
      <p:sp>
        <p:nvSpPr>
          <p:cNvPr id="3" name="Bildplatzhalter 2">
            <a:extLst>
              <a:ext uri="{FF2B5EF4-FFF2-40B4-BE49-F238E27FC236}">
                <a16:creationId xmlns:a16="http://schemas.microsoft.com/office/drawing/2014/main" xmlns=""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de-AT"/>
          </a:p>
        </p:txBody>
      </p:sp>
      <p:sp>
        <p:nvSpPr>
          <p:cNvPr id="4" name="Textplatzhalter 3">
            <a:extLst>
              <a:ext uri="{FF2B5EF4-FFF2-40B4-BE49-F238E27FC236}">
                <a16:creationId xmlns:a16="http://schemas.microsoft.com/office/drawing/2014/main" xmlns=""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umsplatzhalter 4">
            <a:extLst>
              <a:ext uri="{FF2B5EF4-FFF2-40B4-BE49-F238E27FC236}">
                <a16:creationId xmlns:a16="http://schemas.microsoft.com/office/drawing/2014/main" xmlns="" id="{4F38B14E-FA25-0A84-3CD5-4796AEE040A4}"/>
              </a:ext>
            </a:extLst>
          </p:cNvPr>
          <p:cNvSpPr>
            <a:spLocks noGrp="1"/>
          </p:cNvSpPr>
          <p:nvPr>
            <p:ph type="dt" sz="half" idx="10"/>
          </p:nvPr>
        </p:nvSpPr>
        <p:spPr/>
        <p:txBody>
          <a:bodyPr/>
          <a:lstStyle/>
          <a:p>
            <a:fld id="{4D204A99-DD2E-46A5-9E4A-9E0EB615E918}" type="datetimeFigureOut">
              <a:rPr lang="de-AT" smtClean="0"/>
              <a:pPr/>
              <a:t>01.09.2025</a:t>
            </a:fld>
            <a:endParaRPr lang="de-AT"/>
          </a:p>
        </p:txBody>
      </p:sp>
      <p:sp>
        <p:nvSpPr>
          <p:cNvPr id="6" name="Fußzeilenplatzhalter 5">
            <a:extLst>
              <a:ext uri="{FF2B5EF4-FFF2-40B4-BE49-F238E27FC236}">
                <a16:creationId xmlns:a16="http://schemas.microsoft.com/office/drawing/2014/main" xmlns=""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xmlns="" id="{230BD201-E90E-75BE-7C53-6212036108DC}"/>
              </a:ext>
            </a:extLst>
          </p:cNvPr>
          <p:cNvSpPr>
            <a:spLocks noGrp="1"/>
          </p:cNvSpPr>
          <p:nvPr>
            <p:ph type="sldNum" sz="quarter" idx="12"/>
          </p:nvPr>
        </p:nvSpPr>
        <p:spPr/>
        <p:txBody>
          <a:body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xmlns=""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xmlns=""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pPr/>
              <a:t>01.09.2025</a:t>
            </a:fld>
            <a:endParaRPr lang="de-AT"/>
          </a:p>
        </p:txBody>
      </p:sp>
      <p:sp>
        <p:nvSpPr>
          <p:cNvPr id="5" name="Fußzeilenplatzhalter 4">
            <a:extLst>
              <a:ext uri="{FF2B5EF4-FFF2-40B4-BE49-F238E27FC236}">
                <a16:creationId xmlns:a16="http://schemas.microsoft.com/office/drawing/2014/main" xmlns=""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xmlns=""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pPr/>
              <a:t>‹#›</a:t>
            </a:fld>
            <a:endParaRPr lang="de-AT"/>
          </a:p>
        </p:txBody>
      </p:sp>
    </p:spTree>
    <p:extLst>
      <p:ext uri="{BB962C8B-B14F-4D97-AF65-F5344CB8AC3E}">
        <p14:creationId xmlns:p14="http://schemas.microsoft.com/office/powerpoint/2010/main" xmlns=""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chechi231@gmail.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uchechi231@gmail.com"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xmlns="" id="{4212E3CC-C8F3-8724-236C-B7DF711CDA7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xmlns=""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dirty="0" err="1" smtClean="0"/>
              <a:t>Seismoacoustic</a:t>
            </a:r>
            <a:r>
              <a:rPr lang="en-US" sz="2400" dirty="0" smtClean="0"/>
              <a:t> Analysis of 13 January 2025, Japan Earthquake</a:t>
            </a:r>
            <a:endParaRPr lang="en-US" sz="2400" dirty="0"/>
          </a:p>
        </p:txBody>
      </p:sp>
      <p:sp>
        <p:nvSpPr>
          <p:cNvPr id="10" name="TextBox 3">
            <a:extLst>
              <a:ext uri="{FF2B5EF4-FFF2-40B4-BE49-F238E27FC236}">
                <a16:creationId xmlns:a16="http://schemas.microsoft.com/office/drawing/2014/main" xmlns=""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dirty="0" err="1" smtClean="0">
                <a:solidFill>
                  <a:srgbClr val="1A3A64"/>
                </a:solidFill>
                <a:latin typeface="Arial" panose="020B0604020202020204" pitchFamily="34" charset="0"/>
                <a:cs typeface="Arial" panose="020B0604020202020204" pitchFamily="34" charset="0"/>
              </a:rPr>
              <a:t>Madu</a:t>
            </a:r>
            <a:r>
              <a:rPr lang="en-GB" dirty="0" smtClean="0">
                <a:solidFill>
                  <a:srgbClr val="1A3A64"/>
                </a:solidFill>
                <a:latin typeface="Arial" panose="020B0604020202020204" pitchFamily="34" charset="0"/>
                <a:cs typeface="Arial" panose="020B0604020202020204" pitchFamily="34" charset="0"/>
              </a:rPr>
              <a:t> </a:t>
            </a:r>
            <a:r>
              <a:rPr lang="en-GB" dirty="0" err="1" smtClean="0">
                <a:solidFill>
                  <a:srgbClr val="1A3A64"/>
                </a:solidFill>
                <a:latin typeface="Arial" panose="020B0604020202020204" pitchFamily="34" charset="0"/>
                <a:cs typeface="Arial" panose="020B0604020202020204" pitchFamily="34" charset="0"/>
              </a:rPr>
              <a:t>Uchenna</a:t>
            </a:r>
            <a:r>
              <a:rPr lang="en-GB" dirty="0" smtClean="0">
                <a:solidFill>
                  <a:srgbClr val="1A3A64"/>
                </a:solidFill>
                <a:latin typeface="Arial" panose="020B0604020202020204" pitchFamily="34" charset="0"/>
                <a:cs typeface="Arial" panose="020B0604020202020204" pitchFamily="34" charset="0"/>
              </a:rPr>
              <a:t> Onwuhaka</a:t>
            </a:r>
            <a:r>
              <a:rPr lang="en-GB" baseline="30000" dirty="0" smtClean="0">
                <a:solidFill>
                  <a:srgbClr val="1A3A64"/>
                </a:solidFill>
                <a:latin typeface="Arial" panose="020B0604020202020204" pitchFamily="34" charset="0"/>
                <a:cs typeface="Arial" panose="020B0604020202020204" pitchFamily="34" charset="0"/>
              </a:rPr>
              <a:t>1</a:t>
            </a:r>
            <a:r>
              <a:rPr lang="en-GB" dirty="0" smtClean="0">
                <a:solidFill>
                  <a:srgbClr val="1A3A64"/>
                </a:solidFill>
                <a:latin typeface="Arial" panose="020B0604020202020204" pitchFamily="34" charset="0"/>
                <a:cs typeface="Arial" panose="020B0604020202020204" pitchFamily="34" charset="0"/>
              </a:rPr>
              <a:t>; </a:t>
            </a:r>
            <a:r>
              <a:rPr lang="en-GB" dirty="0" err="1" smtClean="0">
                <a:solidFill>
                  <a:srgbClr val="1A3A64"/>
                </a:solidFill>
                <a:latin typeface="Arial" panose="020B0604020202020204" pitchFamily="34" charset="0"/>
                <a:cs typeface="Arial" panose="020B0604020202020204" pitchFamily="34" charset="0"/>
              </a:rPr>
              <a:t>Bisallah</a:t>
            </a:r>
            <a:r>
              <a:rPr lang="en-GB" dirty="0" smtClean="0">
                <a:solidFill>
                  <a:srgbClr val="1A3A64"/>
                </a:solidFill>
                <a:latin typeface="Arial" panose="020B0604020202020204" pitchFamily="34" charset="0"/>
                <a:cs typeface="Arial" panose="020B0604020202020204" pitchFamily="34" charset="0"/>
              </a:rPr>
              <a:t> Awwal</a:t>
            </a:r>
            <a:r>
              <a:rPr lang="en-GB" baseline="30000" dirty="0" smtClean="0">
                <a:solidFill>
                  <a:srgbClr val="1A3A64"/>
                </a:solidFill>
                <a:latin typeface="Arial" panose="020B0604020202020204" pitchFamily="34" charset="0"/>
                <a:cs typeface="Arial" panose="020B0604020202020204" pitchFamily="34" charset="0"/>
              </a:rPr>
              <a:t>1</a:t>
            </a:r>
            <a:r>
              <a:rPr lang="en-GB" dirty="0" smtClean="0">
                <a:solidFill>
                  <a:srgbClr val="1A3A64"/>
                </a:solidFill>
                <a:latin typeface="Arial" panose="020B0604020202020204" pitchFamily="34" charset="0"/>
                <a:cs typeface="Arial" panose="020B0604020202020204" pitchFamily="34" charset="0"/>
              </a:rPr>
              <a:t>;</a:t>
            </a:r>
            <a:r>
              <a:rPr lang="en-GB" baseline="30000" dirty="0" smtClean="0">
                <a:solidFill>
                  <a:srgbClr val="1A3A64"/>
                </a:solidFill>
                <a:latin typeface="Arial" panose="020B0604020202020204" pitchFamily="34" charset="0"/>
                <a:cs typeface="Arial" panose="020B0604020202020204" pitchFamily="34" charset="0"/>
              </a:rPr>
              <a:t> </a:t>
            </a:r>
            <a:r>
              <a:rPr lang="en-GB" dirty="0" err="1" smtClean="0">
                <a:solidFill>
                  <a:srgbClr val="1A3A64"/>
                </a:solidFill>
                <a:latin typeface="Arial" panose="020B0604020202020204" pitchFamily="34" charset="0"/>
                <a:cs typeface="Arial" panose="020B0604020202020204" pitchFamily="34" charset="0"/>
              </a:rPr>
              <a:t>Anyaegbu</a:t>
            </a:r>
            <a:r>
              <a:rPr lang="en-GB" dirty="0" smtClean="0">
                <a:solidFill>
                  <a:srgbClr val="1A3A64"/>
                </a:solidFill>
                <a:latin typeface="Arial" panose="020B0604020202020204" pitchFamily="34" charset="0"/>
                <a:cs typeface="Arial" panose="020B0604020202020204" pitchFamily="34" charset="0"/>
              </a:rPr>
              <a:t> Chad Chinaemelu</a:t>
            </a:r>
            <a:r>
              <a:rPr lang="en-GB" baseline="30000" dirty="0" smtClean="0">
                <a:solidFill>
                  <a:srgbClr val="1A3A64"/>
                </a:solidFill>
                <a:latin typeface="Arial" panose="020B0604020202020204" pitchFamily="34" charset="0"/>
                <a:cs typeface="Arial" panose="020B0604020202020204" pitchFamily="34" charset="0"/>
              </a:rPr>
              <a:t>1</a:t>
            </a:r>
            <a:r>
              <a:rPr lang="en-GB" dirty="0" smtClean="0">
                <a:solidFill>
                  <a:srgbClr val="1A3A64"/>
                </a:solidFill>
                <a:latin typeface="Arial" panose="020B0604020202020204" pitchFamily="34" charset="0"/>
                <a:cs typeface="Arial" panose="020B0604020202020204" pitchFamily="34" charset="0"/>
              </a:rPr>
              <a:t>; </a:t>
            </a:r>
            <a:r>
              <a:rPr lang="en-GB" dirty="0" err="1" smtClean="0">
                <a:solidFill>
                  <a:srgbClr val="1A3A64"/>
                </a:solidFill>
                <a:latin typeface="Arial" panose="020B0604020202020204" pitchFamily="34" charset="0"/>
                <a:cs typeface="Arial" panose="020B0604020202020204" pitchFamily="34" charset="0"/>
              </a:rPr>
              <a:t>Oberafo</a:t>
            </a:r>
            <a:r>
              <a:rPr lang="en-GB" dirty="0" smtClean="0">
                <a:solidFill>
                  <a:srgbClr val="1A3A64"/>
                </a:solidFill>
                <a:latin typeface="Arial" panose="020B0604020202020204" pitchFamily="34" charset="0"/>
                <a:cs typeface="Arial" panose="020B0604020202020204" pitchFamily="34" charset="0"/>
              </a:rPr>
              <a:t> </a:t>
            </a:r>
            <a:r>
              <a:rPr lang="en-GB" dirty="0" smtClean="0">
                <a:solidFill>
                  <a:srgbClr val="1A3A64"/>
                </a:solidFill>
                <a:latin typeface="Arial" panose="020B0604020202020204" pitchFamily="34" charset="0"/>
                <a:cs typeface="Arial" panose="020B0604020202020204" pitchFamily="34" charset="0"/>
              </a:rPr>
              <a:t>Eromosele</a:t>
            </a:r>
            <a:r>
              <a:rPr lang="en-GB" baseline="30000" dirty="0" smtClean="0">
                <a:solidFill>
                  <a:srgbClr val="1A3A64"/>
                </a:solidFill>
                <a:latin typeface="Arial" panose="020B0604020202020204" pitchFamily="34" charset="0"/>
                <a:cs typeface="Arial" panose="020B0604020202020204" pitchFamily="34" charset="0"/>
              </a:rPr>
              <a:t>1</a:t>
            </a:r>
            <a:endParaRPr lang="en-GB" baseline="30000" dirty="0" smtClean="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xmlns=""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baseline="30000" dirty="0" smtClean="0">
                <a:solidFill>
                  <a:schemeClr val="tx1"/>
                </a:solidFill>
              </a:rPr>
              <a:t>1</a:t>
            </a:r>
            <a:r>
              <a:rPr lang="en-GB" sz="1400" dirty="0" smtClean="0">
                <a:solidFill>
                  <a:schemeClr val="tx1"/>
                </a:solidFill>
              </a:rPr>
              <a:t>Nigeria Atomic Energy Commission, Abuja, Nigeria. Corresponding author: </a:t>
            </a:r>
            <a:r>
              <a:rPr lang="en-GB" sz="1400" dirty="0" smtClean="0">
                <a:solidFill>
                  <a:schemeClr val="tx1"/>
                </a:solidFill>
                <a:hlinkClick r:id="rId3"/>
              </a:rPr>
              <a:t>uchechi231@gmail.com</a:t>
            </a:r>
            <a:r>
              <a:rPr lang="en-GB" sz="1400" dirty="0" smtClean="0">
                <a:solidFill>
                  <a:schemeClr val="tx1"/>
                </a:solidFill>
              </a:rPr>
              <a:t> </a:t>
            </a:r>
          </a:p>
        </p:txBody>
      </p:sp>
      <p:sp>
        <p:nvSpPr>
          <p:cNvPr id="13" name="TextBox 3">
            <a:extLst>
              <a:ext uri="{FF2B5EF4-FFF2-40B4-BE49-F238E27FC236}">
                <a16:creationId xmlns:a16="http://schemas.microsoft.com/office/drawing/2014/main" xmlns=""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a:p>
            <a:r>
              <a:rPr lang="en-GB" sz="800" noProof="0" dirty="0">
                <a:solidFill>
                  <a:schemeClr val="bg1">
                    <a:lumMod val="65000"/>
                  </a:schemeClr>
                </a:solidFill>
              </a:rPr>
              <a:t>Ut </a:t>
            </a:r>
            <a:r>
              <a:rPr lang="en-GB" sz="800" noProof="0" dirty="0" err="1">
                <a:solidFill>
                  <a:schemeClr val="bg1">
                    <a:lumMod val="65000"/>
                  </a:schemeClr>
                </a:solidFill>
              </a:rPr>
              <a:t>enim</a:t>
            </a:r>
            <a:r>
              <a:rPr lang="en-GB" sz="800" noProof="0" dirty="0">
                <a:solidFill>
                  <a:schemeClr val="bg1">
                    <a:lumMod val="65000"/>
                  </a:schemeClr>
                </a:solidFill>
              </a:rPr>
              <a:t> ad minim </a:t>
            </a:r>
            <a:r>
              <a:rPr lang="en-GB" sz="800" noProof="0" dirty="0" err="1">
                <a:solidFill>
                  <a:schemeClr val="bg1">
                    <a:lumMod val="65000"/>
                  </a:schemeClr>
                </a:solidFill>
              </a:rPr>
              <a:t>veniam</a:t>
            </a:r>
            <a:r>
              <a:rPr lang="en-GB" sz="800" noProof="0" dirty="0">
                <a:solidFill>
                  <a:schemeClr val="bg1">
                    <a:lumMod val="65000"/>
                  </a:schemeClr>
                </a:solidFill>
              </a:rPr>
              <a:t>, </a:t>
            </a:r>
            <a:r>
              <a:rPr lang="en-GB" sz="800" noProof="0" dirty="0" err="1">
                <a:solidFill>
                  <a:schemeClr val="bg1">
                    <a:lumMod val="65000"/>
                  </a:schemeClr>
                </a:solidFill>
              </a:rPr>
              <a:t>quis</a:t>
            </a:r>
            <a:r>
              <a:rPr lang="en-GB" sz="800" noProof="0" dirty="0">
                <a:solidFill>
                  <a:schemeClr val="bg1">
                    <a:lumMod val="65000"/>
                  </a:schemeClr>
                </a:solidFill>
              </a:rPr>
              <a:t> </a:t>
            </a:r>
            <a:r>
              <a:rPr lang="en-GB" sz="800" noProof="0" dirty="0" err="1">
                <a:solidFill>
                  <a:schemeClr val="bg1">
                    <a:lumMod val="65000"/>
                  </a:schemeClr>
                </a:solidFill>
              </a:rPr>
              <a:t>nostrud</a:t>
            </a:r>
            <a:r>
              <a:rPr lang="en-GB" sz="800" noProof="0" dirty="0">
                <a:solidFill>
                  <a:schemeClr val="bg1">
                    <a:lumMod val="65000"/>
                  </a:schemeClr>
                </a:solidFill>
              </a:rPr>
              <a:t> exercitation </a:t>
            </a:r>
            <a:r>
              <a:rPr lang="en-GB" sz="800" noProof="0" dirty="0" err="1">
                <a:solidFill>
                  <a:schemeClr val="bg1">
                    <a:lumMod val="65000"/>
                  </a:schemeClr>
                </a:solidFill>
              </a:rPr>
              <a:t>ullamco</a:t>
            </a:r>
            <a:r>
              <a:rPr lang="en-GB" sz="800" noProof="0" dirty="0">
                <a:solidFill>
                  <a:schemeClr val="bg1">
                    <a:lumMod val="65000"/>
                  </a:schemeClr>
                </a:solidFill>
              </a:rPr>
              <a:t> </a:t>
            </a:r>
            <a:r>
              <a:rPr lang="en-GB" sz="800" noProof="0" dirty="0" err="1">
                <a:solidFill>
                  <a:schemeClr val="bg1">
                    <a:lumMod val="65000"/>
                  </a:schemeClr>
                </a:solidFill>
              </a:rPr>
              <a:t>laboris</a:t>
            </a:r>
            <a:r>
              <a:rPr lang="en-GB" sz="800" noProof="0" dirty="0">
                <a:solidFill>
                  <a:schemeClr val="bg1">
                    <a:lumMod val="65000"/>
                  </a:schemeClr>
                </a:solidFill>
              </a:rPr>
              <a:t> nisi </a:t>
            </a:r>
            <a:r>
              <a:rPr lang="en-GB" sz="800" noProof="0" dirty="0" err="1">
                <a:solidFill>
                  <a:schemeClr val="bg1">
                    <a:lumMod val="65000"/>
                  </a:schemeClr>
                </a:solidFill>
              </a:rPr>
              <a:t>ut</a:t>
            </a:r>
            <a:r>
              <a:rPr lang="en-GB" sz="800" noProof="0" dirty="0">
                <a:solidFill>
                  <a:schemeClr val="bg1">
                    <a:lumMod val="65000"/>
                  </a:schemeClr>
                </a:solidFill>
              </a:rPr>
              <a:t> </a:t>
            </a:r>
            <a:r>
              <a:rPr lang="en-GB" sz="800" noProof="0" dirty="0" err="1">
                <a:solidFill>
                  <a:schemeClr val="bg1">
                    <a:lumMod val="65000"/>
                  </a:schemeClr>
                </a:solidFill>
              </a:rPr>
              <a:t>aliquip</a:t>
            </a:r>
            <a:r>
              <a:rPr lang="en-GB" sz="800" noProof="0" dirty="0">
                <a:solidFill>
                  <a:schemeClr val="bg1">
                    <a:lumMod val="65000"/>
                  </a:schemeClr>
                </a:solidFill>
              </a:rPr>
              <a:t> ex </a:t>
            </a:r>
            <a:r>
              <a:rPr lang="en-GB" sz="800" noProof="0" dirty="0" err="1">
                <a:solidFill>
                  <a:schemeClr val="bg1">
                    <a:lumMod val="65000"/>
                  </a:schemeClr>
                </a:solidFill>
              </a:rPr>
              <a:t>ea</a:t>
            </a:r>
            <a:r>
              <a:rPr lang="en-GB" sz="800" noProof="0" dirty="0">
                <a:solidFill>
                  <a:schemeClr val="bg1">
                    <a:lumMod val="65000"/>
                  </a:schemeClr>
                </a:solidFill>
              </a:rPr>
              <a:t> </a:t>
            </a:r>
            <a:r>
              <a:rPr lang="en-GB" sz="800" noProof="0" dirty="0" err="1">
                <a:solidFill>
                  <a:schemeClr val="bg1">
                    <a:lumMod val="65000"/>
                  </a:schemeClr>
                </a:solidFill>
              </a:rPr>
              <a:t>commodo</a:t>
            </a:r>
            <a:r>
              <a:rPr lang="en-GB" sz="800" noProof="0" dirty="0">
                <a:solidFill>
                  <a:schemeClr val="bg1">
                    <a:lumMod val="65000"/>
                  </a:schemeClr>
                </a:solidFill>
              </a:rPr>
              <a:t> </a:t>
            </a:r>
            <a:r>
              <a:rPr lang="en-GB" sz="800" noProof="0" dirty="0" err="1">
                <a:solidFill>
                  <a:schemeClr val="bg1">
                    <a:lumMod val="65000"/>
                  </a:schemeClr>
                </a:solidFill>
              </a:rPr>
              <a:t>consequat</a:t>
            </a:r>
            <a:r>
              <a:rPr lang="en-GB" sz="800" noProof="0" dirty="0">
                <a:solidFill>
                  <a:schemeClr val="bg1">
                    <a:lumMod val="65000"/>
                  </a:schemeClr>
                </a:solidFill>
              </a:rPr>
              <a:t>. Lorem ipsum </a:t>
            </a:r>
            <a:r>
              <a:rPr lang="en-GB" sz="800" noProof="0" dirty="0" err="1">
                <a:solidFill>
                  <a:schemeClr val="bg1">
                    <a:lumMod val="65000"/>
                  </a:schemeClr>
                </a:solidFill>
              </a:rPr>
              <a:t>dolor</a:t>
            </a:r>
            <a:r>
              <a:rPr lang="en-GB" sz="800" noProof="0" dirty="0">
                <a:solidFill>
                  <a:schemeClr val="bg1">
                    <a:lumMod val="65000"/>
                  </a:schemeClr>
                </a:solidFill>
              </a:rPr>
              <a:t> sit </a:t>
            </a:r>
            <a:r>
              <a:rPr lang="en-GB" sz="800" noProof="0" dirty="0" err="1">
                <a:solidFill>
                  <a:schemeClr val="bg1">
                    <a:lumMod val="65000"/>
                  </a:schemeClr>
                </a:solidFill>
              </a:rPr>
              <a:t>amet</a:t>
            </a:r>
            <a:r>
              <a:rPr lang="en-GB" sz="800" noProof="0" dirty="0">
                <a:solidFill>
                  <a:schemeClr val="bg1">
                    <a:lumMod val="65000"/>
                  </a:schemeClr>
                </a:solidFill>
              </a:rPr>
              <a:t>, </a:t>
            </a:r>
            <a:r>
              <a:rPr lang="en-GB" sz="800" noProof="0" dirty="0" err="1">
                <a:solidFill>
                  <a:schemeClr val="bg1">
                    <a:lumMod val="65000"/>
                  </a:schemeClr>
                </a:solidFill>
              </a:rPr>
              <a:t>consectetur</a:t>
            </a:r>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xmlns="" id="{D46122D2-621E-31CE-451D-B174F76F9990}"/>
              </a:ext>
            </a:extLst>
          </p:cNvPr>
          <p:cNvSpPr txBox="1"/>
          <p:nvPr/>
        </p:nvSpPr>
        <p:spPr>
          <a:xfrm>
            <a:off x="797442" y="4273614"/>
            <a:ext cx="8823443"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smtClean="0"/>
              <a:t>A 6.6 magnitude earthquake occurred in the </a:t>
            </a:r>
            <a:r>
              <a:rPr lang="en-US" dirty="0" err="1" smtClean="0"/>
              <a:t>Hyuganada</a:t>
            </a:r>
            <a:r>
              <a:rPr lang="en-US" dirty="0" smtClean="0"/>
              <a:t> Sea off the coast of Kyushu, Japan on 13 January 2025. A 1 m high tsunami was associated with the event triggering the issuance of tsunami advisory by the Japanese government. The underwater eruptions of the </a:t>
            </a:r>
            <a:r>
              <a:rPr lang="en-US" dirty="0" err="1" smtClean="0"/>
              <a:t>Hyuganada</a:t>
            </a:r>
            <a:r>
              <a:rPr lang="en-US" dirty="0" smtClean="0"/>
              <a:t> Sea generate air waves and pressure waves that were used to study how the application of International Monitoring System (IMS) network data would assist in disaster mitigation. Analysis of the event was done using DTK-GPMCC. The parameters studied and </a:t>
            </a:r>
            <a:r>
              <a:rPr lang="en-US" dirty="0" err="1" smtClean="0"/>
              <a:t>analysed</a:t>
            </a:r>
            <a:r>
              <a:rPr lang="en-US" dirty="0" smtClean="0"/>
              <a:t> were phase, frequency, spectrum, magnitude, azimuth and slowness. These parameters were observed to be consistent with theoretic values. The results obtained from the seismic, infrasound and </a:t>
            </a:r>
            <a:r>
              <a:rPr lang="en-US" dirty="0" err="1" smtClean="0"/>
              <a:t>hydroacoustic</a:t>
            </a:r>
            <a:r>
              <a:rPr lang="en-US" dirty="0" smtClean="0"/>
              <a:t> stations were correlated to locate the event. The study concludes that the IMS network is operationally ready to contribute data towards a safer environment.</a:t>
            </a:r>
            <a:endParaRPr lang="en-GB" dirty="0"/>
          </a:p>
        </p:txBody>
      </p:sp>
      <p:sp>
        <p:nvSpPr>
          <p:cNvPr id="2" name="Title 1">
            <a:extLst>
              <a:ext uri="{FF2B5EF4-FFF2-40B4-BE49-F238E27FC236}">
                <a16:creationId xmlns:a16="http://schemas.microsoft.com/office/drawing/2014/main" xmlns=""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dirty="0" smtClean="0">
                <a:latin typeface="Arial Rounded MT Bold" pitchFamily="34" charset="0"/>
              </a:rPr>
              <a:t>P5.2-823</a:t>
            </a:r>
            <a:endParaRPr lang="en-GB" sz="1050" b="1" dirty="0">
              <a:solidFill>
                <a:srgbClr val="1B3B65"/>
              </a:solidFill>
              <a:latin typeface="Arial Rounded MT Bold" pitchFamily="34" charset="0"/>
              <a:cs typeface="Arial" panose="020B0604020202020204" pitchFamily="34" charset="0"/>
            </a:endParaRPr>
          </a:p>
        </p:txBody>
      </p:sp>
      <p:pic>
        <p:nvPicPr>
          <p:cNvPr id="11" name="Picture 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9571" t="13860" r="18041" b="8302"/>
          <a:stretch/>
        </p:blipFill>
        <p:spPr bwMode="auto">
          <a:xfrm>
            <a:off x="10153792" y="2788221"/>
            <a:ext cx="1164399" cy="1177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xmlns=""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p:txBody>
      </p:sp>
      <p:sp>
        <p:nvSpPr>
          <p:cNvPr id="20" name="TextBox 3">
            <a:extLst>
              <a:ext uri="{FF2B5EF4-FFF2-40B4-BE49-F238E27FC236}">
                <a16:creationId xmlns:a16="http://schemas.microsoft.com/office/drawing/2014/main" xmlns=""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smtClean="0"/>
              <a:t>The event was reported in REB (Figure 2). Seismic, </a:t>
            </a:r>
            <a:r>
              <a:rPr lang="en-GB" sz="1200" dirty="0" err="1" smtClean="0"/>
              <a:t>hydroacoustic</a:t>
            </a:r>
            <a:r>
              <a:rPr lang="en-GB" sz="1200" dirty="0" smtClean="0"/>
              <a:t> and infrasound stations at local, regional and </a:t>
            </a:r>
            <a:r>
              <a:rPr lang="en-GB" sz="1200" dirty="0" err="1" smtClean="0"/>
              <a:t>teleseismic</a:t>
            </a:r>
            <a:r>
              <a:rPr lang="en-GB" sz="1200" dirty="0" smtClean="0"/>
              <a:t> distances from the epicentre recorded the event. The IMS data analysed were obtained from IDC using </a:t>
            </a:r>
            <a:r>
              <a:rPr lang="en-GB" sz="1200" dirty="0" err="1" smtClean="0"/>
              <a:t>AutoDRM</a:t>
            </a:r>
            <a:r>
              <a:rPr lang="en-GB" sz="1200" dirty="0" smtClean="0"/>
              <a:t>. Data processing was performed using DTK-GMPCC part of NDC in-a-Box software provided by the CTBTO. Data from BDF and EDH channels of the infrasound and </a:t>
            </a:r>
            <a:r>
              <a:rPr lang="en-GB" sz="1200" dirty="0" err="1" smtClean="0"/>
              <a:t>hydroacoustic</a:t>
            </a:r>
            <a:r>
              <a:rPr lang="en-GB" sz="1200" dirty="0" smtClean="0"/>
              <a:t> stations were analysed respectively. GPMCC was used for the analysis because of its ability to detect low-amplitude acoustic waves hidden  in incoherent noise. </a:t>
            </a:r>
            <a:endParaRPr lang="en-US" sz="1200" dirty="0"/>
          </a:p>
        </p:txBody>
      </p:sp>
      <p:sp>
        <p:nvSpPr>
          <p:cNvPr id="7" name="TextBox 3">
            <a:extLst>
              <a:ext uri="{FF2B5EF4-FFF2-40B4-BE49-F238E27FC236}">
                <a16:creationId xmlns:a16="http://schemas.microsoft.com/office/drawing/2014/main" xmlns=""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endParaRPr lang="en-GB" sz="1600" b="1" noProof="0" dirty="0">
              <a:solidFill>
                <a:schemeClr val="bg1"/>
              </a:solidFill>
              <a:latin typeface="Arial" panose="020B0604020202020204" pitchFamily="34" charset="0"/>
              <a:cs typeface="Arial" panose="020B0604020202020204" pitchFamily="34" charset="0"/>
            </a:endParaRPr>
          </a:p>
        </p:txBody>
      </p:sp>
      <p:sp>
        <p:nvSpPr>
          <p:cNvPr id="8" name="TextBox 3">
            <a:extLst>
              <a:ext uri="{FF2B5EF4-FFF2-40B4-BE49-F238E27FC236}">
                <a16:creationId xmlns:a16="http://schemas.microsoft.com/office/drawing/2014/main" xmlns="" id="{E90810EB-C9FE-C1F2-4CE1-32C95CB36FE8}"/>
              </a:ext>
            </a:extLst>
          </p:cNvPr>
          <p:cNvSpPr txBox="1"/>
          <p:nvPr/>
        </p:nvSpPr>
        <p:spPr>
          <a:xfrm>
            <a:off x="143036" y="1271484"/>
            <a:ext cx="3798000" cy="207777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smtClean="0"/>
              <a:t>Kyushu lies within the Kyushu-Palau ridge. </a:t>
            </a:r>
            <a:r>
              <a:rPr lang="en-US" sz="1200" dirty="0" smtClean="0"/>
              <a:t>The </a:t>
            </a:r>
            <a:r>
              <a:rPr lang="en-US" sz="1200" dirty="0" smtClean="0"/>
              <a:t>Kyushu-Palau ridge is part of the </a:t>
            </a:r>
            <a:r>
              <a:rPr lang="en-US" sz="1200" dirty="0" err="1" smtClean="0"/>
              <a:t>Nankai</a:t>
            </a:r>
            <a:r>
              <a:rPr lang="en-US" sz="1200" dirty="0" smtClean="0"/>
              <a:t> Trough </a:t>
            </a:r>
            <a:r>
              <a:rPr lang="en-US" sz="1200" dirty="0" err="1" smtClean="0"/>
              <a:t>subduction</a:t>
            </a:r>
            <a:r>
              <a:rPr lang="en-US" sz="1200" dirty="0" smtClean="0"/>
              <a:t> zone and Philippine Sea Plate. </a:t>
            </a:r>
            <a:r>
              <a:rPr lang="en-US" sz="1200" dirty="0" smtClean="0"/>
              <a:t>On 13 January 2025 at 9:19 </a:t>
            </a:r>
            <a:r>
              <a:rPr lang="en-US" sz="1200" dirty="0" err="1" smtClean="0"/>
              <a:t>p.m</a:t>
            </a:r>
            <a:r>
              <a:rPr lang="en-US" sz="1200" dirty="0" smtClean="0"/>
              <a:t> an earthquake occurred in the </a:t>
            </a:r>
            <a:r>
              <a:rPr lang="en-US" sz="1200" dirty="0" err="1" smtClean="0"/>
              <a:t>Hyuganada</a:t>
            </a:r>
            <a:r>
              <a:rPr lang="en-US" sz="1200" dirty="0" smtClean="0"/>
              <a:t> Sea off the coast of Kyushu, Japan. The underwater eruptions generated air waves and pressure waves. A tsunami of about 1m high was associated with the event triggering the issuance of tsunami advisory for Miyazaki prefecture. This study examines the operational readiness of International Monitoring System network to contribute data towards a safer environment.</a:t>
            </a:r>
            <a:endParaRPr lang="en-US" sz="1200" dirty="0"/>
          </a:p>
        </p:txBody>
      </p:sp>
      <p:sp>
        <p:nvSpPr>
          <p:cNvPr id="15" name="TextBox 3">
            <a:extLst>
              <a:ext uri="{FF2B5EF4-FFF2-40B4-BE49-F238E27FC236}">
                <a16:creationId xmlns:a16="http://schemas.microsoft.com/office/drawing/2014/main" xmlns=""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err="1" smtClean="0">
                <a:solidFill>
                  <a:srgbClr val="1A3A64"/>
                </a:solidFill>
                <a:latin typeface="Arial" panose="020B0604020202020204" pitchFamily="34" charset="0"/>
                <a:cs typeface="Arial" panose="020B0604020202020204" pitchFamily="34" charset="0"/>
              </a:rPr>
              <a:t>Madu</a:t>
            </a:r>
            <a:r>
              <a:rPr lang="en-GB" sz="12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Uchenna</a:t>
            </a:r>
            <a:r>
              <a:rPr lang="en-GB" sz="1200" dirty="0" smtClean="0">
                <a:solidFill>
                  <a:srgbClr val="1A3A64"/>
                </a:solidFill>
                <a:latin typeface="Arial" panose="020B0604020202020204" pitchFamily="34" charset="0"/>
                <a:cs typeface="Arial" panose="020B0604020202020204" pitchFamily="34" charset="0"/>
              </a:rPr>
              <a:t> Onwuhaka</a:t>
            </a:r>
            <a:r>
              <a:rPr lang="en-GB" sz="1200" baseline="30000" dirty="0" smtClean="0">
                <a:solidFill>
                  <a:srgbClr val="1A3A64"/>
                </a:solidFill>
                <a:latin typeface="Arial" panose="020B0604020202020204" pitchFamily="34" charset="0"/>
                <a:cs typeface="Arial" panose="020B0604020202020204" pitchFamily="34" charset="0"/>
              </a:rPr>
              <a:t>1</a:t>
            </a:r>
            <a:r>
              <a:rPr lang="en-GB" sz="12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Bisallah</a:t>
            </a:r>
            <a:r>
              <a:rPr lang="en-GB" sz="1200" dirty="0" smtClean="0">
                <a:solidFill>
                  <a:srgbClr val="1A3A64"/>
                </a:solidFill>
                <a:latin typeface="Arial" panose="020B0604020202020204" pitchFamily="34" charset="0"/>
                <a:cs typeface="Arial" panose="020B0604020202020204" pitchFamily="34" charset="0"/>
              </a:rPr>
              <a:t> Awwal</a:t>
            </a:r>
            <a:r>
              <a:rPr lang="en-GB" sz="1200" baseline="30000" dirty="0" smtClean="0">
                <a:solidFill>
                  <a:srgbClr val="1A3A64"/>
                </a:solidFill>
                <a:latin typeface="Arial" panose="020B0604020202020204" pitchFamily="34" charset="0"/>
                <a:cs typeface="Arial" panose="020B0604020202020204" pitchFamily="34" charset="0"/>
              </a:rPr>
              <a:t>1</a:t>
            </a:r>
            <a:r>
              <a:rPr lang="en-GB" sz="1200" dirty="0" smtClean="0">
                <a:solidFill>
                  <a:srgbClr val="1A3A64"/>
                </a:solidFill>
                <a:latin typeface="Arial" panose="020B0604020202020204" pitchFamily="34" charset="0"/>
                <a:cs typeface="Arial" panose="020B0604020202020204" pitchFamily="34" charset="0"/>
              </a:rPr>
              <a:t>;</a:t>
            </a:r>
            <a:r>
              <a:rPr lang="en-GB" sz="1200" baseline="300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Anyaegbu</a:t>
            </a:r>
            <a:r>
              <a:rPr lang="en-GB" sz="1200" dirty="0" smtClean="0">
                <a:solidFill>
                  <a:srgbClr val="1A3A64"/>
                </a:solidFill>
                <a:latin typeface="Arial" panose="020B0604020202020204" pitchFamily="34" charset="0"/>
                <a:cs typeface="Arial" panose="020B0604020202020204" pitchFamily="34" charset="0"/>
              </a:rPr>
              <a:t> Chad </a:t>
            </a:r>
            <a:r>
              <a:rPr lang="en-GB" sz="1200" dirty="0" smtClean="0">
                <a:solidFill>
                  <a:srgbClr val="1A3A64"/>
                </a:solidFill>
                <a:latin typeface="Arial" panose="020B0604020202020204" pitchFamily="34" charset="0"/>
                <a:cs typeface="Arial" panose="020B0604020202020204" pitchFamily="34" charset="0"/>
              </a:rPr>
              <a:t>Chinaemelu</a:t>
            </a:r>
            <a:r>
              <a:rPr lang="en-GB" sz="1200" baseline="30000" dirty="0" smtClean="0">
                <a:solidFill>
                  <a:srgbClr val="1A3A64"/>
                </a:solidFill>
                <a:latin typeface="Arial" panose="020B0604020202020204" pitchFamily="34" charset="0"/>
                <a:cs typeface="Arial" panose="020B0604020202020204" pitchFamily="34" charset="0"/>
              </a:rPr>
              <a:t>1</a:t>
            </a:r>
            <a:r>
              <a:rPr lang="en-GB" sz="1200" dirty="0" smtClean="0">
                <a:solidFill>
                  <a:srgbClr val="1A3A64"/>
                </a:solidFill>
                <a:latin typeface="Arial" panose="020B0604020202020204" pitchFamily="34" charset="0"/>
                <a:cs typeface="Arial" panose="020B0604020202020204" pitchFamily="34" charset="0"/>
              </a:rPr>
              <a:t>; </a:t>
            </a:r>
            <a:r>
              <a:rPr lang="en-GB" sz="1200" dirty="0" err="1" smtClean="0">
                <a:solidFill>
                  <a:srgbClr val="1A3A64"/>
                </a:solidFill>
                <a:latin typeface="Arial" panose="020B0604020202020204" pitchFamily="34" charset="0"/>
                <a:cs typeface="Arial" panose="020B0604020202020204" pitchFamily="34" charset="0"/>
              </a:rPr>
              <a:t>Oberafo</a:t>
            </a:r>
            <a:r>
              <a:rPr lang="en-GB" sz="1200" dirty="0" smtClean="0">
                <a:solidFill>
                  <a:srgbClr val="1A3A64"/>
                </a:solidFill>
                <a:latin typeface="Arial" panose="020B0604020202020204" pitchFamily="34" charset="0"/>
                <a:cs typeface="Arial" panose="020B0604020202020204" pitchFamily="34" charset="0"/>
              </a:rPr>
              <a:t> Eromosele</a:t>
            </a:r>
            <a:r>
              <a:rPr lang="en-GB" sz="1200" baseline="30000" dirty="0" smtClean="0">
                <a:solidFill>
                  <a:srgbClr val="1A3A64"/>
                </a:solidFill>
                <a:latin typeface="Arial" panose="020B0604020202020204" pitchFamily="34" charset="0"/>
                <a:cs typeface="Arial" panose="020B0604020202020204" pitchFamily="34" charset="0"/>
              </a:rPr>
              <a:t>1</a:t>
            </a:r>
            <a:endParaRPr lang="en-GB" sz="1200" baseline="30000" dirty="0" smtClean="0">
              <a:solidFill>
                <a:srgbClr val="1A3A64"/>
              </a:solidFill>
              <a:latin typeface="Arial" panose="020B0604020202020204" pitchFamily="34" charset="0"/>
              <a:cs typeface="Arial" panose="020B0604020202020204" pitchFamily="34" charset="0"/>
            </a:endParaRPr>
          </a:p>
          <a:p>
            <a:r>
              <a:rPr lang="en-GB" sz="1200" baseline="30000" dirty="0" smtClean="0">
                <a:solidFill>
                  <a:srgbClr val="1A3A64"/>
                </a:solidFill>
                <a:latin typeface="Arial" panose="020B0604020202020204" pitchFamily="34" charset="0"/>
                <a:cs typeface="Arial" panose="020B0604020202020204" pitchFamily="34" charset="0"/>
              </a:rPr>
              <a:t>1</a:t>
            </a:r>
            <a:r>
              <a:rPr lang="en-GB" sz="1200" dirty="0" smtClean="0">
                <a:solidFill>
                  <a:srgbClr val="1A3A64"/>
                </a:solidFill>
                <a:latin typeface="Arial" panose="020B0604020202020204" pitchFamily="34" charset="0"/>
                <a:cs typeface="Arial" panose="020B0604020202020204" pitchFamily="34" charset="0"/>
              </a:rPr>
              <a:t>Nigeria Atomic Energy Commission, Abuja, Nigeria. Corresponding author: </a:t>
            </a:r>
            <a:r>
              <a:rPr lang="en-GB" sz="1200" dirty="0" smtClean="0">
                <a:solidFill>
                  <a:srgbClr val="1A3A64"/>
                </a:solidFill>
                <a:latin typeface="Arial" panose="020B0604020202020204" pitchFamily="34" charset="0"/>
                <a:cs typeface="Arial" panose="020B0604020202020204" pitchFamily="34" charset="0"/>
                <a:hlinkClick r:id="rId3"/>
              </a:rPr>
              <a:t>uchechi231@gmail.com</a:t>
            </a:r>
            <a:r>
              <a:rPr lang="en-GB" sz="1200" dirty="0" smtClean="0">
                <a:solidFill>
                  <a:srgbClr val="1A3A64"/>
                </a:solidFill>
                <a:latin typeface="Arial" panose="020B0604020202020204" pitchFamily="34" charset="0"/>
                <a:cs typeface="Arial" panose="020B0604020202020204" pitchFamily="34" charset="0"/>
              </a:rPr>
              <a:t> </a:t>
            </a:r>
          </a:p>
        </p:txBody>
      </p:sp>
      <p:sp>
        <p:nvSpPr>
          <p:cNvPr id="19" name="Rechteck 18">
            <a:extLst>
              <a:ext uri="{FF2B5EF4-FFF2-40B4-BE49-F238E27FC236}">
                <a16:creationId xmlns:a16="http://schemas.microsoft.com/office/drawing/2014/main" xmlns=""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xmlns="" id="{A34004C7-4749-B7E3-E7D7-B3572BC231EF}"/>
              </a:ext>
            </a:extLst>
          </p:cNvPr>
          <p:cNvSpPr txBox="1"/>
          <p:nvPr/>
        </p:nvSpPr>
        <p:spPr>
          <a:xfrm>
            <a:off x="147319" y="95469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Introduction</a:t>
            </a:r>
            <a:endParaRPr lang="x-none" dirty="0"/>
          </a:p>
        </p:txBody>
      </p:sp>
      <p:sp>
        <p:nvSpPr>
          <p:cNvPr id="26" name="TextBox 3">
            <a:extLst>
              <a:ext uri="{FF2B5EF4-FFF2-40B4-BE49-F238E27FC236}">
                <a16:creationId xmlns:a16="http://schemas.microsoft.com/office/drawing/2014/main" xmlns=""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Methods/Data</a:t>
            </a:r>
            <a:endParaRPr lang="x-none" dirty="0"/>
          </a:p>
        </p:txBody>
      </p:sp>
      <p:sp>
        <p:nvSpPr>
          <p:cNvPr id="27" name="TextBox 3">
            <a:extLst>
              <a:ext uri="{FF2B5EF4-FFF2-40B4-BE49-F238E27FC236}">
                <a16:creationId xmlns:a16="http://schemas.microsoft.com/office/drawing/2014/main" xmlns=""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Results and Discussions</a:t>
            </a:r>
            <a:endParaRPr lang="x-none" dirty="0"/>
          </a:p>
        </p:txBody>
      </p:sp>
      <p:sp>
        <p:nvSpPr>
          <p:cNvPr id="2" name="Title 1">
            <a:extLst>
              <a:ext uri="{FF2B5EF4-FFF2-40B4-BE49-F238E27FC236}">
                <a16:creationId xmlns:a16="http://schemas.microsoft.com/office/drawing/2014/main" xmlns=""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dirty="0" smtClean="0">
                <a:latin typeface="Arial Rounded MT Bold" pitchFamily="34" charset="0"/>
              </a:rPr>
              <a:t>P5.2-823</a:t>
            </a:r>
            <a:endParaRPr lang="en-GB" sz="1050" b="1" noProof="0" dirty="0">
              <a:solidFill>
                <a:srgbClr val="1B3B65"/>
              </a:solidFill>
              <a:latin typeface="Arial Rounded MT Bold" pitchFamily="34" charset="0"/>
              <a:cs typeface="Arial" panose="020B0604020202020204" pitchFamily="34" charset="0"/>
            </a:endParaRPr>
          </a:p>
        </p:txBody>
      </p:sp>
      <p:sp>
        <p:nvSpPr>
          <p:cNvPr id="22" name="Rectangle 21"/>
          <p:cNvSpPr/>
          <p:nvPr/>
        </p:nvSpPr>
        <p:spPr>
          <a:xfrm>
            <a:off x="8080744" y="1391898"/>
            <a:ext cx="3880883" cy="3416320"/>
          </a:xfrm>
          <a:prstGeom prst="rect">
            <a:avLst/>
          </a:prstGeom>
        </p:spPr>
        <p:txBody>
          <a:bodyPr wrap="square">
            <a:spAutoFit/>
          </a:bodyPr>
          <a:lstStyle/>
          <a:p>
            <a:pPr algn="just"/>
            <a:r>
              <a:rPr lang="en-US" sz="1200" dirty="0" smtClean="0">
                <a:latin typeface="Arial" pitchFamily="34" charset="0"/>
                <a:cs typeface="Arial" pitchFamily="34" charset="0"/>
              </a:rPr>
              <a:t>The Kyushu earthquake was recorded </a:t>
            </a:r>
            <a:r>
              <a:rPr lang="en-US" sz="1200" dirty="0" smtClean="0">
                <a:latin typeface="Arial" pitchFamily="34" charset="0"/>
                <a:cs typeface="Arial" pitchFamily="34" charset="0"/>
              </a:rPr>
              <a:t>by 87 IMS </a:t>
            </a:r>
            <a:r>
              <a:rPr lang="en-US" sz="1200" dirty="0" smtClean="0">
                <a:latin typeface="Arial" pitchFamily="34" charset="0"/>
                <a:cs typeface="Arial" pitchFamily="34" charset="0"/>
              </a:rPr>
              <a:t>stations of the IMS at local, regional and </a:t>
            </a:r>
            <a:r>
              <a:rPr lang="en-US" sz="1200" dirty="0" err="1" smtClean="0">
                <a:latin typeface="Arial" pitchFamily="34" charset="0"/>
                <a:cs typeface="Arial" pitchFamily="34" charset="0"/>
              </a:rPr>
              <a:t>telesiesmic</a:t>
            </a:r>
            <a:r>
              <a:rPr lang="en-US" sz="1200" dirty="0" smtClean="0">
                <a:latin typeface="Arial" pitchFamily="34" charset="0"/>
                <a:cs typeface="Arial" pitchFamily="34" charset="0"/>
              </a:rPr>
              <a:t> distances to the </a:t>
            </a:r>
            <a:r>
              <a:rPr lang="en-US" sz="1200" dirty="0" err="1" smtClean="0">
                <a:latin typeface="Arial" pitchFamily="34" charset="0"/>
                <a:cs typeface="Arial" pitchFamily="34" charset="0"/>
              </a:rPr>
              <a:t>epicentre</a:t>
            </a:r>
            <a:r>
              <a:rPr lang="en-US" sz="1200" dirty="0" smtClean="0">
                <a:latin typeface="Arial" pitchFamily="34" charset="0"/>
                <a:cs typeface="Arial" pitchFamily="34" charset="0"/>
              </a:rPr>
              <a:t> of the event. This represents adequate coverage of the event by the IMS. </a:t>
            </a:r>
            <a:endParaRPr lang="en-US" sz="1200" dirty="0" smtClean="0">
              <a:latin typeface="Arial" pitchFamily="34" charset="0"/>
              <a:cs typeface="Arial" pitchFamily="34" charset="0"/>
            </a:endParaRPr>
          </a:p>
          <a:p>
            <a:pPr algn="just"/>
            <a:r>
              <a:rPr lang="en-US" sz="1200" dirty="0" smtClean="0">
                <a:latin typeface="Arial" pitchFamily="34" charset="0"/>
                <a:cs typeface="Arial" pitchFamily="34" charset="0"/>
              </a:rPr>
              <a:t>Analysis of the event gave S – P time result of 4.1s.  </a:t>
            </a:r>
            <a:r>
              <a:rPr lang="en-US" sz="1200" dirty="0" smtClean="0"/>
              <a:t>A depth </a:t>
            </a:r>
            <a:r>
              <a:rPr lang="en-US" sz="1200" dirty="0" smtClean="0"/>
              <a:t>of 36 </a:t>
            </a:r>
            <a:r>
              <a:rPr lang="en-US" sz="1200" dirty="0" smtClean="0"/>
              <a:t>km was gotten for the event. </a:t>
            </a:r>
            <a:r>
              <a:rPr lang="en-US" sz="1200" dirty="0" smtClean="0">
                <a:latin typeface="Arial" pitchFamily="34" charset="0"/>
                <a:cs typeface="Arial" pitchFamily="34" charset="0"/>
              </a:rPr>
              <a:t>Historically </a:t>
            </a:r>
            <a:r>
              <a:rPr lang="en-US" sz="1200" dirty="0" smtClean="0">
                <a:latin typeface="Arial" pitchFamily="34" charset="0"/>
                <a:cs typeface="Arial" pitchFamily="34" charset="0"/>
              </a:rPr>
              <a:t>the stress zone in the ridge gives rise to earthquakes with magnitudes of 6 to </a:t>
            </a:r>
            <a:r>
              <a:rPr lang="en-US" sz="1200" dirty="0" smtClean="0">
                <a:latin typeface="Arial" pitchFamily="34" charset="0"/>
                <a:cs typeface="Arial" pitchFamily="34" charset="0"/>
              </a:rPr>
              <a:t>7 which is in the range of 6.6 obtained in the study</a:t>
            </a:r>
            <a:r>
              <a:rPr lang="en-US" sz="1200" dirty="0" smtClean="0"/>
              <a:t>. </a:t>
            </a:r>
          </a:p>
          <a:p>
            <a:pPr algn="just"/>
            <a:r>
              <a:rPr lang="en-GB" sz="1200" dirty="0" smtClean="0"/>
              <a:t>Seawater is displaced in different ways when submarine volcanic eruptions </a:t>
            </a:r>
            <a:r>
              <a:rPr lang="en-GB" sz="1200" dirty="0" smtClean="0"/>
              <a:t>occur Terry</a:t>
            </a:r>
            <a:r>
              <a:rPr lang="en-GB" sz="1200" dirty="0" smtClean="0"/>
              <a:t> </a:t>
            </a:r>
            <a:r>
              <a:rPr lang="en-GB" sz="1200" i="1" dirty="0" smtClean="0"/>
              <a:t>et al. </a:t>
            </a:r>
            <a:r>
              <a:rPr lang="en-GB" sz="1200" dirty="0" smtClean="0"/>
              <a:t>(2022</a:t>
            </a:r>
            <a:r>
              <a:rPr lang="en-GB" sz="1200" dirty="0" smtClean="0"/>
              <a:t>). </a:t>
            </a:r>
            <a:r>
              <a:rPr lang="en-US" sz="1200" dirty="0" err="1" smtClean="0">
                <a:latin typeface="Arial" pitchFamily="34" charset="0"/>
                <a:cs typeface="Arial" pitchFamily="34" charset="0"/>
              </a:rPr>
              <a:t>Interplate</a:t>
            </a:r>
            <a:r>
              <a:rPr lang="en-US" sz="1200" dirty="0" smtClean="0">
                <a:latin typeface="Arial" pitchFamily="34" charset="0"/>
                <a:cs typeface="Arial" pitchFamily="34" charset="0"/>
              </a:rPr>
              <a:t> earthquakes occurring at Kyushu is in response to </a:t>
            </a:r>
            <a:r>
              <a:rPr lang="en-US" sz="1200" dirty="0" err="1" smtClean="0">
                <a:latin typeface="Arial" pitchFamily="34" charset="0"/>
                <a:cs typeface="Arial" pitchFamily="34" charset="0"/>
              </a:rPr>
              <a:t>subduction</a:t>
            </a:r>
            <a:r>
              <a:rPr lang="en-US" sz="1200" dirty="0" smtClean="0">
                <a:latin typeface="Arial" pitchFamily="34" charset="0"/>
                <a:cs typeface="Arial" pitchFamily="34" charset="0"/>
              </a:rPr>
              <a:t> of the Philippine-sea plate beneath the Eurasian Plate. When in collision with an overriding plate the Kyushu-Palau ridge due to its excess mass stays buoyant resulting in large tectonic stress. </a:t>
            </a:r>
            <a:endParaRPr lang="en-US" sz="1200" dirty="0">
              <a:latin typeface="Arial" pitchFamily="34" charset="0"/>
              <a:cs typeface="Arial" pitchFamily="34" charset="0"/>
            </a:endParaRPr>
          </a:p>
        </p:txBody>
      </p:sp>
      <p:sp>
        <p:nvSpPr>
          <p:cNvPr id="23" name="Rectangle 22"/>
          <p:cNvSpPr/>
          <p:nvPr/>
        </p:nvSpPr>
        <p:spPr>
          <a:xfrm>
            <a:off x="3802911" y="138223"/>
            <a:ext cx="7254949" cy="369332"/>
          </a:xfrm>
          <a:prstGeom prst="rect">
            <a:avLst/>
          </a:prstGeom>
        </p:spPr>
        <p:txBody>
          <a:bodyPr wrap="square">
            <a:spAutoFit/>
          </a:bodyPr>
          <a:lstStyle/>
          <a:p>
            <a:r>
              <a:rPr lang="en-US" dirty="0" err="1" smtClean="0">
                <a:solidFill>
                  <a:schemeClr val="bg1"/>
                </a:solidFill>
              </a:rPr>
              <a:t>Seismoacoustic</a:t>
            </a:r>
            <a:r>
              <a:rPr lang="en-US" dirty="0" smtClean="0">
                <a:solidFill>
                  <a:schemeClr val="bg1"/>
                </a:solidFill>
              </a:rPr>
              <a:t> Analysis of 13 January 2025, Japan Earthquake</a:t>
            </a:r>
            <a:endParaRPr lang="en-US" dirty="0">
              <a:solidFill>
                <a:schemeClr val="bg1"/>
              </a:solidFill>
            </a:endParaRPr>
          </a:p>
        </p:txBody>
      </p:sp>
      <p:pic>
        <p:nvPicPr>
          <p:cNvPr id="30" name="Picture 29"/>
          <p:cNvPicPr/>
          <p:nvPr/>
        </p:nvPicPr>
        <p:blipFill>
          <a:blip r:embed="rId4" cstate="print"/>
          <a:srcRect/>
          <a:stretch>
            <a:fillRect/>
          </a:stretch>
        </p:blipFill>
        <p:spPr bwMode="auto">
          <a:xfrm>
            <a:off x="159489" y="5209953"/>
            <a:ext cx="3763925" cy="1456661"/>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62147" y="3285460"/>
            <a:ext cx="3708104" cy="1562747"/>
          </a:xfrm>
          <a:prstGeom prst="rect">
            <a:avLst/>
          </a:prstGeom>
          <a:noFill/>
          <a:ln w="9525">
            <a:noFill/>
            <a:miter lim="800000"/>
            <a:headEnd/>
            <a:tailEnd/>
          </a:ln>
          <a:effectLst/>
        </p:spPr>
      </p:pic>
      <p:sp>
        <p:nvSpPr>
          <p:cNvPr id="31" name="Rectangle 30"/>
          <p:cNvSpPr/>
          <p:nvPr/>
        </p:nvSpPr>
        <p:spPr>
          <a:xfrm>
            <a:off x="254534" y="4807321"/>
            <a:ext cx="3639138" cy="430887"/>
          </a:xfrm>
          <a:prstGeom prst="rect">
            <a:avLst/>
          </a:prstGeom>
        </p:spPr>
        <p:txBody>
          <a:bodyPr wrap="none">
            <a:spAutoFit/>
          </a:bodyPr>
          <a:lstStyle/>
          <a:p>
            <a:r>
              <a:rPr lang="en-US" sz="1100" dirty="0" smtClean="0">
                <a:latin typeface="Arial" pitchFamily="34" charset="0"/>
                <a:cs typeface="Arial" pitchFamily="34" charset="0"/>
              </a:rPr>
              <a:t>Figure 1: Kyushu-Palau </a:t>
            </a:r>
            <a:r>
              <a:rPr lang="en-US" sz="1100" dirty="0" smtClean="0">
                <a:latin typeface="Arial" pitchFamily="34" charset="0"/>
                <a:cs typeface="Arial" pitchFamily="34" charset="0"/>
              </a:rPr>
              <a:t>ridge in the </a:t>
            </a:r>
            <a:r>
              <a:rPr lang="en-US" sz="1100" dirty="0" err="1" smtClean="0">
                <a:latin typeface="Arial" pitchFamily="34" charset="0"/>
                <a:cs typeface="Arial" pitchFamily="34" charset="0"/>
              </a:rPr>
              <a:t>Hyuga</a:t>
            </a:r>
            <a:r>
              <a:rPr lang="en-US" sz="1100" dirty="0" smtClean="0">
                <a:latin typeface="Arial" pitchFamily="34" charset="0"/>
                <a:cs typeface="Arial" pitchFamily="34" charset="0"/>
              </a:rPr>
              <a:t> segment </a:t>
            </a:r>
            <a:r>
              <a:rPr lang="en-US" sz="1100" dirty="0" smtClean="0">
                <a:latin typeface="Arial" pitchFamily="34" charset="0"/>
                <a:cs typeface="Arial" pitchFamily="34" charset="0"/>
              </a:rPr>
              <a:t>(Z)</a:t>
            </a:r>
          </a:p>
          <a:p>
            <a:r>
              <a:rPr lang="en-US" sz="1100" dirty="0" smtClean="0">
                <a:latin typeface="Arial" pitchFamily="34" charset="0"/>
                <a:cs typeface="Arial" pitchFamily="34" charset="0"/>
              </a:rPr>
              <a:t>Source: </a:t>
            </a:r>
            <a:r>
              <a:rPr lang="en-US" sz="1100" dirty="0" smtClean="0"/>
              <a:t>J.-O. PARK </a:t>
            </a:r>
            <a:r>
              <a:rPr lang="en-US" sz="1100" i="1" dirty="0" smtClean="0"/>
              <a:t>et al</a:t>
            </a:r>
            <a:r>
              <a:rPr lang="en-US" sz="1100" i="1" dirty="0" smtClean="0"/>
              <a:t>. </a:t>
            </a:r>
            <a:r>
              <a:rPr lang="en-US" sz="1100" dirty="0" smtClean="0"/>
              <a:t>2009</a:t>
            </a:r>
            <a:endParaRPr lang="en-US" sz="1100" dirty="0">
              <a:latin typeface="Arial" pitchFamily="34" charset="0"/>
              <a:cs typeface="Arial" pitchFamily="34" charset="0"/>
            </a:endParaRPr>
          </a:p>
        </p:txBody>
      </p:sp>
      <p:sp>
        <p:nvSpPr>
          <p:cNvPr id="32" name="Rectangle 31"/>
          <p:cNvSpPr/>
          <p:nvPr/>
        </p:nvSpPr>
        <p:spPr>
          <a:xfrm>
            <a:off x="706296" y="6380938"/>
            <a:ext cx="2480166" cy="276999"/>
          </a:xfrm>
          <a:prstGeom prst="rect">
            <a:avLst/>
          </a:prstGeom>
        </p:spPr>
        <p:txBody>
          <a:bodyPr wrap="none">
            <a:spAutoFit/>
          </a:bodyPr>
          <a:lstStyle/>
          <a:p>
            <a:r>
              <a:rPr lang="en-US" sz="1200" dirty="0" smtClean="0">
                <a:latin typeface="Arial" pitchFamily="34" charset="0"/>
                <a:cs typeface="Arial" pitchFamily="34" charset="0"/>
              </a:rPr>
              <a:t>Figure 2: REB Event Id 27361743</a:t>
            </a:r>
            <a:endParaRPr lang="en-US" sz="1200" dirty="0">
              <a:latin typeface="Arial" pitchFamily="34" charset="0"/>
              <a:cs typeface="Arial" pitchFamily="34" charset="0"/>
            </a:endParaRPr>
          </a:p>
        </p:txBody>
      </p:sp>
      <p:pic>
        <p:nvPicPr>
          <p:cNvPr id="33" name="Picture 32"/>
          <p:cNvPicPr/>
          <p:nvPr/>
        </p:nvPicPr>
        <p:blipFill>
          <a:blip r:embed="rId6" cstate="print"/>
          <a:srcRect l="15168" t="11656" r="12909" b="7445"/>
          <a:stretch>
            <a:fillRect/>
          </a:stretch>
        </p:blipFill>
        <p:spPr bwMode="auto">
          <a:xfrm>
            <a:off x="9962707" y="5943600"/>
            <a:ext cx="1988288" cy="754911"/>
          </a:xfrm>
          <a:prstGeom prst="rect">
            <a:avLst/>
          </a:prstGeom>
          <a:ln>
            <a:noFill/>
          </a:ln>
          <a:effectLst>
            <a:softEdge rad="112500"/>
          </a:effectLst>
        </p:spPr>
      </p:pic>
      <p:pic>
        <p:nvPicPr>
          <p:cNvPr id="1028" name="Picture 4"/>
          <p:cNvPicPr>
            <a:picLocks noChangeAspect="1" noChangeArrowheads="1"/>
          </p:cNvPicPr>
          <p:nvPr/>
        </p:nvPicPr>
        <p:blipFill>
          <a:blip r:embed="rId7" cstate="print"/>
          <a:srcRect/>
          <a:stretch>
            <a:fillRect/>
          </a:stretch>
        </p:blipFill>
        <p:spPr bwMode="auto">
          <a:xfrm>
            <a:off x="4327451" y="3607051"/>
            <a:ext cx="3604436" cy="1262662"/>
          </a:xfrm>
          <a:prstGeom prst="rect">
            <a:avLst/>
          </a:prstGeom>
          <a:noFill/>
          <a:ln w="9525">
            <a:noFill/>
            <a:miter lim="800000"/>
            <a:headEnd/>
            <a:tailEnd/>
          </a:ln>
          <a:effectLst/>
        </p:spPr>
      </p:pic>
      <p:sp>
        <p:nvSpPr>
          <p:cNvPr id="35" name="TextBox 3">
            <a:extLst>
              <a:ext uri="{FF2B5EF4-FFF2-40B4-BE49-F238E27FC236}">
                <a16:creationId xmlns:a16="http://schemas.microsoft.com/office/drawing/2014/main" xmlns="" id="{35C23D38-1D02-FA1F-40B5-BBB882222001}"/>
              </a:ext>
            </a:extLst>
          </p:cNvPr>
          <p:cNvSpPr txBox="1"/>
          <p:nvPr/>
        </p:nvSpPr>
        <p:spPr>
          <a:xfrm>
            <a:off x="8120562" y="4709391"/>
            <a:ext cx="3798000" cy="351707"/>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US" dirty="0" smtClean="0"/>
              <a:t>Conclusion</a:t>
            </a:r>
            <a:endParaRPr lang="x-none" dirty="0"/>
          </a:p>
        </p:txBody>
      </p:sp>
      <p:sp>
        <p:nvSpPr>
          <p:cNvPr id="36" name="Rectangle 35"/>
          <p:cNvSpPr/>
          <p:nvPr/>
        </p:nvSpPr>
        <p:spPr>
          <a:xfrm>
            <a:off x="8133907" y="4998430"/>
            <a:ext cx="3912782" cy="1015663"/>
          </a:xfrm>
          <a:prstGeom prst="rect">
            <a:avLst/>
          </a:prstGeom>
        </p:spPr>
        <p:txBody>
          <a:bodyPr wrap="square">
            <a:spAutoFit/>
          </a:bodyPr>
          <a:lstStyle/>
          <a:p>
            <a:pPr algn="just"/>
            <a:r>
              <a:rPr lang="en-US" sz="1200" dirty="0" smtClean="0">
                <a:latin typeface="Arial" pitchFamily="34" charset="0"/>
                <a:cs typeface="Arial" pitchFamily="34" charset="0"/>
              </a:rPr>
              <a:t>The thrust-type earthquake suggests a locally large tectonic stress at the contact zone between the </a:t>
            </a:r>
            <a:r>
              <a:rPr lang="en-US" sz="1200" dirty="0" err="1" smtClean="0">
                <a:latin typeface="Arial" pitchFamily="34" charset="0"/>
                <a:cs typeface="Arial" pitchFamily="34" charset="0"/>
              </a:rPr>
              <a:t>subducted</a:t>
            </a:r>
            <a:r>
              <a:rPr lang="en-US" sz="1200" dirty="0" smtClean="0">
                <a:latin typeface="Arial" pitchFamily="34" charset="0"/>
                <a:cs typeface="Arial" pitchFamily="34" charset="0"/>
              </a:rPr>
              <a:t> ridge and base of the overriding plate. </a:t>
            </a:r>
            <a:r>
              <a:rPr lang="en-US" sz="1200" dirty="0" smtClean="0">
                <a:latin typeface="Arial" pitchFamily="34" charset="0"/>
                <a:cs typeface="Arial" pitchFamily="34" charset="0"/>
              </a:rPr>
              <a:t>The </a:t>
            </a:r>
            <a:r>
              <a:rPr lang="en-US" sz="1200" dirty="0" smtClean="0">
                <a:latin typeface="Arial" pitchFamily="34" charset="0"/>
                <a:cs typeface="Arial" pitchFamily="34" charset="0"/>
              </a:rPr>
              <a:t>result of study is a clear indication that the IMS is operational ready to contribute to tsunami warning. </a:t>
            </a:r>
            <a:endParaRPr lang="en-US" sz="1200" dirty="0">
              <a:latin typeface="Arial" pitchFamily="34" charset="0"/>
              <a:cs typeface="Arial" pitchFamily="34" charset="0"/>
            </a:endParaRPr>
          </a:p>
        </p:txBody>
      </p:sp>
      <p:pic>
        <p:nvPicPr>
          <p:cNvPr id="1029" name="Picture 5"/>
          <p:cNvPicPr>
            <a:picLocks noChangeAspect="1" noChangeArrowheads="1"/>
          </p:cNvPicPr>
          <p:nvPr/>
        </p:nvPicPr>
        <p:blipFill>
          <a:blip r:embed="rId8" cstate="print"/>
          <a:srcRect/>
          <a:stretch>
            <a:fillRect/>
          </a:stretch>
        </p:blipFill>
        <p:spPr bwMode="auto">
          <a:xfrm>
            <a:off x="4284921" y="5794744"/>
            <a:ext cx="3710762" cy="8861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9" cstate="print"/>
          <a:srcRect/>
          <a:stretch>
            <a:fillRect/>
          </a:stretch>
        </p:blipFill>
        <p:spPr bwMode="auto">
          <a:xfrm>
            <a:off x="4295553" y="4880344"/>
            <a:ext cx="3604438" cy="861237"/>
          </a:xfrm>
          <a:prstGeom prst="rect">
            <a:avLst/>
          </a:prstGeom>
          <a:noFill/>
          <a:ln w="9525">
            <a:noFill/>
            <a:miter lim="800000"/>
            <a:headEnd/>
            <a:tailEnd/>
          </a:ln>
          <a:effectLst/>
        </p:spPr>
      </p:pic>
      <p:sp>
        <p:nvSpPr>
          <p:cNvPr id="37" name="Rectangle 36"/>
          <p:cNvSpPr/>
          <p:nvPr/>
        </p:nvSpPr>
        <p:spPr>
          <a:xfrm>
            <a:off x="4929452" y="6306510"/>
            <a:ext cx="2464136" cy="276999"/>
          </a:xfrm>
          <a:prstGeom prst="rect">
            <a:avLst/>
          </a:prstGeom>
        </p:spPr>
        <p:txBody>
          <a:bodyPr wrap="none">
            <a:spAutoFit/>
          </a:bodyPr>
          <a:lstStyle/>
          <a:p>
            <a:r>
              <a:rPr lang="en-GB" sz="1200" dirty="0" smtClean="0">
                <a:latin typeface="Arial" pitchFamily="34" charset="0"/>
                <a:cs typeface="Arial" pitchFamily="34" charset="0"/>
              </a:rPr>
              <a:t>Fig </a:t>
            </a:r>
            <a:r>
              <a:rPr lang="en-GB" sz="1200" dirty="0" smtClean="0">
                <a:latin typeface="Arial" pitchFamily="34" charset="0"/>
                <a:cs typeface="Arial" pitchFamily="34" charset="0"/>
              </a:rPr>
              <a:t>5: </a:t>
            </a:r>
            <a:r>
              <a:rPr lang="en-GB" sz="1200" dirty="0" smtClean="0">
                <a:latin typeface="Arial" pitchFamily="34" charset="0"/>
                <a:cs typeface="Arial" pitchFamily="34" charset="0"/>
              </a:rPr>
              <a:t>Spectral analysis of </a:t>
            </a:r>
            <a:r>
              <a:rPr lang="en-GB" sz="1200" dirty="0" smtClean="0">
                <a:latin typeface="Arial" pitchFamily="34" charset="0"/>
                <a:cs typeface="Arial" pitchFamily="34" charset="0"/>
              </a:rPr>
              <a:t>I130JP</a:t>
            </a:r>
            <a:endParaRPr lang="en-GB" sz="1200" dirty="0">
              <a:latin typeface="Arial" pitchFamily="34" charset="0"/>
              <a:cs typeface="Arial" pitchFamily="34" charset="0"/>
            </a:endParaRPr>
          </a:p>
        </p:txBody>
      </p:sp>
      <p:sp>
        <p:nvSpPr>
          <p:cNvPr id="38" name="Rectangle 37"/>
          <p:cNvSpPr/>
          <p:nvPr/>
        </p:nvSpPr>
        <p:spPr>
          <a:xfrm>
            <a:off x="5031674" y="4318222"/>
            <a:ext cx="2460738" cy="276999"/>
          </a:xfrm>
          <a:prstGeom prst="rect">
            <a:avLst/>
          </a:prstGeom>
        </p:spPr>
        <p:txBody>
          <a:bodyPr wrap="none">
            <a:spAutoFit/>
          </a:bodyPr>
          <a:lstStyle/>
          <a:p>
            <a:r>
              <a:rPr lang="en-GB" sz="1200" dirty="0" smtClean="0">
                <a:latin typeface="Arial" pitchFamily="34" charset="0"/>
                <a:cs typeface="Arial" pitchFamily="34" charset="0"/>
              </a:rPr>
              <a:t>Fig </a:t>
            </a:r>
            <a:r>
              <a:rPr lang="en-GB" sz="1200" dirty="0" smtClean="0">
                <a:latin typeface="Arial" pitchFamily="34" charset="0"/>
                <a:cs typeface="Arial" pitchFamily="34" charset="0"/>
              </a:rPr>
              <a:t>3: </a:t>
            </a:r>
            <a:r>
              <a:rPr lang="en-GB" sz="1200" dirty="0" smtClean="0">
                <a:latin typeface="Arial" pitchFamily="34" charset="0"/>
                <a:cs typeface="Arial" pitchFamily="34" charset="0"/>
              </a:rPr>
              <a:t>GMPCC analysis of </a:t>
            </a:r>
            <a:r>
              <a:rPr lang="en-GB" sz="1200" dirty="0" smtClean="0">
                <a:latin typeface="Arial" pitchFamily="34" charset="0"/>
                <a:cs typeface="Arial" pitchFamily="34" charset="0"/>
              </a:rPr>
              <a:t>H11N1</a:t>
            </a:r>
            <a:endParaRPr lang="en-GB" sz="1200" dirty="0">
              <a:latin typeface="Arial" pitchFamily="34" charset="0"/>
              <a:cs typeface="Arial" pitchFamily="34" charset="0"/>
            </a:endParaRPr>
          </a:p>
        </p:txBody>
      </p:sp>
      <p:sp>
        <p:nvSpPr>
          <p:cNvPr id="39" name="TextBox 38"/>
          <p:cNvSpPr txBox="1"/>
          <p:nvPr/>
        </p:nvSpPr>
        <p:spPr>
          <a:xfrm>
            <a:off x="5582093" y="5295013"/>
            <a:ext cx="2258952" cy="276999"/>
          </a:xfrm>
          <a:prstGeom prst="rect">
            <a:avLst/>
          </a:prstGeom>
          <a:noFill/>
        </p:spPr>
        <p:txBody>
          <a:bodyPr wrap="none" rtlCol="0">
            <a:spAutoFit/>
          </a:bodyPr>
          <a:lstStyle/>
          <a:p>
            <a:r>
              <a:rPr lang="en-US" sz="1200" dirty="0" smtClean="0"/>
              <a:t>Fig 4: </a:t>
            </a:r>
            <a:r>
              <a:rPr lang="en-US" sz="1200" dirty="0" err="1" smtClean="0"/>
              <a:t>Geotool</a:t>
            </a:r>
            <a:r>
              <a:rPr lang="en-US" sz="1200" dirty="0" smtClean="0"/>
              <a:t> analysis of JNU</a:t>
            </a:r>
            <a:endParaRPr lang="en-US" sz="1200" dirty="0"/>
          </a:p>
        </p:txBody>
      </p:sp>
    </p:spTree>
    <p:extLst>
      <p:ext uri="{BB962C8B-B14F-4D97-AF65-F5344CB8AC3E}">
        <p14:creationId xmlns:p14="http://schemas.microsoft.com/office/powerpoint/2010/main" xmlns="" val="1154237620"/>
      </p:ext>
    </p:extLst>
  </p:cSld>
  <p:clrMapOvr>
    <a:masterClrMapping/>
  </p:clrMapOvr>
</p:sld>
</file>

<file path=ppt/theme/theme1.xml><?xml version="1.0" encoding="utf-8"?>
<a:theme xmlns:a="http://schemas.openxmlformats.org/drawingml/2006/main" name="SnT2025_E-Poster Template_CLEAN_25070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SnT2025_E-Poster Template_CLEAN_250702</Template>
  <TotalTime>641</TotalTime>
  <Words>683</Words>
  <Application>Microsoft Office PowerPoint</Application>
  <PresentationFormat>Custom</PresentationFormat>
  <Paragraphs>37</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SnT2025_E-Poster Template_CLEAN_250702</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RnD Committee</dc:creator>
  <cp:lastModifiedBy>RnD Committee</cp:lastModifiedBy>
  <cp:revision>60</cp:revision>
  <dcterms:created xsi:type="dcterms:W3CDTF">2025-08-29T12:59:36Z</dcterms:created>
  <dcterms:modified xsi:type="dcterms:W3CDTF">2025-09-01T15:58:36Z</dcterms:modified>
</cp:coreProperties>
</file>