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90" r:id="rId5"/>
    <p:sldId id="28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Cover Slide" id="{CB344858-E8AC-4DD0-9C92-E279453233AB}">
          <p14:sldIdLst>
            <p14:sldId id="290"/>
          </p14:sldIdLst>
        </p14:section>
        <p14:section name="Presentation Templates" id="{D2292F85-605D-492F-8D07-424F5669A7C3}">
          <p14:sldIdLst>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B65"/>
    <a:srgbClr val="1A3A64"/>
    <a:srgbClr val="EEEEE4"/>
    <a:srgbClr val="657990"/>
    <a:srgbClr val="A0ABB4"/>
    <a:srgbClr val="BCCBD9"/>
    <a:srgbClr val="326296"/>
    <a:srgbClr val="8B98AD"/>
    <a:srgbClr val="8AA9CA"/>
    <a:srgbClr val="758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4660"/>
  </p:normalViewPr>
  <p:slideViewPr>
    <p:cSldViewPr snapToGrid="0">
      <p:cViewPr varScale="1">
        <p:scale>
          <a:sx n="67" d="100"/>
          <a:sy n="67" d="100"/>
        </p:scale>
        <p:origin x="9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YSTA Monika" userId="3b68d60c-c869-4e55-a1d7-a484fc139185" providerId="ADAL" clId="{1A5AAC24-009C-4EA8-8A23-88E15EF1FFD7}"/>
    <pc:docChg chg="modSld">
      <pc:chgData name="KRYSTA Monika" userId="3b68d60c-c869-4e55-a1d7-a484fc139185" providerId="ADAL" clId="{1A5AAC24-009C-4EA8-8A23-88E15EF1FFD7}" dt="2025-07-01T12:52:42.364" v="258" actId="790"/>
      <pc:docMkLst>
        <pc:docMk/>
      </pc:docMkLst>
      <pc:sldChg chg="modSp mod">
        <pc:chgData name="KRYSTA Monika" userId="3b68d60c-c869-4e55-a1d7-a484fc139185" providerId="ADAL" clId="{1A5AAC24-009C-4EA8-8A23-88E15EF1FFD7}" dt="2025-07-01T12:52:42.364" v="258" actId="790"/>
        <pc:sldMkLst>
          <pc:docMk/>
          <pc:sldMk cId="1115389416" sldId="290"/>
        </pc:sldMkLst>
        <pc:spChg chg="mod">
          <ac:chgData name="KRYSTA Monika" userId="3b68d60c-c869-4e55-a1d7-a484fc139185" providerId="ADAL" clId="{1A5AAC24-009C-4EA8-8A23-88E15EF1FFD7}" dt="2025-07-01T12:52:42.364" v="258" actId="790"/>
          <ac:spMkLst>
            <pc:docMk/>
            <pc:sldMk cId="1115389416" sldId="290"/>
            <ac:spMk id="4" creationId="{B2C432A9-8271-B31C-1FB8-AEE25AC05787}"/>
          </ac:spMkLst>
        </pc:spChg>
      </pc:sldChg>
    </pc:docChg>
  </pc:docChgLst>
  <pc:docChgLst>
    <pc:chgData name="KRYSTA Monika" userId="3b68d60c-c869-4e55-a1d7-a484fc139185" providerId="ADAL" clId="{51C38698-9208-40DE-9D85-6DF19AFC0DF7}"/>
    <pc:docChg chg="custSel modSld">
      <pc:chgData name="KRYSTA Monika" userId="3b68d60c-c869-4e55-a1d7-a484fc139185" providerId="ADAL" clId="{51C38698-9208-40DE-9D85-6DF19AFC0DF7}" dt="2025-06-16T13:11:02.442" v="356"/>
      <pc:docMkLst>
        <pc:docMk/>
      </pc:docMkLst>
      <pc:sldChg chg="modSp mod">
        <pc:chgData name="KRYSTA Monika" userId="3b68d60c-c869-4e55-a1d7-a484fc139185" providerId="ADAL" clId="{51C38698-9208-40DE-9D85-6DF19AFC0DF7}" dt="2025-06-16T13:11:02.442" v="356"/>
        <pc:sldMkLst>
          <pc:docMk/>
          <pc:sldMk cId="2678455944" sldId="289"/>
        </pc:sldMkLst>
        <pc:spChg chg="mod">
          <ac:chgData name="KRYSTA Monika" userId="3b68d60c-c869-4e55-a1d7-a484fc139185" providerId="ADAL" clId="{51C38698-9208-40DE-9D85-6DF19AFC0DF7}" dt="2025-06-16T06:09:34.820" v="47" actId="20577"/>
          <ac:spMkLst>
            <pc:docMk/>
            <pc:sldMk cId="2678455944" sldId="289"/>
            <ac:spMk id="2" creationId="{18A207AD-5FDB-9580-4D2A-3A22F97B5FBF}"/>
          </ac:spMkLst>
        </pc:spChg>
        <pc:spChg chg="mod">
          <ac:chgData name="KRYSTA Monika" userId="3b68d60c-c869-4e55-a1d7-a484fc139185" providerId="ADAL" clId="{51C38698-9208-40DE-9D85-6DF19AFC0DF7}" dt="2025-06-16T13:11:02.442" v="356"/>
          <ac:spMkLst>
            <pc:docMk/>
            <pc:sldMk cId="2678455944" sldId="289"/>
            <ac:spMk id="3" creationId="{8AC015EC-7085-FFC6-ED5E-2B0F1E838440}"/>
          </ac:spMkLst>
        </pc:spChg>
      </pc:sldChg>
      <pc:sldChg chg="modSp mod">
        <pc:chgData name="KRYSTA Monika" userId="3b68d60c-c869-4e55-a1d7-a484fc139185" providerId="ADAL" clId="{51C38698-9208-40DE-9D85-6DF19AFC0DF7}" dt="2025-06-16T13:09:33.022" v="307" actId="20577"/>
        <pc:sldMkLst>
          <pc:docMk/>
          <pc:sldMk cId="1115389416" sldId="290"/>
        </pc:sldMkLst>
        <pc:spChg chg="mod">
          <ac:chgData name="KRYSTA Monika" userId="3b68d60c-c869-4e55-a1d7-a484fc139185" providerId="ADAL" clId="{51C38698-9208-40DE-9D85-6DF19AFC0DF7}" dt="2025-06-16T06:10:16.125" v="179" actId="20577"/>
          <ac:spMkLst>
            <pc:docMk/>
            <pc:sldMk cId="1115389416" sldId="290"/>
            <ac:spMk id="2" creationId="{79F3575F-04ED-F07C-527A-71E98F3599B1}"/>
          </ac:spMkLst>
        </pc:spChg>
        <pc:spChg chg="mod">
          <ac:chgData name="KRYSTA Monika" userId="3b68d60c-c869-4e55-a1d7-a484fc139185" providerId="ADAL" clId="{51C38698-9208-40DE-9D85-6DF19AFC0DF7}" dt="2025-06-16T13:09:33.022" v="307" actId="20577"/>
          <ac:spMkLst>
            <pc:docMk/>
            <pc:sldMk cId="1115389416" sldId="290"/>
            <ac:spMk id="3" creationId="{2C4EE331-82EC-DC2E-F549-79BC0DEFA6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7A41B-38FC-4619-9051-846E27F251A9}" type="datetimeFigureOut">
              <a:rPr lang="de-AT" smtClean="0"/>
              <a:t>29.08.2025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FC818-4CE7-4808-81BE-9D7329DB0D9E}" type="slidenum">
              <a:rPr lang="de-AT" smtClean="0"/>
              <a:t>‹N°›</a:t>
            </a:fld>
            <a:endParaRPr lang="de-AT"/>
          </a:p>
        </p:txBody>
      </p:sp>
    </p:spTree>
    <p:extLst>
      <p:ext uri="{BB962C8B-B14F-4D97-AF65-F5344CB8AC3E}">
        <p14:creationId xmlns:p14="http://schemas.microsoft.com/office/powerpoint/2010/main" val="421521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93C10-B332-1DD4-2759-4577B077BC8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724FF62-9410-51E3-32F3-74927FC22D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92AE71F-F78E-7945-9C38-6D2408A7153B}"/>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0557FBDE-7346-3A60-2D1E-8E99B5770787}"/>
              </a:ext>
            </a:extLst>
          </p:cNvPr>
          <p:cNvSpPr>
            <a:spLocks noGrp="1"/>
          </p:cNvSpPr>
          <p:nvPr>
            <p:ph type="sldNum" sz="quarter" idx="5"/>
          </p:nvPr>
        </p:nvSpPr>
        <p:spPr/>
        <p:txBody>
          <a:bodyPr/>
          <a:lstStyle/>
          <a:p>
            <a:fld id="{6D7FC818-4CE7-4808-81BE-9D7329DB0D9E}" type="slidenum">
              <a:rPr lang="de-AT" smtClean="0"/>
              <a:t>1</a:t>
            </a:fld>
            <a:endParaRPr lang="de-AT"/>
          </a:p>
        </p:txBody>
      </p:sp>
    </p:spTree>
    <p:extLst>
      <p:ext uri="{BB962C8B-B14F-4D97-AF65-F5344CB8AC3E}">
        <p14:creationId xmlns:p14="http://schemas.microsoft.com/office/powerpoint/2010/main" val="104361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93D7C-F3F4-377C-E5C2-F7C40BDBBB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78EDD5-DD9B-375B-5B4A-AC14F601BB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ED5247D-D213-96FE-EBB5-FA6B429591A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B7EA455F-B53B-B39E-DC56-4E2F236428EB}"/>
              </a:ext>
            </a:extLst>
          </p:cNvPr>
          <p:cNvSpPr>
            <a:spLocks noGrp="1"/>
          </p:cNvSpPr>
          <p:nvPr>
            <p:ph type="sldNum" sz="quarter" idx="5"/>
          </p:nvPr>
        </p:nvSpPr>
        <p:spPr/>
        <p:txBody>
          <a:bodyPr/>
          <a:lstStyle/>
          <a:p>
            <a:fld id="{6D7FC818-4CE7-4808-81BE-9D7329DB0D9E}" type="slidenum">
              <a:rPr lang="de-AT" smtClean="0"/>
              <a:t>2</a:t>
            </a:fld>
            <a:endParaRPr lang="de-AT"/>
          </a:p>
        </p:txBody>
      </p:sp>
    </p:spTree>
    <p:extLst>
      <p:ext uri="{BB962C8B-B14F-4D97-AF65-F5344CB8AC3E}">
        <p14:creationId xmlns:p14="http://schemas.microsoft.com/office/powerpoint/2010/main" val="260918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A2EBE-2D72-B6A4-EDD7-4AF266A90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1277A786-729D-BFFC-37DB-F1A79D081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4341A611-AF14-A507-CF4C-D55889C24D88}"/>
              </a:ext>
            </a:extLst>
          </p:cNvPr>
          <p:cNvSpPr>
            <a:spLocks noGrp="1"/>
          </p:cNvSpPr>
          <p:nvPr>
            <p:ph type="dt" sz="half" idx="10"/>
          </p:nvPr>
        </p:nvSpPr>
        <p:spPr/>
        <p:txBody>
          <a:bodyPr/>
          <a:lstStyle/>
          <a:p>
            <a:fld id="{1EC53ECD-B825-4F55-A5A8-30C373CC45F4}" type="datetimeFigureOut">
              <a:rPr lang="de-AT" smtClean="0"/>
              <a:t>29.08.2025</a:t>
            </a:fld>
            <a:endParaRPr lang="de-AT"/>
          </a:p>
        </p:txBody>
      </p:sp>
      <p:sp>
        <p:nvSpPr>
          <p:cNvPr id="5" name="Fußzeilenplatzhalter 4">
            <a:extLst>
              <a:ext uri="{FF2B5EF4-FFF2-40B4-BE49-F238E27FC236}">
                <a16:creationId xmlns:a16="http://schemas.microsoft.com/office/drawing/2014/main" id="{AD196A25-B527-D68B-E70F-A27970CA9ED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8A32509-3B1C-0DC9-9CB3-D9C3DC0E1366}"/>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263521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C80B4-88A8-D41A-E1A5-3D09568BEC53}"/>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1AE2D30-CBEF-B175-9654-D6378D293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02F9595D-7D32-96A4-9FC7-BED5253E992A}"/>
              </a:ext>
            </a:extLst>
          </p:cNvPr>
          <p:cNvSpPr>
            <a:spLocks noGrp="1"/>
          </p:cNvSpPr>
          <p:nvPr>
            <p:ph type="dt" sz="half" idx="10"/>
          </p:nvPr>
        </p:nvSpPr>
        <p:spPr/>
        <p:txBody>
          <a:bodyPr/>
          <a:lstStyle/>
          <a:p>
            <a:fld id="{1EC53ECD-B825-4F55-A5A8-30C373CC45F4}" type="datetimeFigureOut">
              <a:rPr lang="de-AT" smtClean="0"/>
              <a:t>29.08.2025</a:t>
            </a:fld>
            <a:endParaRPr lang="de-AT"/>
          </a:p>
        </p:txBody>
      </p:sp>
      <p:sp>
        <p:nvSpPr>
          <p:cNvPr id="5" name="Fußzeilenplatzhalter 4">
            <a:extLst>
              <a:ext uri="{FF2B5EF4-FFF2-40B4-BE49-F238E27FC236}">
                <a16:creationId xmlns:a16="http://schemas.microsoft.com/office/drawing/2014/main" id="{4ACF1D47-2080-2166-B41E-9E50293A54B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58D858A-AA6F-9FF3-04CA-86F77EDA280A}"/>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398155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ECBF69-260B-0182-A9C2-8126E9DBED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B52B609-0619-FAB1-CFFB-E8E0980B6A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4B69923-0D37-153A-14FE-18B512755625}"/>
              </a:ext>
            </a:extLst>
          </p:cNvPr>
          <p:cNvSpPr>
            <a:spLocks noGrp="1"/>
          </p:cNvSpPr>
          <p:nvPr>
            <p:ph type="dt" sz="half" idx="10"/>
          </p:nvPr>
        </p:nvSpPr>
        <p:spPr/>
        <p:txBody>
          <a:bodyPr/>
          <a:lstStyle/>
          <a:p>
            <a:fld id="{1EC53ECD-B825-4F55-A5A8-30C373CC45F4}" type="datetimeFigureOut">
              <a:rPr lang="de-AT" smtClean="0"/>
              <a:t>29.08.2025</a:t>
            </a:fld>
            <a:endParaRPr lang="de-AT"/>
          </a:p>
        </p:txBody>
      </p:sp>
      <p:sp>
        <p:nvSpPr>
          <p:cNvPr id="5" name="Fußzeilenplatzhalter 4">
            <a:extLst>
              <a:ext uri="{FF2B5EF4-FFF2-40B4-BE49-F238E27FC236}">
                <a16:creationId xmlns:a16="http://schemas.microsoft.com/office/drawing/2014/main" id="{C97D0544-B15E-6DDB-B9AF-3C6A17A5BC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91B45F0-11CD-429C-A3C3-4ADCD24F26D3}"/>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397262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C4325-CD29-2F9A-B408-42AA24C82B0B}"/>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1121D2E-D734-A0F6-FF64-ACC79A3B7E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614FBE63-DCD2-E5B9-D9FD-112B7AB5A0A6}"/>
              </a:ext>
            </a:extLst>
          </p:cNvPr>
          <p:cNvSpPr>
            <a:spLocks noGrp="1"/>
          </p:cNvSpPr>
          <p:nvPr>
            <p:ph type="dt" sz="half" idx="10"/>
          </p:nvPr>
        </p:nvSpPr>
        <p:spPr/>
        <p:txBody>
          <a:bodyPr/>
          <a:lstStyle/>
          <a:p>
            <a:fld id="{1EC53ECD-B825-4F55-A5A8-30C373CC45F4}" type="datetimeFigureOut">
              <a:rPr lang="de-AT" smtClean="0"/>
              <a:t>29.08.2025</a:t>
            </a:fld>
            <a:endParaRPr lang="de-AT"/>
          </a:p>
        </p:txBody>
      </p:sp>
      <p:sp>
        <p:nvSpPr>
          <p:cNvPr id="5" name="Fußzeilenplatzhalter 4">
            <a:extLst>
              <a:ext uri="{FF2B5EF4-FFF2-40B4-BE49-F238E27FC236}">
                <a16:creationId xmlns:a16="http://schemas.microsoft.com/office/drawing/2014/main" id="{6459FA2A-46F1-59C9-7344-37F352DEE49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DA5EF09-78E6-B02D-2034-4642BFD17E31}"/>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295696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4D30C-79D5-4820-4C0A-D671FA14E8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90A99B2D-E137-D40D-D048-FF719E5A9F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A251CFBA-CBEE-72F6-BC79-DEEBAE28FCD0}"/>
              </a:ext>
            </a:extLst>
          </p:cNvPr>
          <p:cNvSpPr>
            <a:spLocks noGrp="1"/>
          </p:cNvSpPr>
          <p:nvPr>
            <p:ph type="dt" sz="half" idx="10"/>
          </p:nvPr>
        </p:nvSpPr>
        <p:spPr/>
        <p:txBody>
          <a:bodyPr/>
          <a:lstStyle/>
          <a:p>
            <a:fld id="{1EC53ECD-B825-4F55-A5A8-30C373CC45F4}" type="datetimeFigureOut">
              <a:rPr lang="de-AT" smtClean="0"/>
              <a:t>29.08.2025</a:t>
            </a:fld>
            <a:endParaRPr lang="de-AT"/>
          </a:p>
        </p:txBody>
      </p:sp>
      <p:sp>
        <p:nvSpPr>
          <p:cNvPr id="5" name="Fußzeilenplatzhalter 4">
            <a:extLst>
              <a:ext uri="{FF2B5EF4-FFF2-40B4-BE49-F238E27FC236}">
                <a16:creationId xmlns:a16="http://schemas.microsoft.com/office/drawing/2014/main" id="{77A12ED8-6092-38D7-8D52-C7E67F32C64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0F69004-1BD1-DEA5-3E10-69D00169E576}"/>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98191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7A1484-E16F-D64E-7FAF-387BD9FFDC56}"/>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1E54F6DC-ED9A-09E4-C909-F1041CC1B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462E7DAF-E336-B5C8-07D4-324A39779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8CAF71A2-BA86-DC2F-95D1-A8BF09D80962}"/>
              </a:ext>
            </a:extLst>
          </p:cNvPr>
          <p:cNvSpPr>
            <a:spLocks noGrp="1"/>
          </p:cNvSpPr>
          <p:nvPr>
            <p:ph type="dt" sz="half" idx="10"/>
          </p:nvPr>
        </p:nvSpPr>
        <p:spPr/>
        <p:txBody>
          <a:bodyPr/>
          <a:lstStyle/>
          <a:p>
            <a:fld id="{1EC53ECD-B825-4F55-A5A8-30C373CC45F4}" type="datetimeFigureOut">
              <a:rPr lang="de-AT" smtClean="0"/>
              <a:t>29.08.2025</a:t>
            </a:fld>
            <a:endParaRPr lang="de-AT"/>
          </a:p>
        </p:txBody>
      </p:sp>
      <p:sp>
        <p:nvSpPr>
          <p:cNvPr id="6" name="Fußzeilenplatzhalter 5">
            <a:extLst>
              <a:ext uri="{FF2B5EF4-FFF2-40B4-BE49-F238E27FC236}">
                <a16:creationId xmlns:a16="http://schemas.microsoft.com/office/drawing/2014/main" id="{4B053E09-049E-8272-DDE1-947A153A353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843DE89-C1F4-A237-F7A1-635CB5D701BF}"/>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63068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80F2F-02CF-EAED-9FDF-034E18526A2D}"/>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C410888A-6CE1-2CA3-30AD-212EA82F0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7562AC50-8FDC-5340-7E68-AA82612B6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E71B7B7D-9F4C-C363-05A3-41E0D17CE0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586A7FE0-CC1A-5740-A076-2BEE2D5D72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2DE66489-B20C-28DE-4C0D-642733F16477}"/>
              </a:ext>
            </a:extLst>
          </p:cNvPr>
          <p:cNvSpPr>
            <a:spLocks noGrp="1"/>
          </p:cNvSpPr>
          <p:nvPr>
            <p:ph type="dt" sz="half" idx="10"/>
          </p:nvPr>
        </p:nvSpPr>
        <p:spPr/>
        <p:txBody>
          <a:bodyPr/>
          <a:lstStyle/>
          <a:p>
            <a:fld id="{1EC53ECD-B825-4F55-A5A8-30C373CC45F4}" type="datetimeFigureOut">
              <a:rPr lang="de-AT" smtClean="0"/>
              <a:t>29.08.2025</a:t>
            </a:fld>
            <a:endParaRPr lang="de-AT"/>
          </a:p>
        </p:txBody>
      </p:sp>
      <p:sp>
        <p:nvSpPr>
          <p:cNvPr id="8" name="Fußzeilenplatzhalter 7">
            <a:extLst>
              <a:ext uri="{FF2B5EF4-FFF2-40B4-BE49-F238E27FC236}">
                <a16:creationId xmlns:a16="http://schemas.microsoft.com/office/drawing/2014/main" id="{E3DB3D62-CE4C-A646-BE96-1801A2D4649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F4FD963-3D27-333D-4BA8-14E0E18D279F}"/>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129079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2F573-2A56-8695-2384-6A6A004B8EDF}"/>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79A84875-AEBA-0479-B01D-CCDBFB027C32}"/>
              </a:ext>
            </a:extLst>
          </p:cNvPr>
          <p:cNvSpPr>
            <a:spLocks noGrp="1"/>
          </p:cNvSpPr>
          <p:nvPr>
            <p:ph type="dt" sz="half" idx="10"/>
          </p:nvPr>
        </p:nvSpPr>
        <p:spPr/>
        <p:txBody>
          <a:bodyPr/>
          <a:lstStyle/>
          <a:p>
            <a:fld id="{1EC53ECD-B825-4F55-A5A8-30C373CC45F4}" type="datetimeFigureOut">
              <a:rPr lang="de-AT" smtClean="0"/>
              <a:t>29.08.2025</a:t>
            </a:fld>
            <a:endParaRPr lang="de-AT"/>
          </a:p>
        </p:txBody>
      </p:sp>
      <p:sp>
        <p:nvSpPr>
          <p:cNvPr id="4" name="Fußzeilenplatzhalter 3">
            <a:extLst>
              <a:ext uri="{FF2B5EF4-FFF2-40B4-BE49-F238E27FC236}">
                <a16:creationId xmlns:a16="http://schemas.microsoft.com/office/drawing/2014/main" id="{A8E29F95-C19A-0C3A-5873-F85BD48F8D27}"/>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CFF7A94F-C0C5-EA8E-D417-2DDD81546FF5}"/>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241249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9B65038-B923-D424-AD70-1993AFD33D27}"/>
              </a:ext>
            </a:extLst>
          </p:cNvPr>
          <p:cNvSpPr>
            <a:spLocks noGrp="1"/>
          </p:cNvSpPr>
          <p:nvPr>
            <p:ph type="dt" sz="half" idx="10"/>
          </p:nvPr>
        </p:nvSpPr>
        <p:spPr/>
        <p:txBody>
          <a:bodyPr/>
          <a:lstStyle/>
          <a:p>
            <a:fld id="{1EC53ECD-B825-4F55-A5A8-30C373CC45F4}" type="datetimeFigureOut">
              <a:rPr lang="de-AT" smtClean="0"/>
              <a:t>29.08.2025</a:t>
            </a:fld>
            <a:endParaRPr lang="de-AT"/>
          </a:p>
        </p:txBody>
      </p:sp>
      <p:sp>
        <p:nvSpPr>
          <p:cNvPr id="3" name="Fußzeilenplatzhalter 2">
            <a:extLst>
              <a:ext uri="{FF2B5EF4-FFF2-40B4-BE49-F238E27FC236}">
                <a16:creationId xmlns:a16="http://schemas.microsoft.com/office/drawing/2014/main" id="{5395DA87-64CB-1CA0-796D-FB618F14138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8584EAC6-2C9F-0E4B-B18F-F57A104DFBFB}"/>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3413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69BA0-5620-73D2-A09E-B604D2237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23DAC1AF-DB4E-9006-37D1-3568913B9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3D475E79-CC42-EB43-D109-715F3D342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79CC4207-3B72-F770-8531-E66B5C3AB8C6}"/>
              </a:ext>
            </a:extLst>
          </p:cNvPr>
          <p:cNvSpPr>
            <a:spLocks noGrp="1"/>
          </p:cNvSpPr>
          <p:nvPr>
            <p:ph type="dt" sz="half" idx="10"/>
          </p:nvPr>
        </p:nvSpPr>
        <p:spPr/>
        <p:txBody>
          <a:bodyPr/>
          <a:lstStyle/>
          <a:p>
            <a:fld id="{1EC53ECD-B825-4F55-A5A8-30C373CC45F4}" type="datetimeFigureOut">
              <a:rPr lang="de-AT" smtClean="0"/>
              <a:t>29.08.2025</a:t>
            </a:fld>
            <a:endParaRPr lang="de-AT"/>
          </a:p>
        </p:txBody>
      </p:sp>
      <p:sp>
        <p:nvSpPr>
          <p:cNvPr id="6" name="Fußzeilenplatzhalter 5">
            <a:extLst>
              <a:ext uri="{FF2B5EF4-FFF2-40B4-BE49-F238E27FC236}">
                <a16:creationId xmlns:a16="http://schemas.microsoft.com/office/drawing/2014/main" id="{ADE72C59-BC22-552D-42FD-C0C0EFDEF8F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A1D8DCF-A944-8841-A43F-19E163C42883}"/>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290829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A3BA7-BA18-0F51-4DAF-D1497CDBF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16ECA7BA-DD10-AFC4-8D02-F4D133AB5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B3698240-5FE0-10F0-53FD-0573D2281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12A8181-FA0D-9156-C490-17F7AA23EC97}"/>
              </a:ext>
            </a:extLst>
          </p:cNvPr>
          <p:cNvSpPr>
            <a:spLocks noGrp="1"/>
          </p:cNvSpPr>
          <p:nvPr>
            <p:ph type="dt" sz="half" idx="10"/>
          </p:nvPr>
        </p:nvSpPr>
        <p:spPr/>
        <p:txBody>
          <a:bodyPr/>
          <a:lstStyle/>
          <a:p>
            <a:fld id="{1EC53ECD-B825-4F55-A5A8-30C373CC45F4}" type="datetimeFigureOut">
              <a:rPr lang="de-AT" smtClean="0"/>
              <a:t>29.08.2025</a:t>
            </a:fld>
            <a:endParaRPr lang="de-AT"/>
          </a:p>
        </p:txBody>
      </p:sp>
      <p:sp>
        <p:nvSpPr>
          <p:cNvPr id="6" name="Fußzeilenplatzhalter 5">
            <a:extLst>
              <a:ext uri="{FF2B5EF4-FFF2-40B4-BE49-F238E27FC236}">
                <a16:creationId xmlns:a16="http://schemas.microsoft.com/office/drawing/2014/main" id="{A5110D02-DCE2-C109-4266-50B278E856D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407FA6-213F-4181-C407-69756CC3BE38}"/>
              </a:ext>
            </a:extLst>
          </p:cNvPr>
          <p:cNvSpPr>
            <a:spLocks noGrp="1"/>
          </p:cNvSpPr>
          <p:nvPr>
            <p:ph type="sldNum" sz="quarter" idx="12"/>
          </p:nvPr>
        </p:nvSpPr>
        <p:spPr/>
        <p:txBody>
          <a:bodyPr/>
          <a:lstStyle/>
          <a:p>
            <a:fld id="{140CB131-CF9C-4FCC-B1B5-5C6A9C74ECB9}" type="slidenum">
              <a:rPr lang="de-AT" smtClean="0"/>
              <a:t>‹N°›</a:t>
            </a:fld>
            <a:endParaRPr lang="de-AT"/>
          </a:p>
        </p:txBody>
      </p:sp>
    </p:spTree>
    <p:extLst>
      <p:ext uri="{BB962C8B-B14F-4D97-AF65-F5344CB8AC3E}">
        <p14:creationId xmlns:p14="http://schemas.microsoft.com/office/powerpoint/2010/main" val="416673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649E5E-C3ED-4BD5-B415-092EB1583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F2D63580-FE7B-9ADC-8EB5-CCAA39D14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92CDF99-5E97-B19D-AD6E-8607828FF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C53ECD-B825-4F55-A5A8-30C373CC45F4}" type="datetimeFigureOut">
              <a:rPr lang="de-AT" smtClean="0"/>
              <a:t>29.08.2025</a:t>
            </a:fld>
            <a:endParaRPr lang="de-AT"/>
          </a:p>
        </p:txBody>
      </p:sp>
      <p:sp>
        <p:nvSpPr>
          <p:cNvPr id="5" name="Fußzeilenplatzhalter 4">
            <a:extLst>
              <a:ext uri="{FF2B5EF4-FFF2-40B4-BE49-F238E27FC236}">
                <a16:creationId xmlns:a16="http://schemas.microsoft.com/office/drawing/2014/main" id="{54A0842D-1751-1DAE-DAE2-D68139E8A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0E5FAEA-01DB-0EA7-C3C2-D06D29097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CB131-CF9C-4FCC-B1B5-5C6A9C74ECB9}" type="slidenum">
              <a:rPr lang="de-AT" smtClean="0"/>
              <a:t>‹N°›</a:t>
            </a:fld>
            <a:endParaRPr lang="de-AT"/>
          </a:p>
        </p:txBody>
      </p:sp>
    </p:spTree>
    <p:extLst>
      <p:ext uri="{BB962C8B-B14F-4D97-AF65-F5344CB8AC3E}">
        <p14:creationId xmlns:p14="http://schemas.microsoft.com/office/powerpoint/2010/main" val="398242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D4DAA2A-FD09-3A75-A7F6-BFD9F70B1B40}"/>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79F3575F-04ED-F07C-527A-71E98F3599B1}"/>
              </a:ext>
            </a:extLst>
          </p:cNvPr>
          <p:cNvSpPr txBox="1"/>
          <p:nvPr/>
        </p:nvSpPr>
        <p:spPr>
          <a:xfrm>
            <a:off x="947462" y="1467801"/>
            <a:ext cx="10272988" cy="746575"/>
          </a:xfrm>
          <a:prstGeom prst="rect">
            <a:avLst/>
          </a:prstGeom>
          <a:noFill/>
        </p:spPr>
        <p:txBody>
          <a:bodyPr wrap="square" lIns="0" tIns="0" rIns="0" bIns="0" rtlCol="0" anchor="ctr">
            <a:normAutofit fontScale="32500" lnSpcReduction="20000"/>
          </a:bodyPr>
          <a:lstStyle/>
          <a:p>
            <a:pPr algn="ctr"/>
            <a:r>
              <a:rPr lang="en-GB" sz="8800" b="1" cap="all" dirty="0">
                <a:solidFill>
                  <a:srgbClr val="1B3B65"/>
                </a:solidFill>
                <a:latin typeface="Arial" panose="020B0604020202020204" pitchFamily="34" charset="0"/>
                <a:cs typeface="Arial" panose="020B0604020202020204" pitchFamily="34" charset="0"/>
              </a:rPr>
              <a:t>Difficulty to implement radiological monitoring in air in Mali</a:t>
            </a:r>
          </a:p>
        </p:txBody>
      </p:sp>
      <p:sp>
        <p:nvSpPr>
          <p:cNvPr id="10" name="Title 1">
            <a:extLst>
              <a:ext uri="{FF2B5EF4-FFF2-40B4-BE49-F238E27FC236}">
                <a16:creationId xmlns:a16="http://schemas.microsoft.com/office/drawing/2014/main" id="{08829CC6-DA39-8CB3-0B8B-9D47C6C0AFFE}"/>
              </a:ext>
            </a:extLst>
          </p:cNvPr>
          <p:cNvSpPr txBox="1">
            <a:spLocks/>
          </p:cNvSpPr>
          <p:nvPr/>
        </p:nvSpPr>
        <p:spPr>
          <a:xfrm>
            <a:off x="1011909" y="-2006970"/>
            <a:ext cx="8021508" cy="559293"/>
          </a:xfrm>
          <a:prstGeom prst="rect">
            <a:avLst/>
          </a:prstGeom>
        </p:spPr>
        <p:txBody>
          <a:bodyPr anchor="t"/>
          <a:lstStyle>
            <a:defPPr>
              <a:defRPr lang="de-DE"/>
            </a:defPPr>
            <a:lvl1pPr>
              <a:lnSpc>
                <a:spcPct val="90000"/>
              </a:lnSpc>
              <a:spcBef>
                <a:spcPct val="0"/>
              </a:spcBef>
              <a:buNone/>
              <a:defRPr b="1">
                <a:solidFill>
                  <a:srgbClr val="1A3A64"/>
                </a:solidFill>
                <a:latin typeface="Arial" panose="020B0604020202020204" pitchFamily="34" charset="0"/>
                <a:ea typeface="+mj-ea"/>
                <a:cs typeface="Arial" panose="020B0604020202020204" pitchFamily="34" charset="0"/>
              </a:defRPr>
            </a:lvl1pPr>
          </a:lstStyle>
          <a:p>
            <a:r>
              <a:rPr lang="en-US" dirty="0"/>
              <a:t>Introduction </a:t>
            </a:r>
            <a:r>
              <a:rPr lang="x-none" dirty="0"/>
              <a:t>Slide Title goes here</a:t>
            </a:r>
            <a:r>
              <a:rPr lang="de-AT" dirty="0"/>
              <a:t> </a:t>
            </a:r>
            <a:r>
              <a:rPr lang="x-none" sz="1800" b="1" dirty="0">
                <a:solidFill>
                  <a:srgbClr val="1A3A64"/>
                </a:solidFill>
                <a:latin typeface="Arial" panose="020B0604020202020204" pitchFamily="34" charset="0"/>
                <a:cs typeface="Arial" panose="020B0604020202020204" pitchFamily="34" charset="0"/>
              </a:rPr>
              <a:t>[Font: Arial Bold/Size: 1</a:t>
            </a:r>
            <a:r>
              <a:rPr lang="de-AT" sz="1800" b="1" dirty="0">
                <a:solidFill>
                  <a:srgbClr val="1A3A64"/>
                </a:solidFill>
                <a:latin typeface="Arial" panose="020B0604020202020204" pitchFamily="34" charset="0"/>
                <a:cs typeface="Arial" panose="020B0604020202020204" pitchFamily="34" charset="0"/>
              </a:rPr>
              <a:t>6</a:t>
            </a:r>
            <a:r>
              <a:rPr lang="x-none" sz="1800" b="1" dirty="0">
                <a:solidFill>
                  <a:srgbClr val="1A3A64"/>
                </a:solidFill>
                <a:latin typeface="Arial" panose="020B0604020202020204" pitchFamily="34" charset="0"/>
                <a:cs typeface="Arial" panose="020B0604020202020204" pitchFamily="34" charset="0"/>
              </a:rPr>
              <a:t>]</a:t>
            </a:r>
            <a:endParaRPr lang="x-none" dirty="0"/>
          </a:p>
        </p:txBody>
      </p:sp>
      <p:sp>
        <p:nvSpPr>
          <p:cNvPr id="26" name="Title 1">
            <a:extLst>
              <a:ext uri="{FF2B5EF4-FFF2-40B4-BE49-F238E27FC236}">
                <a16:creationId xmlns:a16="http://schemas.microsoft.com/office/drawing/2014/main" id="{B66B59D5-2A60-212D-567A-20B1965BE4F1}"/>
              </a:ext>
            </a:extLst>
          </p:cNvPr>
          <p:cNvSpPr txBox="1">
            <a:spLocks/>
          </p:cNvSpPr>
          <p:nvPr/>
        </p:nvSpPr>
        <p:spPr>
          <a:xfrm>
            <a:off x="11490959" y="855555"/>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err="1">
                <a:solidFill>
                  <a:srgbClr val="1B3B65"/>
                </a:solidFill>
                <a:latin typeface="Arial" panose="020B0604020202020204" pitchFamily="34" charset="0"/>
                <a:cs typeface="Arial" panose="020B0604020202020204" pitchFamily="34" charset="0"/>
              </a:rPr>
              <a:t>Px.x-yyy</a:t>
            </a:r>
            <a:endParaRPr lang="x-none"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2C4EE331-82EC-DC2E-F549-79BC0DEFA6D6}"/>
              </a:ext>
            </a:extLst>
          </p:cNvPr>
          <p:cNvSpPr txBox="1"/>
          <p:nvPr/>
        </p:nvSpPr>
        <p:spPr>
          <a:xfrm>
            <a:off x="947462" y="2352073"/>
            <a:ext cx="10272988" cy="502511"/>
          </a:xfrm>
          <a:prstGeom prst="rect">
            <a:avLst/>
          </a:prstGeom>
          <a:noFill/>
        </p:spPr>
        <p:txBody>
          <a:bodyPr wrap="square" lIns="0" tIns="0" rIns="0" bIns="0" rtlCol="0" anchor="ctr">
            <a:normAutofit/>
          </a:bodyPr>
          <a:lstStyle/>
          <a:p>
            <a:pPr algn="ctr"/>
            <a:r>
              <a:rPr lang="en-GB" sz="1900" dirty="0">
                <a:solidFill>
                  <a:srgbClr val="1A3A64"/>
                </a:solidFill>
                <a:latin typeface="Arial" panose="020B0604020202020204" pitchFamily="34" charset="0"/>
                <a:cs typeface="Arial" panose="020B0604020202020204" pitchFamily="34" charset="0"/>
              </a:rPr>
              <a:t>A. </a:t>
            </a:r>
            <a:r>
              <a:rPr lang="en-GB" sz="1900" dirty="0" err="1">
                <a:solidFill>
                  <a:srgbClr val="1A3A64"/>
                </a:solidFill>
                <a:latin typeface="Arial" panose="020B0604020202020204" pitchFamily="34" charset="0"/>
                <a:cs typeface="Arial" panose="020B0604020202020204" pitchFamily="34" charset="0"/>
              </a:rPr>
              <a:t>Coulibaly</a:t>
            </a:r>
            <a:r>
              <a:rPr lang="en-GB" sz="1900" dirty="0">
                <a:solidFill>
                  <a:srgbClr val="1A3A64"/>
                </a:solidFill>
                <a:latin typeface="Arial" panose="020B0604020202020204" pitchFamily="34" charset="0"/>
                <a:cs typeface="Arial" panose="020B0604020202020204" pitchFamily="34" charset="0"/>
              </a:rPr>
              <a:t>, A.A.M. </a:t>
            </a:r>
            <a:r>
              <a:rPr lang="en-GB" sz="1900" dirty="0" err="1">
                <a:solidFill>
                  <a:srgbClr val="1A3A64"/>
                </a:solidFill>
                <a:latin typeface="Arial" panose="020B0604020202020204" pitchFamily="34" charset="0"/>
                <a:cs typeface="Arial" panose="020B0604020202020204" pitchFamily="34" charset="0"/>
              </a:rPr>
              <a:t>Dicko</a:t>
            </a:r>
            <a:r>
              <a:rPr lang="en-GB" sz="1900" dirty="0">
                <a:solidFill>
                  <a:srgbClr val="1A3A64"/>
                </a:solidFill>
                <a:latin typeface="Arial" panose="020B0604020202020204" pitchFamily="34" charset="0"/>
                <a:cs typeface="Arial" panose="020B0604020202020204" pitchFamily="34" charset="0"/>
              </a:rPr>
              <a:t>, O. </a:t>
            </a:r>
            <a:r>
              <a:rPr lang="en-GB" sz="1900" dirty="0" err="1">
                <a:solidFill>
                  <a:srgbClr val="1A3A64"/>
                </a:solidFill>
                <a:latin typeface="Arial" panose="020B0604020202020204" pitchFamily="34" charset="0"/>
                <a:cs typeface="Arial" panose="020B0604020202020204" pitchFamily="34" charset="0"/>
              </a:rPr>
              <a:t>Camara</a:t>
            </a:r>
            <a:r>
              <a:rPr lang="en-GB" sz="1900" dirty="0">
                <a:solidFill>
                  <a:srgbClr val="1A3A64"/>
                </a:solidFill>
                <a:latin typeface="Arial" panose="020B0604020202020204" pitchFamily="34" charset="0"/>
                <a:cs typeface="Arial" panose="020B0604020202020204" pitchFamily="34" charset="0"/>
              </a:rPr>
              <a:t> </a:t>
            </a:r>
            <a:endParaRPr lang="en-US"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C6E1171C-1CE4-ACA7-57E4-43A11936B64D}"/>
              </a:ext>
            </a:extLst>
          </p:cNvPr>
          <p:cNvSpPr txBox="1"/>
          <p:nvPr/>
        </p:nvSpPr>
        <p:spPr>
          <a:xfrm>
            <a:off x="2636519" y="4267447"/>
            <a:ext cx="6984367" cy="1938992"/>
          </a:xfrm>
          <a:prstGeom prst="rect">
            <a:avLst/>
          </a:prstGeom>
          <a:noFill/>
        </p:spPr>
        <p:txBody>
          <a:bodyPr wrap="square" lIns="0" tIns="0" rIns="0" bIns="0" anchor="ctr" anchorCtr="0">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dirty="0">
                <a:solidFill>
                  <a:srgbClr val="000000"/>
                </a:solidFill>
                <a:ea typeface="Calibri" panose="020F0502020204030204" pitchFamily="34" charset="0"/>
                <a:cs typeface="Times New Roman" panose="02020603050405020304" pitchFamily="18" charset="0"/>
              </a:rPr>
              <a:t>As </a:t>
            </a:r>
            <a:r>
              <a:rPr lang="en-GB" dirty="0" err="1">
                <a:solidFill>
                  <a:srgbClr val="000000"/>
                </a:solidFill>
                <a:ea typeface="Calibri" panose="020F0502020204030204" pitchFamily="34" charset="0"/>
                <a:cs typeface="Times New Roman" panose="02020603050405020304" pitchFamily="18" charset="0"/>
              </a:rPr>
              <a:t>sahelian</a:t>
            </a:r>
            <a:r>
              <a:rPr lang="en-GB" dirty="0">
                <a:solidFill>
                  <a:srgbClr val="000000"/>
                </a:solidFill>
                <a:ea typeface="Calibri" panose="020F0502020204030204" pitchFamily="34" charset="0"/>
                <a:cs typeface="Times New Roman" panose="02020603050405020304" pitchFamily="18" charset="0"/>
              </a:rPr>
              <a:t> country with several mines (artisanal and industrial) in exploration and exploitation which generally produce a lot of residues solid, liquid and dust (aerosols) in environment, this presentation in general gives the necessity to implement a regular and efficient environmental radiological program in order to avoid any over-exposition (determinist effects) and mitigate low dose exposition (stochastic effects) to the population.</a:t>
            </a:r>
          </a:p>
          <a:p>
            <a:r>
              <a:rPr lang="en-GB" dirty="0">
                <a:solidFill>
                  <a:srgbClr val="000000"/>
                </a:solidFill>
                <a:ea typeface="Calibri" panose="020F0502020204030204" pitchFamily="34" charset="0"/>
                <a:cs typeface="Times New Roman" panose="02020603050405020304" pitchFamily="18" charset="0"/>
              </a:rPr>
              <a:t> </a:t>
            </a:r>
          </a:p>
          <a:p>
            <a:r>
              <a:rPr lang="en-GB" dirty="0">
                <a:solidFill>
                  <a:srgbClr val="000000"/>
                </a:solidFill>
                <a:ea typeface="Calibri" panose="020F0502020204030204" pitchFamily="34" charset="0"/>
                <a:cs typeface="Times New Roman" panose="02020603050405020304" pitchFamily="18" charset="0"/>
              </a:rPr>
              <a:t>It shows in Mali a current overview of radiological monitoring situation in air (achievements, difficulties, needs, challenges and perspectives).</a:t>
            </a:r>
            <a:endParaRPr lang="de-AT" sz="1400" b="0" i="0" dirty="0">
              <a:effectLst/>
              <a:latin typeface="Arial" panose="020B0604020202020204" pitchFamily="34" charset="0"/>
              <a:cs typeface="Arial" panose="020B0604020202020204" pitchFamily="34" charset="0"/>
            </a:endParaRPr>
          </a:p>
          <a:p>
            <a:endParaRPr lang="de-AT" dirty="0"/>
          </a:p>
        </p:txBody>
      </p:sp>
      <p:sp>
        <p:nvSpPr>
          <p:cNvPr id="27" name="Textfeld 26">
            <a:extLst>
              <a:ext uri="{FF2B5EF4-FFF2-40B4-BE49-F238E27FC236}">
                <a16:creationId xmlns:a16="http://schemas.microsoft.com/office/drawing/2014/main" id="{27AE1CF5-68DC-74F9-D2DC-D58ADC2688D0}"/>
              </a:ext>
            </a:extLst>
          </p:cNvPr>
          <p:cNvSpPr txBox="1"/>
          <p:nvPr/>
        </p:nvSpPr>
        <p:spPr>
          <a:xfrm>
            <a:off x="1735037" y="2952864"/>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sz="1400" dirty="0"/>
              <a:t>Environmental Monitoring Service, </a:t>
            </a:r>
            <a:r>
              <a:rPr lang="en-US" sz="1400" dirty="0" err="1"/>
              <a:t>Département</a:t>
            </a:r>
            <a:r>
              <a:rPr lang="en-US" sz="1400" dirty="0"/>
              <a:t> </a:t>
            </a:r>
            <a:r>
              <a:rPr lang="en-US" sz="1400" dirty="0" err="1"/>
              <a:t>Contrôle</a:t>
            </a:r>
            <a:r>
              <a:rPr lang="en-US" sz="1400" dirty="0"/>
              <a:t> et Surveillance du </a:t>
            </a:r>
            <a:r>
              <a:rPr lang="en-US" sz="1400" dirty="0" err="1"/>
              <a:t>Territoire</a:t>
            </a:r>
            <a:r>
              <a:rPr lang="en-US" sz="1400" dirty="0"/>
              <a:t> (DCST), </a:t>
            </a:r>
          </a:p>
          <a:p>
            <a:r>
              <a:rPr lang="en-US" sz="1400" dirty="0" err="1"/>
              <a:t>Agence</a:t>
            </a:r>
            <a:r>
              <a:rPr lang="en-US" sz="1400" dirty="0"/>
              <a:t> </a:t>
            </a:r>
            <a:r>
              <a:rPr lang="en-US" sz="1400" dirty="0" err="1"/>
              <a:t>Malienne</a:t>
            </a:r>
            <a:r>
              <a:rPr lang="en-US" sz="1400" dirty="0"/>
              <a:t> de Radioprotection (AMARAP)</a:t>
            </a:r>
            <a:endParaRPr lang="de-AT" sz="1400" dirty="0"/>
          </a:p>
        </p:txBody>
      </p:sp>
      <p:sp>
        <p:nvSpPr>
          <p:cNvPr id="4" name="TextBox 3">
            <a:extLst>
              <a:ext uri="{FF2B5EF4-FFF2-40B4-BE49-F238E27FC236}">
                <a16:creationId xmlns:a16="http://schemas.microsoft.com/office/drawing/2014/main" id="{B2C432A9-8271-B31C-1FB8-AEE25AC05787}"/>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This presentation has been generated for illustration purposes only</a:t>
            </a:r>
            <a:r>
              <a:rPr lang="de-AT" sz="800" dirty="0">
                <a:solidFill>
                  <a:schemeClr val="bg1">
                    <a:lumMod val="65000"/>
                  </a:schemeClr>
                </a:solidFill>
              </a:rPr>
              <a:t>.</a:t>
            </a:r>
          </a:p>
        </p:txBody>
      </p:sp>
      <p:grpSp>
        <p:nvGrpSpPr>
          <p:cNvPr id="12" name="Zone de dessin 45"/>
          <p:cNvGrpSpPr>
            <a:grpSpLocks/>
          </p:cNvGrpSpPr>
          <p:nvPr/>
        </p:nvGrpSpPr>
        <p:grpSpPr bwMode="auto">
          <a:xfrm>
            <a:off x="10014857" y="2420983"/>
            <a:ext cx="1826622" cy="1846464"/>
            <a:chOff x="2217" y="2034"/>
            <a:chExt cx="2173" cy="2026"/>
          </a:xfrm>
        </p:grpSpPr>
        <p:sp>
          <p:nvSpPr>
            <p:cNvPr id="13" name="AutoShape 46"/>
            <p:cNvSpPr>
              <a:spLocks noChangeAspect="1" noChangeArrowheads="1"/>
            </p:cNvSpPr>
            <p:nvPr/>
          </p:nvSpPr>
          <p:spPr bwMode="auto">
            <a:xfrm>
              <a:off x="2217" y="2034"/>
              <a:ext cx="2173" cy="2026"/>
            </a:xfrm>
            <a:prstGeom prst="rect">
              <a:avLst/>
            </a:prstGeom>
            <a:noFill/>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14" name="Rectangle 4"/>
            <p:cNvSpPr>
              <a:spLocks noChangeArrowheads="1"/>
            </p:cNvSpPr>
            <p:nvPr/>
          </p:nvSpPr>
          <p:spPr bwMode="auto">
            <a:xfrm>
              <a:off x="2242" y="2058"/>
              <a:ext cx="51" cy="2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Arial" pitchFamily="34" charset="0"/>
                  <a:ea typeface="Times New Roman" pitchFamily="18" charset="0"/>
                  <a:cs typeface="Arial" pitchFamily="34" charset="0"/>
                </a:rPr>
                <a:t> </a:t>
              </a:r>
              <a:endParaRPr lang="en-US">
                <a:solidFill>
                  <a:prstClr val="black"/>
                </a:solidFill>
                <a:latin typeface="Arial" pitchFamily="34" charset="0"/>
                <a:cs typeface="Arial" pitchFamily="34" charset="0"/>
              </a:endParaRPr>
            </a:p>
          </p:txBody>
        </p:sp>
        <p:grpSp>
          <p:nvGrpSpPr>
            <p:cNvPr id="15" name="Group 5"/>
            <p:cNvGrpSpPr>
              <a:grpSpLocks/>
            </p:cNvGrpSpPr>
            <p:nvPr/>
          </p:nvGrpSpPr>
          <p:grpSpPr bwMode="auto">
            <a:xfrm rot="-613001">
              <a:off x="2346" y="2194"/>
              <a:ext cx="1837" cy="720"/>
              <a:chOff x="104" y="136"/>
              <a:chExt cx="1837" cy="720"/>
            </a:xfrm>
          </p:grpSpPr>
          <p:sp>
            <p:nvSpPr>
              <p:cNvPr id="30" name="Freeform 6"/>
              <p:cNvSpPr>
                <a:spLocks noEditPoints="1"/>
              </p:cNvSpPr>
              <p:nvPr/>
            </p:nvSpPr>
            <p:spPr bwMode="auto">
              <a:xfrm>
                <a:off x="104" y="791"/>
                <a:ext cx="80" cy="65"/>
              </a:xfrm>
              <a:custGeom>
                <a:avLst/>
                <a:gdLst>
                  <a:gd name="T0" fmla="*/ 54 w 80"/>
                  <a:gd name="T1" fmla="*/ 14 h 65"/>
                  <a:gd name="T2" fmla="*/ 48 w 80"/>
                  <a:gd name="T3" fmla="*/ 45 h 65"/>
                  <a:gd name="T4" fmla="*/ 63 w 80"/>
                  <a:gd name="T5" fmla="*/ 55 h 65"/>
                  <a:gd name="T6" fmla="*/ 65 w 80"/>
                  <a:gd name="T7" fmla="*/ 45 h 65"/>
                  <a:gd name="T8" fmla="*/ 67 w 80"/>
                  <a:gd name="T9" fmla="*/ 45 h 65"/>
                  <a:gd name="T10" fmla="*/ 67 w 80"/>
                  <a:gd name="T11" fmla="*/ 43 h 65"/>
                  <a:gd name="T12" fmla="*/ 67 w 80"/>
                  <a:gd name="T13" fmla="*/ 43 h 65"/>
                  <a:gd name="T14" fmla="*/ 69 w 80"/>
                  <a:gd name="T15" fmla="*/ 43 h 65"/>
                  <a:gd name="T16" fmla="*/ 69 w 80"/>
                  <a:gd name="T17" fmla="*/ 43 h 65"/>
                  <a:gd name="T18" fmla="*/ 72 w 80"/>
                  <a:gd name="T19" fmla="*/ 45 h 65"/>
                  <a:gd name="T20" fmla="*/ 72 w 80"/>
                  <a:gd name="T21" fmla="*/ 47 h 65"/>
                  <a:gd name="T22" fmla="*/ 67 w 80"/>
                  <a:gd name="T23" fmla="*/ 63 h 65"/>
                  <a:gd name="T24" fmla="*/ 67 w 80"/>
                  <a:gd name="T25" fmla="*/ 65 h 65"/>
                  <a:gd name="T26" fmla="*/ 65 w 80"/>
                  <a:gd name="T27" fmla="*/ 65 h 65"/>
                  <a:gd name="T28" fmla="*/ 65 w 80"/>
                  <a:gd name="T29" fmla="*/ 65 h 65"/>
                  <a:gd name="T30" fmla="*/ 63 w 80"/>
                  <a:gd name="T31" fmla="*/ 65 h 65"/>
                  <a:gd name="T32" fmla="*/ 63 w 80"/>
                  <a:gd name="T33" fmla="*/ 65 h 65"/>
                  <a:gd name="T34" fmla="*/ 63 w 80"/>
                  <a:gd name="T35" fmla="*/ 65 h 65"/>
                  <a:gd name="T36" fmla="*/ 63 w 80"/>
                  <a:gd name="T37" fmla="*/ 63 h 65"/>
                  <a:gd name="T38" fmla="*/ 63 w 80"/>
                  <a:gd name="T39" fmla="*/ 59 h 65"/>
                  <a:gd name="T40" fmla="*/ 9 w 80"/>
                  <a:gd name="T41" fmla="*/ 29 h 65"/>
                  <a:gd name="T42" fmla="*/ 7 w 80"/>
                  <a:gd name="T43" fmla="*/ 41 h 65"/>
                  <a:gd name="T44" fmla="*/ 7 w 80"/>
                  <a:gd name="T45" fmla="*/ 43 h 65"/>
                  <a:gd name="T46" fmla="*/ 4 w 80"/>
                  <a:gd name="T47" fmla="*/ 43 h 65"/>
                  <a:gd name="T48" fmla="*/ 4 w 80"/>
                  <a:gd name="T49" fmla="*/ 45 h 65"/>
                  <a:gd name="T50" fmla="*/ 2 w 80"/>
                  <a:gd name="T51" fmla="*/ 45 h 65"/>
                  <a:gd name="T52" fmla="*/ 2 w 80"/>
                  <a:gd name="T53" fmla="*/ 45 h 65"/>
                  <a:gd name="T54" fmla="*/ 2 w 80"/>
                  <a:gd name="T55" fmla="*/ 43 h 65"/>
                  <a:gd name="T56" fmla="*/ 0 w 80"/>
                  <a:gd name="T57" fmla="*/ 43 h 65"/>
                  <a:gd name="T58" fmla="*/ 0 w 80"/>
                  <a:gd name="T59" fmla="*/ 41 h 65"/>
                  <a:gd name="T60" fmla="*/ 7 w 80"/>
                  <a:gd name="T61" fmla="*/ 18 h 65"/>
                  <a:gd name="T62" fmla="*/ 74 w 80"/>
                  <a:gd name="T63" fmla="*/ 6 h 65"/>
                  <a:gd name="T64" fmla="*/ 74 w 80"/>
                  <a:gd name="T65" fmla="*/ 2 h 65"/>
                  <a:gd name="T66" fmla="*/ 76 w 80"/>
                  <a:gd name="T67" fmla="*/ 2 h 65"/>
                  <a:gd name="T68" fmla="*/ 76 w 80"/>
                  <a:gd name="T69" fmla="*/ 0 h 65"/>
                  <a:gd name="T70" fmla="*/ 76 w 80"/>
                  <a:gd name="T71" fmla="*/ 0 h 65"/>
                  <a:gd name="T72" fmla="*/ 78 w 80"/>
                  <a:gd name="T73" fmla="*/ 0 h 65"/>
                  <a:gd name="T74" fmla="*/ 78 w 80"/>
                  <a:gd name="T75" fmla="*/ 0 h 65"/>
                  <a:gd name="T76" fmla="*/ 80 w 80"/>
                  <a:gd name="T77" fmla="*/ 2 h 65"/>
                  <a:gd name="T78" fmla="*/ 80 w 80"/>
                  <a:gd name="T79" fmla="*/ 2 h 65"/>
                  <a:gd name="T80" fmla="*/ 80 w 80"/>
                  <a:gd name="T81" fmla="*/ 4 h 65"/>
                  <a:gd name="T82" fmla="*/ 76 w 80"/>
                  <a:gd name="T83" fmla="*/ 20 h 65"/>
                  <a:gd name="T84" fmla="*/ 76 w 80"/>
                  <a:gd name="T85" fmla="*/ 23 h 65"/>
                  <a:gd name="T86" fmla="*/ 74 w 80"/>
                  <a:gd name="T87" fmla="*/ 23 h 65"/>
                  <a:gd name="T88" fmla="*/ 74 w 80"/>
                  <a:gd name="T89" fmla="*/ 25 h 65"/>
                  <a:gd name="T90" fmla="*/ 74 w 80"/>
                  <a:gd name="T91" fmla="*/ 25 h 65"/>
                  <a:gd name="T92" fmla="*/ 72 w 80"/>
                  <a:gd name="T93" fmla="*/ 25 h 65"/>
                  <a:gd name="T94" fmla="*/ 72 w 80"/>
                  <a:gd name="T95" fmla="*/ 23 h 65"/>
                  <a:gd name="T96" fmla="*/ 72 w 80"/>
                  <a:gd name="T97" fmla="*/ 23 h 65"/>
                  <a:gd name="T98" fmla="*/ 72 w 80"/>
                  <a:gd name="T99" fmla="*/ 20 h 65"/>
                  <a:gd name="T100" fmla="*/ 74 w 80"/>
                  <a:gd name="T101" fmla="*/ 12 h 65"/>
                  <a:gd name="T102" fmla="*/ 54 w 80"/>
                  <a:gd name="T103" fmla="*/ 14 h 65"/>
                  <a:gd name="T104" fmla="*/ 48 w 80"/>
                  <a:gd name="T105" fmla="*/ 14 h 65"/>
                  <a:gd name="T106" fmla="*/ 11 w 80"/>
                  <a:gd name="T107" fmla="*/ 23 h 65"/>
                  <a:gd name="T108" fmla="*/ 9 w 80"/>
                  <a:gd name="T109" fmla="*/ 23 h 65"/>
                  <a:gd name="T110" fmla="*/ 43 w 80"/>
                  <a:gd name="T111" fmla="*/ 43 h 65"/>
                  <a:gd name="T112" fmla="*/ 48 w 80"/>
                  <a:gd name="T113" fmla="*/ 14 h 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0" h="65">
                    <a:moveTo>
                      <a:pt x="54" y="14"/>
                    </a:moveTo>
                    <a:lnTo>
                      <a:pt x="48" y="45"/>
                    </a:lnTo>
                    <a:lnTo>
                      <a:pt x="63" y="55"/>
                    </a:lnTo>
                    <a:lnTo>
                      <a:pt x="65" y="45"/>
                    </a:lnTo>
                    <a:lnTo>
                      <a:pt x="67" y="45"/>
                    </a:lnTo>
                    <a:lnTo>
                      <a:pt x="67" y="43"/>
                    </a:lnTo>
                    <a:lnTo>
                      <a:pt x="69" y="43"/>
                    </a:lnTo>
                    <a:lnTo>
                      <a:pt x="72" y="45"/>
                    </a:lnTo>
                    <a:lnTo>
                      <a:pt x="72" y="47"/>
                    </a:lnTo>
                    <a:lnTo>
                      <a:pt x="67" y="63"/>
                    </a:lnTo>
                    <a:lnTo>
                      <a:pt x="67" y="65"/>
                    </a:lnTo>
                    <a:lnTo>
                      <a:pt x="65" y="65"/>
                    </a:lnTo>
                    <a:lnTo>
                      <a:pt x="63" y="65"/>
                    </a:lnTo>
                    <a:lnTo>
                      <a:pt x="63" y="63"/>
                    </a:lnTo>
                    <a:lnTo>
                      <a:pt x="63" y="59"/>
                    </a:lnTo>
                    <a:lnTo>
                      <a:pt x="9" y="29"/>
                    </a:lnTo>
                    <a:lnTo>
                      <a:pt x="7" y="41"/>
                    </a:lnTo>
                    <a:lnTo>
                      <a:pt x="7" y="43"/>
                    </a:lnTo>
                    <a:lnTo>
                      <a:pt x="4" y="43"/>
                    </a:lnTo>
                    <a:lnTo>
                      <a:pt x="4" y="45"/>
                    </a:lnTo>
                    <a:lnTo>
                      <a:pt x="2" y="45"/>
                    </a:lnTo>
                    <a:lnTo>
                      <a:pt x="2" y="43"/>
                    </a:lnTo>
                    <a:lnTo>
                      <a:pt x="0" y="43"/>
                    </a:lnTo>
                    <a:lnTo>
                      <a:pt x="0" y="41"/>
                    </a:lnTo>
                    <a:lnTo>
                      <a:pt x="7" y="18"/>
                    </a:lnTo>
                    <a:lnTo>
                      <a:pt x="74" y="6"/>
                    </a:lnTo>
                    <a:lnTo>
                      <a:pt x="74" y="2"/>
                    </a:lnTo>
                    <a:lnTo>
                      <a:pt x="76" y="2"/>
                    </a:lnTo>
                    <a:lnTo>
                      <a:pt x="76" y="0"/>
                    </a:lnTo>
                    <a:lnTo>
                      <a:pt x="78" y="0"/>
                    </a:lnTo>
                    <a:lnTo>
                      <a:pt x="80" y="2"/>
                    </a:lnTo>
                    <a:lnTo>
                      <a:pt x="80" y="4"/>
                    </a:lnTo>
                    <a:lnTo>
                      <a:pt x="76" y="20"/>
                    </a:lnTo>
                    <a:lnTo>
                      <a:pt x="76" y="23"/>
                    </a:lnTo>
                    <a:lnTo>
                      <a:pt x="74" y="23"/>
                    </a:lnTo>
                    <a:lnTo>
                      <a:pt x="74" y="25"/>
                    </a:lnTo>
                    <a:lnTo>
                      <a:pt x="72" y="25"/>
                    </a:lnTo>
                    <a:lnTo>
                      <a:pt x="72" y="23"/>
                    </a:lnTo>
                    <a:lnTo>
                      <a:pt x="72" y="20"/>
                    </a:lnTo>
                    <a:lnTo>
                      <a:pt x="74" y="12"/>
                    </a:lnTo>
                    <a:lnTo>
                      <a:pt x="54" y="14"/>
                    </a:lnTo>
                    <a:close/>
                    <a:moveTo>
                      <a:pt x="48" y="14"/>
                    </a:moveTo>
                    <a:lnTo>
                      <a:pt x="11" y="23"/>
                    </a:lnTo>
                    <a:lnTo>
                      <a:pt x="9" y="23"/>
                    </a:lnTo>
                    <a:lnTo>
                      <a:pt x="43" y="43"/>
                    </a:lnTo>
                    <a:lnTo>
                      <a:pt x="48" y="14"/>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31" name="Freeform 7"/>
              <p:cNvSpPr>
                <a:spLocks noEditPoints="1"/>
              </p:cNvSpPr>
              <p:nvPr/>
            </p:nvSpPr>
            <p:spPr bwMode="auto">
              <a:xfrm>
                <a:off x="141" y="718"/>
                <a:ext cx="76" cy="63"/>
              </a:xfrm>
              <a:custGeom>
                <a:avLst/>
                <a:gdLst>
                  <a:gd name="T0" fmla="*/ 9 w 76"/>
                  <a:gd name="T1" fmla="*/ 14 h 63"/>
                  <a:gd name="T2" fmla="*/ 13 w 76"/>
                  <a:gd name="T3" fmla="*/ 2 h 63"/>
                  <a:gd name="T4" fmla="*/ 15 w 76"/>
                  <a:gd name="T5" fmla="*/ 0 h 63"/>
                  <a:gd name="T6" fmla="*/ 17 w 76"/>
                  <a:gd name="T7" fmla="*/ 2 h 63"/>
                  <a:gd name="T8" fmla="*/ 17 w 76"/>
                  <a:gd name="T9" fmla="*/ 4 h 63"/>
                  <a:gd name="T10" fmla="*/ 15 w 76"/>
                  <a:gd name="T11" fmla="*/ 10 h 63"/>
                  <a:gd name="T12" fmla="*/ 67 w 76"/>
                  <a:gd name="T13" fmla="*/ 27 h 63"/>
                  <a:gd name="T14" fmla="*/ 74 w 76"/>
                  <a:gd name="T15" fmla="*/ 31 h 63"/>
                  <a:gd name="T16" fmla="*/ 76 w 76"/>
                  <a:gd name="T17" fmla="*/ 39 h 63"/>
                  <a:gd name="T18" fmla="*/ 76 w 76"/>
                  <a:gd name="T19" fmla="*/ 47 h 63"/>
                  <a:gd name="T20" fmla="*/ 71 w 76"/>
                  <a:gd name="T21" fmla="*/ 61 h 63"/>
                  <a:gd name="T22" fmla="*/ 69 w 76"/>
                  <a:gd name="T23" fmla="*/ 63 h 63"/>
                  <a:gd name="T24" fmla="*/ 67 w 76"/>
                  <a:gd name="T25" fmla="*/ 63 h 63"/>
                  <a:gd name="T26" fmla="*/ 67 w 76"/>
                  <a:gd name="T27" fmla="*/ 61 h 63"/>
                  <a:gd name="T28" fmla="*/ 71 w 76"/>
                  <a:gd name="T29" fmla="*/ 47 h 63"/>
                  <a:gd name="T30" fmla="*/ 71 w 76"/>
                  <a:gd name="T31" fmla="*/ 39 h 63"/>
                  <a:gd name="T32" fmla="*/ 67 w 76"/>
                  <a:gd name="T33" fmla="*/ 31 h 63"/>
                  <a:gd name="T34" fmla="*/ 61 w 76"/>
                  <a:gd name="T35" fmla="*/ 29 h 63"/>
                  <a:gd name="T36" fmla="*/ 52 w 76"/>
                  <a:gd name="T37" fmla="*/ 35 h 63"/>
                  <a:gd name="T38" fmla="*/ 50 w 76"/>
                  <a:gd name="T39" fmla="*/ 45 h 63"/>
                  <a:gd name="T40" fmla="*/ 39 w 76"/>
                  <a:gd name="T41" fmla="*/ 59 h 63"/>
                  <a:gd name="T42" fmla="*/ 19 w 76"/>
                  <a:gd name="T43" fmla="*/ 61 h 63"/>
                  <a:gd name="T44" fmla="*/ 4 w 76"/>
                  <a:gd name="T45" fmla="*/ 49 h 63"/>
                  <a:gd name="T46" fmla="*/ 0 w 76"/>
                  <a:gd name="T47" fmla="*/ 33 h 63"/>
                  <a:gd name="T48" fmla="*/ 17 w 76"/>
                  <a:gd name="T49" fmla="*/ 16 h 63"/>
                  <a:gd name="T50" fmla="*/ 24 w 76"/>
                  <a:gd name="T51" fmla="*/ 18 h 63"/>
                  <a:gd name="T52" fmla="*/ 9 w 76"/>
                  <a:gd name="T53" fmla="*/ 27 h 63"/>
                  <a:gd name="T54" fmla="*/ 4 w 76"/>
                  <a:gd name="T55" fmla="*/ 41 h 63"/>
                  <a:gd name="T56" fmla="*/ 13 w 76"/>
                  <a:gd name="T57" fmla="*/ 53 h 63"/>
                  <a:gd name="T58" fmla="*/ 28 w 76"/>
                  <a:gd name="T59" fmla="*/ 57 h 63"/>
                  <a:gd name="T60" fmla="*/ 43 w 76"/>
                  <a:gd name="T61" fmla="*/ 51 h 63"/>
                  <a:gd name="T62" fmla="*/ 48 w 76"/>
                  <a:gd name="T63" fmla="*/ 37 h 63"/>
                  <a:gd name="T64" fmla="*/ 39 w 76"/>
                  <a:gd name="T65" fmla="*/ 25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17" y="16"/>
                    </a:moveTo>
                    <a:lnTo>
                      <a:pt x="9" y="14"/>
                    </a:lnTo>
                    <a:lnTo>
                      <a:pt x="13" y="4"/>
                    </a:lnTo>
                    <a:lnTo>
                      <a:pt x="13" y="2"/>
                    </a:lnTo>
                    <a:lnTo>
                      <a:pt x="15" y="0"/>
                    </a:lnTo>
                    <a:lnTo>
                      <a:pt x="17" y="2"/>
                    </a:lnTo>
                    <a:lnTo>
                      <a:pt x="17" y="4"/>
                    </a:lnTo>
                    <a:lnTo>
                      <a:pt x="15" y="10"/>
                    </a:lnTo>
                    <a:lnTo>
                      <a:pt x="63" y="25"/>
                    </a:lnTo>
                    <a:lnTo>
                      <a:pt x="67" y="27"/>
                    </a:lnTo>
                    <a:lnTo>
                      <a:pt x="71" y="29"/>
                    </a:lnTo>
                    <a:lnTo>
                      <a:pt x="74" y="31"/>
                    </a:lnTo>
                    <a:lnTo>
                      <a:pt x="74" y="35"/>
                    </a:lnTo>
                    <a:lnTo>
                      <a:pt x="76" y="39"/>
                    </a:lnTo>
                    <a:lnTo>
                      <a:pt x="76" y="41"/>
                    </a:lnTo>
                    <a:lnTo>
                      <a:pt x="76" y="47"/>
                    </a:lnTo>
                    <a:lnTo>
                      <a:pt x="71" y="61"/>
                    </a:lnTo>
                    <a:lnTo>
                      <a:pt x="69" y="63"/>
                    </a:lnTo>
                    <a:lnTo>
                      <a:pt x="67" y="63"/>
                    </a:lnTo>
                    <a:lnTo>
                      <a:pt x="67" y="61"/>
                    </a:lnTo>
                    <a:lnTo>
                      <a:pt x="67" y="59"/>
                    </a:lnTo>
                    <a:lnTo>
                      <a:pt x="71" y="47"/>
                    </a:lnTo>
                    <a:lnTo>
                      <a:pt x="71" y="43"/>
                    </a:lnTo>
                    <a:lnTo>
                      <a:pt x="71" y="39"/>
                    </a:lnTo>
                    <a:lnTo>
                      <a:pt x="69" y="35"/>
                    </a:lnTo>
                    <a:lnTo>
                      <a:pt x="67" y="31"/>
                    </a:lnTo>
                    <a:lnTo>
                      <a:pt x="65" y="31"/>
                    </a:lnTo>
                    <a:lnTo>
                      <a:pt x="61" y="29"/>
                    </a:lnTo>
                    <a:lnTo>
                      <a:pt x="45" y="25"/>
                    </a:lnTo>
                    <a:lnTo>
                      <a:pt x="52" y="35"/>
                    </a:lnTo>
                    <a:lnTo>
                      <a:pt x="52" y="41"/>
                    </a:lnTo>
                    <a:lnTo>
                      <a:pt x="50" y="45"/>
                    </a:lnTo>
                    <a:lnTo>
                      <a:pt x="48" y="53"/>
                    </a:lnTo>
                    <a:lnTo>
                      <a:pt x="39" y="59"/>
                    </a:lnTo>
                    <a:lnTo>
                      <a:pt x="30" y="63"/>
                    </a:lnTo>
                    <a:lnTo>
                      <a:pt x="19" y="61"/>
                    </a:lnTo>
                    <a:lnTo>
                      <a:pt x="9" y="57"/>
                    </a:lnTo>
                    <a:lnTo>
                      <a:pt x="4" y="49"/>
                    </a:lnTo>
                    <a:lnTo>
                      <a:pt x="0" y="41"/>
                    </a:lnTo>
                    <a:lnTo>
                      <a:pt x="0" y="33"/>
                    </a:lnTo>
                    <a:lnTo>
                      <a:pt x="6" y="22"/>
                    </a:lnTo>
                    <a:lnTo>
                      <a:pt x="17" y="16"/>
                    </a:lnTo>
                    <a:close/>
                    <a:moveTo>
                      <a:pt x="32" y="20"/>
                    </a:moveTo>
                    <a:lnTo>
                      <a:pt x="24" y="18"/>
                    </a:lnTo>
                    <a:lnTo>
                      <a:pt x="15" y="22"/>
                    </a:lnTo>
                    <a:lnTo>
                      <a:pt x="9" y="27"/>
                    </a:lnTo>
                    <a:lnTo>
                      <a:pt x="6" y="33"/>
                    </a:lnTo>
                    <a:lnTo>
                      <a:pt x="4" y="41"/>
                    </a:lnTo>
                    <a:lnTo>
                      <a:pt x="9" y="47"/>
                    </a:lnTo>
                    <a:lnTo>
                      <a:pt x="13" y="53"/>
                    </a:lnTo>
                    <a:lnTo>
                      <a:pt x="19" y="57"/>
                    </a:lnTo>
                    <a:lnTo>
                      <a:pt x="28" y="57"/>
                    </a:lnTo>
                    <a:lnTo>
                      <a:pt x="37" y="55"/>
                    </a:lnTo>
                    <a:lnTo>
                      <a:pt x="43" y="51"/>
                    </a:lnTo>
                    <a:lnTo>
                      <a:pt x="45" y="45"/>
                    </a:lnTo>
                    <a:lnTo>
                      <a:pt x="48" y="37"/>
                    </a:lnTo>
                    <a:lnTo>
                      <a:pt x="43" y="31"/>
                    </a:lnTo>
                    <a:lnTo>
                      <a:pt x="39" y="25"/>
                    </a:lnTo>
                    <a:lnTo>
                      <a:pt x="32" y="2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32" name="Freeform 8"/>
              <p:cNvSpPr>
                <a:spLocks noEditPoints="1"/>
              </p:cNvSpPr>
              <p:nvPr/>
            </p:nvSpPr>
            <p:spPr bwMode="auto">
              <a:xfrm>
                <a:off x="165" y="663"/>
                <a:ext cx="58" cy="53"/>
              </a:xfrm>
              <a:custGeom>
                <a:avLst/>
                <a:gdLst>
                  <a:gd name="T0" fmla="*/ 39 w 58"/>
                  <a:gd name="T1" fmla="*/ 2 h 53"/>
                  <a:gd name="T2" fmla="*/ 21 w 58"/>
                  <a:gd name="T3" fmla="*/ 47 h 53"/>
                  <a:gd name="T4" fmla="*/ 30 w 58"/>
                  <a:gd name="T5" fmla="*/ 49 h 53"/>
                  <a:gd name="T6" fmla="*/ 39 w 58"/>
                  <a:gd name="T7" fmla="*/ 45 h 53"/>
                  <a:gd name="T8" fmla="*/ 45 w 58"/>
                  <a:gd name="T9" fmla="*/ 41 h 53"/>
                  <a:gd name="T10" fmla="*/ 50 w 58"/>
                  <a:gd name="T11" fmla="*/ 33 h 53"/>
                  <a:gd name="T12" fmla="*/ 52 w 58"/>
                  <a:gd name="T13" fmla="*/ 29 h 53"/>
                  <a:gd name="T14" fmla="*/ 52 w 58"/>
                  <a:gd name="T15" fmla="*/ 23 h 53"/>
                  <a:gd name="T16" fmla="*/ 52 w 58"/>
                  <a:gd name="T17" fmla="*/ 17 h 53"/>
                  <a:gd name="T18" fmla="*/ 52 w 58"/>
                  <a:gd name="T19" fmla="*/ 13 h 53"/>
                  <a:gd name="T20" fmla="*/ 52 w 58"/>
                  <a:gd name="T21" fmla="*/ 11 h 53"/>
                  <a:gd name="T22" fmla="*/ 52 w 58"/>
                  <a:gd name="T23" fmla="*/ 11 h 53"/>
                  <a:gd name="T24" fmla="*/ 52 w 58"/>
                  <a:gd name="T25" fmla="*/ 8 h 53"/>
                  <a:gd name="T26" fmla="*/ 52 w 58"/>
                  <a:gd name="T27" fmla="*/ 8 h 53"/>
                  <a:gd name="T28" fmla="*/ 54 w 58"/>
                  <a:gd name="T29" fmla="*/ 8 h 53"/>
                  <a:gd name="T30" fmla="*/ 54 w 58"/>
                  <a:gd name="T31" fmla="*/ 8 h 53"/>
                  <a:gd name="T32" fmla="*/ 56 w 58"/>
                  <a:gd name="T33" fmla="*/ 8 h 53"/>
                  <a:gd name="T34" fmla="*/ 56 w 58"/>
                  <a:gd name="T35" fmla="*/ 11 h 53"/>
                  <a:gd name="T36" fmla="*/ 58 w 58"/>
                  <a:gd name="T37" fmla="*/ 15 h 53"/>
                  <a:gd name="T38" fmla="*/ 58 w 58"/>
                  <a:gd name="T39" fmla="*/ 21 h 53"/>
                  <a:gd name="T40" fmla="*/ 56 w 58"/>
                  <a:gd name="T41" fmla="*/ 29 h 53"/>
                  <a:gd name="T42" fmla="*/ 54 w 58"/>
                  <a:gd name="T43" fmla="*/ 35 h 53"/>
                  <a:gd name="T44" fmla="*/ 47 w 58"/>
                  <a:gd name="T45" fmla="*/ 45 h 53"/>
                  <a:gd name="T46" fmla="*/ 39 w 58"/>
                  <a:gd name="T47" fmla="*/ 51 h 53"/>
                  <a:gd name="T48" fmla="*/ 28 w 58"/>
                  <a:gd name="T49" fmla="*/ 53 h 53"/>
                  <a:gd name="T50" fmla="*/ 17 w 58"/>
                  <a:gd name="T51" fmla="*/ 51 h 53"/>
                  <a:gd name="T52" fmla="*/ 8 w 58"/>
                  <a:gd name="T53" fmla="*/ 45 h 53"/>
                  <a:gd name="T54" fmla="*/ 2 w 58"/>
                  <a:gd name="T55" fmla="*/ 37 h 53"/>
                  <a:gd name="T56" fmla="*/ 0 w 58"/>
                  <a:gd name="T57" fmla="*/ 27 h 53"/>
                  <a:gd name="T58" fmla="*/ 2 w 58"/>
                  <a:gd name="T59" fmla="*/ 17 h 53"/>
                  <a:gd name="T60" fmla="*/ 8 w 58"/>
                  <a:gd name="T61" fmla="*/ 8 h 53"/>
                  <a:gd name="T62" fmla="*/ 17 w 58"/>
                  <a:gd name="T63" fmla="*/ 2 h 53"/>
                  <a:gd name="T64" fmla="*/ 28 w 58"/>
                  <a:gd name="T65" fmla="*/ 0 h 53"/>
                  <a:gd name="T66" fmla="*/ 39 w 58"/>
                  <a:gd name="T67" fmla="*/ 2 h 53"/>
                  <a:gd name="T68" fmla="*/ 32 w 58"/>
                  <a:gd name="T69" fmla="*/ 6 h 53"/>
                  <a:gd name="T70" fmla="*/ 26 w 58"/>
                  <a:gd name="T71" fmla="*/ 4 h 53"/>
                  <a:gd name="T72" fmla="*/ 17 w 58"/>
                  <a:gd name="T73" fmla="*/ 8 h 53"/>
                  <a:gd name="T74" fmla="*/ 11 w 58"/>
                  <a:gd name="T75" fmla="*/ 13 h 53"/>
                  <a:gd name="T76" fmla="*/ 6 w 58"/>
                  <a:gd name="T77" fmla="*/ 19 h 53"/>
                  <a:gd name="T78" fmla="*/ 4 w 58"/>
                  <a:gd name="T79" fmla="*/ 27 h 53"/>
                  <a:gd name="T80" fmla="*/ 6 w 58"/>
                  <a:gd name="T81" fmla="*/ 35 h 53"/>
                  <a:gd name="T82" fmla="*/ 11 w 58"/>
                  <a:gd name="T83" fmla="*/ 41 h 53"/>
                  <a:gd name="T84" fmla="*/ 15 w 58"/>
                  <a:gd name="T85" fmla="*/ 45 h 53"/>
                  <a:gd name="T86" fmla="*/ 32 w 58"/>
                  <a:gd name="T87" fmla="*/ 6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 h="53">
                    <a:moveTo>
                      <a:pt x="39" y="2"/>
                    </a:moveTo>
                    <a:lnTo>
                      <a:pt x="21" y="47"/>
                    </a:lnTo>
                    <a:lnTo>
                      <a:pt x="30" y="49"/>
                    </a:lnTo>
                    <a:lnTo>
                      <a:pt x="39" y="45"/>
                    </a:lnTo>
                    <a:lnTo>
                      <a:pt x="45" y="41"/>
                    </a:lnTo>
                    <a:lnTo>
                      <a:pt x="50" y="33"/>
                    </a:lnTo>
                    <a:lnTo>
                      <a:pt x="52" y="29"/>
                    </a:lnTo>
                    <a:lnTo>
                      <a:pt x="52" y="23"/>
                    </a:lnTo>
                    <a:lnTo>
                      <a:pt x="52" y="17"/>
                    </a:lnTo>
                    <a:lnTo>
                      <a:pt x="52" y="13"/>
                    </a:lnTo>
                    <a:lnTo>
                      <a:pt x="52" y="11"/>
                    </a:lnTo>
                    <a:lnTo>
                      <a:pt x="52" y="8"/>
                    </a:lnTo>
                    <a:lnTo>
                      <a:pt x="54" y="8"/>
                    </a:lnTo>
                    <a:lnTo>
                      <a:pt x="56" y="8"/>
                    </a:lnTo>
                    <a:lnTo>
                      <a:pt x="56" y="11"/>
                    </a:lnTo>
                    <a:lnTo>
                      <a:pt x="58" y="15"/>
                    </a:lnTo>
                    <a:lnTo>
                      <a:pt x="58" y="21"/>
                    </a:lnTo>
                    <a:lnTo>
                      <a:pt x="56" y="29"/>
                    </a:lnTo>
                    <a:lnTo>
                      <a:pt x="54" y="35"/>
                    </a:lnTo>
                    <a:lnTo>
                      <a:pt x="47" y="45"/>
                    </a:lnTo>
                    <a:lnTo>
                      <a:pt x="39" y="51"/>
                    </a:lnTo>
                    <a:lnTo>
                      <a:pt x="28" y="53"/>
                    </a:lnTo>
                    <a:lnTo>
                      <a:pt x="17" y="51"/>
                    </a:lnTo>
                    <a:lnTo>
                      <a:pt x="8" y="45"/>
                    </a:lnTo>
                    <a:lnTo>
                      <a:pt x="2" y="37"/>
                    </a:lnTo>
                    <a:lnTo>
                      <a:pt x="0" y="27"/>
                    </a:lnTo>
                    <a:lnTo>
                      <a:pt x="2" y="17"/>
                    </a:lnTo>
                    <a:lnTo>
                      <a:pt x="8" y="8"/>
                    </a:lnTo>
                    <a:lnTo>
                      <a:pt x="17" y="2"/>
                    </a:lnTo>
                    <a:lnTo>
                      <a:pt x="28" y="0"/>
                    </a:lnTo>
                    <a:lnTo>
                      <a:pt x="39" y="2"/>
                    </a:lnTo>
                    <a:close/>
                    <a:moveTo>
                      <a:pt x="32" y="6"/>
                    </a:moveTo>
                    <a:lnTo>
                      <a:pt x="26" y="4"/>
                    </a:lnTo>
                    <a:lnTo>
                      <a:pt x="17" y="8"/>
                    </a:lnTo>
                    <a:lnTo>
                      <a:pt x="11" y="13"/>
                    </a:lnTo>
                    <a:lnTo>
                      <a:pt x="6" y="19"/>
                    </a:lnTo>
                    <a:lnTo>
                      <a:pt x="4" y="27"/>
                    </a:lnTo>
                    <a:lnTo>
                      <a:pt x="6" y="35"/>
                    </a:lnTo>
                    <a:lnTo>
                      <a:pt x="11" y="41"/>
                    </a:lnTo>
                    <a:lnTo>
                      <a:pt x="15" y="45"/>
                    </a:lnTo>
                    <a:lnTo>
                      <a:pt x="32" y="6"/>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33" name="Freeform 9"/>
              <p:cNvSpPr>
                <a:spLocks/>
              </p:cNvSpPr>
              <p:nvPr/>
            </p:nvSpPr>
            <p:spPr bwMode="auto">
              <a:xfrm>
                <a:off x="189" y="603"/>
                <a:ext cx="69" cy="58"/>
              </a:xfrm>
              <a:custGeom>
                <a:avLst/>
                <a:gdLst>
                  <a:gd name="T0" fmla="*/ 10 w 69"/>
                  <a:gd name="T1" fmla="*/ 30 h 58"/>
                  <a:gd name="T2" fmla="*/ 8 w 69"/>
                  <a:gd name="T3" fmla="*/ 18 h 58"/>
                  <a:gd name="T4" fmla="*/ 10 w 69"/>
                  <a:gd name="T5" fmla="*/ 10 h 58"/>
                  <a:gd name="T6" fmla="*/ 19 w 69"/>
                  <a:gd name="T7" fmla="*/ 2 h 58"/>
                  <a:gd name="T8" fmla="*/ 26 w 69"/>
                  <a:gd name="T9" fmla="*/ 0 h 58"/>
                  <a:gd name="T10" fmla="*/ 34 w 69"/>
                  <a:gd name="T11" fmla="*/ 2 h 58"/>
                  <a:gd name="T12" fmla="*/ 65 w 69"/>
                  <a:gd name="T13" fmla="*/ 12 h 58"/>
                  <a:gd name="T14" fmla="*/ 67 w 69"/>
                  <a:gd name="T15" fmla="*/ 10 h 58"/>
                  <a:gd name="T16" fmla="*/ 69 w 69"/>
                  <a:gd name="T17" fmla="*/ 10 h 58"/>
                  <a:gd name="T18" fmla="*/ 69 w 69"/>
                  <a:gd name="T19" fmla="*/ 12 h 58"/>
                  <a:gd name="T20" fmla="*/ 62 w 69"/>
                  <a:gd name="T21" fmla="*/ 24 h 58"/>
                  <a:gd name="T22" fmla="*/ 62 w 69"/>
                  <a:gd name="T23" fmla="*/ 26 h 58"/>
                  <a:gd name="T24" fmla="*/ 60 w 69"/>
                  <a:gd name="T25" fmla="*/ 26 h 58"/>
                  <a:gd name="T26" fmla="*/ 58 w 69"/>
                  <a:gd name="T27" fmla="*/ 24 h 58"/>
                  <a:gd name="T28" fmla="*/ 58 w 69"/>
                  <a:gd name="T29" fmla="*/ 22 h 58"/>
                  <a:gd name="T30" fmla="*/ 34 w 69"/>
                  <a:gd name="T31" fmla="*/ 6 h 58"/>
                  <a:gd name="T32" fmla="*/ 23 w 69"/>
                  <a:gd name="T33" fmla="*/ 6 h 58"/>
                  <a:gd name="T34" fmla="*/ 15 w 69"/>
                  <a:gd name="T35" fmla="*/ 12 h 58"/>
                  <a:gd name="T36" fmla="*/ 13 w 69"/>
                  <a:gd name="T37" fmla="*/ 20 h 58"/>
                  <a:gd name="T38" fmla="*/ 17 w 69"/>
                  <a:gd name="T39" fmla="*/ 32 h 58"/>
                  <a:gd name="T40" fmla="*/ 47 w 69"/>
                  <a:gd name="T41" fmla="*/ 42 h 58"/>
                  <a:gd name="T42" fmla="*/ 49 w 69"/>
                  <a:gd name="T43" fmla="*/ 40 h 58"/>
                  <a:gd name="T44" fmla="*/ 52 w 69"/>
                  <a:gd name="T45" fmla="*/ 40 h 58"/>
                  <a:gd name="T46" fmla="*/ 54 w 69"/>
                  <a:gd name="T47" fmla="*/ 40 h 58"/>
                  <a:gd name="T48" fmla="*/ 52 w 69"/>
                  <a:gd name="T49" fmla="*/ 44 h 58"/>
                  <a:gd name="T50" fmla="*/ 45 w 69"/>
                  <a:gd name="T51" fmla="*/ 58 h 58"/>
                  <a:gd name="T52" fmla="*/ 43 w 69"/>
                  <a:gd name="T53" fmla="*/ 58 h 58"/>
                  <a:gd name="T54" fmla="*/ 41 w 69"/>
                  <a:gd name="T55" fmla="*/ 58 h 58"/>
                  <a:gd name="T56" fmla="*/ 41 w 69"/>
                  <a:gd name="T57" fmla="*/ 54 h 58"/>
                  <a:gd name="T58" fmla="*/ 6 w 69"/>
                  <a:gd name="T59" fmla="*/ 32 h 58"/>
                  <a:gd name="T60" fmla="*/ 4 w 69"/>
                  <a:gd name="T61" fmla="*/ 38 h 58"/>
                  <a:gd name="T62" fmla="*/ 2 w 69"/>
                  <a:gd name="T63" fmla="*/ 38 h 58"/>
                  <a:gd name="T64" fmla="*/ 0 w 69"/>
                  <a:gd name="T65" fmla="*/ 36 h 58"/>
                  <a:gd name="T66" fmla="*/ 0 w 69"/>
                  <a:gd name="T67" fmla="*/ 34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9" h="58">
                    <a:moveTo>
                      <a:pt x="4" y="26"/>
                    </a:moveTo>
                    <a:lnTo>
                      <a:pt x="10" y="30"/>
                    </a:lnTo>
                    <a:lnTo>
                      <a:pt x="10" y="24"/>
                    </a:lnTo>
                    <a:lnTo>
                      <a:pt x="8" y="18"/>
                    </a:lnTo>
                    <a:lnTo>
                      <a:pt x="10" y="14"/>
                    </a:lnTo>
                    <a:lnTo>
                      <a:pt x="10" y="10"/>
                    </a:lnTo>
                    <a:lnTo>
                      <a:pt x="15" y="6"/>
                    </a:lnTo>
                    <a:lnTo>
                      <a:pt x="19" y="2"/>
                    </a:lnTo>
                    <a:lnTo>
                      <a:pt x="23" y="2"/>
                    </a:lnTo>
                    <a:lnTo>
                      <a:pt x="26" y="0"/>
                    </a:lnTo>
                    <a:lnTo>
                      <a:pt x="30" y="0"/>
                    </a:lnTo>
                    <a:lnTo>
                      <a:pt x="34" y="2"/>
                    </a:lnTo>
                    <a:lnTo>
                      <a:pt x="62" y="14"/>
                    </a:lnTo>
                    <a:lnTo>
                      <a:pt x="65" y="12"/>
                    </a:lnTo>
                    <a:lnTo>
                      <a:pt x="67" y="10"/>
                    </a:lnTo>
                    <a:lnTo>
                      <a:pt x="69" y="10"/>
                    </a:lnTo>
                    <a:lnTo>
                      <a:pt x="69" y="12"/>
                    </a:lnTo>
                    <a:lnTo>
                      <a:pt x="69" y="14"/>
                    </a:lnTo>
                    <a:lnTo>
                      <a:pt x="62" y="24"/>
                    </a:lnTo>
                    <a:lnTo>
                      <a:pt x="62" y="26"/>
                    </a:lnTo>
                    <a:lnTo>
                      <a:pt x="60" y="26"/>
                    </a:lnTo>
                    <a:lnTo>
                      <a:pt x="58" y="26"/>
                    </a:lnTo>
                    <a:lnTo>
                      <a:pt x="58" y="24"/>
                    </a:lnTo>
                    <a:lnTo>
                      <a:pt x="58" y="22"/>
                    </a:lnTo>
                    <a:lnTo>
                      <a:pt x="60" y="18"/>
                    </a:lnTo>
                    <a:lnTo>
                      <a:pt x="34" y="6"/>
                    </a:lnTo>
                    <a:lnTo>
                      <a:pt x="30" y="4"/>
                    </a:lnTo>
                    <a:lnTo>
                      <a:pt x="23" y="6"/>
                    </a:lnTo>
                    <a:lnTo>
                      <a:pt x="19" y="8"/>
                    </a:lnTo>
                    <a:lnTo>
                      <a:pt x="15" y="12"/>
                    </a:lnTo>
                    <a:lnTo>
                      <a:pt x="15" y="16"/>
                    </a:lnTo>
                    <a:lnTo>
                      <a:pt x="13" y="20"/>
                    </a:lnTo>
                    <a:lnTo>
                      <a:pt x="15" y="24"/>
                    </a:lnTo>
                    <a:lnTo>
                      <a:pt x="17" y="32"/>
                    </a:lnTo>
                    <a:lnTo>
                      <a:pt x="45" y="46"/>
                    </a:lnTo>
                    <a:lnTo>
                      <a:pt x="47" y="42"/>
                    </a:lnTo>
                    <a:lnTo>
                      <a:pt x="49" y="40"/>
                    </a:lnTo>
                    <a:lnTo>
                      <a:pt x="52" y="40"/>
                    </a:lnTo>
                    <a:lnTo>
                      <a:pt x="54" y="40"/>
                    </a:lnTo>
                    <a:lnTo>
                      <a:pt x="54" y="42"/>
                    </a:lnTo>
                    <a:lnTo>
                      <a:pt x="52" y="44"/>
                    </a:lnTo>
                    <a:lnTo>
                      <a:pt x="45" y="56"/>
                    </a:lnTo>
                    <a:lnTo>
                      <a:pt x="45" y="58"/>
                    </a:lnTo>
                    <a:lnTo>
                      <a:pt x="43" y="58"/>
                    </a:lnTo>
                    <a:lnTo>
                      <a:pt x="41" y="58"/>
                    </a:lnTo>
                    <a:lnTo>
                      <a:pt x="41" y="56"/>
                    </a:lnTo>
                    <a:lnTo>
                      <a:pt x="41" y="54"/>
                    </a:lnTo>
                    <a:lnTo>
                      <a:pt x="43" y="50"/>
                    </a:lnTo>
                    <a:lnTo>
                      <a:pt x="6" y="32"/>
                    </a:lnTo>
                    <a:lnTo>
                      <a:pt x="4" y="36"/>
                    </a:lnTo>
                    <a:lnTo>
                      <a:pt x="4" y="38"/>
                    </a:lnTo>
                    <a:lnTo>
                      <a:pt x="2" y="38"/>
                    </a:lnTo>
                    <a:lnTo>
                      <a:pt x="0" y="38"/>
                    </a:lnTo>
                    <a:lnTo>
                      <a:pt x="0" y="36"/>
                    </a:lnTo>
                    <a:lnTo>
                      <a:pt x="0" y="34"/>
                    </a:lnTo>
                    <a:lnTo>
                      <a:pt x="4" y="26"/>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34" name="Freeform 10"/>
              <p:cNvSpPr>
                <a:spLocks/>
              </p:cNvSpPr>
              <p:nvPr/>
            </p:nvSpPr>
            <p:spPr bwMode="auto">
              <a:xfrm>
                <a:off x="232" y="536"/>
                <a:ext cx="58" cy="56"/>
              </a:xfrm>
              <a:custGeom>
                <a:avLst/>
                <a:gdLst>
                  <a:gd name="T0" fmla="*/ 22 w 58"/>
                  <a:gd name="T1" fmla="*/ 4 h 56"/>
                  <a:gd name="T2" fmla="*/ 19 w 58"/>
                  <a:gd name="T3" fmla="*/ 4 h 56"/>
                  <a:gd name="T4" fmla="*/ 19 w 58"/>
                  <a:gd name="T5" fmla="*/ 4 h 56"/>
                  <a:gd name="T6" fmla="*/ 17 w 58"/>
                  <a:gd name="T7" fmla="*/ 2 h 56"/>
                  <a:gd name="T8" fmla="*/ 17 w 58"/>
                  <a:gd name="T9" fmla="*/ 2 h 56"/>
                  <a:gd name="T10" fmla="*/ 17 w 58"/>
                  <a:gd name="T11" fmla="*/ 0 h 56"/>
                  <a:gd name="T12" fmla="*/ 19 w 58"/>
                  <a:gd name="T13" fmla="*/ 0 h 56"/>
                  <a:gd name="T14" fmla="*/ 19 w 58"/>
                  <a:gd name="T15" fmla="*/ 0 h 56"/>
                  <a:gd name="T16" fmla="*/ 22 w 58"/>
                  <a:gd name="T17" fmla="*/ 0 h 56"/>
                  <a:gd name="T18" fmla="*/ 22 w 58"/>
                  <a:gd name="T19" fmla="*/ 0 h 56"/>
                  <a:gd name="T20" fmla="*/ 32 w 58"/>
                  <a:gd name="T21" fmla="*/ 6 h 56"/>
                  <a:gd name="T22" fmla="*/ 35 w 58"/>
                  <a:gd name="T23" fmla="*/ 6 h 56"/>
                  <a:gd name="T24" fmla="*/ 35 w 58"/>
                  <a:gd name="T25" fmla="*/ 8 h 56"/>
                  <a:gd name="T26" fmla="*/ 35 w 58"/>
                  <a:gd name="T27" fmla="*/ 8 h 56"/>
                  <a:gd name="T28" fmla="*/ 35 w 58"/>
                  <a:gd name="T29" fmla="*/ 10 h 56"/>
                  <a:gd name="T30" fmla="*/ 32 w 58"/>
                  <a:gd name="T31" fmla="*/ 10 h 56"/>
                  <a:gd name="T32" fmla="*/ 32 w 58"/>
                  <a:gd name="T33" fmla="*/ 10 h 56"/>
                  <a:gd name="T34" fmla="*/ 32 w 58"/>
                  <a:gd name="T35" fmla="*/ 10 h 56"/>
                  <a:gd name="T36" fmla="*/ 30 w 58"/>
                  <a:gd name="T37" fmla="*/ 10 h 56"/>
                  <a:gd name="T38" fmla="*/ 26 w 58"/>
                  <a:gd name="T39" fmla="*/ 8 h 56"/>
                  <a:gd name="T40" fmla="*/ 19 w 58"/>
                  <a:gd name="T41" fmla="*/ 10 h 56"/>
                  <a:gd name="T42" fmla="*/ 15 w 58"/>
                  <a:gd name="T43" fmla="*/ 14 h 56"/>
                  <a:gd name="T44" fmla="*/ 9 w 58"/>
                  <a:gd name="T45" fmla="*/ 20 h 56"/>
                  <a:gd name="T46" fmla="*/ 4 w 58"/>
                  <a:gd name="T47" fmla="*/ 28 h 56"/>
                  <a:gd name="T48" fmla="*/ 6 w 58"/>
                  <a:gd name="T49" fmla="*/ 36 h 56"/>
                  <a:gd name="T50" fmla="*/ 11 w 58"/>
                  <a:gd name="T51" fmla="*/ 44 h 56"/>
                  <a:gd name="T52" fmla="*/ 17 w 58"/>
                  <a:gd name="T53" fmla="*/ 48 h 56"/>
                  <a:gd name="T54" fmla="*/ 26 w 58"/>
                  <a:gd name="T55" fmla="*/ 52 h 56"/>
                  <a:gd name="T56" fmla="*/ 32 w 58"/>
                  <a:gd name="T57" fmla="*/ 52 h 56"/>
                  <a:gd name="T58" fmla="*/ 41 w 58"/>
                  <a:gd name="T59" fmla="*/ 48 h 56"/>
                  <a:gd name="T60" fmla="*/ 48 w 58"/>
                  <a:gd name="T61" fmla="*/ 42 h 56"/>
                  <a:gd name="T62" fmla="*/ 50 w 58"/>
                  <a:gd name="T63" fmla="*/ 36 h 56"/>
                  <a:gd name="T64" fmla="*/ 52 w 58"/>
                  <a:gd name="T65" fmla="*/ 32 h 56"/>
                  <a:gd name="T66" fmla="*/ 52 w 58"/>
                  <a:gd name="T67" fmla="*/ 20 h 56"/>
                  <a:gd name="T68" fmla="*/ 52 w 58"/>
                  <a:gd name="T69" fmla="*/ 18 h 56"/>
                  <a:gd name="T70" fmla="*/ 52 w 58"/>
                  <a:gd name="T71" fmla="*/ 16 h 56"/>
                  <a:gd name="T72" fmla="*/ 54 w 58"/>
                  <a:gd name="T73" fmla="*/ 16 h 56"/>
                  <a:gd name="T74" fmla="*/ 54 w 58"/>
                  <a:gd name="T75" fmla="*/ 16 h 56"/>
                  <a:gd name="T76" fmla="*/ 54 w 58"/>
                  <a:gd name="T77" fmla="*/ 16 h 56"/>
                  <a:gd name="T78" fmla="*/ 56 w 58"/>
                  <a:gd name="T79" fmla="*/ 16 h 56"/>
                  <a:gd name="T80" fmla="*/ 58 w 58"/>
                  <a:gd name="T81" fmla="*/ 20 h 56"/>
                  <a:gd name="T82" fmla="*/ 58 w 58"/>
                  <a:gd name="T83" fmla="*/ 24 h 56"/>
                  <a:gd name="T84" fmla="*/ 56 w 58"/>
                  <a:gd name="T85" fmla="*/ 34 h 56"/>
                  <a:gd name="T86" fmla="*/ 52 w 58"/>
                  <a:gd name="T87" fmla="*/ 44 h 56"/>
                  <a:gd name="T88" fmla="*/ 43 w 58"/>
                  <a:gd name="T89" fmla="*/ 52 h 56"/>
                  <a:gd name="T90" fmla="*/ 35 w 58"/>
                  <a:gd name="T91" fmla="*/ 56 h 56"/>
                  <a:gd name="T92" fmla="*/ 24 w 58"/>
                  <a:gd name="T93" fmla="*/ 56 h 56"/>
                  <a:gd name="T94" fmla="*/ 13 w 58"/>
                  <a:gd name="T95" fmla="*/ 52 h 56"/>
                  <a:gd name="T96" fmla="*/ 4 w 58"/>
                  <a:gd name="T97" fmla="*/ 44 h 56"/>
                  <a:gd name="T98" fmla="*/ 2 w 58"/>
                  <a:gd name="T99" fmla="*/ 36 h 56"/>
                  <a:gd name="T100" fmla="*/ 0 w 58"/>
                  <a:gd name="T101" fmla="*/ 26 h 56"/>
                  <a:gd name="T102" fmla="*/ 4 w 58"/>
                  <a:gd name="T103" fmla="*/ 16 h 56"/>
                  <a:gd name="T104" fmla="*/ 13 w 58"/>
                  <a:gd name="T105" fmla="*/ 8 h 56"/>
                  <a:gd name="T106" fmla="*/ 22 w 58"/>
                  <a:gd name="T107" fmla="*/ 4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 h="56">
                    <a:moveTo>
                      <a:pt x="22" y="4"/>
                    </a:moveTo>
                    <a:lnTo>
                      <a:pt x="19" y="4"/>
                    </a:lnTo>
                    <a:lnTo>
                      <a:pt x="17" y="2"/>
                    </a:lnTo>
                    <a:lnTo>
                      <a:pt x="17" y="0"/>
                    </a:lnTo>
                    <a:lnTo>
                      <a:pt x="19" y="0"/>
                    </a:lnTo>
                    <a:lnTo>
                      <a:pt x="22" y="0"/>
                    </a:lnTo>
                    <a:lnTo>
                      <a:pt x="32" y="6"/>
                    </a:lnTo>
                    <a:lnTo>
                      <a:pt x="35" y="6"/>
                    </a:lnTo>
                    <a:lnTo>
                      <a:pt x="35" y="8"/>
                    </a:lnTo>
                    <a:lnTo>
                      <a:pt x="35" y="10"/>
                    </a:lnTo>
                    <a:lnTo>
                      <a:pt x="32" y="10"/>
                    </a:lnTo>
                    <a:lnTo>
                      <a:pt x="30" y="10"/>
                    </a:lnTo>
                    <a:lnTo>
                      <a:pt x="26" y="8"/>
                    </a:lnTo>
                    <a:lnTo>
                      <a:pt x="19" y="10"/>
                    </a:lnTo>
                    <a:lnTo>
                      <a:pt x="15" y="14"/>
                    </a:lnTo>
                    <a:lnTo>
                      <a:pt x="9" y="20"/>
                    </a:lnTo>
                    <a:lnTo>
                      <a:pt x="4" y="28"/>
                    </a:lnTo>
                    <a:lnTo>
                      <a:pt x="6" y="36"/>
                    </a:lnTo>
                    <a:lnTo>
                      <a:pt x="11" y="44"/>
                    </a:lnTo>
                    <a:lnTo>
                      <a:pt x="17" y="48"/>
                    </a:lnTo>
                    <a:lnTo>
                      <a:pt x="26" y="52"/>
                    </a:lnTo>
                    <a:lnTo>
                      <a:pt x="32" y="52"/>
                    </a:lnTo>
                    <a:lnTo>
                      <a:pt x="41" y="48"/>
                    </a:lnTo>
                    <a:lnTo>
                      <a:pt x="48" y="42"/>
                    </a:lnTo>
                    <a:lnTo>
                      <a:pt x="50" y="36"/>
                    </a:lnTo>
                    <a:lnTo>
                      <a:pt x="52" y="32"/>
                    </a:lnTo>
                    <a:lnTo>
                      <a:pt x="52" y="20"/>
                    </a:lnTo>
                    <a:lnTo>
                      <a:pt x="52" y="18"/>
                    </a:lnTo>
                    <a:lnTo>
                      <a:pt x="52" y="16"/>
                    </a:lnTo>
                    <a:lnTo>
                      <a:pt x="54" y="16"/>
                    </a:lnTo>
                    <a:lnTo>
                      <a:pt x="56" y="16"/>
                    </a:lnTo>
                    <a:lnTo>
                      <a:pt x="58" y="20"/>
                    </a:lnTo>
                    <a:lnTo>
                      <a:pt x="58" y="24"/>
                    </a:lnTo>
                    <a:lnTo>
                      <a:pt x="56" y="34"/>
                    </a:lnTo>
                    <a:lnTo>
                      <a:pt x="52" y="44"/>
                    </a:lnTo>
                    <a:lnTo>
                      <a:pt x="43" y="52"/>
                    </a:lnTo>
                    <a:lnTo>
                      <a:pt x="35" y="56"/>
                    </a:lnTo>
                    <a:lnTo>
                      <a:pt x="24" y="56"/>
                    </a:lnTo>
                    <a:lnTo>
                      <a:pt x="13" y="52"/>
                    </a:lnTo>
                    <a:lnTo>
                      <a:pt x="4" y="44"/>
                    </a:lnTo>
                    <a:lnTo>
                      <a:pt x="2" y="36"/>
                    </a:lnTo>
                    <a:lnTo>
                      <a:pt x="0" y="26"/>
                    </a:lnTo>
                    <a:lnTo>
                      <a:pt x="4" y="16"/>
                    </a:lnTo>
                    <a:lnTo>
                      <a:pt x="13" y="8"/>
                    </a:lnTo>
                    <a:lnTo>
                      <a:pt x="22" y="4"/>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35" name="Freeform 11"/>
              <p:cNvSpPr>
                <a:spLocks noEditPoints="1"/>
              </p:cNvSpPr>
              <p:nvPr/>
            </p:nvSpPr>
            <p:spPr bwMode="auto">
              <a:xfrm>
                <a:off x="273" y="485"/>
                <a:ext cx="59" cy="53"/>
              </a:xfrm>
              <a:custGeom>
                <a:avLst/>
                <a:gdLst>
                  <a:gd name="T0" fmla="*/ 46 w 59"/>
                  <a:gd name="T1" fmla="*/ 6 h 53"/>
                  <a:gd name="T2" fmla="*/ 15 w 59"/>
                  <a:gd name="T3" fmla="*/ 44 h 53"/>
                  <a:gd name="T4" fmla="*/ 24 w 59"/>
                  <a:gd name="T5" fmla="*/ 49 h 53"/>
                  <a:gd name="T6" fmla="*/ 33 w 59"/>
                  <a:gd name="T7" fmla="*/ 47 h 53"/>
                  <a:gd name="T8" fmla="*/ 41 w 59"/>
                  <a:gd name="T9" fmla="*/ 44 h 53"/>
                  <a:gd name="T10" fmla="*/ 48 w 59"/>
                  <a:gd name="T11" fmla="*/ 38 h 53"/>
                  <a:gd name="T12" fmla="*/ 50 w 59"/>
                  <a:gd name="T13" fmla="*/ 34 h 53"/>
                  <a:gd name="T14" fmla="*/ 52 w 59"/>
                  <a:gd name="T15" fmla="*/ 28 h 53"/>
                  <a:gd name="T16" fmla="*/ 54 w 59"/>
                  <a:gd name="T17" fmla="*/ 24 h 53"/>
                  <a:gd name="T18" fmla="*/ 54 w 59"/>
                  <a:gd name="T19" fmla="*/ 18 h 53"/>
                  <a:gd name="T20" fmla="*/ 54 w 59"/>
                  <a:gd name="T21" fmla="*/ 18 h 53"/>
                  <a:gd name="T22" fmla="*/ 54 w 59"/>
                  <a:gd name="T23" fmla="*/ 16 h 53"/>
                  <a:gd name="T24" fmla="*/ 56 w 59"/>
                  <a:gd name="T25" fmla="*/ 16 h 53"/>
                  <a:gd name="T26" fmla="*/ 56 w 59"/>
                  <a:gd name="T27" fmla="*/ 16 h 53"/>
                  <a:gd name="T28" fmla="*/ 59 w 59"/>
                  <a:gd name="T29" fmla="*/ 16 h 53"/>
                  <a:gd name="T30" fmla="*/ 59 w 59"/>
                  <a:gd name="T31" fmla="*/ 16 h 53"/>
                  <a:gd name="T32" fmla="*/ 59 w 59"/>
                  <a:gd name="T33" fmla="*/ 16 h 53"/>
                  <a:gd name="T34" fmla="*/ 59 w 59"/>
                  <a:gd name="T35" fmla="*/ 18 h 53"/>
                  <a:gd name="T36" fmla="*/ 59 w 59"/>
                  <a:gd name="T37" fmla="*/ 22 h 53"/>
                  <a:gd name="T38" fmla="*/ 59 w 59"/>
                  <a:gd name="T39" fmla="*/ 28 h 53"/>
                  <a:gd name="T40" fmla="*/ 54 w 59"/>
                  <a:gd name="T41" fmla="*/ 34 h 53"/>
                  <a:gd name="T42" fmla="*/ 50 w 59"/>
                  <a:gd name="T43" fmla="*/ 40 h 53"/>
                  <a:gd name="T44" fmla="*/ 41 w 59"/>
                  <a:gd name="T45" fmla="*/ 49 h 53"/>
                  <a:gd name="T46" fmla="*/ 30 w 59"/>
                  <a:gd name="T47" fmla="*/ 53 h 53"/>
                  <a:gd name="T48" fmla="*/ 20 w 59"/>
                  <a:gd name="T49" fmla="*/ 53 h 53"/>
                  <a:gd name="T50" fmla="*/ 15 w 59"/>
                  <a:gd name="T51" fmla="*/ 51 h 53"/>
                  <a:gd name="T52" fmla="*/ 11 w 59"/>
                  <a:gd name="T53" fmla="*/ 47 h 53"/>
                  <a:gd name="T54" fmla="*/ 2 w 59"/>
                  <a:gd name="T55" fmla="*/ 40 h 53"/>
                  <a:gd name="T56" fmla="*/ 0 w 59"/>
                  <a:gd name="T57" fmla="*/ 30 h 53"/>
                  <a:gd name="T58" fmla="*/ 0 w 59"/>
                  <a:gd name="T59" fmla="*/ 22 h 53"/>
                  <a:gd name="T60" fmla="*/ 2 w 59"/>
                  <a:gd name="T61" fmla="*/ 16 h 53"/>
                  <a:gd name="T62" fmla="*/ 7 w 59"/>
                  <a:gd name="T63" fmla="*/ 12 h 53"/>
                  <a:gd name="T64" fmla="*/ 15 w 59"/>
                  <a:gd name="T65" fmla="*/ 4 h 53"/>
                  <a:gd name="T66" fmla="*/ 24 w 59"/>
                  <a:gd name="T67" fmla="*/ 0 h 53"/>
                  <a:gd name="T68" fmla="*/ 35 w 59"/>
                  <a:gd name="T69" fmla="*/ 2 h 53"/>
                  <a:gd name="T70" fmla="*/ 46 w 59"/>
                  <a:gd name="T71" fmla="*/ 6 h 53"/>
                  <a:gd name="T72" fmla="*/ 39 w 59"/>
                  <a:gd name="T73" fmla="*/ 8 h 53"/>
                  <a:gd name="T74" fmla="*/ 30 w 59"/>
                  <a:gd name="T75" fmla="*/ 6 h 53"/>
                  <a:gd name="T76" fmla="*/ 24 w 59"/>
                  <a:gd name="T77" fmla="*/ 6 h 53"/>
                  <a:gd name="T78" fmla="*/ 15 w 59"/>
                  <a:gd name="T79" fmla="*/ 10 h 53"/>
                  <a:gd name="T80" fmla="*/ 9 w 59"/>
                  <a:gd name="T81" fmla="*/ 14 h 53"/>
                  <a:gd name="T82" fmla="*/ 7 w 59"/>
                  <a:gd name="T83" fmla="*/ 22 h 53"/>
                  <a:gd name="T84" fmla="*/ 4 w 59"/>
                  <a:gd name="T85" fmla="*/ 28 h 53"/>
                  <a:gd name="T86" fmla="*/ 7 w 59"/>
                  <a:gd name="T87" fmla="*/ 36 h 53"/>
                  <a:gd name="T88" fmla="*/ 11 w 59"/>
                  <a:gd name="T89" fmla="*/ 42 h 53"/>
                  <a:gd name="T90" fmla="*/ 39 w 59"/>
                  <a:gd name="T91" fmla="*/ 8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 h="53">
                    <a:moveTo>
                      <a:pt x="46" y="6"/>
                    </a:moveTo>
                    <a:lnTo>
                      <a:pt x="15" y="44"/>
                    </a:lnTo>
                    <a:lnTo>
                      <a:pt x="24" y="49"/>
                    </a:lnTo>
                    <a:lnTo>
                      <a:pt x="33" y="47"/>
                    </a:lnTo>
                    <a:lnTo>
                      <a:pt x="41" y="44"/>
                    </a:lnTo>
                    <a:lnTo>
                      <a:pt x="48" y="38"/>
                    </a:lnTo>
                    <a:lnTo>
                      <a:pt x="50" y="34"/>
                    </a:lnTo>
                    <a:lnTo>
                      <a:pt x="52" y="28"/>
                    </a:lnTo>
                    <a:lnTo>
                      <a:pt x="54" y="24"/>
                    </a:lnTo>
                    <a:lnTo>
                      <a:pt x="54" y="18"/>
                    </a:lnTo>
                    <a:lnTo>
                      <a:pt x="54" y="16"/>
                    </a:lnTo>
                    <a:lnTo>
                      <a:pt x="56" y="16"/>
                    </a:lnTo>
                    <a:lnTo>
                      <a:pt x="59" y="16"/>
                    </a:lnTo>
                    <a:lnTo>
                      <a:pt x="59" y="18"/>
                    </a:lnTo>
                    <a:lnTo>
                      <a:pt x="59" y="22"/>
                    </a:lnTo>
                    <a:lnTo>
                      <a:pt x="59" y="28"/>
                    </a:lnTo>
                    <a:lnTo>
                      <a:pt x="54" y="34"/>
                    </a:lnTo>
                    <a:lnTo>
                      <a:pt x="50" y="40"/>
                    </a:lnTo>
                    <a:lnTo>
                      <a:pt x="41" y="49"/>
                    </a:lnTo>
                    <a:lnTo>
                      <a:pt x="30" y="53"/>
                    </a:lnTo>
                    <a:lnTo>
                      <a:pt x="20" y="53"/>
                    </a:lnTo>
                    <a:lnTo>
                      <a:pt x="15" y="51"/>
                    </a:lnTo>
                    <a:lnTo>
                      <a:pt x="11" y="47"/>
                    </a:lnTo>
                    <a:lnTo>
                      <a:pt x="2" y="40"/>
                    </a:lnTo>
                    <a:lnTo>
                      <a:pt x="0" y="30"/>
                    </a:lnTo>
                    <a:lnTo>
                      <a:pt x="0" y="22"/>
                    </a:lnTo>
                    <a:lnTo>
                      <a:pt x="2" y="16"/>
                    </a:lnTo>
                    <a:lnTo>
                      <a:pt x="7" y="12"/>
                    </a:lnTo>
                    <a:lnTo>
                      <a:pt x="15" y="4"/>
                    </a:lnTo>
                    <a:lnTo>
                      <a:pt x="24" y="0"/>
                    </a:lnTo>
                    <a:lnTo>
                      <a:pt x="35" y="2"/>
                    </a:lnTo>
                    <a:lnTo>
                      <a:pt x="46" y="6"/>
                    </a:lnTo>
                    <a:close/>
                    <a:moveTo>
                      <a:pt x="39" y="8"/>
                    </a:moveTo>
                    <a:lnTo>
                      <a:pt x="30" y="6"/>
                    </a:lnTo>
                    <a:lnTo>
                      <a:pt x="24" y="6"/>
                    </a:lnTo>
                    <a:lnTo>
                      <a:pt x="15" y="10"/>
                    </a:lnTo>
                    <a:lnTo>
                      <a:pt x="9" y="14"/>
                    </a:lnTo>
                    <a:lnTo>
                      <a:pt x="7" y="22"/>
                    </a:lnTo>
                    <a:lnTo>
                      <a:pt x="4" y="28"/>
                    </a:lnTo>
                    <a:lnTo>
                      <a:pt x="7" y="36"/>
                    </a:lnTo>
                    <a:lnTo>
                      <a:pt x="11" y="42"/>
                    </a:lnTo>
                    <a:lnTo>
                      <a:pt x="39" y="8"/>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36" name="Freeform 12"/>
              <p:cNvSpPr>
                <a:spLocks/>
              </p:cNvSpPr>
              <p:nvPr/>
            </p:nvSpPr>
            <p:spPr bwMode="auto">
              <a:xfrm>
                <a:off x="345" y="359"/>
                <a:ext cx="97" cy="89"/>
              </a:xfrm>
              <a:custGeom>
                <a:avLst/>
                <a:gdLst>
                  <a:gd name="T0" fmla="*/ 56 w 97"/>
                  <a:gd name="T1" fmla="*/ 57 h 89"/>
                  <a:gd name="T2" fmla="*/ 10 w 97"/>
                  <a:gd name="T3" fmla="*/ 39 h 89"/>
                  <a:gd name="T4" fmla="*/ 58 w 97"/>
                  <a:gd name="T5" fmla="*/ 73 h 89"/>
                  <a:gd name="T6" fmla="*/ 60 w 97"/>
                  <a:gd name="T7" fmla="*/ 73 h 89"/>
                  <a:gd name="T8" fmla="*/ 62 w 97"/>
                  <a:gd name="T9" fmla="*/ 73 h 89"/>
                  <a:gd name="T10" fmla="*/ 62 w 97"/>
                  <a:gd name="T11" fmla="*/ 75 h 89"/>
                  <a:gd name="T12" fmla="*/ 62 w 97"/>
                  <a:gd name="T13" fmla="*/ 77 h 89"/>
                  <a:gd name="T14" fmla="*/ 47 w 97"/>
                  <a:gd name="T15" fmla="*/ 89 h 89"/>
                  <a:gd name="T16" fmla="*/ 45 w 97"/>
                  <a:gd name="T17" fmla="*/ 89 h 89"/>
                  <a:gd name="T18" fmla="*/ 43 w 97"/>
                  <a:gd name="T19" fmla="*/ 89 h 89"/>
                  <a:gd name="T20" fmla="*/ 45 w 97"/>
                  <a:gd name="T21" fmla="*/ 87 h 89"/>
                  <a:gd name="T22" fmla="*/ 47 w 97"/>
                  <a:gd name="T23" fmla="*/ 83 h 89"/>
                  <a:gd name="T24" fmla="*/ 6 w 97"/>
                  <a:gd name="T25" fmla="*/ 45 h 89"/>
                  <a:gd name="T26" fmla="*/ 4 w 97"/>
                  <a:gd name="T27" fmla="*/ 45 h 89"/>
                  <a:gd name="T28" fmla="*/ 2 w 97"/>
                  <a:gd name="T29" fmla="*/ 45 h 89"/>
                  <a:gd name="T30" fmla="*/ 0 w 97"/>
                  <a:gd name="T31" fmla="*/ 43 h 89"/>
                  <a:gd name="T32" fmla="*/ 2 w 97"/>
                  <a:gd name="T33" fmla="*/ 41 h 89"/>
                  <a:gd name="T34" fmla="*/ 54 w 97"/>
                  <a:gd name="T35" fmla="*/ 51 h 89"/>
                  <a:gd name="T36" fmla="*/ 47 w 97"/>
                  <a:gd name="T37" fmla="*/ 2 h 89"/>
                  <a:gd name="T38" fmla="*/ 49 w 97"/>
                  <a:gd name="T39" fmla="*/ 0 h 89"/>
                  <a:gd name="T40" fmla="*/ 52 w 97"/>
                  <a:gd name="T41" fmla="*/ 0 h 89"/>
                  <a:gd name="T42" fmla="*/ 52 w 97"/>
                  <a:gd name="T43" fmla="*/ 2 h 89"/>
                  <a:gd name="T44" fmla="*/ 52 w 97"/>
                  <a:gd name="T45" fmla="*/ 4 h 89"/>
                  <a:gd name="T46" fmla="*/ 88 w 97"/>
                  <a:gd name="T47" fmla="*/ 47 h 89"/>
                  <a:gd name="T48" fmla="*/ 93 w 97"/>
                  <a:gd name="T49" fmla="*/ 45 h 89"/>
                  <a:gd name="T50" fmla="*/ 95 w 97"/>
                  <a:gd name="T51" fmla="*/ 43 h 89"/>
                  <a:gd name="T52" fmla="*/ 97 w 97"/>
                  <a:gd name="T53" fmla="*/ 45 h 89"/>
                  <a:gd name="T54" fmla="*/ 97 w 97"/>
                  <a:gd name="T55" fmla="*/ 47 h 89"/>
                  <a:gd name="T56" fmla="*/ 82 w 97"/>
                  <a:gd name="T57" fmla="*/ 59 h 89"/>
                  <a:gd name="T58" fmla="*/ 80 w 97"/>
                  <a:gd name="T59" fmla="*/ 61 h 89"/>
                  <a:gd name="T60" fmla="*/ 78 w 97"/>
                  <a:gd name="T61" fmla="*/ 61 h 89"/>
                  <a:gd name="T62" fmla="*/ 78 w 97"/>
                  <a:gd name="T63" fmla="*/ 59 h 89"/>
                  <a:gd name="T64" fmla="*/ 78 w 97"/>
                  <a:gd name="T65" fmla="*/ 57 h 89"/>
                  <a:gd name="T66" fmla="*/ 45 w 97"/>
                  <a:gd name="T67" fmla="*/ 10 h 89"/>
                  <a:gd name="T68" fmla="*/ 60 w 97"/>
                  <a:gd name="T69" fmla="*/ 53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89">
                    <a:moveTo>
                      <a:pt x="60" y="53"/>
                    </a:moveTo>
                    <a:lnTo>
                      <a:pt x="56" y="57"/>
                    </a:lnTo>
                    <a:lnTo>
                      <a:pt x="13" y="39"/>
                    </a:lnTo>
                    <a:lnTo>
                      <a:pt x="10" y="39"/>
                    </a:lnTo>
                    <a:lnTo>
                      <a:pt x="52" y="79"/>
                    </a:lnTo>
                    <a:lnTo>
                      <a:pt x="58" y="73"/>
                    </a:lnTo>
                    <a:lnTo>
                      <a:pt x="60" y="73"/>
                    </a:lnTo>
                    <a:lnTo>
                      <a:pt x="62" y="73"/>
                    </a:lnTo>
                    <a:lnTo>
                      <a:pt x="62" y="75"/>
                    </a:lnTo>
                    <a:lnTo>
                      <a:pt x="62" y="77"/>
                    </a:lnTo>
                    <a:lnTo>
                      <a:pt x="49" y="89"/>
                    </a:lnTo>
                    <a:lnTo>
                      <a:pt x="47" y="89"/>
                    </a:lnTo>
                    <a:lnTo>
                      <a:pt x="45" y="89"/>
                    </a:lnTo>
                    <a:lnTo>
                      <a:pt x="43" y="89"/>
                    </a:lnTo>
                    <a:lnTo>
                      <a:pt x="43" y="87"/>
                    </a:lnTo>
                    <a:lnTo>
                      <a:pt x="45" y="87"/>
                    </a:lnTo>
                    <a:lnTo>
                      <a:pt x="45" y="85"/>
                    </a:lnTo>
                    <a:lnTo>
                      <a:pt x="47" y="83"/>
                    </a:lnTo>
                    <a:lnTo>
                      <a:pt x="8" y="43"/>
                    </a:lnTo>
                    <a:lnTo>
                      <a:pt x="6" y="45"/>
                    </a:lnTo>
                    <a:lnTo>
                      <a:pt x="4" y="45"/>
                    </a:lnTo>
                    <a:lnTo>
                      <a:pt x="2" y="45"/>
                    </a:lnTo>
                    <a:lnTo>
                      <a:pt x="0" y="43"/>
                    </a:lnTo>
                    <a:lnTo>
                      <a:pt x="2" y="43"/>
                    </a:lnTo>
                    <a:lnTo>
                      <a:pt x="2" y="41"/>
                    </a:lnTo>
                    <a:lnTo>
                      <a:pt x="10" y="33"/>
                    </a:lnTo>
                    <a:lnTo>
                      <a:pt x="54" y="51"/>
                    </a:lnTo>
                    <a:lnTo>
                      <a:pt x="39" y="8"/>
                    </a:lnTo>
                    <a:lnTo>
                      <a:pt x="47" y="2"/>
                    </a:lnTo>
                    <a:lnTo>
                      <a:pt x="49" y="0"/>
                    </a:lnTo>
                    <a:lnTo>
                      <a:pt x="52" y="0"/>
                    </a:lnTo>
                    <a:lnTo>
                      <a:pt x="52" y="2"/>
                    </a:lnTo>
                    <a:lnTo>
                      <a:pt x="52" y="4"/>
                    </a:lnTo>
                    <a:lnTo>
                      <a:pt x="49" y="6"/>
                    </a:lnTo>
                    <a:lnTo>
                      <a:pt x="88" y="47"/>
                    </a:lnTo>
                    <a:lnTo>
                      <a:pt x="93" y="45"/>
                    </a:lnTo>
                    <a:lnTo>
                      <a:pt x="95" y="43"/>
                    </a:lnTo>
                    <a:lnTo>
                      <a:pt x="97" y="45"/>
                    </a:lnTo>
                    <a:lnTo>
                      <a:pt x="97" y="47"/>
                    </a:lnTo>
                    <a:lnTo>
                      <a:pt x="95" y="49"/>
                    </a:lnTo>
                    <a:lnTo>
                      <a:pt x="82" y="59"/>
                    </a:lnTo>
                    <a:lnTo>
                      <a:pt x="82" y="61"/>
                    </a:lnTo>
                    <a:lnTo>
                      <a:pt x="80" y="61"/>
                    </a:lnTo>
                    <a:lnTo>
                      <a:pt x="78" y="61"/>
                    </a:lnTo>
                    <a:lnTo>
                      <a:pt x="78" y="59"/>
                    </a:lnTo>
                    <a:lnTo>
                      <a:pt x="78" y="57"/>
                    </a:lnTo>
                    <a:lnTo>
                      <a:pt x="86" y="51"/>
                    </a:lnTo>
                    <a:lnTo>
                      <a:pt x="45" y="10"/>
                    </a:lnTo>
                    <a:lnTo>
                      <a:pt x="60" y="53"/>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37" name="Freeform 13"/>
              <p:cNvSpPr>
                <a:spLocks noEditPoints="1"/>
              </p:cNvSpPr>
              <p:nvPr/>
            </p:nvSpPr>
            <p:spPr bwMode="auto">
              <a:xfrm>
                <a:off x="425" y="341"/>
                <a:ext cx="67" cy="55"/>
              </a:xfrm>
              <a:custGeom>
                <a:avLst/>
                <a:gdLst>
                  <a:gd name="T0" fmla="*/ 52 w 67"/>
                  <a:gd name="T1" fmla="*/ 30 h 55"/>
                  <a:gd name="T2" fmla="*/ 41 w 67"/>
                  <a:gd name="T3" fmla="*/ 51 h 55"/>
                  <a:gd name="T4" fmla="*/ 26 w 67"/>
                  <a:gd name="T5" fmla="*/ 55 h 55"/>
                  <a:gd name="T6" fmla="*/ 15 w 67"/>
                  <a:gd name="T7" fmla="*/ 51 h 55"/>
                  <a:gd name="T8" fmla="*/ 13 w 67"/>
                  <a:gd name="T9" fmla="*/ 36 h 55"/>
                  <a:gd name="T10" fmla="*/ 24 w 67"/>
                  <a:gd name="T11" fmla="*/ 22 h 55"/>
                  <a:gd name="T12" fmla="*/ 30 w 67"/>
                  <a:gd name="T13" fmla="*/ 18 h 55"/>
                  <a:gd name="T14" fmla="*/ 39 w 67"/>
                  <a:gd name="T15" fmla="*/ 14 h 55"/>
                  <a:gd name="T16" fmla="*/ 30 w 67"/>
                  <a:gd name="T17" fmla="*/ 6 h 55"/>
                  <a:gd name="T18" fmla="*/ 21 w 67"/>
                  <a:gd name="T19" fmla="*/ 6 h 55"/>
                  <a:gd name="T20" fmla="*/ 11 w 67"/>
                  <a:gd name="T21" fmla="*/ 12 h 55"/>
                  <a:gd name="T22" fmla="*/ 4 w 67"/>
                  <a:gd name="T23" fmla="*/ 22 h 55"/>
                  <a:gd name="T24" fmla="*/ 2 w 67"/>
                  <a:gd name="T25" fmla="*/ 22 h 55"/>
                  <a:gd name="T26" fmla="*/ 0 w 67"/>
                  <a:gd name="T27" fmla="*/ 22 h 55"/>
                  <a:gd name="T28" fmla="*/ 0 w 67"/>
                  <a:gd name="T29" fmla="*/ 22 h 55"/>
                  <a:gd name="T30" fmla="*/ 0 w 67"/>
                  <a:gd name="T31" fmla="*/ 18 h 55"/>
                  <a:gd name="T32" fmla="*/ 8 w 67"/>
                  <a:gd name="T33" fmla="*/ 8 h 55"/>
                  <a:gd name="T34" fmla="*/ 19 w 67"/>
                  <a:gd name="T35" fmla="*/ 2 h 55"/>
                  <a:gd name="T36" fmla="*/ 32 w 67"/>
                  <a:gd name="T37" fmla="*/ 2 h 55"/>
                  <a:gd name="T38" fmla="*/ 58 w 67"/>
                  <a:gd name="T39" fmla="*/ 28 h 55"/>
                  <a:gd name="T40" fmla="*/ 65 w 67"/>
                  <a:gd name="T41" fmla="*/ 24 h 55"/>
                  <a:gd name="T42" fmla="*/ 67 w 67"/>
                  <a:gd name="T43" fmla="*/ 24 h 55"/>
                  <a:gd name="T44" fmla="*/ 67 w 67"/>
                  <a:gd name="T45" fmla="*/ 26 h 55"/>
                  <a:gd name="T46" fmla="*/ 67 w 67"/>
                  <a:gd name="T47" fmla="*/ 28 h 55"/>
                  <a:gd name="T48" fmla="*/ 56 w 67"/>
                  <a:gd name="T49" fmla="*/ 36 h 55"/>
                  <a:gd name="T50" fmla="*/ 39 w 67"/>
                  <a:gd name="T51" fmla="*/ 18 h 55"/>
                  <a:gd name="T52" fmla="*/ 32 w 67"/>
                  <a:gd name="T53" fmla="*/ 22 h 55"/>
                  <a:gd name="T54" fmla="*/ 21 w 67"/>
                  <a:gd name="T55" fmla="*/ 30 h 55"/>
                  <a:gd name="T56" fmla="*/ 17 w 67"/>
                  <a:gd name="T57" fmla="*/ 42 h 55"/>
                  <a:gd name="T58" fmla="*/ 24 w 67"/>
                  <a:gd name="T59" fmla="*/ 49 h 55"/>
                  <a:gd name="T60" fmla="*/ 32 w 67"/>
                  <a:gd name="T61" fmla="*/ 49 h 55"/>
                  <a:gd name="T62" fmla="*/ 41 w 67"/>
                  <a:gd name="T63" fmla="*/ 42 h 55"/>
                  <a:gd name="T64" fmla="*/ 47 w 67"/>
                  <a:gd name="T65" fmla="*/ 32 h 55"/>
                  <a:gd name="T66" fmla="*/ 41 w 67"/>
                  <a:gd name="T67" fmla="*/ 16 h 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7" h="55">
                    <a:moveTo>
                      <a:pt x="56" y="36"/>
                    </a:moveTo>
                    <a:lnTo>
                      <a:pt x="52" y="30"/>
                    </a:lnTo>
                    <a:lnTo>
                      <a:pt x="47" y="40"/>
                    </a:lnTo>
                    <a:lnTo>
                      <a:pt x="41" y="51"/>
                    </a:lnTo>
                    <a:lnTo>
                      <a:pt x="32" y="55"/>
                    </a:lnTo>
                    <a:lnTo>
                      <a:pt x="26" y="55"/>
                    </a:lnTo>
                    <a:lnTo>
                      <a:pt x="19" y="53"/>
                    </a:lnTo>
                    <a:lnTo>
                      <a:pt x="15" y="51"/>
                    </a:lnTo>
                    <a:lnTo>
                      <a:pt x="13" y="44"/>
                    </a:lnTo>
                    <a:lnTo>
                      <a:pt x="13" y="36"/>
                    </a:lnTo>
                    <a:lnTo>
                      <a:pt x="17" y="28"/>
                    </a:lnTo>
                    <a:lnTo>
                      <a:pt x="24" y="22"/>
                    </a:lnTo>
                    <a:lnTo>
                      <a:pt x="28" y="20"/>
                    </a:lnTo>
                    <a:lnTo>
                      <a:pt x="30" y="18"/>
                    </a:lnTo>
                    <a:lnTo>
                      <a:pt x="34" y="16"/>
                    </a:lnTo>
                    <a:lnTo>
                      <a:pt x="39" y="14"/>
                    </a:lnTo>
                    <a:lnTo>
                      <a:pt x="34" y="8"/>
                    </a:lnTo>
                    <a:lnTo>
                      <a:pt x="30" y="6"/>
                    </a:lnTo>
                    <a:lnTo>
                      <a:pt x="26" y="4"/>
                    </a:lnTo>
                    <a:lnTo>
                      <a:pt x="21" y="6"/>
                    </a:lnTo>
                    <a:lnTo>
                      <a:pt x="15" y="8"/>
                    </a:lnTo>
                    <a:lnTo>
                      <a:pt x="11" y="12"/>
                    </a:lnTo>
                    <a:lnTo>
                      <a:pt x="4" y="20"/>
                    </a:lnTo>
                    <a:lnTo>
                      <a:pt x="4" y="22"/>
                    </a:lnTo>
                    <a:lnTo>
                      <a:pt x="2" y="22"/>
                    </a:lnTo>
                    <a:lnTo>
                      <a:pt x="0" y="22"/>
                    </a:lnTo>
                    <a:lnTo>
                      <a:pt x="0" y="20"/>
                    </a:lnTo>
                    <a:lnTo>
                      <a:pt x="0" y="18"/>
                    </a:lnTo>
                    <a:lnTo>
                      <a:pt x="2" y="14"/>
                    </a:lnTo>
                    <a:lnTo>
                      <a:pt x="8" y="8"/>
                    </a:lnTo>
                    <a:lnTo>
                      <a:pt x="13" y="4"/>
                    </a:lnTo>
                    <a:lnTo>
                      <a:pt x="19" y="2"/>
                    </a:lnTo>
                    <a:lnTo>
                      <a:pt x="28" y="0"/>
                    </a:lnTo>
                    <a:lnTo>
                      <a:pt x="32" y="2"/>
                    </a:lnTo>
                    <a:lnTo>
                      <a:pt x="37" y="4"/>
                    </a:lnTo>
                    <a:lnTo>
                      <a:pt x="58" y="28"/>
                    </a:lnTo>
                    <a:lnTo>
                      <a:pt x="63" y="24"/>
                    </a:lnTo>
                    <a:lnTo>
                      <a:pt x="65" y="24"/>
                    </a:lnTo>
                    <a:lnTo>
                      <a:pt x="67" y="24"/>
                    </a:lnTo>
                    <a:lnTo>
                      <a:pt x="67" y="26"/>
                    </a:lnTo>
                    <a:lnTo>
                      <a:pt x="67" y="28"/>
                    </a:lnTo>
                    <a:lnTo>
                      <a:pt x="56" y="36"/>
                    </a:lnTo>
                    <a:close/>
                    <a:moveTo>
                      <a:pt x="41" y="16"/>
                    </a:moveTo>
                    <a:lnTo>
                      <a:pt x="39" y="18"/>
                    </a:lnTo>
                    <a:lnTo>
                      <a:pt x="34" y="20"/>
                    </a:lnTo>
                    <a:lnTo>
                      <a:pt x="32" y="22"/>
                    </a:lnTo>
                    <a:lnTo>
                      <a:pt x="28" y="24"/>
                    </a:lnTo>
                    <a:lnTo>
                      <a:pt x="21" y="30"/>
                    </a:lnTo>
                    <a:lnTo>
                      <a:pt x="17" y="38"/>
                    </a:lnTo>
                    <a:lnTo>
                      <a:pt x="17" y="42"/>
                    </a:lnTo>
                    <a:lnTo>
                      <a:pt x="19" y="46"/>
                    </a:lnTo>
                    <a:lnTo>
                      <a:pt x="24" y="49"/>
                    </a:lnTo>
                    <a:lnTo>
                      <a:pt x="26" y="51"/>
                    </a:lnTo>
                    <a:lnTo>
                      <a:pt x="32" y="49"/>
                    </a:lnTo>
                    <a:lnTo>
                      <a:pt x="37" y="46"/>
                    </a:lnTo>
                    <a:lnTo>
                      <a:pt x="41" y="42"/>
                    </a:lnTo>
                    <a:lnTo>
                      <a:pt x="45" y="38"/>
                    </a:lnTo>
                    <a:lnTo>
                      <a:pt x="47" y="32"/>
                    </a:lnTo>
                    <a:lnTo>
                      <a:pt x="47" y="24"/>
                    </a:lnTo>
                    <a:lnTo>
                      <a:pt x="41" y="16"/>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38" name="Freeform 14"/>
              <p:cNvSpPr>
                <a:spLocks/>
              </p:cNvSpPr>
              <p:nvPr/>
            </p:nvSpPr>
            <p:spPr bwMode="auto">
              <a:xfrm>
                <a:off x="472" y="286"/>
                <a:ext cx="76" cy="71"/>
              </a:xfrm>
              <a:custGeom>
                <a:avLst/>
                <a:gdLst>
                  <a:gd name="T0" fmla="*/ 18 w 76"/>
                  <a:gd name="T1" fmla="*/ 0 h 71"/>
                  <a:gd name="T2" fmla="*/ 55 w 76"/>
                  <a:gd name="T3" fmla="*/ 55 h 71"/>
                  <a:gd name="T4" fmla="*/ 72 w 76"/>
                  <a:gd name="T5" fmla="*/ 45 h 71"/>
                  <a:gd name="T6" fmla="*/ 74 w 76"/>
                  <a:gd name="T7" fmla="*/ 45 h 71"/>
                  <a:gd name="T8" fmla="*/ 74 w 76"/>
                  <a:gd name="T9" fmla="*/ 43 h 71"/>
                  <a:gd name="T10" fmla="*/ 76 w 76"/>
                  <a:gd name="T11" fmla="*/ 45 h 71"/>
                  <a:gd name="T12" fmla="*/ 76 w 76"/>
                  <a:gd name="T13" fmla="*/ 45 h 71"/>
                  <a:gd name="T14" fmla="*/ 76 w 76"/>
                  <a:gd name="T15" fmla="*/ 47 h 71"/>
                  <a:gd name="T16" fmla="*/ 76 w 76"/>
                  <a:gd name="T17" fmla="*/ 47 h 71"/>
                  <a:gd name="T18" fmla="*/ 76 w 76"/>
                  <a:gd name="T19" fmla="*/ 49 h 71"/>
                  <a:gd name="T20" fmla="*/ 74 w 76"/>
                  <a:gd name="T21" fmla="*/ 49 h 71"/>
                  <a:gd name="T22" fmla="*/ 37 w 76"/>
                  <a:gd name="T23" fmla="*/ 71 h 71"/>
                  <a:gd name="T24" fmla="*/ 37 w 76"/>
                  <a:gd name="T25" fmla="*/ 71 h 71"/>
                  <a:gd name="T26" fmla="*/ 35 w 76"/>
                  <a:gd name="T27" fmla="*/ 71 h 71"/>
                  <a:gd name="T28" fmla="*/ 35 w 76"/>
                  <a:gd name="T29" fmla="*/ 71 h 71"/>
                  <a:gd name="T30" fmla="*/ 33 w 76"/>
                  <a:gd name="T31" fmla="*/ 71 h 71"/>
                  <a:gd name="T32" fmla="*/ 33 w 76"/>
                  <a:gd name="T33" fmla="*/ 71 h 71"/>
                  <a:gd name="T34" fmla="*/ 33 w 76"/>
                  <a:gd name="T35" fmla="*/ 69 h 71"/>
                  <a:gd name="T36" fmla="*/ 35 w 76"/>
                  <a:gd name="T37" fmla="*/ 69 h 71"/>
                  <a:gd name="T38" fmla="*/ 35 w 76"/>
                  <a:gd name="T39" fmla="*/ 67 h 71"/>
                  <a:gd name="T40" fmla="*/ 52 w 76"/>
                  <a:gd name="T41" fmla="*/ 57 h 71"/>
                  <a:gd name="T42" fmla="*/ 16 w 76"/>
                  <a:gd name="T43" fmla="*/ 6 h 71"/>
                  <a:gd name="T44" fmla="*/ 5 w 76"/>
                  <a:gd name="T45" fmla="*/ 14 h 71"/>
                  <a:gd name="T46" fmla="*/ 3 w 76"/>
                  <a:gd name="T47" fmla="*/ 14 h 71"/>
                  <a:gd name="T48" fmla="*/ 0 w 76"/>
                  <a:gd name="T49" fmla="*/ 14 h 71"/>
                  <a:gd name="T50" fmla="*/ 0 w 76"/>
                  <a:gd name="T51" fmla="*/ 14 h 71"/>
                  <a:gd name="T52" fmla="*/ 0 w 76"/>
                  <a:gd name="T53" fmla="*/ 14 h 71"/>
                  <a:gd name="T54" fmla="*/ 0 w 76"/>
                  <a:gd name="T55" fmla="*/ 12 h 71"/>
                  <a:gd name="T56" fmla="*/ 0 w 76"/>
                  <a:gd name="T57" fmla="*/ 12 h 71"/>
                  <a:gd name="T58" fmla="*/ 0 w 76"/>
                  <a:gd name="T59" fmla="*/ 10 h 71"/>
                  <a:gd name="T60" fmla="*/ 18 w 76"/>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6" h="71">
                    <a:moveTo>
                      <a:pt x="18" y="0"/>
                    </a:moveTo>
                    <a:lnTo>
                      <a:pt x="55" y="55"/>
                    </a:lnTo>
                    <a:lnTo>
                      <a:pt x="72" y="45"/>
                    </a:lnTo>
                    <a:lnTo>
                      <a:pt x="74" y="45"/>
                    </a:lnTo>
                    <a:lnTo>
                      <a:pt x="74" y="43"/>
                    </a:lnTo>
                    <a:lnTo>
                      <a:pt x="76" y="45"/>
                    </a:lnTo>
                    <a:lnTo>
                      <a:pt x="76" y="47"/>
                    </a:lnTo>
                    <a:lnTo>
                      <a:pt x="76" y="49"/>
                    </a:lnTo>
                    <a:lnTo>
                      <a:pt x="74" y="49"/>
                    </a:lnTo>
                    <a:lnTo>
                      <a:pt x="37" y="71"/>
                    </a:lnTo>
                    <a:lnTo>
                      <a:pt x="35" y="71"/>
                    </a:lnTo>
                    <a:lnTo>
                      <a:pt x="33" y="71"/>
                    </a:lnTo>
                    <a:lnTo>
                      <a:pt x="33" y="69"/>
                    </a:lnTo>
                    <a:lnTo>
                      <a:pt x="35" y="69"/>
                    </a:lnTo>
                    <a:lnTo>
                      <a:pt x="35" y="67"/>
                    </a:lnTo>
                    <a:lnTo>
                      <a:pt x="52" y="57"/>
                    </a:lnTo>
                    <a:lnTo>
                      <a:pt x="16" y="6"/>
                    </a:lnTo>
                    <a:lnTo>
                      <a:pt x="5" y="14"/>
                    </a:lnTo>
                    <a:lnTo>
                      <a:pt x="3" y="14"/>
                    </a:lnTo>
                    <a:lnTo>
                      <a:pt x="0" y="14"/>
                    </a:lnTo>
                    <a:lnTo>
                      <a:pt x="0" y="12"/>
                    </a:lnTo>
                    <a:lnTo>
                      <a:pt x="0" y="10"/>
                    </a:lnTo>
                    <a:lnTo>
                      <a:pt x="18" y="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39" name="Freeform 15"/>
              <p:cNvSpPr>
                <a:spLocks noEditPoints="1"/>
              </p:cNvSpPr>
              <p:nvPr/>
            </p:nvSpPr>
            <p:spPr bwMode="auto">
              <a:xfrm>
                <a:off x="548" y="248"/>
                <a:ext cx="63" cy="75"/>
              </a:xfrm>
              <a:custGeom>
                <a:avLst/>
                <a:gdLst>
                  <a:gd name="T0" fmla="*/ 7 w 63"/>
                  <a:gd name="T1" fmla="*/ 0 h 75"/>
                  <a:gd name="T2" fmla="*/ 13 w 63"/>
                  <a:gd name="T3" fmla="*/ 10 h 75"/>
                  <a:gd name="T4" fmla="*/ 7 w 63"/>
                  <a:gd name="T5" fmla="*/ 14 h 75"/>
                  <a:gd name="T6" fmla="*/ 0 w 63"/>
                  <a:gd name="T7" fmla="*/ 2 h 75"/>
                  <a:gd name="T8" fmla="*/ 7 w 63"/>
                  <a:gd name="T9" fmla="*/ 0 h 75"/>
                  <a:gd name="T10" fmla="*/ 18 w 63"/>
                  <a:gd name="T11" fmla="*/ 20 h 75"/>
                  <a:gd name="T12" fmla="*/ 41 w 63"/>
                  <a:gd name="T13" fmla="*/ 58 h 75"/>
                  <a:gd name="T14" fmla="*/ 59 w 63"/>
                  <a:gd name="T15" fmla="*/ 50 h 75"/>
                  <a:gd name="T16" fmla="*/ 61 w 63"/>
                  <a:gd name="T17" fmla="*/ 48 h 75"/>
                  <a:gd name="T18" fmla="*/ 61 w 63"/>
                  <a:gd name="T19" fmla="*/ 48 h 75"/>
                  <a:gd name="T20" fmla="*/ 61 w 63"/>
                  <a:gd name="T21" fmla="*/ 50 h 75"/>
                  <a:gd name="T22" fmla="*/ 63 w 63"/>
                  <a:gd name="T23" fmla="*/ 50 h 75"/>
                  <a:gd name="T24" fmla="*/ 63 w 63"/>
                  <a:gd name="T25" fmla="*/ 50 h 75"/>
                  <a:gd name="T26" fmla="*/ 63 w 63"/>
                  <a:gd name="T27" fmla="*/ 52 h 75"/>
                  <a:gd name="T28" fmla="*/ 63 w 63"/>
                  <a:gd name="T29" fmla="*/ 52 h 75"/>
                  <a:gd name="T30" fmla="*/ 61 w 63"/>
                  <a:gd name="T31" fmla="*/ 54 h 75"/>
                  <a:gd name="T32" fmla="*/ 22 w 63"/>
                  <a:gd name="T33" fmla="*/ 73 h 75"/>
                  <a:gd name="T34" fmla="*/ 20 w 63"/>
                  <a:gd name="T35" fmla="*/ 75 h 75"/>
                  <a:gd name="T36" fmla="*/ 20 w 63"/>
                  <a:gd name="T37" fmla="*/ 75 h 75"/>
                  <a:gd name="T38" fmla="*/ 18 w 63"/>
                  <a:gd name="T39" fmla="*/ 75 h 75"/>
                  <a:gd name="T40" fmla="*/ 18 w 63"/>
                  <a:gd name="T41" fmla="*/ 73 h 75"/>
                  <a:gd name="T42" fmla="*/ 18 w 63"/>
                  <a:gd name="T43" fmla="*/ 73 h 75"/>
                  <a:gd name="T44" fmla="*/ 18 w 63"/>
                  <a:gd name="T45" fmla="*/ 71 h 75"/>
                  <a:gd name="T46" fmla="*/ 18 w 63"/>
                  <a:gd name="T47" fmla="*/ 71 h 75"/>
                  <a:gd name="T48" fmla="*/ 20 w 63"/>
                  <a:gd name="T49" fmla="*/ 68 h 75"/>
                  <a:gd name="T50" fmla="*/ 37 w 63"/>
                  <a:gd name="T51" fmla="*/ 60 h 75"/>
                  <a:gd name="T52" fmla="*/ 18 w 63"/>
                  <a:gd name="T53" fmla="*/ 26 h 75"/>
                  <a:gd name="T54" fmla="*/ 5 w 63"/>
                  <a:gd name="T55" fmla="*/ 34 h 75"/>
                  <a:gd name="T56" fmla="*/ 2 w 63"/>
                  <a:gd name="T57" fmla="*/ 34 h 75"/>
                  <a:gd name="T58" fmla="*/ 2 w 63"/>
                  <a:gd name="T59" fmla="*/ 34 h 75"/>
                  <a:gd name="T60" fmla="*/ 0 w 63"/>
                  <a:gd name="T61" fmla="*/ 34 h 75"/>
                  <a:gd name="T62" fmla="*/ 0 w 63"/>
                  <a:gd name="T63" fmla="*/ 32 h 75"/>
                  <a:gd name="T64" fmla="*/ 0 w 63"/>
                  <a:gd name="T65" fmla="*/ 32 h 75"/>
                  <a:gd name="T66" fmla="*/ 0 w 63"/>
                  <a:gd name="T67" fmla="*/ 30 h 75"/>
                  <a:gd name="T68" fmla="*/ 0 w 63"/>
                  <a:gd name="T69" fmla="*/ 30 h 75"/>
                  <a:gd name="T70" fmla="*/ 2 w 63"/>
                  <a:gd name="T71" fmla="*/ 28 h 75"/>
                  <a:gd name="T72" fmla="*/ 18 w 63"/>
                  <a:gd name="T73" fmla="*/ 2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 h="75">
                    <a:moveTo>
                      <a:pt x="7" y="0"/>
                    </a:moveTo>
                    <a:lnTo>
                      <a:pt x="13" y="10"/>
                    </a:lnTo>
                    <a:lnTo>
                      <a:pt x="7" y="14"/>
                    </a:lnTo>
                    <a:lnTo>
                      <a:pt x="0" y="2"/>
                    </a:lnTo>
                    <a:lnTo>
                      <a:pt x="7" y="0"/>
                    </a:lnTo>
                    <a:close/>
                    <a:moveTo>
                      <a:pt x="18" y="20"/>
                    </a:moveTo>
                    <a:lnTo>
                      <a:pt x="41" y="58"/>
                    </a:lnTo>
                    <a:lnTo>
                      <a:pt x="59" y="50"/>
                    </a:lnTo>
                    <a:lnTo>
                      <a:pt x="61" y="48"/>
                    </a:lnTo>
                    <a:lnTo>
                      <a:pt x="61" y="50"/>
                    </a:lnTo>
                    <a:lnTo>
                      <a:pt x="63" y="50"/>
                    </a:lnTo>
                    <a:lnTo>
                      <a:pt x="63" y="52"/>
                    </a:lnTo>
                    <a:lnTo>
                      <a:pt x="61" y="54"/>
                    </a:lnTo>
                    <a:lnTo>
                      <a:pt x="22" y="73"/>
                    </a:lnTo>
                    <a:lnTo>
                      <a:pt x="20" y="75"/>
                    </a:lnTo>
                    <a:lnTo>
                      <a:pt x="18" y="75"/>
                    </a:lnTo>
                    <a:lnTo>
                      <a:pt x="18" y="73"/>
                    </a:lnTo>
                    <a:lnTo>
                      <a:pt x="18" y="71"/>
                    </a:lnTo>
                    <a:lnTo>
                      <a:pt x="20" y="68"/>
                    </a:lnTo>
                    <a:lnTo>
                      <a:pt x="37" y="60"/>
                    </a:lnTo>
                    <a:lnTo>
                      <a:pt x="18" y="26"/>
                    </a:lnTo>
                    <a:lnTo>
                      <a:pt x="5" y="34"/>
                    </a:lnTo>
                    <a:lnTo>
                      <a:pt x="2" y="34"/>
                    </a:lnTo>
                    <a:lnTo>
                      <a:pt x="0" y="34"/>
                    </a:lnTo>
                    <a:lnTo>
                      <a:pt x="0" y="32"/>
                    </a:lnTo>
                    <a:lnTo>
                      <a:pt x="0" y="30"/>
                    </a:lnTo>
                    <a:lnTo>
                      <a:pt x="2" y="28"/>
                    </a:lnTo>
                    <a:lnTo>
                      <a:pt x="18" y="2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0" name="Freeform 16"/>
              <p:cNvSpPr>
                <a:spLocks noEditPoints="1"/>
              </p:cNvSpPr>
              <p:nvPr/>
            </p:nvSpPr>
            <p:spPr bwMode="auto">
              <a:xfrm>
                <a:off x="613" y="233"/>
                <a:ext cx="61" cy="53"/>
              </a:xfrm>
              <a:custGeom>
                <a:avLst/>
                <a:gdLst>
                  <a:gd name="T0" fmla="*/ 54 w 61"/>
                  <a:gd name="T1" fmla="*/ 17 h 53"/>
                  <a:gd name="T2" fmla="*/ 7 w 61"/>
                  <a:gd name="T3" fmla="*/ 37 h 53"/>
                  <a:gd name="T4" fmla="*/ 13 w 61"/>
                  <a:gd name="T5" fmla="*/ 43 h 53"/>
                  <a:gd name="T6" fmla="*/ 22 w 61"/>
                  <a:gd name="T7" fmla="*/ 47 h 53"/>
                  <a:gd name="T8" fmla="*/ 31 w 61"/>
                  <a:gd name="T9" fmla="*/ 49 h 53"/>
                  <a:gd name="T10" fmla="*/ 39 w 61"/>
                  <a:gd name="T11" fmla="*/ 45 h 53"/>
                  <a:gd name="T12" fmla="*/ 46 w 61"/>
                  <a:gd name="T13" fmla="*/ 43 h 53"/>
                  <a:gd name="T14" fmla="*/ 50 w 61"/>
                  <a:gd name="T15" fmla="*/ 39 h 53"/>
                  <a:gd name="T16" fmla="*/ 54 w 61"/>
                  <a:gd name="T17" fmla="*/ 35 h 53"/>
                  <a:gd name="T18" fmla="*/ 57 w 61"/>
                  <a:gd name="T19" fmla="*/ 31 h 53"/>
                  <a:gd name="T20" fmla="*/ 57 w 61"/>
                  <a:gd name="T21" fmla="*/ 31 h 53"/>
                  <a:gd name="T22" fmla="*/ 59 w 61"/>
                  <a:gd name="T23" fmla="*/ 31 h 53"/>
                  <a:gd name="T24" fmla="*/ 59 w 61"/>
                  <a:gd name="T25" fmla="*/ 31 h 53"/>
                  <a:gd name="T26" fmla="*/ 61 w 61"/>
                  <a:gd name="T27" fmla="*/ 31 h 53"/>
                  <a:gd name="T28" fmla="*/ 61 w 61"/>
                  <a:gd name="T29" fmla="*/ 31 h 53"/>
                  <a:gd name="T30" fmla="*/ 61 w 61"/>
                  <a:gd name="T31" fmla="*/ 33 h 53"/>
                  <a:gd name="T32" fmla="*/ 61 w 61"/>
                  <a:gd name="T33" fmla="*/ 33 h 53"/>
                  <a:gd name="T34" fmla="*/ 59 w 61"/>
                  <a:gd name="T35" fmla="*/ 39 h 53"/>
                  <a:gd name="T36" fmla="*/ 54 w 61"/>
                  <a:gd name="T37" fmla="*/ 43 h 53"/>
                  <a:gd name="T38" fmla="*/ 48 w 61"/>
                  <a:gd name="T39" fmla="*/ 47 h 53"/>
                  <a:gd name="T40" fmla="*/ 41 w 61"/>
                  <a:gd name="T41" fmla="*/ 49 h 53"/>
                  <a:gd name="T42" fmla="*/ 31 w 61"/>
                  <a:gd name="T43" fmla="*/ 53 h 53"/>
                  <a:gd name="T44" fmla="*/ 18 w 61"/>
                  <a:gd name="T45" fmla="*/ 51 h 53"/>
                  <a:gd name="T46" fmla="*/ 9 w 61"/>
                  <a:gd name="T47" fmla="*/ 45 h 53"/>
                  <a:gd name="T48" fmla="*/ 2 w 61"/>
                  <a:gd name="T49" fmla="*/ 37 h 53"/>
                  <a:gd name="T50" fmla="*/ 0 w 61"/>
                  <a:gd name="T51" fmla="*/ 29 h 53"/>
                  <a:gd name="T52" fmla="*/ 0 w 61"/>
                  <a:gd name="T53" fmla="*/ 23 h 53"/>
                  <a:gd name="T54" fmla="*/ 2 w 61"/>
                  <a:gd name="T55" fmla="*/ 19 h 53"/>
                  <a:gd name="T56" fmla="*/ 7 w 61"/>
                  <a:gd name="T57" fmla="*/ 10 h 53"/>
                  <a:gd name="T58" fmla="*/ 18 w 61"/>
                  <a:gd name="T59" fmla="*/ 4 h 53"/>
                  <a:gd name="T60" fmla="*/ 28 w 61"/>
                  <a:gd name="T61" fmla="*/ 0 h 53"/>
                  <a:gd name="T62" fmla="*/ 39 w 61"/>
                  <a:gd name="T63" fmla="*/ 2 h 53"/>
                  <a:gd name="T64" fmla="*/ 48 w 61"/>
                  <a:gd name="T65" fmla="*/ 8 h 53"/>
                  <a:gd name="T66" fmla="*/ 54 w 61"/>
                  <a:gd name="T67" fmla="*/ 17 h 53"/>
                  <a:gd name="T68" fmla="*/ 48 w 61"/>
                  <a:gd name="T69" fmla="*/ 15 h 53"/>
                  <a:gd name="T70" fmla="*/ 41 w 61"/>
                  <a:gd name="T71" fmla="*/ 10 h 53"/>
                  <a:gd name="T72" fmla="*/ 35 w 61"/>
                  <a:gd name="T73" fmla="*/ 6 h 53"/>
                  <a:gd name="T74" fmla="*/ 28 w 61"/>
                  <a:gd name="T75" fmla="*/ 6 h 53"/>
                  <a:gd name="T76" fmla="*/ 20 w 61"/>
                  <a:gd name="T77" fmla="*/ 8 h 53"/>
                  <a:gd name="T78" fmla="*/ 11 w 61"/>
                  <a:gd name="T79" fmla="*/ 12 h 53"/>
                  <a:gd name="T80" fmla="*/ 7 w 61"/>
                  <a:gd name="T81" fmla="*/ 19 h 53"/>
                  <a:gd name="T82" fmla="*/ 5 w 61"/>
                  <a:gd name="T83" fmla="*/ 25 h 53"/>
                  <a:gd name="T84" fmla="*/ 7 w 61"/>
                  <a:gd name="T85" fmla="*/ 33 h 53"/>
                  <a:gd name="T86" fmla="*/ 48 w 61"/>
                  <a:gd name="T87" fmla="*/ 15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 h="53">
                    <a:moveTo>
                      <a:pt x="54" y="17"/>
                    </a:moveTo>
                    <a:lnTo>
                      <a:pt x="7" y="37"/>
                    </a:lnTo>
                    <a:lnTo>
                      <a:pt x="13" y="43"/>
                    </a:lnTo>
                    <a:lnTo>
                      <a:pt x="22" y="47"/>
                    </a:lnTo>
                    <a:lnTo>
                      <a:pt x="31" y="49"/>
                    </a:lnTo>
                    <a:lnTo>
                      <a:pt x="39" y="45"/>
                    </a:lnTo>
                    <a:lnTo>
                      <a:pt x="46" y="43"/>
                    </a:lnTo>
                    <a:lnTo>
                      <a:pt x="50" y="39"/>
                    </a:lnTo>
                    <a:lnTo>
                      <a:pt x="54" y="35"/>
                    </a:lnTo>
                    <a:lnTo>
                      <a:pt x="57" y="31"/>
                    </a:lnTo>
                    <a:lnTo>
                      <a:pt x="59" y="31"/>
                    </a:lnTo>
                    <a:lnTo>
                      <a:pt x="61" y="31"/>
                    </a:lnTo>
                    <a:lnTo>
                      <a:pt x="61" y="33"/>
                    </a:lnTo>
                    <a:lnTo>
                      <a:pt x="59" y="39"/>
                    </a:lnTo>
                    <a:lnTo>
                      <a:pt x="54" y="43"/>
                    </a:lnTo>
                    <a:lnTo>
                      <a:pt x="48" y="47"/>
                    </a:lnTo>
                    <a:lnTo>
                      <a:pt x="41" y="49"/>
                    </a:lnTo>
                    <a:lnTo>
                      <a:pt x="31" y="53"/>
                    </a:lnTo>
                    <a:lnTo>
                      <a:pt x="18" y="51"/>
                    </a:lnTo>
                    <a:lnTo>
                      <a:pt x="9" y="45"/>
                    </a:lnTo>
                    <a:lnTo>
                      <a:pt x="2" y="37"/>
                    </a:lnTo>
                    <a:lnTo>
                      <a:pt x="0" y="29"/>
                    </a:lnTo>
                    <a:lnTo>
                      <a:pt x="0" y="23"/>
                    </a:lnTo>
                    <a:lnTo>
                      <a:pt x="2" y="19"/>
                    </a:lnTo>
                    <a:lnTo>
                      <a:pt x="7" y="10"/>
                    </a:lnTo>
                    <a:lnTo>
                      <a:pt x="18" y="4"/>
                    </a:lnTo>
                    <a:lnTo>
                      <a:pt x="28" y="0"/>
                    </a:lnTo>
                    <a:lnTo>
                      <a:pt x="39" y="2"/>
                    </a:lnTo>
                    <a:lnTo>
                      <a:pt x="48" y="8"/>
                    </a:lnTo>
                    <a:lnTo>
                      <a:pt x="54" y="17"/>
                    </a:lnTo>
                    <a:close/>
                    <a:moveTo>
                      <a:pt x="48" y="15"/>
                    </a:moveTo>
                    <a:lnTo>
                      <a:pt x="41" y="10"/>
                    </a:lnTo>
                    <a:lnTo>
                      <a:pt x="35" y="6"/>
                    </a:lnTo>
                    <a:lnTo>
                      <a:pt x="28" y="6"/>
                    </a:lnTo>
                    <a:lnTo>
                      <a:pt x="20" y="8"/>
                    </a:lnTo>
                    <a:lnTo>
                      <a:pt x="11" y="12"/>
                    </a:lnTo>
                    <a:lnTo>
                      <a:pt x="7" y="19"/>
                    </a:lnTo>
                    <a:lnTo>
                      <a:pt x="5" y="25"/>
                    </a:lnTo>
                    <a:lnTo>
                      <a:pt x="7" y="33"/>
                    </a:lnTo>
                    <a:lnTo>
                      <a:pt x="48" y="15"/>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1" name="Freeform 17"/>
              <p:cNvSpPr>
                <a:spLocks/>
              </p:cNvSpPr>
              <p:nvPr/>
            </p:nvSpPr>
            <p:spPr bwMode="auto">
              <a:xfrm>
                <a:off x="674" y="207"/>
                <a:ext cx="71" cy="59"/>
              </a:xfrm>
              <a:custGeom>
                <a:avLst/>
                <a:gdLst>
                  <a:gd name="T0" fmla="*/ 15 w 71"/>
                  <a:gd name="T1" fmla="*/ 16 h 59"/>
                  <a:gd name="T2" fmla="*/ 22 w 71"/>
                  <a:gd name="T3" fmla="*/ 6 h 59"/>
                  <a:gd name="T4" fmla="*/ 28 w 71"/>
                  <a:gd name="T5" fmla="*/ 2 h 59"/>
                  <a:gd name="T6" fmla="*/ 39 w 71"/>
                  <a:gd name="T7" fmla="*/ 2 h 59"/>
                  <a:gd name="T8" fmla="*/ 48 w 71"/>
                  <a:gd name="T9" fmla="*/ 4 h 59"/>
                  <a:gd name="T10" fmla="*/ 52 w 71"/>
                  <a:gd name="T11" fmla="*/ 10 h 59"/>
                  <a:gd name="T12" fmla="*/ 67 w 71"/>
                  <a:gd name="T13" fmla="*/ 36 h 59"/>
                  <a:gd name="T14" fmla="*/ 69 w 71"/>
                  <a:gd name="T15" fmla="*/ 36 h 59"/>
                  <a:gd name="T16" fmla="*/ 71 w 71"/>
                  <a:gd name="T17" fmla="*/ 38 h 59"/>
                  <a:gd name="T18" fmla="*/ 71 w 71"/>
                  <a:gd name="T19" fmla="*/ 41 h 59"/>
                  <a:gd name="T20" fmla="*/ 69 w 71"/>
                  <a:gd name="T21" fmla="*/ 43 h 59"/>
                  <a:gd name="T22" fmla="*/ 56 w 71"/>
                  <a:gd name="T23" fmla="*/ 47 h 59"/>
                  <a:gd name="T24" fmla="*/ 54 w 71"/>
                  <a:gd name="T25" fmla="*/ 47 h 59"/>
                  <a:gd name="T26" fmla="*/ 52 w 71"/>
                  <a:gd name="T27" fmla="*/ 45 h 59"/>
                  <a:gd name="T28" fmla="*/ 54 w 71"/>
                  <a:gd name="T29" fmla="*/ 43 h 59"/>
                  <a:gd name="T30" fmla="*/ 58 w 71"/>
                  <a:gd name="T31" fmla="*/ 41 h 59"/>
                  <a:gd name="T32" fmla="*/ 45 w 71"/>
                  <a:gd name="T33" fmla="*/ 10 h 59"/>
                  <a:gd name="T34" fmla="*/ 37 w 71"/>
                  <a:gd name="T35" fmla="*/ 6 h 59"/>
                  <a:gd name="T36" fmla="*/ 28 w 71"/>
                  <a:gd name="T37" fmla="*/ 8 h 59"/>
                  <a:gd name="T38" fmla="*/ 22 w 71"/>
                  <a:gd name="T39" fmla="*/ 14 h 59"/>
                  <a:gd name="T40" fmla="*/ 28 w 71"/>
                  <a:gd name="T41" fmla="*/ 51 h 59"/>
                  <a:gd name="T42" fmla="*/ 35 w 71"/>
                  <a:gd name="T43" fmla="*/ 49 h 59"/>
                  <a:gd name="T44" fmla="*/ 37 w 71"/>
                  <a:gd name="T45" fmla="*/ 49 h 59"/>
                  <a:gd name="T46" fmla="*/ 37 w 71"/>
                  <a:gd name="T47" fmla="*/ 51 h 59"/>
                  <a:gd name="T48" fmla="*/ 37 w 71"/>
                  <a:gd name="T49" fmla="*/ 53 h 59"/>
                  <a:gd name="T50" fmla="*/ 19 w 71"/>
                  <a:gd name="T51" fmla="*/ 59 h 59"/>
                  <a:gd name="T52" fmla="*/ 17 w 71"/>
                  <a:gd name="T53" fmla="*/ 59 h 59"/>
                  <a:gd name="T54" fmla="*/ 15 w 71"/>
                  <a:gd name="T55" fmla="*/ 57 h 59"/>
                  <a:gd name="T56" fmla="*/ 15 w 71"/>
                  <a:gd name="T57" fmla="*/ 55 h 59"/>
                  <a:gd name="T58" fmla="*/ 17 w 71"/>
                  <a:gd name="T59" fmla="*/ 55 h 59"/>
                  <a:gd name="T60" fmla="*/ 9 w 71"/>
                  <a:gd name="T61" fmla="*/ 16 h 59"/>
                  <a:gd name="T62" fmla="*/ 4 w 71"/>
                  <a:gd name="T63" fmla="*/ 18 h 59"/>
                  <a:gd name="T64" fmla="*/ 2 w 71"/>
                  <a:gd name="T65" fmla="*/ 16 h 59"/>
                  <a:gd name="T66" fmla="*/ 0 w 71"/>
                  <a:gd name="T67" fmla="*/ 16 h 59"/>
                  <a:gd name="T68" fmla="*/ 2 w 71"/>
                  <a:gd name="T69" fmla="*/ 14 h 59"/>
                  <a:gd name="T70" fmla="*/ 13 w 71"/>
                  <a:gd name="T71" fmla="*/ 10 h 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1" h="59">
                    <a:moveTo>
                      <a:pt x="13" y="10"/>
                    </a:moveTo>
                    <a:lnTo>
                      <a:pt x="15" y="16"/>
                    </a:lnTo>
                    <a:lnTo>
                      <a:pt x="19" y="10"/>
                    </a:lnTo>
                    <a:lnTo>
                      <a:pt x="22" y="6"/>
                    </a:lnTo>
                    <a:lnTo>
                      <a:pt x="26" y="4"/>
                    </a:lnTo>
                    <a:lnTo>
                      <a:pt x="28" y="2"/>
                    </a:lnTo>
                    <a:lnTo>
                      <a:pt x="35" y="0"/>
                    </a:lnTo>
                    <a:lnTo>
                      <a:pt x="39" y="2"/>
                    </a:lnTo>
                    <a:lnTo>
                      <a:pt x="43" y="2"/>
                    </a:lnTo>
                    <a:lnTo>
                      <a:pt x="48" y="4"/>
                    </a:lnTo>
                    <a:lnTo>
                      <a:pt x="50" y="8"/>
                    </a:lnTo>
                    <a:lnTo>
                      <a:pt x="52" y="10"/>
                    </a:lnTo>
                    <a:lnTo>
                      <a:pt x="63" y="38"/>
                    </a:lnTo>
                    <a:lnTo>
                      <a:pt x="67" y="36"/>
                    </a:lnTo>
                    <a:lnTo>
                      <a:pt x="69" y="36"/>
                    </a:lnTo>
                    <a:lnTo>
                      <a:pt x="71" y="38"/>
                    </a:lnTo>
                    <a:lnTo>
                      <a:pt x="71" y="41"/>
                    </a:lnTo>
                    <a:lnTo>
                      <a:pt x="69" y="43"/>
                    </a:lnTo>
                    <a:lnTo>
                      <a:pt x="56" y="47"/>
                    </a:lnTo>
                    <a:lnTo>
                      <a:pt x="54" y="47"/>
                    </a:lnTo>
                    <a:lnTo>
                      <a:pt x="52" y="45"/>
                    </a:lnTo>
                    <a:lnTo>
                      <a:pt x="52" y="43"/>
                    </a:lnTo>
                    <a:lnTo>
                      <a:pt x="54" y="43"/>
                    </a:lnTo>
                    <a:lnTo>
                      <a:pt x="54" y="41"/>
                    </a:lnTo>
                    <a:lnTo>
                      <a:pt x="58" y="41"/>
                    </a:lnTo>
                    <a:lnTo>
                      <a:pt x="48" y="14"/>
                    </a:lnTo>
                    <a:lnTo>
                      <a:pt x="45" y="10"/>
                    </a:lnTo>
                    <a:lnTo>
                      <a:pt x="41" y="6"/>
                    </a:lnTo>
                    <a:lnTo>
                      <a:pt x="37" y="6"/>
                    </a:lnTo>
                    <a:lnTo>
                      <a:pt x="30" y="6"/>
                    </a:lnTo>
                    <a:lnTo>
                      <a:pt x="28" y="8"/>
                    </a:lnTo>
                    <a:lnTo>
                      <a:pt x="24" y="10"/>
                    </a:lnTo>
                    <a:lnTo>
                      <a:pt x="22" y="14"/>
                    </a:lnTo>
                    <a:lnTo>
                      <a:pt x="17" y="22"/>
                    </a:lnTo>
                    <a:lnTo>
                      <a:pt x="28" y="51"/>
                    </a:lnTo>
                    <a:lnTo>
                      <a:pt x="32" y="49"/>
                    </a:lnTo>
                    <a:lnTo>
                      <a:pt x="35" y="49"/>
                    </a:lnTo>
                    <a:lnTo>
                      <a:pt x="37" y="49"/>
                    </a:lnTo>
                    <a:lnTo>
                      <a:pt x="37" y="51"/>
                    </a:lnTo>
                    <a:lnTo>
                      <a:pt x="37" y="53"/>
                    </a:lnTo>
                    <a:lnTo>
                      <a:pt x="35" y="53"/>
                    </a:lnTo>
                    <a:lnTo>
                      <a:pt x="19" y="59"/>
                    </a:lnTo>
                    <a:lnTo>
                      <a:pt x="17" y="59"/>
                    </a:lnTo>
                    <a:lnTo>
                      <a:pt x="15" y="59"/>
                    </a:lnTo>
                    <a:lnTo>
                      <a:pt x="15" y="57"/>
                    </a:lnTo>
                    <a:lnTo>
                      <a:pt x="15" y="55"/>
                    </a:lnTo>
                    <a:lnTo>
                      <a:pt x="17" y="55"/>
                    </a:lnTo>
                    <a:lnTo>
                      <a:pt x="24" y="53"/>
                    </a:lnTo>
                    <a:lnTo>
                      <a:pt x="9" y="16"/>
                    </a:lnTo>
                    <a:lnTo>
                      <a:pt x="4" y="16"/>
                    </a:lnTo>
                    <a:lnTo>
                      <a:pt x="4" y="18"/>
                    </a:lnTo>
                    <a:lnTo>
                      <a:pt x="2" y="18"/>
                    </a:lnTo>
                    <a:lnTo>
                      <a:pt x="2" y="16"/>
                    </a:lnTo>
                    <a:lnTo>
                      <a:pt x="0" y="16"/>
                    </a:lnTo>
                    <a:lnTo>
                      <a:pt x="2" y="14"/>
                    </a:lnTo>
                    <a:lnTo>
                      <a:pt x="4" y="12"/>
                    </a:lnTo>
                    <a:lnTo>
                      <a:pt x="13" y="1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2" name="Freeform 18"/>
              <p:cNvSpPr>
                <a:spLocks/>
              </p:cNvSpPr>
              <p:nvPr/>
            </p:nvSpPr>
            <p:spPr bwMode="auto">
              <a:xfrm>
                <a:off x="745" y="187"/>
                <a:ext cx="70" cy="56"/>
              </a:xfrm>
              <a:custGeom>
                <a:avLst/>
                <a:gdLst>
                  <a:gd name="T0" fmla="*/ 13 w 70"/>
                  <a:gd name="T1" fmla="*/ 14 h 56"/>
                  <a:gd name="T2" fmla="*/ 22 w 70"/>
                  <a:gd name="T3" fmla="*/ 6 h 56"/>
                  <a:gd name="T4" fmla="*/ 31 w 70"/>
                  <a:gd name="T5" fmla="*/ 2 h 56"/>
                  <a:gd name="T6" fmla="*/ 39 w 70"/>
                  <a:gd name="T7" fmla="*/ 2 h 56"/>
                  <a:gd name="T8" fmla="*/ 48 w 70"/>
                  <a:gd name="T9" fmla="*/ 4 h 56"/>
                  <a:gd name="T10" fmla="*/ 52 w 70"/>
                  <a:gd name="T11" fmla="*/ 12 h 56"/>
                  <a:gd name="T12" fmla="*/ 65 w 70"/>
                  <a:gd name="T13" fmla="*/ 38 h 56"/>
                  <a:gd name="T14" fmla="*/ 68 w 70"/>
                  <a:gd name="T15" fmla="*/ 38 h 56"/>
                  <a:gd name="T16" fmla="*/ 70 w 70"/>
                  <a:gd name="T17" fmla="*/ 40 h 56"/>
                  <a:gd name="T18" fmla="*/ 68 w 70"/>
                  <a:gd name="T19" fmla="*/ 42 h 56"/>
                  <a:gd name="T20" fmla="*/ 65 w 70"/>
                  <a:gd name="T21" fmla="*/ 44 h 56"/>
                  <a:gd name="T22" fmla="*/ 52 w 70"/>
                  <a:gd name="T23" fmla="*/ 46 h 56"/>
                  <a:gd name="T24" fmla="*/ 50 w 70"/>
                  <a:gd name="T25" fmla="*/ 46 h 56"/>
                  <a:gd name="T26" fmla="*/ 50 w 70"/>
                  <a:gd name="T27" fmla="*/ 44 h 56"/>
                  <a:gd name="T28" fmla="*/ 52 w 70"/>
                  <a:gd name="T29" fmla="*/ 42 h 56"/>
                  <a:gd name="T30" fmla="*/ 48 w 70"/>
                  <a:gd name="T31" fmla="*/ 14 h 56"/>
                  <a:gd name="T32" fmla="*/ 42 w 70"/>
                  <a:gd name="T33" fmla="*/ 6 h 56"/>
                  <a:gd name="T34" fmla="*/ 31 w 70"/>
                  <a:gd name="T35" fmla="*/ 6 h 56"/>
                  <a:gd name="T36" fmla="*/ 24 w 70"/>
                  <a:gd name="T37" fmla="*/ 10 h 56"/>
                  <a:gd name="T38" fmla="*/ 16 w 70"/>
                  <a:gd name="T39" fmla="*/ 22 h 56"/>
                  <a:gd name="T40" fmla="*/ 31 w 70"/>
                  <a:gd name="T41" fmla="*/ 48 h 56"/>
                  <a:gd name="T42" fmla="*/ 33 w 70"/>
                  <a:gd name="T43" fmla="*/ 48 h 56"/>
                  <a:gd name="T44" fmla="*/ 33 w 70"/>
                  <a:gd name="T45" fmla="*/ 50 h 56"/>
                  <a:gd name="T46" fmla="*/ 33 w 70"/>
                  <a:gd name="T47" fmla="*/ 52 h 56"/>
                  <a:gd name="T48" fmla="*/ 16 w 70"/>
                  <a:gd name="T49" fmla="*/ 56 h 56"/>
                  <a:gd name="T50" fmla="*/ 13 w 70"/>
                  <a:gd name="T51" fmla="*/ 56 h 56"/>
                  <a:gd name="T52" fmla="*/ 11 w 70"/>
                  <a:gd name="T53" fmla="*/ 54 h 56"/>
                  <a:gd name="T54" fmla="*/ 11 w 70"/>
                  <a:gd name="T55" fmla="*/ 52 h 56"/>
                  <a:gd name="T56" fmla="*/ 13 w 70"/>
                  <a:gd name="T57" fmla="*/ 52 h 56"/>
                  <a:gd name="T58" fmla="*/ 9 w 70"/>
                  <a:gd name="T59" fmla="*/ 14 h 56"/>
                  <a:gd name="T60" fmla="*/ 3 w 70"/>
                  <a:gd name="T61" fmla="*/ 14 h 56"/>
                  <a:gd name="T62" fmla="*/ 0 w 70"/>
                  <a:gd name="T63" fmla="*/ 14 h 56"/>
                  <a:gd name="T64" fmla="*/ 0 w 70"/>
                  <a:gd name="T65" fmla="*/ 12 h 56"/>
                  <a:gd name="T66" fmla="*/ 3 w 70"/>
                  <a:gd name="T67" fmla="*/ 10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0" h="56">
                    <a:moveTo>
                      <a:pt x="11" y="8"/>
                    </a:moveTo>
                    <a:lnTo>
                      <a:pt x="13" y="14"/>
                    </a:lnTo>
                    <a:lnTo>
                      <a:pt x="18" y="10"/>
                    </a:lnTo>
                    <a:lnTo>
                      <a:pt x="22" y="6"/>
                    </a:lnTo>
                    <a:lnTo>
                      <a:pt x="26" y="4"/>
                    </a:lnTo>
                    <a:lnTo>
                      <a:pt x="31" y="2"/>
                    </a:lnTo>
                    <a:lnTo>
                      <a:pt x="35" y="0"/>
                    </a:lnTo>
                    <a:lnTo>
                      <a:pt x="39" y="2"/>
                    </a:lnTo>
                    <a:lnTo>
                      <a:pt x="44" y="2"/>
                    </a:lnTo>
                    <a:lnTo>
                      <a:pt x="48" y="4"/>
                    </a:lnTo>
                    <a:lnTo>
                      <a:pt x="50" y="8"/>
                    </a:lnTo>
                    <a:lnTo>
                      <a:pt x="52" y="12"/>
                    </a:lnTo>
                    <a:lnTo>
                      <a:pt x="61" y="40"/>
                    </a:lnTo>
                    <a:lnTo>
                      <a:pt x="65" y="38"/>
                    </a:lnTo>
                    <a:lnTo>
                      <a:pt x="68" y="38"/>
                    </a:lnTo>
                    <a:lnTo>
                      <a:pt x="70" y="40"/>
                    </a:lnTo>
                    <a:lnTo>
                      <a:pt x="70" y="42"/>
                    </a:lnTo>
                    <a:lnTo>
                      <a:pt x="68" y="42"/>
                    </a:lnTo>
                    <a:lnTo>
                      <a:pt x="65" y="44"/>
                    </a:lnTo>
                    <a:lnTo>
                      <a:pt x="52" y="46"/>
                    </a:lnTo>
                    <a:lnTo>
                      <a:pt x="50" y="46"/>
                    </a:lnTo>
                    <a:lnTo>
                      <a:pt x="50" y="44"/>
                    </a:lnTo>
                    <a:lnTo>
                      <a:pt x="50" y="42"/>
                    </a:lnTo>
                    <a:lnTo>
                      <a:pt x="52" y="42"/>
                    </a:lnTo>
                    <a:lnTo>
                      <a:pt x="57" y="40"/>
                    </a:lnTo>
                    <a:lnTo>
                      <a:pt x="48" y="14"/>
                    </a:lnTo>
                    <a:lnTo>
                      <a:pt x="46" y="10"/>
                    </a:lnTo>
                    <a:lnTo>
                      <a:pt x="42" y="6"/>
                    </a:lnTo>
                    <a:lnTo>
                      <a:pt x="37" y="6"/>
                    </a:lnTo>
                    <a:lnTo>
                      <a:pt x="31" y="6"/>
                    </a:lnTo>
                    <a:lnTo>
                      <a:pt x="29" y="8"/>
                    </a:lnTo>
                    <a:lnTo>
                      <a:pt x="24" y="10"/>
                    </a:lnTo>
                    <a:lnTo>
                      <a:pt x="20" y="14"/>
                    </a:lnTo>
                    <a:lnTo>
                      <a:pt x="16" y="22"/>
                    </a:lnTo>
                    <a:lnTo>
                      <a:pt x="24" y="48"/>
                    </a:lnTo>
                    <a:lnTo>
                      <a:pt x="31" y="48"/>
                    </a:lnTo>
                    <a:lnTo>
                      <a:pt x="33" y="48"/>
                    </a:lnTo>
                    <a:lnTo>
                      <a:pt x="33" y="50"/>
                    </a:lnTo>
                    <a:lnTo>
                      <a:pt x="33" y="52"/>
                    </a:lnTo>
                    <a:lnTo>
                      <a:pt x="31" y="52"/>
                    </a:lnTo>
                    <a:lnTo>
                      <a:pt x="16" y="56"/>
                    </a:lnTo>
                    <a:lnTo>
                      <a:pt x="13" y="56"/>
                    </a:lnTo>
                    <a:lnTo>
                      <a:pt x="11" y="56"/>
                    </a:lnTo>
                    <a:lnTo>
                      <a:pt x="11" y="54"/>
                    </a:lnTo>
                    <a:lnTo>
                      <a:pt x="11" y="52"/>
                    </a:lnTo>
                    <a:lnTo>
                      <a:pt x="13" y="52"/>
                    </a:lnTo>
                    <a:lnTo>
                      <a:pt x="20" y="50"/>
                    </a:lnTo>
                    <a:lnTo>
                      <a:pt x="9" y="14"/>
                    </a:lnTo>
                    <a:lnTo>
                      <a:pt x="5" y="14"/>
                    </a:lnTo>
                    <a:lnTo>
                      <a:pt x="3" y="14"/>
                    </a:lnTo>
                    <a:lnTo>
                      <a:pt x="0" y="14"/>
                    </a:lnTo>
                    <a:lnTo>
                      <a:pt x="0" y="12"/>
                    </a:lnTo>
                    <a:lnTo>
                      <a:pt x="3" y="10"/>
                    </a:lnTo>
                    <a:lnTo>
                      <a:pt x="11" y="8"/>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3" name="Freeform 19"/>
              <p:cNvSpPr>
                <a:spLocks noEditPoints="1"/>
              </p:cNvSpPr>
              <p:nvPr/>
            </p:nvSpPr>
            <p:spPr bwMode="auto">
              <a:xfrm>
                <a:off x="821" y="172"/>
                <a:ext cx="59" cy="51"/>
              </a:xfrm>
              <a:custGeom>
                <a:avLst/>
                <a:gdLst>
                  <a:gd name="T0" fmla="*/ 57 w 59"/>
                  <a:gd name="T1" fmla="*/ 23 h 51"/>
                  <a:gd name="T2" fmla="*/ 7 w 59"/>
                  <a:gd name="T3" fmla="*/ 31 h 51"/>
                  <a:gd name="T4" fmla="*/ 11 w 59"/>
                  <a:gd name="T5" fmla="*/ 39 h 51"/>
                  <a:gd name="T6" fmla="*/ 18 w 59"/>
                  <a:gd name="T7" fmla="*/ 45 h 51"/>
                  <a:gd name="T8" fmla="*/ 26 w 59"/>
                  <a:gd name="T9" fmla="*/ 47 h 51"/>
                  <a:gd name="T10" fmla="*/ 35 w 59"/>
                  <a:gd name="T11" fmla="*/ 47 h 51"/>
                  <a:gd name="T12" fmla="*/ 41 w 59"/>
                  <a:gd name="T13" fmla="*/ 45 h 51"/>
                  <a:gd name="T14" fmla="*/ 46 w 59"/>
                  <a:gd name="T15" fmla="*/ 43 h 51"/>
                  <a:gd name="T16" fmla="*/ 50 w 59"/>
                  <a:gd name="T17" fmla="*/ 41 h 51"/>
                  <a:gd name="T18" fmla="*/ 54 w 59"/>
                  <a:gd name="T19" fmla="*/ 37 h 51"/>
                  <a:gd name="T20" fmla="*/ 57 w 59"/>
                  <a:gd name="T21" fmla="*/ 37 h 51"/>
                  <a:gd name="T22" fmla="*/ 57 w 59"/>
                  <a:gd name="T23" fmla="*/ 35 h 51"/>
                  <a:gd name="T24" fmla="*/ 59 w 59"/>
                  <a:gd name="T25" fmla="*/ 35 h 51"/>
                  <a:gd name="T26" fmla="*/ 59 w 59"/>
                  <a:gd name="T27" fmla="*/ 37 h 51"/>
                  <a:gd name="T28" fmla="*/ 59 w 59"/>
                  <a:gd name="T29" fmla="*/ 37 h 51"/>
                  <a:gd name="T30" fmla="*/ 59 w 59"/>
                  <a:gd name="T31" fmla="*/ 39 h 51"/>
                  <a:gd name="T32" fmla="*/ 59 w 59"/>
                  <a:gd name="T33" fmla="*/ 39 h 51"/>
                  <a:gd name="T34" fmla="*/ 54 w 59"/>
                  <a:gd name="T35" fmla="*/ 43 h 51"/>
                  <a:gd name="T36" fmla="*/ 50 w 59"/>
                  <a:gd name="T37" fmla="*/ 47 h 51"/>
                  <a:gd name="T38" fmla="*/ 44 w 59"/>
                  <a:gd name="T39" fmla="*/ 49 h 51"/>
                  <a:gd name="T40" fmla="*/ 35 w 59"/>
                  <a:gd name="T41" fmla="*/ 51 h 51"/>
                  <a:gd name="T42" fmla="*/ 24 w 59"/>
                  <a:gd name="T43" fmla="*/ 51 h 51"/>
                  <a:gd name="T44" fmla="*/ 13 w 59"/>
                  <a:gd name="T45" fmla="*/ 47 h 51"/>
                  <a:gd name="T46" fmla="*/ 5 w 59"/>
                  <a:gd name="T47" fmla="*/ 39 h 51"/>
                  <a:gd name="T48" fmla="*/ 0 w 59"/>
                  <a:gd name="T49" fmla="*/ 31 h 51"/>
                  <a:gd name="T50" fmla="*/ 0 w 59"/>
                  <a:gd name="T51" fmla="*/ 21 h 51"/>
                  <a:gd name="T52" fmla="*/ 5 w 59"/>
                  <a:gd name="T53" fmla="*/ 13 h 51"/>
                  <a:gd name="T54" fmla="*/ 13 w 59"/>
                  <a:gd name="T55" fmla="*/ 4 h 51"/>
                  <a:gd name="T56" fmla="*/ 24 w 59"/>
                  <a:gd name="T57" fmla="*/ 0 h 51"/>
                  <a:gd name="T58" fmla="*/ 35 w 59"/>
                  <a:gd name="T59" fmla="*/ 0 h 51"/>
                  <a:gd name="T60" fmla="*/ 44 w 59"/>
                  <a:gd name="T61" fmla="*/ 4 h 51"/>
                  <a:gd name="T62" fmla="*/ 52 w 59"/>
                  <a:gd name="T63" fmla="*/ 13 h 51"/>
                  <a:gd name="T64" fmla="*/ 57 w 59"/>
                  <a:gd name="T65" fmla="*/ 23 h 51"/>
                  <a:gd name="T66" fmla="*/ 50 w 59"/>
                  <a:gd name="T67" fmla="*/ 19 h 51"/>
                  <a:gd name="T68" fmla="*/ 46 w 59"/>
                  <a:gd name="T69" fmla="*/ 13 h 51"/>
                  <a:gd name="T70" fmla="*/ 39 w 59"/>
                  <a:gd name="T71" fmla="*/ 9 h 51"/>
                  <a:gd name="T72" fmla="*/ 33 w 59"/>
                  <a:gd name="T73" fmla="*/ 4 h 51"/>
                  <a:gd name="T74" fmla="*/ 24 w 59"/>
                  <a:gd name="T75" fmla="*/ 7 h 51"/>
                  <a:gd name="T76" fmla="*/ 15 w 59"/>
                  <a:gd name="T77" fmla="*/ 9 h 51"/>
                  <a:gd name="T78" fmla="*/ 11 w 59"/>
                  <a:gd name="T79" fmla="*/ 13 h 51"/>
                  <a:gd name="T80" fmla="*/ 7 w 59"/>
                  <a:gd name="T81" fmla="*/ 19 h 51"/>
                  <a:gd name="T82" fmla="*/ 5 w 59"/>
                  <a:gd name="T83" fmla="*/ 27 h 51"/>
                  <a:gd name="T84" fmla="*/ 50 w 59"/>
                  <a:gd name="T85" fmla="*/ 19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 h="51">
                    <a:moveTo>
                      <a:pt x="57" y="23"/>
                    </a:moveTo>
                    <a:lnTo>
                      <a:pt x="7" y="31"/>
                    </a:lnTo>
                    <a:lnTo>
                      <a:pt x="11" y="39"/>
                    </a:lnTo>
                    <a:lnTo>
                      <a:pt x="18" y="45"/>
                    </a:lnTo>
                    <a:lnTo>
                      <a:pt x="26" y="47"/>
                    </a:lnTo>
                    <a:lnTo>
                      <a:pt x="35" y="47"/>
                    </a:lnTo>
                    <a:lnTo>
                      <a:pt x="41" y="45"/>
                    </a:lnTo>
                    <a:lnTo>
                      <a:pt x="46" y="43"/>
                    </a:lnTo>
                    <a:lnTo>
                      <a:pt x="50" y="41"/>
                    </a:lnTo>
                    <a:lnTo>
                      <a:pt x="54" y="37"/>
                    </a:lnTo>
                    <a:lnTo>
                      <a:pt x="57" y="37"/>
                    </a:lnTo>
                    <a:lnTo>
                      <a:pt x="57" y="35"/>
                    </a:lnTo>
                    <a:lnTo>
                      <a:pt x="59" y="35"/>
                    </a:lnTo>
                    <a:lnTo>
                      <a:pt x="59" y="37"/>
                    </a:lnTo>
                    <a:lnTo>
                      <a:pt x="59" y="39"/>
                    </a:lnTo>
                    <a:lnTo>
                      <a:pt x="54" y="43"/>
                    </a:lnTo>
                    <a:lnTo>
                      <a:pt x="50" y="47"/>
                    </a:lnTo>
                    <a:lnTo>
                      <a:pt x="44" y="49"/>
                    </a:lnTo>
                    <a:lnTo>
                      <a:pt x="35" y="51"/>
                    </a:lnTo>
                    <a:lnTo>
                      <a:pt x="24" y="51"/>
                    </a:lnTo>
                    <a:lnTo>
                      <a:pt x="13" y="47"/>
                    </a:lnTo>
                    <a:lnTo>
                      <a:pt x="5" y="39"/>
                    </a:lnTo>
                    <a:lnTo>
                      <a:pt x="0" y="31"/>
                    </a:lnTo>
                    <a:lnTo>
                      <a:pt x="0" y="21"/>
                    </a:lnTo>
                    <a:lnTo>
                      <a:pt x="5" y="13"/>
                    </a:lnTo>
                    <a:lnTo>
                      <a:pt x="13" y="4"/>
                    </a:lnTo>
                    <a:lnTo>
                      <a:pt x="24" y="0"/>
                    </a:lnTo>
                    <a:lnTo>
                      <a:pt x="35" y="0"/>
                    </a:lnTo>
                    <a:lnTo>
                      <a:pt x="44" y="4"/>
                    </a:lnTo>
                    <a:lnTo>
                      <a:pt x="52" y="13"/>
                    </a:lnTo>
                    <a:lnTo>
                      <a:pt x="57" y="23"/>
                    </a:lnTo>
                    <a:close/>
                    <a:moveTo>
                      <a:pt x="50" y="19"/>
                    </a:moveTo>
                    <a:lnTo>
                      <a:pt x="46" y="13"/>
                    </a:lnTo>
                    <a:lnTo>
                      <a:pt x="39" y="9"/>
                    </a:lnTo>
                    <a:lnTo>
                      <a:pt x="33" y="4"/>
                    </a:lnTo>
                    <a:lnTo>
                      <a:pt x="24" y="7"/>
                    </a:lnTo>
                    <a:lnTo>
                      <a:pt x="15" y="9"/>
                    </a:lnTo>
                    <a:lnTo>
                      <a:pt x="11" y="13"/>
                    </a:lnTo>
                    <a:lnTo>
                      <a:pt x="7" y="19"/>
                    </a:lnTo>
                    <a:lnTo>
                      <a:pt x="5" y="27"/>
                    </a:lnTo>
                    <a:lnTo>
                      <a:pt x="50" y="19"/>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4" name="Freeform 20"/>
              <p:cNvSpPr>
                <a:spLocks noEditPoints="1"/>
              </p:cNvSpPr>
              <p:nvPr/>
            </p:nvSpPr>
            <p:spPr bwMode="auto">
              <a:xfrm>
                <a:off x="966" y="136"/>
                <a:ext cx="65" cy="73"/>
              </a:xfrm>
              <a:custGeom>
                <a:avLst/>
                <a:gdLst>
                  <a:gd name="T0" fmla="*/ 52 w 65"/>
                  <a:gd name="T1" fmla="*/ 0 h 73"/>
                  <a:gd name="T2" fmla="*/ 55 w 65"/>
                  <a:gd name="T3" fmla="*/ 65 h 73"/>
                  <a:gd name="T4" fmla="*/ 61 w 65"/>
                  <a:gd name="T5" fmla="*/ 65 h 73"/>
                  <a:gd name="T6" fmla="*/ 63 w 65"/>
                  <a:gd name="T7" fmla="*/ 65 h 73"/>
                  <a:gd name="T8" fmla="*/ 63 w 65"/>
                  <a:gd name="T9" fmla="*/ 65 h 73"/>
                  <a:gd name="T10" fmla="*/ 65 w 65"/>
                  <a:gd name="T11" fmla="*/ 67 h 73"/>
                  <a:gd name="T12" fmla="*/ 65 w 65"/>
                  <a:gd name="T13" fmla="*/ 67 h 73"/>
                  <a:gd name="T14" fmla="*/ 65 w 65"/>
                  <a:gd name="T15" fmla="*/ 69 h 73"/>
                  <a:gd name="T16" fmla="*/ 63 w 65"/>
                  <a:gd name="T17" fmla="*/ 69 h 73"/>
                  <a:gd name="T18" fmla="*/ 63 w 65"/>
                  <a:gd name="T19" fmla="*/ 69 h 73"/>
                  <a:gd name="T20" fmla="*/ 61 w 65"/>
                  <a:gd name="T21" fmla="*/ 69 h 73"/>
                  <a:gd name="T22" fmla="*/ 50 w 65"/>
                  <a:gd name="T23" fmla="*/ 71 h 73"/>
                  <a:gd name="T24" fmla="*/ 50 w 65"/>
                  <a:gd name="T25" fmla="*/ 61 h 73"/>
                  <a:gd name="T26" fmla="*/ 39 w 65"/>
                  <a:gd name="T27" fmla="*/ 71 h 73"/>
                  <a:gd name="T28" fmla="*/ 29 w 65"/>
                  <a:gd name="T29" fmla="*/ 73 h 73"/>
                  <a:gd name="T30" fmla="*/ 22 w 65"/>
                  <a:gd name="T31" fmla="*/ 71 h 73"/>
                  <a:gd name="T32" fmla="*/ 16 w 65"/>
                  <a:gd name="T33" fmla="*/ 69 h 73"/>
                  <a:gd name="T34" fmla="*/ 9 w 65"/>
                  <a:gd name="T35" fmla="*/ 65 h 73"/>
                  <a:gd name="T36" fmla="*/ 5 w 65"/>
                  <a:gd name="T37" fmla="*/ 61 h 73"/>
                  <a:gd name="T38" fmla="*/ 3 w 65"/>
                  <a:gd name="T39" fmla="*/ 55 h 73"/>
                  <a:gd name="T40" fmla="*/ 0 w 65"/>
                  <a:gd name="T41" fmla="*/ 49 h 73"/>
                  <a:gd name="T42" fmla="*/ 0 w 65"/>
                  <a:gd name="T43" fmla="*/ 40 h 73"/>
                  <a:gd name="T44" fmla="*/ 5 w 65"/>
                  <a:gd name="T45" fmla="*/ 34 h 73"/>
                  <a:gd name="T46" fmla="*/ 9 w 65"/>
                  <a:gd name="T47" fmla="*/ 30 h 73"/>
                  <a:gd name="T48" fmla="*/ 13 w 65"/>
                  <a:gd name="T49" fmla="*/ 24 h 73"/>
                  <a:gd name="T50" fmla="*/ 20 w 65"/>
                  <a:gd name="T51" fmla="*/ 22 h 73"/>
                  <a:gd name="T52" fmla="*/ 26 w 65"/>
                  <a:gd name="T53" fmla="*/ 20 h 73"/>
                  <a:gd name="T54" fmla="*/ 37 w 65"/>
                  <a:gd name="T55" fmla="*/ 24 h 73"/>
                  <a:gd name="T56" fmla="*/ 48 w 65"/>
                  <a:gd name="T57" fmla="*/ 32 h 73"/>
                  <a:gd name="T58" fmla="*/ 48 w 65"/>
                  <a:gd name="T59" fmla="*/ 6 h 73"/>
                  <a:gd name="T60" fmla="*/ 42 w 65"/>
                  <a:gd name="T61" fmla="*/ 6 h 73"/>
                  <a:gd name="T62" fmla="*/ 39 w 65"/>
                  <a:gd name="T63" fmla="*/ 6 h 73"/>
                  <a:gd name="T64" fmla="*/ 37 w 65"/>
                  <a:gd name="T65" fmla="*/ 4 h 73"/>
                  <a:gd name="T66" fmla="*/ 37 w 65"/>
                  <a:gd name="T67" fmla="*/ 4 h 73"/>
                  <a:gd name="T68" fmla="*/ 37 w 65"/>
                  <a:gd name="T69" fmla="*/ 2 h 73"/>
                  <a:gd name="T70" fmla="*/ 37 w 65"/>
                  <a:gd name="T71" fmla="*/ 2 h 73"/>
                  <a:gd name="T72" fmla="*/ 39 w 65"/>
                  <a:gd name="T73" fmla="*/ 2 h 73"/>
                  <a:gd name="T74" fmla="*/ 42 w 65"/>
                  <a:gd name="T75" fmla="*/ 0 h 73"/>
                  <a:gd name="T76" fmla="*/ 52 w 65"/>
                  <a:gd name="T77" fmla="*/ 0 h 73"/>
                  <a:gd name="T78" fmla="*/ 48 w 65"/>
                  <a:gd name="T79" fmla="*/ 47 h 73"/>
                  <a:gd name="T80" fmla="*/ 46 w 65"/>
                  <a:gd name="T81" fmla="*/ 38 h 73"/>
                  <a:gd name="T82" fmla="*/ 42 w 65"/>
                  <a:gd name="T83" fmla="*/ 32 h 73"/>
                  <a:gd name="T84" fmla="*/ 35 w 65"/>
                  <a:gd name="T85" fmla="*/ 28 h 73"/>
                  <a:gd name="T86" fmla="*/ 26 w 65"/>
                  <a:gd name="T87" fmla="*/ 26 h 73"/>
                  <a:gd name="T88" fmla="*/ 18 w 65"/>
                  <a:gd name="T89" fmla="*/ 28 h 73"/>
                  <a:gd name="T90" fmla="*/ 11 w 65"/>
                  <a:gd name="T91" fmla="*/ 32 h 73"/>
                  <a:gd name="T92" fmla="*/ 7 w 65"/>
                  <a:gd name="T93" fmla="*/ 40 h 73"/>
                  <a:gd name="T94" fmla="*/ 5 w 65"/>
                  <a:gd name="T95" fmla="*/ 49 h 73"/>
                  <a:gd name="T96" fmla="*/ 7 w 65"/>
                  <a:gd name="T97" fmla="*/ 57 h 73"/>
                  <a:gd name="T98" fmla="*/ 13 w 65"/>
                  <a:gd name="T99" fmla="*/ 63 h 73"/>
                  <a:gd name="T100" fmla="*/ 20 w 65"/>
                  <a:gd name="T101" fmla="*/ 67 h 73"/>
                  <a:gd name="T102" fmla="*/ 29 w 65"/>
                  <a:gd name="T103" fmla="*/ 69 h 73"/>
                  <a:gd name="T104" fmla="*/ 37 w 65"/>
                  <a:gd name="T105" fmla="*/ 65 h 73"/>
                  <a:gd name="T106" fmla="*/ 44 w 65"/>
                  <a:gd name="T107" fmla="*/ 61 h 73"/>
                  <a:gd name="T108" fmla="*/ 48 w 65"/>
                  <a:gd name="T109" fmla="*/ 55 h 73"/>
                  <a:gd name="T110" fmla="*/ 48 w 65"/>
                  <a:gd name="T111" fmla="*/ 47 h 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5" h="73">
                    <a:moveTo>
                      <a:pt x="52" y="0"/>
                    </a:moveTo>
                    <a:lnTo>
                      <a:pt x="55" y="65"/>
                    </a:lnTo>
                    <a:lnTo>
                      <a:pt x="61" y="65"/>
                    </a:lnTo>
                    <a:lnTo>
                      <a:pt x="63" y="65"/>
                    </a:lnTo>
                    <a:lnTo>
                      <a:pt x="65" y="67"/>
                    </a:lnTo>
                    <a:lnTo>
                      <a:pt x="65" y="69"/>
                    </a:lnTo>
                    <a:lnTo>
                      <a:pt x="63" y="69"/>
                    </a:lnTo>
                    <a:lnTo>
                      <a:pt x="61" y="69"/>
                    </a:lnTo>
                    <a:lnTo>
                      <a:pt x="50" y="71"/>
                    </a:lnTo>
                    <a:lnTo>
                      <a:pt x="50" y="61"/>
                    </a:lnTo>
                    <a:lnTo>
                      <a:pt x="39" y="71"/>
                    </a:lnTo>
                    <a:lnTo>
                      <a:pt x="29" y="73"/>
                    </a:lnTo>
                    <a:lnTo>
                      <a:pt x="22" y="71"/>
                    </a:lnTo>
                    <a:lnTo>
                      <a:pt x="16" y="69"/>
                    </a:lnTo>
                    <a:lnTo>
                      <a:pt x="9" y="65"/>
                    </a:lnTo>
                    <a:lnTo>
                      <a:pt x="5" y="61"/>
                    </a:lnTo>
                    <a:lnTo>
                      <a:pt x="3" y="55"/>
                    </a:lnTo>
                    <a:lnTo>
                      <a:pt x="0" y="49"/>
                    </a:lnTo>
                    <a:lnTo>
                      <a:pt x="0" y="40"/>
                    </a:lnTo>
                    <a:lnTo>
                      <a:pt x="5" y="34"/>
                    </a:lnTo>
                    <a:lnTo>
                      <a:pt x="9" y="30"/>
                    </a:lnTo>
                    <a:lnTo>
                      <a:pt x="13" y="24"/>
                    </a:lnTo>
                    <a:lnTo>
                      <a:pt x="20" y="22"/>
                    </a:lnTo>
                    <a:lnTo>
                      <a:pt x="26" y="20"/>
                    </a:lnTo>
                    <a:lnTo>
                      <a:pt x="37" y="24"/>
                    </a:lnTo>
                    <a:lnTo>
                      <a:pt x="48" y="32"/>
                    </a:lnTo>
                    <a:lnTo>
                      <a:pt x="48" y="6"/>
                    </a:lnTo>
                    <a:lnTo>
                      <a:pt x="42" y="6"/>
                    </a:lnTo>
                    <a:lnTo>
                      <a:pt x="39" y="6"/>
                    </a:lnTo>
                    <a:lnTo>
                      <a:pt x="37" y="4"/>
                    </a:lnTo>
                    <a:lnTo>
                      <a:pt x="37" y="2"/>
                    </a:lnTo>
                    <a:lnTo>
                      <a:pt x="39" y="2"/>
                    </a:lnTo>
                    <a:lnTo>
                      <a:pt x="42" y="0"/>
                    </a:lnTo>
                    <a:lnTo>
                      <a:pt x="52" y="0"/>
                    </a:lnTo>
                    <a:close/>
                    <a:moveTo>
                      <a:pt x="48" y="47"/>
                    </a:moveTo>
                    <a:lnTo>
                      <a:pt x="46" y="38"/>
                    </a:lnTo>
                    <a:lnTo>
                      <a:pt x="42" y="32"/>
                    </a:lnTo>
                    <a:lnTo>
                      <a:pt x="35" y="28"/>
                    </a:lnTo>
                    <a:lnTo>
                      <a:pt x="26" y="26"/>
                    </a:lnTo>
                    <a:lnTo>
                      <a:pt x="18" y="28"/>
                    </a:lnTo>
                    <a:lnTo>
                      <a:pt x="11" y="32"/>
                    </a:lnTo>
                    <a:lnTo>
                      <a:pt x="7" y="40"/>
                    </a:lnTo>
                    <a:lnTo>
                      <a:pt x="5" y="49"/>
                    </a:lnTo>
                    <a:lnTo>
                      <a:pt x="7" y="57"/>
                    </a:lnTo>
                    <a:lnTo>
                      <a:pt x="13" y="63"/>
                    </a:lnTo>
                    <a:lnTo>
                      <a:pt x="20" y="67"/>
                    </a:lnTo>
                    <a:lnTo>
                      <a:pt x="29" y="69"/>
                    </a:lnTo>
                    <a:lnTo>
                      <a:pt x="37" y="65"/>
                    </a:lnTo>
                    <a:lnTo>
                      <a:pt x="44" y="61"/>
                    </a:lnTo>
                    <a:lnTo>
                      <a:pt x="48" y="55"/>
                    </a:lnTo>
                    <a:lnTo>
                      <a:pt x="48" y="47"/>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5" name="Freeform 21"/>
              <p:cNvSpPr>
                <a:spLocks noEditPoints="1"/>
              </p:cNvSpPr>
              <p:nvPr/>
            </p:nvSpPr>
            <p:spPr bwMode="auto">
              <a:xfrm>
                <a:off x="1040" y="156"/>
                <a:ext cx="56" cy="53"/>
              </a:xfrm>
              <a:custGeom>
                <a:avLst/>
                <a:gdLst>
                  <a:gd name="T0" fmla="*/ 56 w 56"/>
                  <a:gd name="T1" fmla="*/ 29 h 53"/>
                  <a:gd name="T2" fmla="*/ 4 w 56"/>
                  <a:gd name="T3" fmla="*/ 27 h 53"/>
                  <a:gd name="T4" fmla="*/ 9 w 56"/>
                  <a:gd name="T5" fmla="*/ 35 h 53"/>
                  <a:gd name="T6" fmla="*/ 13 w 56"/>
                  <a:gd name="T7" fmla="*/ 43 h 53"/>
                  <a:gd name="T8" fmla="*/ 20 w 56"/>
                  <a:gd name="T9" fmla="*/ 47 h 53"/>
                  <a:gd name="T10" fmla="*/ 28 w 56"/>
                  <a:gd name="T11" fmla="*/ 49 h 53"/>
                  <a:gd name="T12" fmla="*/ 35 w 56"/>
                  <a:gd name="T13" fmla="*/ 49 h 53"/>
                  <a:gd name="T14" fmla="*/ 41 w 56"/>
                  <a:gd name="T15" fmla="*/ 47 h 53"/>
                  <a:gd name="T16" fmla="*/ 48 w 56"/>
                  <a:gd name="T17" fmla="*/ 45 h 53"/>
                  <a:gd name="T18" fmla="*/ 52 w 56"/>
                  <a:gd name="T19" fmla="*/ 43 h 53"/>
                  <a:gd name="T20" fmla="*/ 52 w 56"/>
                  <a:gd name="T21" fmla="*/ 43 h 53"/>
                  <a:gd name="T22" fmla="*/ 52 w 56"/>
                  <a:gd name="T23" fmla="*/ 41 h 53"/>
                  <a:gd name="T24" fmla="*/ 54 w 56"/>
                  <a:gd name="T25" fmla="*/ 43 h 53"/>
                  <a:gd name="T26" fmla="*/ 54 w 56"/>
                  <a:gd name="T27" fmla="*/ 43 h 53"/>
                  <a:gd name="T28" fmla="*/ 56 w 56"/>
                  <a:gd name="T29" fmla="*/ 43 h 53"/>
                  <a:gd name="T30" fmla="*/ 56 w 56"/>
                  <a:gd name="T31" fmla="*/ 45 h 53"/>
                  <a:gd name="T32" fmla="*/ 54 w 56"/>
                  <a:gd name="T33" fmla="*/ 45 h 53"/>
                  <a:gd name="T34" fmla="*/ 54 w 56"/>
                  <a:gd name="T35" fmla="*/ 47 h 53"/>
                  <a:gd name="T36" fmla="*/ 50 w 56"/>
                  <a:gd name="T37" fmla="*/ 49 h 53"/>
                  <a:gd name="T38" fmla="*/ 43 w 56"/>
                  <a:gd name="T39" fmla="*/ 51 h 53"/>
                  <a:gd name="T40" fmla="*/ 37 w 56"/>
                  <a:gd name="T41" fmla="*/ 53 h 53"/>
                  <a:gd name="T42" fmla="*/ 28 w 56"/>
                  <a:gd name="T43" fmla="*/ 53 h 53"/>
                  <a:gd name="T44" fmla="*/ 17 w 56"/>
                  <a:gd name="T45" fmla="*/ 51 h 53"/>
                  <a:gd name="T46" fmla="*/ 9 w 56"/>
                  <a:gd name="T47" fmla="*/ 45 h 53"/>
                  <a:gd name="T48" fmla="*/ 2 w 56"/>
                  <a:gd name="T49" fmla="*/ 35 h 53"/>
                  <a:gd name="T50" fmla="*/ 0 w 56"/>
                  <a:gd name="T51" fmla="*/ 25 h 53"/>
                  <a:gd name="T52" fmla="*/ 2 w 56"/>
                  <a:gd name="T53" fmla="*/ 16 h 53"/>
                  <a:gd name="T54" fmla="*/ 9 w 56"/>
                  <a:gd name="T55" fmla="*/ 8 h 53"/>
                  <a:gd name="T56" fmla="*/ 20 w 56"/>
                  <a:gd name="T57" fmla="*/ 2 h 53"/>
                  <a:gd name="T58" fmla="*/ 28 w 56"/>
                  <a:gd name="T59" fmla="*/ 0 h 53"/>
                  <a:gd name="T60" fmla="*/ 39 w 56"/>
                  <a:gd name="T61" fmla="*/ 4 h 53"/>
                  <a:gd name="T62" fmla="*/ 48 w 56"/>
                  <a:gd name="T63" fmla="*/ 8 h 53"/>
                  <a:gd name="T64" fmla="*/ 54 w 56"/>
                  <a:gd name="T65" fmla="*/ 18 h 53"/>
                  <a:gd name="T66" fmla="*/ 56 w 56"/>
                  <a:gd name="T67" fmla="*/ 29 h 53"/>
                  <a:gd name="T68" fmla="*/ 50 w 56"/>
                  <a:gd name="T69" fmla="*/ 25 h 53"/>
                  <a:gd name="T70" fmla="*/ 48 w 56"/>
                  <a:gd name="T71" fmla="*/ 16 h 53"/>
                  <a:gd name="T72" fmla="*/ 43 w 56"/>
                  <a:gd name="T73" fmla="*/ 10 h 53"/>
                  <a:gd name="T74" fmla="*/ 37 w 56"/>
                  <a:gd name="T75" fmla="*/ 8 h 53"/>
                  <a:gd name="T76" fmla="*/ 28 w 56"/>
                  <a:gd name="T77" fmla="*/ 6 h 53"/>
                  <a:gd name="T78" fmla="*/ 22 w 56"/>
                  <a:gd name="T79" fmla="*/ 6 h 53"/>
                  <a:gd name="T80" fmla="*/ 13 w 56"/>
                  <a:gd name="T81" fmla="*/ 10 h 53"/>
                  <a:gd name="T82" fmla="*/ 9 w 56"/>
                  <a:gd name="T83" fmla="*/ 14 h 53"/>
                  <a:gd name="T84" fmla="*/ 4 w 56"/>
                  <a:gd name="T85" fmla="*/ 23 h 53"/>
                  <a:gd name="T86" fmla="*/ 50 w 56"/>
                  <a:gd name="T87" fmla="*/ 25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6" h="53">
                    <a:moveTo>
                      <a:pt x="56" y="29"/>
                    </a:moveTo>
                    <a:lnTo>
                      <a:pt x="4" y="27"/>
                    </a:lnTo>
                    <a:lnTo>
                      <a:pt x="9" y="35"/>
                    </a:lnTo>
                    <a:lnTo>
                      <a:pt x="13" y="43"/>
                    </a:lnTo>
                    <a:lnTo>
                      <a:pt x="20" y="47"/>
                    </a:lnTo>
                    <a:lnTo>
                      <a:pt x="28" y="49"/>
                    </a:lnTo>
                    <a:lnTo>
                      <a:pt x="35" y="49"/>
                    </a:lnTo>
                    <a:lnTo>
                      <a:pt x="41" y="47"/>
                    </a:lnTo>
                    <a:lnTo>
                      <a:pt x="48" y="45"/>
                    </a:lnTo>
                    <a:lnTo>
                      <a:pt x="52" y="43"/>
                    </a:lnTo>
                    <a:lnTo>
                      <a:pt x="52" y="41"/>
                    </a:lnTo>
                    <a:lnTo>
                      <a:pt x="54" y="43"/>
                    </a:lnTo>
                    <a:lnTo>
                      <a:pt x="56" y="43"/>
                    </a:lnTo>
                    <a:lnTo>
                      <a:pt x="56" y="45"/>
                    </a:lnTo>
                    <a:lnTo>
                      <a:pt x="54" y="45"/>
                    </a:lnTo>
                    <a:lnTo>
                      <a:pt x="54" y="47"/>
                    </a:lnTo>
                    <a:lnTo>
                      <a:pt x="50" y="49"/>
                    </a:lnTo>
                    <a:lnTo>
                      <a:pt x="43" y="51"/>
                    </a:lnTo>
                    <a:lnTo>
                      <a:pt x="37" y="53"/>
                    </a:lnTo>
                    <a:lnTo>
                      <a:pt x="28" y="53"/>
                    </a:lnTo>
                    <a:lnTo>
                      <a:pt x="17" y="51"/>
                    </a:lnTo>
                    <a:lnTo>
                      <a:pt x="9" y="45"/>
                    </a:lnTo>
                    <a:lnTo>
                      <a:pt x="2" y="35"/>
                    </a:lnTo>
                    <a:lnTo>
                      <a:pt x="0" y="25"/>
                    </a:lnTo>
                    <a:lnTo>
                      <a:pt x="2" y="16"/>
                    </a:lnTo>
                    <a:lnTo>
                      <a:pt x="9" y="8"/>
                    </a:lnTo>
                    <a:lnTo>
                      <a:pt x="20" y="2"/>
                    </a:lnTo>
                    <a:lnTo>
                      <a:pt x="28" y="0"/>
                    </a:lnTo>
                    <a:lnTo>
                      <a:pt x="39" y="4"/>
                    </a:lnTo>
                    <a:lnTo>
                      <a:pt x="48" y="8"/>
                    </a:lnTo>
                    <a:lnTo>
                      <a:pt x="54" y="18"/>
                    </a:lnTo>
                    <a:lnTo>
                      <a:pt x="56" y="29"/>
                    </a:lnTo>
                    <a:close/>
                    <a:moveTo>
                      <a:pt x="50" y="25"/>
                    </a:moveTo>
                    <a:lnTo>
                      <a:pt x="48" y="16"/>
                    </a:lnTo>
                    <a:lnTo>
                      <a:pt x="43" y="10"/>
                    </a:lnTo>
                    <a:lnTo>
                      <a:pt x="37" y="8"/>
                    </a:lnTo>
                    <a:lnTo>
                      <a:pt x="28" y="6"/>
                    </a:lnTo>
                    <a:lnTo>
                      <a:pt x="22" y="6"/>
                    </a:lnTo>
                    <a:lnTo>
                      <a:pt x="13" y="10"/>
                    </a:lnTo>
                    <a:lnTo>
                      <a:pt x="9" y="14"/>
                    </a:lnTo>
                    <a:lnTo>
                      <a:pt x="4" y="23"/>
                    </a:lnTo>
                    <a:lnTo>
                      <a:pt x="50" y="25"/>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6" name="Freeform 22"/>
              <p:cNvSpPr>
                <a:spLocks noEditPoints="1"/>
              </p:cNvSpPr>
              <p:nvPr/>
            </p:nvSpPr>
            <p:spPr bwMode="auto">
              <a:xfrm>
                <a:off x="1179" y="152"/>
                <a:ext cx="65" cy="75"/>
              </a:xfrm>
              <a:custGeom>
                <a:avLst/>
                <a:gdLst>
                  <a:gd name="T0" fmla="*/ 15 w 65"/>
                  <a:gd name="T1" fmla="*/ 63 h 75"/>
                  <a:gd name="T2" fmla="*/ 26 w 65"/>
                  <a:gd name="T3" fmla="*/ 65 h 75"/>
                  <a:gd name="T4" fmla="*/ 28 w 65"/>
                  <a:gd name="T5" fmla="*/ 67 h 75"/>
                  <a:gd name="T6" fmla="*/ 26 w 65"/>
                  <a:gd name="T7" fmla="*/ 67 h 75"/>
                  <a:gd name="T8" fmla="*/ 26 w 65"/>
                  <a:gd name="T9" fmla="*/ 69 h 75"/>
                  <a:gd name="T10" fmla="*/ 2 w 65"/>
                  <a:gd name="T11" fmla="*/ 65 h 75"/>
                  <a:gd name="T12" fmla="*/ 0 w 65"/>
                  <a:gd name="T13" fmla="*/ 63 h 75"/>
                  <a:gd name="T14" fmla="*/ 0 w 65"/>
                  <a:gd name="T15" fmla="*/ 61 h 75"/>
                  <a:gd name="T16" fmla="*/ 2 w 65"/>
                  <a:gd name="T17" fmla="*/ 61 h 75"/>
                  <a:gd name="T18" fmla="*/ 4 w 65"/>
                  <a:gd name="T19" fmla="*/ 61 h 75"/>
                  <a:gd name="T20" fmla="*/ 21 w 65"/>
                  <a:gd name="T21" fmla="*/ 6 h 75"/>
                  <a:gd name="T22" fmla="*/ 13 w 65"/>
                  <a:gd name="T23" fmla="*/ 6 h 75"/>
                  <a:gd name="T24" fmla="*/ 13 w 65"/>
                  <a:gd name="T25" fmla="*/ 4 h 75"/>
                  <a:gd name="T26" fmla="*/ 13 w 65"/>
                  <a:gd name="T27" fmla="*/ 2 h 75"/>
                  <a:gd name="T28" fmla="*/ 15 w 65"/>
                  <a:gd name="T29" fmla="*/ 0 h 75"/>
                  <a:gd name="T30" fmla="*/ 45 w 65"/>
                  <a:gd name="T31" fmla="*/ 6 h 75"/>
                  <a:gd name="T32" fmla="*/ 60 w 65"/>
                  <a:gd name="T33" fmla="*/ 14 h 75"/>
                  <a:gd name="T34" fmla="*/ 63 w 65"/>
                  <a:gd name="T35" fmla="*/ 29 h 75"/>
                  <a:gd name="T36" fmla="*/ 58 w 65"/>
                  <a:gd name="T37" fmla="*/ 37 h 75"/>
                  <a:gd name="T38" fmla="*/ 43 w 65"/>
                  <a:gd name="T39" fmla="*/ 41 h 75"/>
                  <a:gd name="T40" fmla="*/ 50 w 65"/>
                  <a:gd name="T41" fmla="*/ 51 h 75"/>
                  <a:gd name="T42" fmla="*/ 58 w 65"/>
                  <a:gd name="T43" fmla="*/ 71 h 75"/>
                  <a:gd name="T44" fmla="*/ 65 w 65"/>
                  <a:gd name="T45" fmla="*/ 71 h 75"/>
                  <a:gd name="T46" fmla="*/ 65 w 65"/>
                  <a:gd name="T47" fmla="*/ 73 h 75"/>
                  <a:gd name="T48" fmla="*/ 65 w 65"/>
                  <a:gd name="T49" fmla="*/ 75 h 75"/>
                  <a:gd name="T50" fmla="*/ 65 w 65"/>
                  <a:gd name="T51" fmla="*/ 75 h 75"/>
                  <a:gd name="T52" fmla="*/ 56 w 65"/>
                  <a:gd name="T53" fmla="*/ 75 h 75"/>
                  <a:gd name="T54" fmla="*/ 45 w 65"/>
                  <a:gd name="T55" fmla="*/ 51 h 75"/>
                  <a:gd name="T56" fmla="*/ 37 w 65"/>
                  <a:gd name="T57" fmla="*/ 41 h 75"/>
                  <a:gd name="T58" fmla="*/ 21 w 65"/>
                  <a:gd name="T59" fmla="*/ 35 h 75"/>
                  <a:gd name="T60" fmla="*/ 47 w 65"/>
                  <a:gd name="T61" fmla="*/ 37 h 75"/>
                  <a:gd name="T62" fmla="*/ 56 w 65"/>
                  <a:gd name="T63" fmla="*/ 33 h 75"/>
                  <a:gd name="T64" fmla="*/ 58 w 65"/>
                  <a:gd name="T65" fmla="*/ 27 h 75"/>
                  <a:gd name="T66" fmla="*/ 56 w 65"/>
                  <a:gd name="T67" fmla="*/ 16 h 75"/>
                  <a:gd name="T68" fmla="*/ 45 w 65"/>
                  <a:gd name="T69" fmla="*/ 10 h 75"/>
                  <a:gd name="T70" fmla="*/ 21 w 65"/>
                  <a:gd name="T71" fmla="*/ 35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 h="75">
                    <a:moveTo>
                      <a:pt x="19" y="39"/>
                    </a:moveTo>
                    <a:lnTo>
                      <a:pt x="15" y="63"/>
                    </a:lnTo>
                    <a:lnTo>
                      <a:pt x="24" y="63"/>
                    </a:lnTo>
                    <a:lnTo>
                      <a:pt x="26" y="65"/>
                    </a:lnTo>
                    <a:lnTo>
                      <a:pt x="28" y="67"/>
                    </a:lnTo>
                    <a:lnTo>
                      <a:pt x="26" y="67"/>
                    </a:lnTo>
                    <a:lnTo>
                      <a:pt x="26" y="69"/>
                    </a:lnTo>
                    <a:lnTo>
                      <a:pt x="24" y="69"/>
                    </a:lnTo>
                    <a:lnTo>
                      <a:pt x="2" y="65"/>
                    </a:lnTo>
                    <a:lnTo>
                      <a:pt x="0" y="63"/>
                    </a:lnTo>
                    <a:lnTo>
                      <a:pt x="0" y="61"/>
                    </a:lnTo>
                    <a:lnTo>
                      <a:pt x="2" y="61"/>
                    </a:lnTo>
                    <a:lnTo>
                      <a:pt x="4" y="61"/>
                    </a:lnTo>
                    <a:lnTo>
                      <a:pt x="11" y="61"/>
                    </a:lnTo>
                    <a:lnTo>
                      <a:pt x="21" y="6"/>
                    </a:lnTo>
                    <a:lnTo>
                      <a:pt x="15" y="6"/>
                    </a:lnTo>
                    <a:lnTo>
                      <a:pt x="13" y="6"/>
                    </a:lnTo>
                    <a:lnTo>
                      <a:pt x="13" y="4"/>
                    </a:lnTo>
                    <a:lnTo>
                      <a:pt x="13" y="2"/>
                    </a:lnTo>
                    <a:lnTo>
                      <a:pt x="13" y="0"/>
                    </a:lnTo>
                    <a:lnTo>
                      <a:pt x="15" y="0"/>
                    </a:lnTo>
                    <a:lnTo>
                      <a:pt x="45" y="6"/>
                    </a:lnTo>
                    <a:lnTo>
                      <a:pt x="54" y="10"/>
                    </a:lnTo>
                    <a:lnTo>
                      <a:pt x="60" y="14"/>
                    </a:lnTo>
                    <a:lnTo>
                      <a:pt x="63" y="20"/>
                    </a:lnTo>
                    <a:lnTo>
                      <a:pt x="63" y="29"/>
                    </a:lnTo>
                    <a:lnTo>
                      <a:pt x="60" y="33"/>
                    </a:lnTo>
                    <a:lnTo>
                      <a:pt x="58" y="37"/>
                    </a:lnTo>
                    <a:lnTo>
                      <a:pt x="52" y="39"/>
                    </a:lnTo>
                    <a:lnTo>
                      <a:pt x="43" y="41"/>
                    </a:lnTo>
                    <a:lnTo>
                      <a:pt x="47" y="47"/>
                    </a:lnTo>
                    <a:lnTo>
                      <a:pt x="50" y="51"/>
                    </a:lnTo>
                    <a:lnTo>
                      <a:pt x="54" y="59"/>
                    </a:lnTo>
                    <a:lnTo>
                      <a:pt x="58" y="71"/>
                    </a:lnTo>
                    <a:lnTo>
                      <a:pt x="63" y="71"/>
                    </a:lnTo>
                    <a:lnTo>
                      <a:pt x="65" y="71"/>
                    </a:lnTo>
                    <a:lnTo>
                      <a:pt x="65" y="73"/>
                    </a:lnTo>
                    <a:lnTo>
                      <a:pt x="65" y="75"/>
                    </a:lnTo>
                    <a:lnTo>
                      <a:pt x="63" y="75"/>
                    </a:lnTo>
                    <a:lnTo>
                      <a:pt x="56" y="75"/>
                    </a:lnTo>
                    <a:lnTo>
                      <a:pt x="50" y="61"/>
                    </a:lnTo>
                    <a:lnTo>
                      <a:pt x="45" y="51"/>
                    </a:lnTo>
                    <a:lnTo>
                      <a:pt x="41" y="47"/>
                    </a:lnTo>
                    <a:lnTo>
                      <a:pt x="37" y="41"/>
                    </a:lnTo>
                    <a:lnTo>
                      <a:pt x="19" y="39"/>
                    </a:lnTo>
                    <a:close/>
                    <a:moveTo>
                      <a:pt x="21" y="35"/>
                    </a:moveTo>
                    <a:lnTo>
                      <a:pt x="34" y="37"/>
                    </a:lnTo>
                    <a:lnTo>
                      <a:pt x="47" y="37"/>
                    </a:lnTo>
                    <a:lnTo>
                      <a:pt x="52" y="35"/>
                    </a:lnTo>
                    <a:lnTo>
                      <a:pt x="56" y="33"/>
                    </a:lnTo>
                    <a:lnTo>
                      <a:pt x="58" y="31"/>
                    </a:lnTo>
                    <a:lnTo>
                      <a:pt x="58" y="27"/>
                    </a:lnTo>
                    <a:lnTo>
                      <a:pt x="58" y="22"/>
                    </a:lnTo>
                    <a:lnTo>
                      <a:pt x="56" y="16"/>
                    </a:lnTo>
                    <a:lnTo>
                      <a:pt x="52" y="14"/>
                    </a:lnTo>
                    <a:lnTo>
                      <a:pt x="45" y="10"/>
                    </a:lnTo>
                    <a:lnTo>
                      <a:pt x="26" y="8"/>
                    </a:lnTo>
                    <a:lnTo>
                      <a:pt x="21" y="35"/>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7" name="Freeform 23"/>
              <p:cNvSpPr>
                <a:spLocks noEditPoints="1"/>
              </p:cNvSpPr>
              <p:nvPr/>
            </p:nvSpPr>
            <p:spPr bwMode="auto">
              <a:xfrm>
                <a:off x="1255" y="187"/>
                <a:ext cx="52" cy="56"/>
              </a:xfrm>
              <a:custGeom>
                <a:avLst/>
                <a:gdLst>
                  <a:gd name="T0" fmla="*/ 39 w 52"/>
                  <a:gd name="T1" fmla="*/ 46 h 56"/>
                  <a:gd name="T2" fmla="*/ 15 w 52"/>
                  <a:gd name="T3" fmla="*/ 50 h 56"/>
                  <a:gd name="T4" fmla="*/ 2 w 52"/>
                  <a:gd name="T5" fmla="*/ 42 h 56"/>
                  <a:gd name="T6" fmla="*/ 0 w 52"/>
                  <a:gd name="T7" fmla="*/ 30 h 56"/>
                  <a:gd name="T8" fmla="*/ 10 w 52"/>
                  <a:gd name="T9" fmla="*/ 20 h 56"/>
                  <a:gd name="T10" fmla="*/ 30 w 52"/>
                  <a:gd name="T11" fmla="*/ 20 h 56"/>
                  <a:gd name="T12" fmla="*/ 36 w 52"/>
                  <a:gd name="T13" fmla="*/ 22 h 56"/>
                  <a:gd name="T14" fmla="*/ 45 w 52"/>
                  <a:gd name="T15" fmla="*/ 26 h 56"/>
                  <a:gd name="T16" fmla="*/ 47 w 52"/>
                  <a:gd name="T17" fmla="*/ 16 h 56"/>
                  <a:gd name="T18" fmla="*/ 41 w 52"/>
                  <a:gd name="T19" fmla="*/ 10 h 56"/>
                  <a:gd name="T20" fmla="*/ 28 w 52"/>
                  <a:gd name="T21" fmla="*/ 6 h 56"/>
                  <a:gd name="T22" fmla="*/ 17 w 52"/>
                  <a:gd name="T23" fmla="*/ 6 h 56"/>
                  <a:gd name="T24" fmla="*/ 15 w 52"/>
                  <a:gd name="T25" fmla="*/ 6 h 56"/>
                  <a:gd name="T26" fmla="*/ 15 w 52"/>
                  <a:gd name="T27" fmla="*/ 4 h 56"/>
                  <a:gd name="T28" fmla="*/ 15 w 52"/>
                  <a:gd name="T29" fmla="*/ 2 h 56"/>
                  <a:gd name="T30" fmla="*/ 23 w 52"/>
                  <a:gd name="T31" fmla="*/ 0 h 56"/>
                  <a:gd name="T32" fmla="*/ 36 w 52"/>
                  <a:gd name="T33" fmla="*/ 2 h 56"/>
                  <a:gd name="T34" fmla="*/ 49 w 52"/>
                  <a:gd name="T35" fmla="*/ 10 h 56"/>
                  <a:gd name="T36" fmla="*/ 52 w 52"/>
                  <a:gd name="T37" fmla="*/ 20 h 56"/>
                  <a:gd name="T38" fmla="*/ 49 w 52"/>
                  <a:gd name="T39" fmla="*/ 52 h 56"/>
                  <a:gd name="T40" fmla="*/ 52 w 52"/>
                  <a:gd name="T41" fmla="*/ 52 h 56"/>
                  <a:gd name="T42" fmla="*/ 52 w 52"/>
                  <a:gd name="T43" fmla="*/ 54 h 56"/>
                  <a:gd name="T44" fmla="*/ 52 w 52"/>
                  <a:gd name="T45" fmla="*/ 56 h 56"/>
                  <a:gd name="T46" fmla="*/ 49 w 52"/>
                  <a:gd name="T47" fmla="*/ 56 h 56"/>
                  <a:gd name="T48" fmla="*/ 43 w 52"/>
                  <a:gd name="T49" fmla="*/ 30 h 56"/>
                  <a:gd name="T50" fmla="*/ 36 w 52"/>
                  <a:gd name="T51" fmla="*/ 28 h 56"/>
                  <a:gd name="T52" fmla="*/ 30 w 52"/>
                  <a:gd name="T53" fmla="*/ 26 h 56"/>
                  <a:gd name="T54" fmla="*/ 13 w 52"/>
                  <a:gd name="T55" fmla="*/ 26 h 56"/>
                  <a:gd name="T56" fmla="*/ 4 w 52"/>
                  <a:gd name="T57" fmla="*/ 32 h 56"/>
                  <a:gd name="T58" fmla="*/ 6 w 52"/>
                  <a:gd name="T59" fmla="*/ 40 h 56"/>
                  <a:gd name="T60" fmla="*/ 15 w 52"/>
                  <a:gd name="T61" fmla="*/ 44 h 56"/>
                  <a:gd name="T62" fmla="*/ 28 w 52"/>
                  <a:gd name="T63" fmla="*/ 46 h 56"/>
                  <a:gd name="T64" fmla="*/ 41 w 52"/>
                  <a:gd name="T65" fmla="*/ 4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 h="56">
                    <a:moveTo>
                      <a:pt x="36" y="52"/>
                    </a:moveTo>
                    <a:lnTo>
                      <a:pt x="39" y="46"/>
                    </a:lnTo>
                    <a:lnTo>
                      <a:pt x="26" y="50"/>
                    </a:lnTo>
                    <a:lnTo>
                      <a:pt x="15" y="50"/>
                    </a:lnTo>
                    <a:lnTo>
                      <a:pt x="6" y="46"/>
                    </a:lnTo>
                    <a:lnTo>
                      <a:pt x="2" y="42"/>
                    </a:lnTo>
                    <a:lnTo>
                      <a:pt x="0" y="36"/>
                    </a:lnTo>
                    <a:lnTo>
                      <a:pt x="0" y="30"/>
                    </a:lnTo>
                    <a:lnTo>
                      <a:pt x="4" y="24"/>
                    </a:lnTo>
                    <a:lnTo>
                      <a:pt x="10" y="20"/>
                    </a:lnTo>
                    <a:lnTo>
                      <a:pt x="19" y="18"/>
                    </a:lnTo>
                    <a:lnTo>
                      <a:pt x="30" y="20"/>
                    </a:lnTo>
                    <a:lnTo>
                      <a:pt x="34" y="22"/>
                    </a:lnTo>
                    <a:lnTo>
                      <a:pt x="36" y="22"/>
                    </a:lnTo>
                    <a:lnTo>
                      <a:pt x="41" y="24"/>
                    </a:lnTo>
                    <a:lnTo>
                      <a:pt x="45" y="26"/>
                    </a:lnTo>
                    <a:lnTo>
                      <a:pt x="47" y="20"/>
                    </a:lnTo>
                    <a:lnTo>
                      <a:pt x="47" y="16"/>
                    </a:lnTo>
                    <a:lnTo>
                      <a:pt x="45" y="12"/>
                    </a:lnTo>
                    <a:lnTo>
                      <a:pt x="41" y="10"/>
                    </a:lnTo>
                    <a:lnTo>
                      <a:pt x="34" y="6"/>
                    </a:lnTo>
                    <a:lnTo>
                      <a:pt x="28" y="6"/>
                    </a:lnTo>
                    <a:lnTo>
                      <a:pt x="19" y="6"/>
                    </a:lnTo>
                    <a:lnTo>
                      <a:pt x="17" y="6"/>
                    </a:lnTo>
                    <a:lnTo>
                      <a:pt x="15" y="6"/>
                    </a:lnTo>
                    <a:lnTo>
                      <a:pt x="15" y="4"/>
                    </a:lnTo>
                    <a:lnTo>
                      <a:pt x="15" y="2"/>
                    </a:lnTo>
                    <a:lnTo>
                      <a:pt x="19" y="0"/>
                    </a:lnTo>
                    <a:lnTo>
                      <a:pt x="23" y="0"/>
                    </a:lnTo>
                    <a:lnTo>
                      <a:pt x="32" y="2"/>
                    </a:lnTo>
                    <a:lnTo>
                      <a:pt x="36" y="2"/>
                    </a:lnTo>
                    <a:lnTo>
                      <a:pt x="45" y="6"/>
                    </a:lnTo>
                    <a:lnTo>
                      <a:pt x="49" y="10"/>
                    </a:lnTo>
                    <a:lnTo>
                      <a:pt x="52" y="16"/>
                    </a:lnTo>
                    <a:lnTo>
                      <a:pt x="52" y="20"/>
                    </a:lnTo>
                    <a:lnTo>
                      <a:pt x="43" y="50"/>
                    </a:lnTo>
                    <a:lnTo>
                      <a:pt x="49" y="52"/>
                    </a:lnTo>
                    <a:lnTo>
                      <a:pt x="52" y="52"/>
                    </a:lnTo>
                    <a:lnTo>
                      <a:pt x="52" y="54"/>
                    </a:lnTo>
                    <a:lnTo>
                      <a:pt x="52" y="56"/>
                    </a:lnTo>
                    <a:lnTo>
                      <a:pt x="49" y="56"/>
                    </a:lnTo>
                    <a:lnTo>
                      <a:pt x="36" y="52"/>
                    </a:lnTo>
                    <a:close/>
                    <a:moveTo>
                      <a:pt x="43" y="30"/>
                    </a:moveTo>
                    <a:lnTo>
                      <a:pt x="41" y="30"/>
                    </a:lnTo>
                    <a:lnTo>
                      <a:pt x="36" y="28"/>
                    </a:lnTo>
                    <a:lnTo>
                      <a:pt x="34" y="26"/>
                    </a:lnTo>
                    <a:lnTo>
                      <a:pt x="30" y="26"/>
                    </a:lnTo>
                    <a:lnTo>
                      <a:pt x="19" y="24"/>
                    </a:lnTo>
                    <a:lnTo>
                      <a:pt x="13" y="26"/>
                    </a:lnTo>
                    <a:lnTo>
                      <a:pt x="8" y="28"/>
                    </a:lnTo>
                    <a:lnTo>
                      <a:pt x="4" y="32"/>
                    </a:lnTo>
                    <a:lnTo>
                      <a:pt x="4" y="36"/>
                    </a:lnTo>
                    <a:lnTo>
                      <a:pt x="6" y="40"/>
                    </a:lnTo>
                    <a:lnTo>
                      <a:pt x="10" y="42"/>
                    </a:lnTo>
                    <a:lnTo>
                      <a:pt x="15" y="44"/>
                    </a:lnTo>
                    <a:lnTo>
                      <a:pt x="21" y="46"/>
                    </a:lnTo>
                    <a:lnTo>
                      <a:pt x="28" y="46"/>
                    </a:lnTo>
                    <a:lnTo>
                      <a:pt x="34" y="44"/>
                    </a:lnTo>
                    <a:lnTo>
                      <a:pt x="41" y="40"/>
                    </a:lnTo>
                    <a:lnTo>
                      <a:pt x="43" y="3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8" name="Freeform 24"/>
              <p:cNvSpPr>
                <a:spLocks noEditPoints="1"/>
              </p:cNvSpPr>
              <p:nvPr/>
            </p:nvSpPr>
            <p:spPr bwMode="auto">
              <a:xfrm>
                <a:off x="1326" y="195"/>
                <a:ext cx="67" cy="73"/>
              </a:xfrm>
              <a:custGeom>
                <a:avLst/>
                <a:gdLst>
                  <a:gd name="T0" fmla="*/ 67 w 67"/>
                  <a:gd name="T1" fmla="*/ 4 h 73"/>
                  <a:gd name="T2" fmla="*/ 46 w 67"/>
                  <a:gd name="T3" fmla="*/ 65 h 73"/>
                  <a:gd name="T4" fmla="*/ 50 w 67"/>
                  <a:gd name="T5" fmla="*/ 67 h 73"/>
                  <a:gd name="T6" fmla="*/ 52 w 67"/>
                  <a:gd name="T7" fmla="*/ 69 h 73"/>
                  <a:gd name="T8" fmla="*/ 52 w 67"/>
                  <a:gd name="T9" fmla="*/ 69 h 73"/>
                  <a:gd name="T10" fmla="*/ 54 w 67"/>
                  <a:gd name="T11" fmla="*/ 71 h 73"/>
                  <a:gd name="T12" fmla="*/ 54 w 67"/>
                  <a:gd name="T13" fmla="*/ 71 h 73"/>
                  <a:gd name="T14" fmla="*/ 52 w 67"/>
                  <a:gd name="T15" fmla="*/ 71 h 73"/>
                  <a:gd name="T16" fmla="*/ 52 w 67"/>
                  <a:gd name="T17" fmla="*/ 73 h 73"/>
                  <a:gd name="T18" fmla="*/ 52 w 67"/>
                  <a:gd name="T19" fmla="*/ 73 h 73"/>
                  <a:gd name="T20" fmla="*/ 50 w 67"/>
                  <a:gd name="T21" fmla="*/ 71 h 73"/>
                  <a:gd name="T22" fmla="*/ 39 w 67"/>
                  <a:gd name="T23" fmla="*/ 69 h 73"/>
                  <a:gd name="T24" fmla="*/ 41 w 67"/>
                  <a:gd name="T25" fmla="*/ 59 h 73"/>
                  <a:gd name="T26" fmla="*/ 35 w 67"/>
                  <a:gd name="T27" fmla="*/ 63 h 73"/>
                  <a:gd name="T28" fmla="*/ 30 w 67"/>
                  <a:gd name="T29" fmla="*/ 65 h 73"/>
                  <a:gd name="T30" fmla="*/ 17 w 67"/>
                  <a:gd name="T31" fmla="*/ 63 h 73"/>
                  <a:gd name="T32" fmla="*/ 11 w 67"/>
                  <a:gd name="T33" fmla="*/ 59 h 73"/>
                  <a:gd name="T34" fmla="*/ 7 w 67"/>
                  <a:gd name="T35" fmla="*/ 55 h 73"/>
                  <a:gd name="T36" fmla="*/ 2 w 67"/>
                  <a:gd name="T37" fmla="*/ 50 h 73"/>
                  <a:gd name="T38" fmla="*/ 0 w 67"/>
                  <a:gd name="T39" fmla="*/ 42 h 73"/>
                  <a:gd name="T40" fmla="*/ 0 w 67"/>
                  <a:gd name="T41" fmla="*/ 36 h 73"/>
                  <a:gd name="T42" fmla="*/ 2 w 67"/>
                  <a:gd name="T43" fmla="*/ 30 h 73"/>
                  <a:gd name="T44" fmla="*/ 4 w 67"/>
                  <a:gd name="T45" fmla="*/ 24 h 73"/>
                  <a:gd name="T46" fmla="*/ 9 w 67"/>
                  <a:gd name="T47" fmla="*/ 20 h 73"/>
                  <a:gd name="T48" fmla="*/ 15 w 67"/>
                  <a:gd name="T49" fmla="*/ 16 h 73"/>
                  <a:gd name="T50" fmla="*/ 22 w 67"/>
                  <a:gd name="T51" fmla="*/ 14 h 73"/>
                  <a:gd name="T52" fmla="*/ 28 w 67"/>
                  <a:gd name="T53" fmla="*/ 12 h 73"/>
                  <a:gd name="T54" fmla="*/ 35 w 67"/>
                  <a:gd name="T55" fmla="*/ 14 h 73"/>
                  <a:gd name="T56" fmla="*/ 46 w 67"/>
                  <a:gd name="T57" fmla="*/ 20 h 73"/>
                  <a:gd name="T58" fmla="*/ 52 w 67"/>
                  <a:gd name="T59" fmla="*/ 32 h 73"/>
                  <a:gd name="T60" fmla="*/ 63 w 67"/>
                  <a:gd name="T61" fmla="*/ 6 h 73"/>
                  <a:gd name="T62" fmla="*/ 56 w 67"/>
                  <a:gd name="T63" fmla="*/ 4 h 73"/>
                  <a:gd name="T64" fmla="*/ 54 w 67"/>
                  <a:gd name="T65" fmla="*/ 4 h 73"/>
                  <a:gd name="T66" fmla="*/ 54 w 67"/>
                  <a:gd name="T67" fmla="*/ 4 h 73"/>
                  <a:gd name="T68" fmla="*/ 52 w 67"/>
                  <a:gd name="T69" fmla="*/ 2 h 73"/>
                  <a:gd name="T70" fmla="*/ 54 w 67"/>
                  <a:gd name="T71" fmla="*/ 2 h 73"/>
                  <a:gd name="T72" fmla="*/ 54 w 67"/>
                  <a:gd name="T73" fmla="*/ 0 h 73"/>
                  <a:gd name="T74" fmla="*/ 54 w 67"/>
                  <a:gd name="T75" fmla="*/ 0 h 73"/>
                  <a:gd name="T76" fmla="*/ 56 w 67"/>
                  <a:gd name="T77" fmla="*/ 0 h 73"/>
                  <a:gd name="T78" fmla="*/ 56 w 67"/>
                  <a:gd name="T79" fmla="*/ 0 h 73"/>
                  <a:gd name="T80" fmla="*/ 67 w 67"/>
                  <a:gd name="T81" fmla="*/ 4 h 73"/>
                  <a:gd name="T82" fmla="*/ 48 w 67"/>
                  <a:gd name="T83" fmla="*/ 46 h 73"/>
                  <a:gd name="T84" fmla="*/ 50 w 67"/>
                  <a:gd name="T85" fmla="*/ 38 h 73"/>
                  <a:gd name="T86" fmla="*/ 46 w 67"/>
                  <a:gd name="T87" fmla="*/ 30 h 73"/>
                  <a:gd name="T88" fmla="*/ 41 w 67"/>
                  <a:gd name="T89" fmla="*/ 22 h 73"/>
                  <a:gd name="T90" fmla="*/ 35 w 67"/>
                  <a:gd name="T91" fmla="*/ 18 h 73"/>
                  <a:gd name="T92" fmla="*/ 26 w 67"/>
                  <a:gd name="T93" fmla="*/ 18 h 73"/>
                  <a:gd name="T94" fmla="*/ 17 w 67"/>
                  <a:gd name="T95" fmla="*/ 20 h 73"/>
                  <a:gd name="T96" fmla="*/ 11 w 67"/>
                  <a:gd name="T97" fmla="*/ 24 h 73"/>
                  <a:gd name="T98" fmla="*/ 7 w 67"/>
                  <a:gd name="T99" fmla="*/ 32 h 73"/>
                  <a:gd name="T100" fmla="*/ 4 w 67"/>
                  <a:gd name="T101" fmla="*/ 40 h 73"/>
                  <a:gd name="T102" fmla="*/ 7 w 67"/>
                  <a:gd name="T103" fmla="*/ 48 h 73"/>
                  <a:gd name="T104" fmla="*/ 11 w 67"/>
                  <a:gd name="T105" fmla="*/ 55 h 73"/>
                  <a:gd name="T106" fmla="*/ 20 w 67"/>
                  <a:gd name="T107" fmla="*/ 59 h 73"/>
                  <a:gd name="T108" fmla="*/ 28 w 67"/>
                  <a:gd name="T109" fmla="*/ 61 h 73"/>
                  <a:gd name="T110" fmla="*/ 35 w 67"/>
                  <a:gd name="T111" fmla="*/ 57 h 73"/>
                  <a:gd name="T112" fmla="*/ 43 w 67"/>
                  <a:gd name="T113" fmla="*/ 53 h 73"/>
                  <a:gd name="T114" fmla="*/ 48 w 67"/>
                  <a:gd name="T115" fmla="*/ 46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 h="73">
                    <a:moveTo>
                      <a:pt x="67" y="4"/>
                    </a:moveTo>
                    <a:lnTo>
                      <a:pt x="46" y="65"/>
                    </a:lnTo>
                    <a:lnTo>
                      <a:pt x="50" y="67"/>
                    </a:lnTo>
                    <a:lnTo>
                      <a:pt x="52" y="69"/>
                    </a:lnTo>
                    <a:lnTo>
                      <a:pt x="54" y="71"/>
                    </a:lnTo>
                    <a:lnTo>
                      <a:pt x="52" y="71"/>
                    </a:lnTo>
                    <a:lnTo>
                      <a:pt x="52" y="73"/>
                    </a:lnTo>
                    <a:lnTo>
                      <a:pt x="50" y="71"/>
                    </a:lnTo>
                    <a:lnTo>
                      <a:pt x="39" y="69"/>
                    </a:lnTo>
                    <a:lnTo>
                      <a:pt x="41" y="59"/>
                    </a:lnTo>
                    <a:lnTo>
                      <a:pt x="35" y="63"/>
                    </a:lnTo>
                    <a:lnTo>
                      <a:pt x="30" y="65"/>
                    </a:lnTo>
                    <a:lnTo>
                      <a:pt x="17" y="63"/>
                    </a:lnTo>
                    <a:lnTo>
                      <a:pt x="11" y="59"/>
                    </a:lnTo>
                    <a:lnTo>
                      <a:pt x="7" y="55"/>
                    </a:lnTo>
                    <a:lnTo>
                      <a:pt x="2" y="50"/>
                    </a:lnTo>
                    <a:lnTo>
                      <a:pt x="0" y="42"/>
                    </a:lnTo>
                    <a:lnTo>
                      <a:pt x="0" y="36"/>
                    </a:lnTo>
                    <a:lnTo>
                      <a:pt x="2" y="30"/>
                    </a:lnTo>
                    <a:lnTo>
                      <a:pt x="4" y="24"/>
                    </a:lnTo>
                    <a:lnTo>
                      <a:pt x="9" y="20"/>
                    </a:lnTo>
                    <a:lnTo>
                      <a:pt x="15" y="16"/>
                    </a:lnTo>
                    <a:lnTo>
                      <a:pt x="22" y="14"/>
                    </a:lnTo>
                    <a:lnTo>
                      <a:pt x="28" y="12"/>
                    </a:lnTo>
                    <a:lnTo>
                      <a:pt x="35" y="14"/>
                    </a:lnTo>
                    <a:lnTo>
                      <a:pt x="46" y="20"/>
                    </a:lnTo>
                    <a:lnTo>
                      <a:pt x="52" y="32"/>
                    </a:lnTo>
                    <a:lnTo>
                      <a:pt x="63" y="6"/>
                    </a:lnTo>
                    <a:lnTo>
                      <a:pt x="56" y="4"/>
                    </a:lnTo>
                    <a:lnTo>
                      <a:pt x="54" y="4"/>
                    </a:lnTo>
                    <a:lnTo>
                      <a:pt x="52" y="2"/>
                    </a:lnTo>
                    <a:lnTo>
                      <a:pt x="54" y="2"/>
                    </a:lnTo>
                    <a:lnTo>
                      <a:pt x="54" y="0"/>
                    </a:lnTo>
                    <a:lnTo>
                      <a:pt x="56" y="0"/>
                    </a:lnTo>
                    <a:lnTo>
                      <a:pt x="67" y="4"/>
                    </a:lnTo>
                    <a:close/>
                    <a:moveTo>
                      <a:pt x="48" y="46"/>
                    </a:moveTo>
                    <a:lnTo>
                      <a:pt x="50" y="38"/>
                    </a:lnTo>
                    <a:lnTo>
                      <a:pt x="46" y="30"/>
                    </a:lnTo>
                    <a:lnTo>
                      <a:pt x="41" y="22"/>
                    </a:lnTo>
                    <a:lnTo>
                      <a:pt x="35" y="18"/>
                    </a:lnTo>
                    <a:lnTo>
                      <a:pt x="26" y="18"/>
                    </a:lnTo>
                    <a:lnTo>
                      <a:pt x="17" y="20"/>
                    </a:lnTo>
                    <a:lnTo>
                      <a:pt x="11" y="24"/>
                    </a:lnTo>
                    <a:lnTo>
                      <a:pt x="7" y="32"/>
                    </a:lnTo>
                    <a:lnTo>
                      <a:pt x="4" y="40"/>
                    </a:lnTo>
                    <a:lnTo>
                      <a:pt x="7" y="48"/>
                    </a:lnTo>
                    <a:lnTo>
                      <a:pt x="11" y="55"/>
                    </a:lnTo>
                    <a:lnTo>
                      <a:pt x="20" y="59"/>
                    </a:lnTo>
                    <a:lnTo>
                      <a:pt x="28" y="61"/>
                    </a:lnTo>
                    <a:lnTo>
                      <a:pt x="35" y="57"/>
                    </a:lnTo>
                    <a:lnTo>
                      <a:pt x="43" y="53"/>
                    </a:lnTo>
                    <a:lnTo>
                      <a:pt x="48" y="46"/>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9" name="Freeform 25"/>
              <p:cNvSpPr>
                <a:spLocks noEditPoints="1"/>
              </p:cNvSpPr>
              <p:nvPr/>
            </p:nvSpPr>
            <p:spPr bwMode="auto">
              <a:xfrm>
                <a:off x="1389" y="215"/>
                <a:ext cx="56" cy="75"/>
              </a:xfrm>
              <a:custGeom>
                <a:avLst/>
                <a:gdLst>
                  <a:gd name="T0" fmla="*/ 56 w 56"/>
                  <a:gd name="T1" fmla="*/ 2 h 75"/>
                  <a:gd name="T2" fmla="*/ 52 w 56"/>
                  <a:gd name="T3" fmla="*/ 12 h 75"/>
                  <a:gd name="T4" fmla="*/ 45 w 56"/>
                  <a:gd name="T5" fmla="*/ 10 h 75"/>
                  <a:gd name="T6" fmla="*/ 50 w 56"/>
                  <a:gd name="T7" fmla="*/ 0 h 75"/>
                  <a:gd name="T8" fmla="*/ 56 w 56"/>
                  <a:gd name="T9" fmla="*/ 2 h 75"/>
                  <a:gd name="T10" fmla="*/ 45 w 56"/>
                  <a:gd name="T11" fmla="*/ 24 h 75"/>
                  <a:gd name="T12" fmla="*/ 28 w 56"/>
                  <a:gd name="T13" fmla="*/ 63 h 75"/>
                  <a:gd name="T14" fmla="*/ 45 w 56"/>
                  <a:gd name="T15" fmla="*/ 71 h 75"/>
                  <a:gd name="T16" fmla="*/ 48 w 56"/>
                  <a:gd name="T17" fmla="*/ 71 h 75"/>
                  <a:gd name="T18" fmla="*/ 48 w 56"/>
                  <a:gd name="T19" fmla="*/ 73 h 75"/>
                  <a:gd name="T20" fmla="*/ 48 w 56"/>
                  <a:gd name="T21" fmla="*/ 73 h 75"/>
                  <a:gd name="T22" fmla="*/ 48 w 56"/>
                  <a:gd name="T23" fmla="*/ 75 h 75"/>
                  <a:gd name="T24" fmla="*/ 48 w 56"/>
                  <a:gd name="T25" fmla="*/ 75 h 75"/>
                  <a:gd name="T26" fmla="*/ 45 w 56"/>
                  <a:gd name="T27" fmla="*/ 75 h 75"/>
                  <a:gd name="T28" fmla="*/ 45 w 56"/>
                  <a:gd name="T29" fmla="*/ 75 h 75"/>
                  <a:gd name="T30" fmla="*/ 43 w 56"/>
                  <a:gd name="T31" fmla="*/ 75 h 75"/>
                  <a:gd name="T32" fmla="*/ 2 w 56"/>
                  <a:gd name="T33" fmla="*/ 59 h 75"/>
                  <a:gd name="T34" fmla="*/ 2 w 56"/>
                  <a:gd name="T35" fmla="*/ 57 h 75"/>
                  <a:gd name="T36" fmla="*/ 0 w 56"/>
                  <a:gd name="T37" fmla="*/ 57 h 75"/>
                  <a:gd name="T38" fmla="*/ 0 w 56"/>
                  <a:gd name="T39" fmla="*/ 57 h 75"/>
                  <a:gd name="T40" fmla="*/ 0 w 56"/>
                  <a:gd name="T41" fmla="*/ 55 h 75"/>
                  <a:gd name="T42" fmla="*/ 2 w 56"/>
                  <a:gd name="T43" fmla="*/ 55 h 75"/>
                  <a:gd name="T44" fmla="*/ 2 w 56"/>
                  <a:gd name="T45" fmla="*/ 53 h 75"/>
                  <a:gd name="T46" fmla="*/ 4 w 56"/>
                  <a:gd name="T47" fmla="*/ 53 h 75"/>
                  <a:gd name="T48" fmla="*/ 4 w 56"/>
                  <a:gd name="T49" fmla="*/ 55 h 75"/>
                  <a:gd name="T50" fmla="*/ 24 w 56"/>
                  <a:gd name="T51" fmla="*/ 61 h 75"/>
                  <a:gd name="T52" fmla="*/ 39 w 56"/>
                  <a:gd name="T53" fmla="*/ 26 h 75"/>
                  <a:gd name="T54" fmla="*/ 26 w 56"/>
                  <a:gd name="T55" fmla="*/ 20 h 75"/>
                  <a:gd name="T56" fmla="*/ 26 w 56"/>
                  <a:gd name="T57" fmla="*/ 20 h 75"/>
                  <a:gd name="T58" fmla="*/ 24 w 56"/>
                  <a:gd name="T59" fmla="*/ 18 h 75"/>
                  <a:gd name="T60" fmla="*/ 24 w 56"/>
                  <a:gd name="T61" fmla="*/ 18 h 75"/>
                  <a:gd name="T62" fmla="*/ 24 w 56"/>
                  <a:gd name="T63" fmla="*/ 16 h 75"/>
                  <a:gd name="T64" fmla="*/ 26 w 56"/>
                  <a:gd name="T65" fmla="*/ 16 h 75"/>
                  <a:gd name="T66" fmla="*/ 26 w 56"/>
                  <a:gd name="T67" fmla="*/ 16 h 75"/>
                  <a:gd name="T68" fmla="*/ 28 w 56"/>
                  <a:gd name="T69" fmla="*/ 16 h 75"/>
                  <a:gd name="T70" fmla="*/ 28 w 56"/>
                  <a:gd name="T71" fmla="*/ 16 h 75"/>
                  <a:gd name="T72" fmla="*/ 45 w 56"/>
                  <a:gd name="T73" fmla="*/ 24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 h="75">
                    <a:moveTo>
                      <a:pt x="56" y="2"/>
                    </a:moveTo>
                    <a:lnTo>
                      <a:pt x="52" y="12"/>
                    </a:lnTo>
                    <a:lnTo>
                      <a:pt x="45" y="10"/>
                    </a:lnTo>
                    <a:lnTo>
                      <a:pt x="50" y="0"/>
                    </a:lnTo>
                    <a:lnTo>
                      <a:pt x="56" y="2"/>
                    </a:lnTo>
                    <a:close/>
                    <a:moveTo>
                      <a:pt x="45" y="24"/>
                    </a:moveTo>
                    <a:lnTo>
                      <a:pt x="28" y="63"/>
                    </a:lnTo>
                    <a:lnTo>
                      <a:pt x="45" y="71"/>
                    </a:lnTo>
                    <a:lnTo>
                      <a:pt x="48" y="71"/>
                    </a:lnTo>
                    <a:lnTo>
                      <a:pt x="48" y="73"/>
                    </a:lnTo>
                    <a:lnTo>
                      <a:pt x="48" y="75"/>
                    </a:lnTo>
                    <a:lnTo>
                      <a:pt x="45" y="75"/>
                    </a:lnTo>
                    <a:lnTo>
                      <a:pt x="43" y="75"/>
                    </a:lnTo>
                    <a:lnTo>
                      <a:pt x="2" y="59"/>
                    </a:lnTo>
                    <a:lnTo>
                      <a:pt x="2" y="57"/>
                    </a:lnTo>
                    <a:lnTo>
                      <a:pt x="0" y="57"/>
                    </a:lnTo>
                    <a:lnTo>
                      <a:pt x="0" y="55"/>
                    </a:lnTo>
                    <a:lnTo>
                      <a:pt x="2" y="55"/>
                    </a:lnTo>
                    <a:lnTo>
                      <a:pt x="2" y="53"/>
                    </a:lnTo>
                    <a:lnTo>
                      <a:pt x="4" y="53"/>
                    </a:lnTo>
                    <a:lnTo>
                      <a:pt x="4" y="55"/>
                    </a:lnTo>
                    <a:lnTo>
                      <a:pt x="24" y="61"/>
                    </a:lnTo>
                    <a:lnTo>
                      <a:pt x="39" y="26"/>
                    </a:lnTo>
                    <a:lnTo>
                      <a:pt x="26" y="20"/>
                    </a:lnTo>
                    <a:lnTo>
                      <a:pt x="24" y="18"/>
                    </a:lnTo>
                    <a:lnTo>
                      <a:pt x="24" y="16"/>
                    </a:lnTo>
                    <a:lnTo>
                      <a:pt x="26" y="16"/>
                    </a:lnTo>
                    <a:lnTo>
                      <a:pt x="28" y="16"/>
                    </a:lnTo>
                    <a:lnTo>
                      <a:pt x="45" y="24"/>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0" name="Freeform 26"/>
              <p:cNvSpPr>
                <a:spLocks noEditPoints="1"/>
              </p:cNvSpPr>
              <p:nvPr/>
            </p:nvSpPr>
            <p:spPr bwMode="auto">
              <a:xfrm>
                <a:off x="1460" y="264"/>
                <a:ext cx="57" cy="52"/>
              </a:xfrm>
              <a:custGeom>
                <a:avLst/>
                <a:gdLst>
                  <a:gd name="T0" fmla="*/ 52 w 57"/>
                  <a:gd name="T1" fmla="*/ 38 h 52"/>
                  <a:gd name="T2" fmla="*/ 46 w 57"/>
                  <a:gd name="T3" fmla="*/ 46 h 52"/>
                  <a:gd name="T4" fmla="*/ 35 w 57"/>
                  <a:gd name="T5" fmla="*/ 50 h 52"/>
                  <a:gd name="T6" fmla="*/ 26 w 57"/>
                  <a:gd name="T7" fmla="*/ 52 h 52"/>
                  <a:gd name="T8" fmla="*/ 16 w 57"/>
                  <a:gd name="T9" fmla="*/ 48 h 52"/>
                  <a:gd name="T10" fmla="*/ 5 w 57"/>
                  <a:gd name="T11" fmla="*/ 42 h 52"/>
                  <a:gd name="T12" fmla="*/ 0 w 57"/>
                  <a:gd name="T13" fmla="*/ 34 h 52"/>
                  <a:gd name="T14" fmla="*/ 0 w 57"/>
                  <a:gd name="T15" fmla="*/ 24 h 52"/>
                  <a:gd name="T16" fmla="*/ 3 w 57"/>
                  <a:gd name="T17" fmla="*/ 14 h 52"/>
                  <a:gd name="T18" fmla="*/ 11 w 57"/>
                  <a:gd name="T19" fmla="*/ 6 h 52"/>
                  <a:gd name="T20" fmla="*/ 20 w 57"/>
                  <a:gd name="T21" fmla="*/ 2 h 52"/>
                  <a:gd name="T22" fmla="*/ 31 w 57"/>
                  <a:gd name="T23" fmla="*/ 0 h 52"/>
                  <a:gd name="T24" fmla="*/ 42 w 57"/>
                  <a:gd name="T25" fmla="*/ 4 h 52"/>
                  <a:gd name="T26" fmla="*/ 50 w 57"/>
                  <a:gd name="T27" fmla="*/ 10 h 52"/>
                  <a:gd name="T28" fmla="*/ 55 w 57"/>
                  <a:gd name="T29" fmla="*/ 20 h 52"/>
                  <a:gd name="T30" fmla="*/ 57 w 57"/>
                  <a:gd name="T31" fmla="*/ 30 h 52"/>
                  <a:gd name="T32" fmla="*/ 52 w 57"/>
                  <a:gd name="T33" fmla="*/ 38 h 52"/>
                  <a:gd name="T34" fmla="*/ 48 w 57"/>
                  <a:gd name="T35" fmla="*/ 36 h 52"/>
                  <a:gd name="T36" fmla="*/ 50 w 57"/>
                  <a:gd name="T37" fmla="*/ 28 h 52"/>
                  <a:gd name="T38" fmla="*/ 50 w 57"/>
                  <a:gd name="T39" fmla="*/ 20 h 52"/>
                  <a:gd name="T40" fmla="*/ 46 w 57"/>
                  <a:gd name="T41" fmla="*/ 12 h 52"/>
                  <a:gd name="T42" fmla="*/ 39 w 57"/>
                  <a:gd name="T43" fmla="*/ 8 h 52"/>
                  <a:gd name="T44" fmla="*/ 31 w 57"/>
                  <a:gd name="T45" fmla="*/ 6 h 52"/>
                  <a:gd name="T46" fmla="*/ 22 w 57"/>
                  <a:gd name="T47" fmla="*/ 6 h 52"/>
                  <a:gd name="T48" fmla="*/ 13 w 57"/>
                  <a:gd name="T49" fmla="*/ 10 h 52"/>
                  <a:gd name="T50" fmla="*/ 7 w 57"/>
                  <a:gd name="T51" fmla="*/ 16 h 52"/>
                  <a:gd name="T52" fmla="*/ 5 w 57"/>
                  <a:gd name="T53" fmla="*/ 24 h 52"/>
                  <a:gd name="T54" fmla="*/ 7 w 57"/>
                  <a:gd name="T55" fmla="*/ 32 h 52"/>
                  <a:gd name="T56" fmla="*/ 9 w 57"/>
                  <a:gd name="T57" fmla="*/ 40 h 52"/>
                  <a:gd name="T58" fmla="*/ 18 w 57"/>
                  <a:gd name="T59" fmla="*/ 44 h 52"/>
                  <a:gd name="T60" fmla="*/ 26 w 57"/>
                  <a:gd name="T61" fmla="*/ 48 h 52"/>
                  <a:gd name="T62" fmla="*/ 35 w 57"/>
                  <a:gd name="T63" fmla="*/ 46 h 52"/>
                  <a:gd name="T64" fmla="*/ 42 w 57"/>
                  <a:gd name="T65" fmla="*/ 42 h 52"/>
                  <a:gd name="T66" fmla="*/ 48 w 57"/>
                  <a:gd name="T67" fmla="*/ 36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 h="52">
                    <a:moveTo>
                      <a:pt x="52" y="38"/>
                    </a:moveTo>
                    <a:lnTo>
                      <a:pt x="46" y="46"/>
                    </a:lnTo>
                    <a:lnTo>
                      <a:pt x="35" y="50"/>
                    </a:lnTo>
                    <a:lnTo>
                      <a:pt x="26" y="52"/>
                    </a:lnTo>
                    <a:lnTo>
                      <a:pt x="16" y="48"/>
                    </a:lnTo>
                    <a:lnTo>
                      <a:pt x="5" y="42"/>
                    </a:lnTo>
                    <a:lnTo>
                      <a:pt x="0" y="34"/>
                    </a:lnTo>
                    <a:lnTo>
                      <a:pt x="0" y="24"/>
                    </a:lnTo>
                    <a:lnTo>
                      <a:pt x="3" y="14"/>
                    </a:lnTo>
                    <a:lnTo>
                      <a:pt x="11" y="6"/>
                    </a:lnTo>
                    <a:lnTo>
                      <a:pt x="20" y="2"/>
                    </a:lnTo>
                    <a:lnTo>
                      <a:pt x="31" y="0"/>
                    </a:lnTo>
                    <a:lnTo>
                      <a:pt x="42" y="4"/>
                    </a:lnTo>
                    <a:lnTo>
                      <a:pt x="50" y="10"/>
                    </a:lnTo>
                    <a:lnTo>
                      <a:pt x="55" y="20"/>
                    </a:lnTo>
                    <a:lnTo>
                      <a:pt x="57" y="30"/>
                    </a:lnTo>
                    <a:lnTo>
                      <a:pt x="52" y="38"/>
                    </a:lnTo>
                    <a:close/>
                    <a:moveTo>
                      <a:pt x="48" y="36"/>
                    </a:moveTo>
                    <a:lnTo>
                      <a:pt x="50" y="28"/>
                    </a:lnTo>
                    <a:lnTo>
                      <a:pt x="50" y="20"/>
                    </a:lnTo>
                    <a:lnTo>
                      <a:pt x="46" y="12"/>
                    </a:lnTo>
                    <a:lnTo>
                      <a:pt x="39" y="8"/>
                    </a:lnTo>
                    <a:lnTo>
                      <a:pt x="31" y="6"/>
                    </a:lnTo>
                    <a:lnTo>
                      <a:pt x="22" y="6"/>
                    </a:lnTo>
                    <a:lnTo>
                      <a:pt x="13" y="10"/>
                    </a:lnTo>
                    <a:lnTo>
                      <a:pt x="7" y="16"/>
                    </a:lnTo>
                    <a:lnTo>
                      <a:pt x="5" y="24"/>
                    </a:lnTo>
                    <a:lnTo>
                      <a:pt x="7" y="32"/>
                    </a:lnTo>
                    <a:lnTo>
                      <a:pt x="9" y="40"/>
                    </a:lnTo>
                    <a:lnTo>
                      <a:pt x="18" y="44"/>
                    </a:lnTo>
                    <a:lnTo>
                      <a:pt x="26" y="48"/>
                    </a:lnTo>
                    <a:lnTo>
                      <a:pt x="35" y="46"/>
                    </a:lnTo>
                    <a:lnTo>
                      <a:pt x="42" y="42"/>
                    </a:lnTo>
                    <a:lnTo>
                      <a:pt x="48" y="36"/>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1" name="Freeform 27"/>
              <p:cNvSpPr>
                <a:spLocks noEditPoints="1"/>
              </p:cNvSpPr>
              <p:nvPr/>
            </p:nvSpPr>
            <p:spPr bwMode="auto">
              <a:xfrm>
                <a:off x="1497" y="288"/>
                <a:ext cx="83" cy="73"/>
              </a:xfrm>
              <a:custGeom>
                <a:avLst/>
                <a:gdLst>
                  <a:gd name="T0" fmla="*/ 46 w 83"/>
                  <a:gd name="T1" fmla="*/ 14 h 73"/>
                  <a:gd name="T2" fmla="*/ 59 w 83"/>
                  <a:gd name="T3" fmla="*/ 14 h 73"/>
                  <a:gd name="T4" fmla="*/ 72 w 83"/>
                  <a:gd name="T5" fmla="*/ 18 h 73"/>
                  <a:gd name="T6" fmla="*/ 80 w 83"/>
                  <a:gd name="T7" fmla="*/ 26 h 73"/>
                  <a:gd name="T8" fmla="*/ 83 w 83"/>
                  <a:gd name="T9" fmla="*/ 41 h 73"/>
                  <a:gd name="T10" fmla="*/ 78 w 83"/>
                  <a:gd name="T11" fmla="*/ 51 h 73"/>
                  <a:gd name="T12" fmla="*/ 63 w 83"/>
                  <a:gd name="T13" fmla="*/ 61 h 73"/>
                  <a:gd name="T14" fmla="*/ 41 w 83"/>
                  <a:gd name="T15" fmla="*/ 59 h 73"/>
                  <a:gd name="T16" fmla="*/ 31 w 83"/>
                  <a:gd name="T17" fmla="*/ 39 h 73"/>
                  <a:gd name="T18" fmla="*/ 24 w 83"/>
                  <a:gd name="T19" fmla="*/ 69 h 73"/>
                  <a:gd name="T20" fmla="*/ 26 w 83"/>
                  <a:gd name="T21" fmla="*/ 71 h 73"/>
                  <a:gd name="T22" fmla="*/ 24 w 83"/>
                  <a:gd name="T23" fmla="*/ 73 h 73"/>
                  <a:gd name="T24" fmla="*/ 22 w 83"/>
                  <a:gd name="T25" fmla="*/ 73 h 73"/>
                  <a:gd name="T26" fmla="*/ 0 w 83"/>
                  <a:gd name="T27" fmla="*/ 61 h 73"/>
                  <a:gd name="T28" fmla="*/ 0 w 83"/>
                  <a:gd name="T29" fmla="*/ 59 h 73"/>
                  <a:gd name="T30" fmla="*/ 0 w 83"/>
                  <a:gd name="T31" fmla="*/ 57 h 73"/>
                  <a:gd name="T32" fmla="*/ 2 w 83"/>
                  <a:gd name="T33" fmla="*/ 55 h 73"/>
                  <a:gd name="T34" fmla="*/ 5 w 83"/>
                  <a:gd name="T35" fmla="*/ 57 h 73"/>
                  <a:gd name="T36" fmla="*/ 46 w 83"/>
                  <a:gd name="T37" fmla="*/ 8 h 73"/>
                  <a:gd name="T38" fmla="*/ 39 w 83"/>
                  <a:gd name="T39" fmla="*/ 4 h 73"/>
                  <a:gd name="T40" fmla="*/ 37 w 83"/>
                  <a:gd name="T41" fmla="*/ 4 h 73"/>
                  <a:gd name="T42" fmla="*/ 39 w 83"/>
                  <a:gd name="T43" fmla="*/ 2 h 73"/>
                  <a:gd name="T44" fmla="*/ 41 w 83"/>
                  <a:gd name="T45" fmla="*/ 2 h 73"/>
                  <a:gd name="T46" fmla="*/ 52 w 83"/>
                  <a:gd name="T47" fmla="*/ 8 h 73"/>
                  <a:gd name="T48" fmla="*/ 78 w 83"/>
                  <a:gd name="T49" fmla="*/ 43 h 73"/>
                  <a:gd name="T50" fmla="*/ 74 w 83"/>
                  <a:gd name="T51" fmla="*/ 26 h 73"/>
                  <a:gd name="T52" fmla="*/ 61 w 83"/>
                  <a:gd name="T53" fmla="*/ 18 h 73"/>
                  <a:gd name="T54" fmla="*/ 44 w 83"/>
                  <a:gd name="T55" fmla="*/ 22 h 73"/>
                  <a:gd name="T56" fmla="*/ 35 w 83"/>
                  <a:gd name="T57" fmla="*/ 35 h 73"/>
                  <a:gd name="T58" fmla="*/ 39 w 83"/>
                  <a:gd name="T59" fmla="*/ 49 h 73"/>
                  <a:gd name="T60" fmla="*/ 54 w 83"/>
                  <a:gd name="T61" fmla="*/ 57 h 73"/>
                  <a:gd name="T62" fmla="*/ 70 w 83"/>
                  <a:gd name="T63" fmla="*/ 55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 h="73">
                    <a:moveTo>
                      <a:pt x="52" y="8"/>
                    </a:moveTo>
                    <a:lnTo>
                      <a:pt x="46" y="14"/>
                    </a:lnTo>
                    <a:lnTo>
                      <a:pt x="52" y="14"/>
                    </a:lnTo>
                    <a:lnTo>
                      <a:pt x="59" y="14"/>
                    </a:lnTo>
                    <a:lnTo>
                      <a:pt x="65" y="14"/>
                    </a:lnTo>
                    <a:lnTo>
                      <a:pt x="72" y="18"/>
                    </a:lnTo>
                    <a:lnTo>
                      <a:pt x="76" y="22"/>
                    </a:lnTo>
                    <a:lnTo>
                      <a:pt x="80" y="26"/>
                    </a:lnTo>
                    <a:lnTo>
                      <a:pt x="83" y="33"/>
                    </a:lnTo>
                    <a:lnTo>
                      <a:pt x="83" y="41"/>
                    </a:lnTo>
                    <a:lnTo>
                      <a:pt x="80" y="47"/>
                    </a:lnTo>
                    <a:lnTo>
                      <a:pt x="78" y="51"/>
                    </a:lnTo>
                    <a:lnTo>
                      <a:pt x="72" y="59"/>
                    </a:lnTo>
                    <a:lnTo>
                      <a:pt x="63" y="61"/>
                    </a:lnTo>
                    <a:lnTo>
                      <a:pt x="52" y="63"/>
                    </a:lnTo>
                    <a:lnTo>
                      <a:pt x="41" y="59"/>
                    </a:lnTo>
                    <a:lnTo>
                      <a:pt x="33" y="49"/>
                    </a:lnTo>
                    <a:lnTo>
                      <a:pt x="31" y="39"/>
                    </a:lnTo>
                    <a:lnTo>
                      <a:pt x="13" y="63"/>
                    </a:lnTo>
                    <a:lnTo>
                      <a:pt x="24" y="69"/>
                    </a:lnTo>
                    <a:lnTo>
                      <a:pt x="26" y="69"/>
                    </a:lnTo>
                    <a:lnTo>
                      <a:pt x="26" y="71"/>
                    </a:lnTo>
                    <a:lnTo>
                      <a:pt x="24" y="73"/>
                    </a:lnTo>
                    <a:lnTo>
                      <a:pt x="22" y="73"/>
                    </a:lnTo>
                    <a:lnTo>
                      <a:pt x="0" y="61"/>
                    </a:lnTo>
                    <a:lnTo>
                      <a:pt x="0" y="59"/>
                    </a:lnTo>
                    <a:lnTo>
                      <a:pt x="0" y="57"/>
                    </a:lnTo>
                    <a:lnTo>
                      <a:pt x="0" y="55"/>
                    </a:lnTo>
                    <a:lnTo>
                      <a:pt x="2" y="55"/>
                    </a:lnTo>
                    <a:lnTo>
                      <a:pt x="5" y="57"/>
                    </a:lnTo>
                    <a:lnTo>
                      <a:pt x="9" y="59"/>
                    </a:lnTo>
                    <a:lnTo>
                      <a:pt x="46" y="8"/>
                    </a:lnTo>
                    <a:lnTo>
                      <a:pt x="39" y="6"/>
                    </a:lnTo>
                    <a:lnTo>
                      <a:pt x="39" y="4"/>
                    </a:lnTo>
                    <a:lnTo>
                      <a:pt x="37" y="4"/>
                    </a:lnTo>
                    <a:lnTo>
                      <a:pt x="37" y="2"/>
                    </a:lnTo>
                    <a:lnTo>
                      <a:pt x="39" y="2"/>
                    </a:lnTo>
                    <a:lnTo>
                      <a:pt x="39" y="0"/>
                    </a:lnTo>
                    <a:lnTo>
                      <a:pt x="41" y="2"/>
                    </a:lnTo>
                    <a:lnTo>
                      <a:pt x="52" y="8"/>
                    </a:lnTo>
                    <a:close/>
                    <a:moveTo>
                      <a:pt x="74" y="49"/>
                    </a:moveTo>
                    <a:lnTo>
                      <a:pt x="78" y="43"/>
                    </a:lnTo>
                    <a:lnTo>
                      <a:pt x="78" y="35"/>
                    </a:lnTo>
                    <a:lnTo>
                      <a:pt x="74" y="26"/>
                    </a:lnTo>
                    <a:lnTo>
                      <a:pt x="67" y="22"/>
                    </a:lnTo>
                    <a:lnTo>
                      <a:pt x="61" y="18"/>
                    </a:lnTo>
                    <a:lnTo>
                      <a:pt x="52" y="18"/>
                    </a:lnTo>
                    <a:lnTo>
                      <a:pt x="44" y="22"/>
                    </a:lnTo>
                    <a:lnTo>
                      <a:pt x="39" y="26"/>
                    </a:lnTo>
                    <a:lnTo>
                      <a:pt x="35" y="35"/>
                    </a:lnTo>
                    <a:lnTo>
                      <a:pt x="35" y="41"/>
                    </a:lnTo>
                    <a:lnTo>
                      <a:pt x="39" y="49"/>
                    </a:lnTo>
                    <a:lnTo>
                      <a:pt x="46" y="55"/>
                    </a:lnTo>
                    <a:lnTo>
                      <a:pt x="54" y="57"/>
                    </a:lnTo>
                    <a:lnTo>
                      <a:pt x="61" y="57"/>
                    </a:lnTo>
                    <a:lnTo>
                      <a:pt x="70" y="55"/>
                    </a:lnTo>
                    <a:lnTo>
                      <a:pt x="74" y="49"/>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2" name="Freeform 28"/>
              <p:cNvSpPr>
                <a:spLocks/>
              </p:cNvSpPr>
              <p:nvPr/>
            </p:nvSpPr>
            <p:spPr bwMode="auto">
              <a:xfrm>
                <a:off x="1573" y="335"/>
                <a:ext cx="72" cy="61"/>
              </a:xfrm>
              <a:custGeom>
                <a:avLst/>
                <a:gdLst>
                  <a:gd name="T0" fmla="*/ 48 w 72"/>
                  <a:gd name="T1" fmla="*/ 8 h 61"/>
                  <a:gd name="T2" fmla="*/ 39 w 72"/>
                  <a:gd name="T3" fmla="*/ 18 h 61"/>
                  <a:gd name="T4" fmla="*/ 50 w 72"/>
                  <a:gd name="T5" fmla="*/ 16 h 61"/>
                  <a:gd name="T6" fmla="*/ 59 w 72"/>
                  <a:gd name="T7" fmla="*/ 18 h 61"/>
                  <a:gd name="T8" fmla="*/ 63 w 72"/>
                  <a:gd name="T9" fmla="*/ 20 h 61"/>
                  <a:gd name="T10" fmla="*/ 67 w 72"/>
                  <a:gd name="T11" fmla="*/ 20 h 61"/>
                  <a:gd name="T12" fmla="*/ 69 w 72"/>
                  <a:gd name="T13" fmla="*/ 24 h 61"/>
                  <a:gd name="T14" fmla="*/ 72 w 72"/>
                  <a:gd name="T15" fmla="*/ 28 h 61"/>
                  <a:gd name="T16" fmla="*/ 72 w 72"/>
                  <a:gd name="T17" fmla="*/ 34 h 61"/>
                  <a:gd name="T18" fmla="*/ 72 w 72"/>
                  <a:gd name="T19" fmla="*/ 34 h 61"/>
                  <a:gd name="T20" fmla="*/ 69 w 72"/>
                  <a:gd name="T21" fmla="*/ 34 h 61"/>
                  <a:gd name="T22" fmla="*/ 69 w 72"/>
                  <a:gd name="T23" fmla="*/ 34 h 61"/>
                  <a:gd name="T24" fmla="*/ 67 w 72"/>
                  <a:gd name="T25" fmla="*/ 34 h 61"/>
                  <a:gd name="T26" fmla="*/ 67 w 72"/>
                  <a:gd name="T27" fmla="*/ 34 h 61"/>
                  <a:gd name="T28" fmla="*/ 67 w 72"/>
                  <a:gd name="T29" fmla="*/ 32 h 61"/>
                  <a:gd name="T30" fmla="*/ 67 w 72"/>
                  <a:gd name="T31" fmla="*/ 32 h 61"/>
                  <a:gd name="T32" fmla="*/ 67 w 72"/>
                  <a:gd name="T33" fmla="*/ 30 h 61"/>
                  <a:gd name="T34" fmla="*/ 65 w 72"/>
                  <a:gd name="T35" fmla="*/ 26 h 61"/>
                  <a:gd name="T36" fmla="*/ 65 w 72"/>
                  <a:gd name="T37" fmla="*/ 26 h 61"/>
                  <a:gd name="T38" fmla="*/ 65 w 72"/>
                  <a:gd name="T39" fmla="*/ 24 h 61"/>
                  <a:gd name="T40" fmla="*/ 61 w 72"/>
                  <a:gd name="T41" fmla="*/ 24 h 61"/>
                  <a:gd name="T42" fmla="*/ 56 w 72"/>
                  <a:gd name="T43" fmla="*/ 22 h 61"/>
                  <a:gd name="T44" fmla="*/ 48 w 72"/>
                  <a:gd name="T45" fmla="*/ 22 h 61"/>
                  <a:gd name="T46" fmla="*/ 37 w 72"/>
                  <a:gd name="T47" fmla="*/ 22 h 61"/>
                  <a:gd name="T48" fmla="*/ 20 w 72"/>
                  <a:gd name="T49" fmla="*/ 42 h 61"/>
                  <a:gd name="T50" fmla="*/ 37 w 72"/>
                  <a:gd name="T51" fmla="*/ 55 h 61"/>
                  <a:gd name="T52" fmla="*/ 39 w 72"/>
                  <a:gd name="T53" fmla="*/ 57 h 61"/>
                  <a:gd name="T54" fmla="*/ 39 w 72"/>
                  <a:gd name="T55" fmla="*/ 57 h 61"/>
                  <a:gd name="T56" fmla="*/ 39 w 72"/>
                  <a:gd name="T57" fmla="*/ 59 h 61"/>
                  <a:gd name="T58" fmla="*/ 37 w 72"/>
                  <a:gd name="T59" fmla="*/ 59 h 61"/>
                  <a:gd name="T60" fmla="*/ 37 w 72"/>
                  <a:gd name="T61" fmla="*/ 61 h 61"/>
                  <a:gd name="T62" fmla="*/ 37 w 72"/>
                  <a:gd name="T63" fmla="*/ 61 h 61"/>
                  <a:gd name="T64" fmla="*/ 35 w 72"/>
                  <a:gd name="T65" fmla="*/ 61 h 61"/>
                  <a:gd name="T66" fmla="*/ 33 w 72"/>
                  <a:gd name="T67" fmla="*/ 59 h 61"/>
                  <a:gd name="T68" fmla="*/ 2 w 72"/>
                  <a:gd name="T69" fmla="*/ 36 h 61"/>
                  <a:gd name="T70" fmla="*/ 2 w 72"/>
                  <a:gd name="T71" fmla="*/ 36 h 61"/>
                  <a:gd name="T72" fmla="*/ 0 w 72"/>
                  <a:gd name="T73" fmla="*/ 34 h 61"/>
                  <a:gd name="T74" fmla="*/ 2 w 72"/>
                  <a:gd name="T75" fmla="*/ 34 h 61"/>
                  <a:gd name="T76" fmla="*/ 2 w 72"/>
                  <a:gd name="T77" fmla="*/ 32 h 61"/>
                  <a:gd name="T78" fmla="*/ 2 w 72"/>
                  <a:gd name="T79" fmla="*/ 32 h 61"/>
                  <a:gd name="T80" fmla="*/ 4 w 72"/>
                  <a:gd name="T81" fmla="*/ 32 h 61"/>
                  <a:gd name="T82" fmla="*/ 7 w 72"/>
                  <a:gd name="T83" fmla="*/ 32 h 61"/>
                  <a:gd name="T84" fmla="*/ 15 w 72"/>
                  <a:gd name="T85" fmla="*/ 40 h 61"/>
                  <a:gd name="T86" fmla="*/ 41 w 72"/>
                  <a:gd name="T87" fmla="*/ 10 h 61"/>
                  <a:gd name="T88" fmla="*/ 33 w 72"/>
                  <a:gd name="T89" fmla="*/ 4 h 61"/>
                  <a:gd name="T90" fmla="*/ 33 w 72"/>
                  <a:gd name="T91" fmla="*/ 4 h 61"/>
                  <a:gd name="T92" fmla="*/ 33 w 72"/>
                  <a:gd name="T93" fmla="*/ 2 h 61"/>
                  <a:gd name="T94" fmla="*/ 33 w 72"/>
                  <a:gd name="T95" fmla="*/ 2 h 61"/>
                  <a:gd name="T96" fmla="*/ 33 w 72"/>
                  <a:gd name="T97" fmla="*/ 0 h 61"/>
                  <a:gd name="T98" fmla="*/ 33 w 72"/>
                  <a:gd name="T99" fmla="*/ 0 h 61"/>
                  <a:gd name="T100" fmla="*/ 35 w 72"/>
                  <a:gd name="T101" fmla="*/ 0 h 61"/>
                  <a:gd name="T102" fmla="*/ 35 w 72"/>
                  <a:gd name="T103" fmla="*/ 0 h 61"/>
                  <a:gd name="T104" fmla="*/ 37 w 72"/>
                  <a:gd name="T105" fmla="*/ 0 h 61"/>
                  <a:gd name="T106" fmla="*/ 48 w 72"/>
                  <a:gd name="T107" fmla="*/ 8 h 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 h="61">
                    <a:moveTo>
                      <a:pt x="48" y="8"/>
                    </a:moveTo>
                    <a:lnTo>
                      <a:pt x="39" y="18"/>
                    </a:lnTo>
                    <a:lnTo>
                      <a:pt x="50" y="16"/>
                    </a:lnTo>
                    <a:lnTo>
                      <a:pt x="59" y="18"/>
                    </a:lnTo>
                    <a:lnTo>
                      <a:pt x="63" y="20"/>
                    </a:lnTo>
                    <a:lnTo>
                      <a:pt x="67" y="20"/>
                    </a:lnTo>
                    <a:lnTo>
                      <a:pt x="69" y="24"/>
                    </a:lnTo>
                    <a:lnTo>
                      <a:pt x="72" y="28"/>
                    </a:lnTo>
                    <a:lnTo>
                      <a:pt x="72" y="34"/>
                    </a:lnTo>
                    <a:lnTo>
                      <a:pt x="69" y="34"/>
                    </a:lnTo>
                    <a:lnTo>
                      <a:pt x="67" y="34"/>
                    </a:lnTo>
                    <a:lnTo>
                      <a:pt x="67" y="32"/>
                    </a:lnTo>
                    <a:lnTo>
                      <a:pt x="67" y="30"/>
                    </a:lnTo>
                    <a:lnTo>
                      <a:pt x="65" y="26"/>
                    </a:lnTo>
                    <a:lnTo>
                      <a:pt x="65" y="24"/>
                    </a:lnTo>
                    <a:lnTo>
                      <a:pt x="61" y="24"/>
                    </a:lnTo>
                    <a:lnTo>
                      <a:pt x="56" y="22"/>
                    </a:lnTo>
                    <a:lnTo>
                      <a:pt x="48" y="22"/>
                    </a:lnTo>
                    <a:lnTo>
                      <a:pt x="37" y="22"/>
                    </a:lnTo>
                    <a:lnTo>
                      <a:pt x="20" y="42"/>
                    </a:lnTo>
                    <a:lnTo>
                      <a:pt x="37" y="55"/>
                    </a:lnTo>
                    <a:lnTo>
                      <a:pt x="39" y="57"/>
                    </a:lnTo>
                    <a:lnTo>
                      <a:pt x="39" y="59"/>
                    </a:lnTo>
                    <a:lnTo>
                      <a:pt x="37" y="59"/>
                    </a:lnTo>
                    <a:lnTo>
                      <a:pt x="37" y="61"/>
                    </a:lnTo>
                    <a:lnTo>
                      <a:pt x="35" y="61"/>
                    </a:lnTo>
                    <a:lnTo>
                      <a:pt x="33" y="59"/>
                    </a:lnTo>
                    <a:lnTo>
                      <a:pt x="2" y="36"/>
                    </a:lnTo>
                    <a:lnTo>
                      <a:pt x="0" y="34"/>
                    </a:lnTo>
                    <a:lnTo>
                      <a:pt x="2" y="34"/>
                    </a:lnTo>
                    <a:lnTo>
                      <a:pt x="2" y="32"/>
                    </a:lnTo>
                    <a:lnTo>
                      <a:pt x="4" y="32"/>
                    </a:lnTo>
                    <a:lnTo>
                      <a:pt x="7" y="32"/>
                    </a:lnTo>
                    <a:lnTo>
                      <a:pt x="15" y="40"/>
                    </a:lnTo>
                    <a:lnTo>
                      <a:pt x="41" y="10"/>
                    </a:lnTo>
                    <a:lnTo>
                      <a:pt x="33" y="4"/>
                    </a:lnTo>
                    <a:lnTo>
                      <a:pt x="33" y="2"/>
                    </a:lnTo>
                    <a:lnTo>
                      <a:pt x="33" y="0"/>
                    </a:lnTo>
                    <a:lnTo>
                      <a:pt x="35" y="0"/>
                    </a:lnTo>
                    <a:lnTo>
                      <a:pt x="37" y="0"/>
                    </a:lnTo>
                    <a:lnTo>
                      <a:pt x="48" y="8"/>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3" name="Freeform 29"/>
              <p:cNvSpPr>
                <a:spLocks noEditPoints="1"/>
              </p:cNvSpPr>
              <p:nvPr/>
            </p:nvSpPr>
            <p:spPr bwMode="auto">
              <a:xfrm>
                <a:off x="1638" y="383"/>
                <a:ext cx="54" cy="53"/>
              </a:xfrm>
              <a:custGeom>
                <a:avLst/>
                <a:gdLst>
                  <a:gd name="T0" fmla="*/ 48 w 54"/>
                  <a:gd name="T1" fmla="*/ 45 h 53"/>
                  <a:gd name="T2" fmla="*/ 39 w 54"/>
                  <a:gd name="T3" fmla="*/ 51 h 53"/>
                  <a:gd name="T4" fmla="*/ 28 w 54"/>
                  <a:gd name="T5" fmla="*/ 53 h 53"/>
                  <a:gd name="T6" fmla="*/ 17 w 54"/>
                  <a:gd name="T7" fmla="*/ 51 h 53"/>
                  <a:gd name="T8" fmla="*/ 9 w 54"/>
                  <a:gd name="T9" fmla="*/ 45 h 53"/>
                  <a:gd name="T10" fmla="*/ 2 w 54"/>
                  <a:gd name="T11" fmla="*/ 37 h 53"/>
                  <a:gd name="T12" fmla="*/ 0 w 54"/>
                  <a:gd name="T13" fmla="*/ 27 h 53"/>
                  <a:gd name="T14" fmla="*/ 2 w 54"/>
                  <a:gd name="T15" fmla="*/ 19 h 53"/>
                  <a:gd name="T16" fmla="*/ 7 w 54"/>
                  <a:gd name="T17" fmla="*/ 9 h 53"/>
                  <a:gd name="T18" fmla="*/ 15 w 54"/>
                  <a:gd name="T19" fmla="*/ 2 h 53"/>
                  <a:gd name="T20" fmla="*/ 26 w 54"/>
                  <a:gd name="T21" fmla="*/ 0 h 53"/>
                  <a:gd name="T22" fmla="*/ 37 w 54"/>
                  <a:gd name="T23" fmla="*/ 2 h 53"/>
                  <a:gd name="T24" fmla="*/ 46 w 54"/>
                  <a:gd name="T25" fmla="*/ 9 h 53"/>
                  <a:gd name="T26" fmla="*/ 52 w 54"/>
                  <a:gd name="T27" fmla="*/ 17 h 53"/>
                  <a:gd name="T28" fmla="*/ 54 w 54"/>
                  <a:gd name="T29" fmla="*/ 27 h 53"/>
                  <a:gd name="T30" fmla="*/ 52 w 54"/>
                  <a:gd name="T31" fmla="*/ 37 h 53"/>
                  <a:gd name="T32" fmla="*/ 48 w 54"/>
                  <a:gd name="T33" fmla="*/ 45 h 53"/>
                  <a:gd name="T34" fmla="*/ 43 w 54"/>
                  <a:gd name="T35" fmla="*/ 41 h 53"/>
                  <a:gd name="T36" fmla="*/ 48 w 54"/>
                  <a:gd name="T37" fmla="*/ 35 h 53"/>
                  <a:gd name="T38" fmla="*/ 50 w 54"/>
                  <a:gd name="T39" fmla="*/ 27 h 53"/>
                  <a:gd name="T40" fmla="*/ 48 w 54"/>
                  <a:gd name="T41" fmla="*/ 19 h 53"/>
                  <a:gd name="T42" fmla="*/ 43 w 54"/>
                  <a:gd name="T43" fmla="*/ 11 h 53"/>
                  <a:gd name="T44" fmla="*/ 35 w 54"/>
                  <a:gd name="T45" fmla="*/ 7 h 53"/>
                  <a:gd name="T46" fmla="*/ 26 w 54"/>
                  <a:gd name="T47" fmla="*/ 7 h 53"/>
                  <a:gd name="T48" fmla="*/ 17 w 54"/>
                  <a:gd name="T49" fmla="*/ 9 h 53"/>
                  <a:gd name="T50" fmla="*/ 11 w 54"/>
                  <a:gd name="T51" fmla="*/ 13 h 53"/>
                  <a:gd name="T52" fmla="*/ 7 w 54"/>
                  <a:gd name="T53" fmla="*/ 19 h 53"/>
                  <a:gd name="T54" fmla="*/ 4 w 54"/>
                  <a:gd name="T55" fmla="*/ 27 h 53"/>
                  <a:gd name="T56" fmla="*/ 7 w 54"/>
                  <a:gd name="T57" fmla="*/ 35 h 53"/>
                  <a:gd name="T58" fmla="*/ 11 w 54"/>
                  <a:gd name="T59" fmla="*/ 43 h 53"/>
                  <a:gd name="T60" fmla="*/ 20 w 54"/>
                  <a:gd name="T61" fmla="*/ 47 h 53"/>
                  <a:gd name="T62" fmla="*/ 28 w 54"/>
                  <a:gd name="T63" fmla="*/ 49 h 53"/>
                  <a:gd name="T64" fmla="*/ 37 w 54"/>
                  <a:gd name="T65" fmla="*/ 45 h 53"/>
                  <a:gd name="T66" fmla="*/ 43 w 54"/>
                  <a:gd name="T67" fmla="*/ 41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 h="53">
                    <a:moveTo>
                      <a:pt x="48" y="45"/>
                    </a:moveTo>
                    <a:lnTo>
                      <a:pt x="39" y="51"/>
                    </a:lnTo>
                    <a:lnTo>
                      <a:pt x="28" y="53"/>
                    </a:lnTo>
                    <a:lnTo>
                      <a:pt x="17" y="51"/>
                    </a:lnTo>
                    <a:lnTo>
                      <a:pt x="9" y="45"/>
                    </a:lnTo>
                    <a:lnTo>
                      <a:pt x="2" y="37"/>
                    </a:lnTo>
                    <a:lnTo>
                      <a:pt x="0" y="27"/>
                    </a:lnTo>
                    <a:lnTo>
                      <a:pt x="2" y="19"/>
                    </a:lnTo>
                    <a:lnTo>
                      <a:pt x="7" y="9"/>
                    </a:lnTo>
                    <a:lnTo>
                      <a:pt x="15" y="2"/>
                    </a:lnTo>
                    <a:lnTo>
                      <a:pt x="26" y="0"/>
                    </a:lnTo>
                    <a:lnTo>
                      <a:pt x="37" y="2"/>
                    </a:lnTo>
                    <a:lnTo>
                      <a:pt x="46" y="9"/>
                    </a:lnTo>
                    <a:lnTo>
                      <a:pt x="52" y="17"/>
                    </a:lnTo>
                    <a:lnTo>
                      <a:pt x="54" y="27"/>
                    </a:lnTo>
                    <a:lnTo>
                      <a:pt x="52" y="37"/>
                    </a:lnTo>
                    <a:lnTo>
                      <a:pt x="48" y="45"/>
                    </a:lnTo>
                    <a:close/>
                    <a:moveTo>
                      <a:pt x="43" y="41"/>
                    </a:moveTo>
                    <a:lnTo>
                      <a:pt x="48" y="35"/>
                    </a:lnTo>
                    <a:lnTo>
                      <a:pt x="50" y="27"/>
                    </a:lnTo>
                    <a:lnTo>
                      <a:pt x="48" y="19"/>
                    </a:lnTo>
                    <a:lnTo>
                      <a:pt x="43" y="11"/>
                    </a:lnTo>
                    <a:lnTo>
                      <a:pt x="35" y="7"/>
                    </a:lnTo>
                    <a:lnTo>
                      <a:pt x="26" y="7"/>
                    </a:lnTo>
                    <a:lnTo>
                      <a:pt x="17" y="9"/>
                    </a:lnTo>
                    <a:lnTo>
                      <a:pt x="11" y="13"/>
                    </a:lnTo>
                    <a:lnTo>
                      <a:pt x="7" y="19"/>
                    </a:lnTo>
                    <a:lnTo>
                      <a:pt x="4" y="27"/>
                    </a:lnTo>
                    <a:lnTo>
                      <a:pt x="7" y="35"/>
                    </a:lnTo>
                    <a:lnTo>
                      <a:pt x="11" y="43"/>
                    </a:lnTo>
                    <a:lnTo>
                      <a:pt x="20" y="47"/>
                    </a:lnTo>
                    <a:lnTo>
                      <a:pt x="28" y="49"/>
                    </a:lnTo>
                    <a:lnTo>
                      <a:pt x="37" y="45"/>
                    </a:lnTo>
                    <a:lnTo>
                      <a:pt x="43" y="41"/>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4" name="Freeform 30"/>
              <p:cNvSpPr>
                <a:spLocks/>
              </p:cNvSpPr>
              <p:nvPr/>
            </p:nvSpPr>
            <p:spPr bwMode="auto">
              <a:xfrm>
                <a:off x="1692" y="422"/>
                <a:ext cx="57" cy="69"/>
              </a:xfrm>
              <a:custGeom>
                <a:avLst/>
                <a:gdLst>
                  <a:gd name="T0" fmla="*/ 37 w 57"/>
                  <a:gd name="T1" fmla="*/ 14 h 69"/>
                  <a:gd name="T2" fmla="*/ 54 w 57"/>
                  <a:gd name="T3" fmla="*/ 32 h 69"/>
                  <a:gd name="T4" fmla="*/ 57 w 57"/>
                  <a:gd name="T5" fmla="*/ 34 h 69"/>
                  <a:gd name="T6" fmla="*/ 57 w 57"/>
                  <a:gd name="T7" fmla="*/ 34 h 69"/>
                  <a:gd name="T8" fmla="*/ 57 w 57"/>
                  <a:gd name="T9" fmla="*/ 34 h 69"/>
                  <a:gd name="T10" fmla="*/ 54 w 57"/>
                  <a:gd name="T11" fmla="*/ 36 h 69"/>
                  <a:gd name="T12" fmla="*/ 54 w 57"/>
                  <a:gd name="T13" fmla="*/ 36 h 69"/>
                  <a:gd name="T14" fmla="*/ 52 w 57"/>
                  <a:gd name="T15" fmla="*/ 36 h 69"/>
                  <a:gd name="T16" fmla="*/ 52 w 57"/>
                  <a:gd name="T17" fmla="*/ 34 h 69"/>
                  <a:gd name="T18" fmla="*/ 33 w 57"/>
                  <a:gd name="T19" fmla="*/ 16 h 69"/>
                  <a:gd name="T20" fmla="*/ 9 w 57"/>
                  <a:gd name="T21" fmla="*/ 36 h 69"/>
                  <a:gd name="T22" fmla="*/ 7 w 57"/>
                  <a:gd name="T23" fmla="*/ 41 h 69"/>
                  <a:gd name="T24" fmla="*/ 5 w 57"/>
                  <a:gd name="T25" fmla="*/ 45 h 69"/>
                  <a:gd name="T26" fmla="*/ 7 w 57"/>
                  <a:gd name="T27" fmla="*/ 49 h 69"/>
                  <a:gd name="T28" fmla="*/ 11 w 57"/>
                  <a:gd name="T29" fmla="*/ 53 h 69"/>
                  <a:gd name="T30" fmla="*/ 18 w 57"/>
                  <a:gd name="T31" fmla="*/ 59 h 69"/>
                  <a:gd name="T32" fmla="*/ 22 w 57"/>
                  <a:gd name="T33" fmla="*/ 63 h 69"/>
                  <a:gd name="T34" fmla="*/ 26 w 57"/>
                  <a:gd name="T35" fmla="*/ 65 h 69"/>
                  <a:gd name="T36" fmla="*/ 28 w 57"/>
                  <a:gd name="T37" fmla="*/ 65 h 69"/>
                  <a:gd name="T38" fmla="*/ 28 w 57"/>
                  <a:gd name="T39" fmla="*/ 65 h 69"/>
                  <a:gd name="T40" fmla="*/ 31 w 57"/>
                  <a:gd name="T41" fmla="*/ 65 h 69"/>
                  <a:gd name="T42" fmla="*/ 31 w 57"/>
                  <a:gd name="T43" fmla="*/ 67 h 69"/>
                  <a:gd name="T44" fmla="*/ 31 w 57"/>
                  <a:gd name="T45" fmla="*/ 67 h 69"/>
                  <a:gd name="T46" fmla="*/ 28 w 57"/>
                  <a:gd name="T47" fmla="*/ 69 h 69"/>
                  <a:gd name="T48" fmla="*/ 28 w 57"/>
                  <a:gd name="T49" fmla="*/ 69 h 69"/>
                  <a:gd name="T50" fmla="*/ 26 w 57"/>
                  <a:gd name="T51" fmla="*/ 69 h 69"/>
                  <a:gd name="T52" fmla="*/ 24 w 57"/>
                  <a:gd name="T53" fmla="*/ 67 h 69"/>
                  <a:gd name="T54" fmla="*/ 18 w 57"/>
                  <a:gd name="T55" fmla="*/ 65 h 69"/>
                  <a:gd name="T56" fmla="*/ 11 w 57"/>
                  <a:gd name="T57" fmla="*/ 61 h 69"/>
                  <a:gd name="T58" fmla="*/ 7 w 57"/>
                  <a:gd name="T59" fmla="*/ 57 h 69"/>
                  <a:gd name="T60" fmla="*/ 2 w 57"/>
                  <a:gd name="T61" fmla="*/ 51 h 69"/>
                  <a:gd name="T62" fmla="*/ 0 w 57"/>
                  <a:gd name="T63" fmla="*/ 45 h 69"/>
                  <a:gd name="T64" fmla="*/ 2 w 57"/>
                  <a:gd name="T65" fmla="*/ 39 h 69"/>
                  <a:gd name="T66" fmla="*/ 5 w 57"/>
                  <a:gd name="T67" fmla="*/ 34 h 69"/>
                  <a:gd name="T68" fmla="*/ 31 w 57"/>
                  <a:gd name="T69" fmla="*/ 12 h 69"/>
                  <a:gd name="T70" fmla="*/ 24 w 57"/>
                  <a:gd name="T71" fmla="*/ 6 h 69"/>
                  <a:gd name="T72" fmla="*/ 22 w 57"/>
                  <a:gd name="T73" fmla="*/ 6 h 69"/>
                  <a:gd name="T74" fmla="*/ 22 w 57"/>
                  <a:gd name="T75" fmla="*/ 4 h 69"/>
                  <a:gd name="T76" fmla="*/ 22 w 57"/>
                  <a:gd name="T77" fmla="*/ 4 h 69"/>
                  <a:gd name="T78" fmla="*/ 24 w 57"/>
                  <a:gd name="T79" fmla="*/ 2 h 69"/>
                  <a:gd name="T80" fmla="*/ 24 w 57"/>
                  <a:gd name="T81" fmla="*/ 2 h 69"/>
                  <a:gd name="T82" fmla="*/ 26 w 57"/>
                  <a:gd name="T83" fmla="*/ 2 h 69"/>
                  <a:gd name="T84" fmla="*/ 26 w 57"/>
                  <a:gd name="T85" fmla="*/ 4 h 69"/>
                  <a:gd name="T86" fmla="*/ 33 w 57"/>
                  <a:gd name="T87" fmla="*/ 10 h 69"/>
                  <a:gd name="T88" fmla="*/ 44 w 57"/>
                  <a:gd name="T89" fmla="*/ 0 h 69"/>
                  <a:gd name="T90" fmla="*/ 46 w 57"/>
                  <a:gd name="T91" fmla="*/ 0 h 69"/>
                  <a:gd name="T92" fmla="*/ 46 w 57"/>
                  <a:gd name="T93" fmla="*/ 0 h 69"/>
                  <a:gd name="T94" fmla="*/ 48 w 57"/>
                  <a:gd name="T95" fmla="*/ 0 h 69"/>
                  <a:gd name="T96" fmla="*/ 48 w 57"/>
                  <a:gd name="T97" fmla="*/ 0 h 69"/>
                  <a:gd name="T98" fmla="*/ 50 w 57"/>
                  <a:gd name="T99" fmla="*/ 2 h 69"/>
                  <a:gd name="T100" fmla="*/ 50 w 57"/>
                  <a:gd name="T101" fmla="*/ 2 h 69"/>
                  <a:gd name="T102" fmla="*/ 48 w 57"/>
                  <a:gd name="T103" fmla="*/ 4 h 69"/>
                  <a:gd name="T104" fmla="*/ 48 w 57"/>
                  <a:gd name="T105" fmla="*/ 4 h 69"/>
                  <a:gd name="T106" fmla="*/ 37 w 57"/>
                  <a:gd name="T107" fmla="*/ 14 h 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 h="69">
                    <a:moveTo>
                      <a:pt x="37" y="14"/>
                    </a:moveTo>
                    <a:lnTo>
                      <a:pt x="54" y="32"/>
                    </a:lnTo>
                    <a:lnTo>
                      <a:pt x="57" y="34"/>
                    </a:lnTo>
                    <a:lnTo>
                      <a:pt x="54" y="36"/>
                    </a:lnTo>
                    <a:lnTo>
                      <a:pt x="52" y="36"/>
                    </a:lnTo>
                    <a:lnTo>
                      <a:pt x="52" y="34"/>
                    </a:lnTo>
                    <a:lnTo>
                      <a:pt x="33" y="16"/>
                    </a:lnTo>
                    <a:lnTo>
                      <a:pt x="9" y="36"/>
                    </a:lnTo>
                    <a:lnTo>
                      <a:pt x="7" y="41"/>
                    </a:lnTo>
                    <a:lnTo>
                      <a:pt x="5" y="45"/>
                    </a:lnTo>
                    <a:lnTo>
                      <a:pt x="7" y="49"/>
                    </a:lnTo>
                    <a:lnTo>
                      <a:pt x="11" y="53"/>
                    </a:lnTo>
                    <a:lnTo>
                      <a:pt x="18" y="59"/>
                    </a:lnTo>
                    <a:lnTo>
                      <a:pt x="22" y="63"/>
                    </a:lnTo>
                    <a:lnTo>
                      <a:pt x="26" y="65"/>
                    </a:lnTo>
                    <a:lnTo>
                      <a:pt x="28" y="65"/>
                    </a:lnTo>
                    <a:lnTo>
                      <a:pt x="31" y="65"/>
                    </a:lnTo>
                    <a:lnTo>
                      <a:pt x="31" y="67"/>
                    </a:lnTo>
                    <a:lnTo>
                      <a:pt x="28" y="69"/>
                    </a:lnTo>
                    <a:lnTo>
                      <a:pt x="26" y="69"/>
                    </a:lnTo>
                    <a:lnTo>
                      <a:pt x="24" y="67"/>
                    </a:lnTo>
                    <a:lnTo>
                      <a:pt x="18" y="65"/>
                    </a:lnTo>
                    <a:lnTo>
                      <a:pt x="11" y="61"/>
                    </a:lnTo>
                    <a:lnTo>
                      <a:pt x="7" y="57"/>
                    </a:lnTo>
                    <a:lnTo>
                      <a:pt x="2" y="51"/>
                    </a:lnTo>
                    <a:lnTo>
                      <a:pt x="0" y="45"/>
                    </a:lnTo>
                    <a:lnTo>
                      <a:pt x="2" y="39"/>
                    </a:lnTo>
                    <a:lnTo>
                      <a:pt x="5" y="34"/>
                    </a:lnTo>
                    <a:lnTo>
                      <a:pt x="31" y="12"/>
                    </a:lnTo>
                    <a:lnTo>
                      <a:pt x="24" y="6"/>
                    </a:lnTo>
                    <a:lnTo>
                      <a:pt x="22" y="6"/>
                    </a:lnTo>
                    <a:lnTo>
                      <a:pt x="22" y="4"/>
                    </a:lnTo>
                    <a:lnTo>
                      <a:pt x="24" y="2"/>
                    </a:lnTo>
                    <a:lnTo>
                      <a:pt x="26" y="2"/>
                    </a:lnTo>
                    <a:lnTo>
                      <a:pt x="26" y="4"/>
                    </a:lnTo>
                    <a:lnTo>
                      <a:pt x="33" y="10"/>
                    </a:lnTo>
                    <a:lnTo>
                      <a:pt x="44" y="0"/>
                    </a:lnTo>
                    <a:lnTo>
                      <a:pt x="46" y="0"/>
                    </a:lnTo>
                    <a:lnTo>
                      <a:pt x="48" y="0"/>
                    </a:lnTo>
                    <a:lnTo>
                      <a:pt x="50" y="2"/>
                    </a:lnTo>
                    <a:lnTo>
                      <a:pt x="48" y="4"/>
                    </a:lnTo>
                    <a:lnTo>
                      <a:pt x="37" y="14"/>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5" name="Freeform 31"/>
              <p:cNvSpPr>
                <a:spLocks noEditPoints="1"/>
              </p:cNvSpPr>
              <p:nvPr/>
            </p:nvSpPr>
            <p:spPr bwMode="auto">
              <a:xfrm>
                <a:off x="1736" y="485"/>
                <a:ext cx="54" cy="57"/>
              </a:xfrm>
              <a:custGeom>
                <a:avLst/>
                <a:gdLst>
                  <a:gd name="T0" fmla="*/ 43 w 54"/>
                  <a:gd name="T1" fmla="*/ 47 h 57"/>
                  <a:gd name="T2" fmla="*/ 13 w 54"/>
                  <a:gd name="T3" fmla="*/ 8 h 57"/>
                  <a:gd name="T4" fmla="*/ 6 w 54"/>
                  <a:gd name="T5" fmla="*/ 16 h 57"/>
                  <a:gd name="T6" fmla="*/ 4 w 54"/>
                  <a:gd name="T7" fmla="*/ 24 h 57"/>
                  <a:gd name="T8" fmla="*/ 6 w 54"/>
                  <a:gd name="T9" fmla="*/ 32 h 57"/>
                  <a:gd name="T10" fmla="*/ 10 w 54"/>
                  <a:gd name="T11" fmla="*/ 40 h 57"/>
                  <a:gd name="T12" fmla="*/ 15 w 54"/>
                  <a:gd name="T13" fmla="*/ 44 h 57"/>
                  <a:gd name="T14" fmla="*/ 19 w 54"/>
                  <a:gd name="T15" fmla="*/ 47 h 57"/>
                  <a:gd name="T16" fmla="*/ 23 w 54"/>
                  <a:gd name="T17" fmla="*/ 51 h 57"/>
                  <a:gd name="T18" fmla="*/ 28 w 54"/>
                  <a:gd name="T19" fmla="*/ 53 h 57"/>
                  <a:gd name="T20" fmla="*/ 30 w 54"/>
                  <a:gd name="T21" fmla="*/ 53 h 57"/>
                  <a:gd name="T22" fmla="*/ 30 w 54"/>
                  <a:gd name="T23" fmla="*/ 53 h 57"/>
                  <a:gd name="T24" fmla="*/ 30 w 54"/>
                  <a:gd name="T25" fmla="*/ 55 h 57"/>
                  <a:gd name="T26" fmla="*/ 30 w 54"/>
                  <a:gd name="T27" fmla="*/ 55 h 57"/>
                  <a:gd name="T28" fmla="*/ 30 w 54"/>
                  <a:gd name="T29" fmla="*/ 57 h 57"/>
                  <a:gd name="T30" fmla="*/ 30 w 54"/>
                  <a:gd name="T31" fmla="*/ 57 h 57"/>
                  <a:gd name="T32" fmla="*/ 30 w 54"/>
                  <a:gd name="T33" fmla="*/ 57 h 57"/>
                  <a:gd name="T34" fmla="*/ 28 w 54"/>
                  <a:gd name="T35" fmla="*/ 57 h 57"/>
                  <a:gd name="T36" fmla="*/ 23 w 54"/>
                  <a:gd name="T37" fmla="*/ 55 h 57"/>
                  <a:gd name="T38" fmla="*/ 17 w 54"/>
                  <a:gd name="T39" fmla="*/ 53 h 57"/>
                  <a:gd name="T40" fmla="*/ 10 w 54"/>
                  <a:gd name="T41" fmla="*/ 49 h 57"/>
                  <a:gd name="T42" fmla="*/ 6 w 54"/>
                  <a:gd name="T43" fmla="*/ 42 h 57"/>
                  <a:gd name="T44" fmla="*/ 2 w 54"/>
                  <a:gd name="T45" fmla="*/ 32 h 57"/>
                  <a:gd name="T46" fmla="*/ 0 w 54"/>
                  <a:gd name="T47" fmla="*/ 22 h 57"/>
                  <a:gd name="T48" fmla="*/ 4 w 54"/>
                  <a:gd name="T49" fmla="*/ 12 h 57"/>
                  <a:gd name="T50" fmla="*/ 10 w 54"/>
                  <a:gd name="T51" fmla="*/ 4 h 57"/>
                  <a:gd name="T52" fmla="*/ 21 w 54"/>
                  <a:gd name="T53" fmla="*/ 0 h 57"/>
                  <a:gd name="T54" fmla="*/ 30 w 54"/>
                  <a:gd name="T55" fmla="*/ 0 h 57"/>
                  <a:gd name="T56" fmla="*/ 41 w 54"/>
                  <a:gd name="T57" fmla="*/ 2 h 57"/>
                  <a:gd name="T58" fmla="*/ 49 w 54"/>
                  <a:gd name="T59" fmla="*/ 10 h 57"/>
                  <a:gd name="T60" fmla="*/ 54 w 54"/>
                  <a:gd name="T61" fmla="*/ 20 h 57"/>
                  <a:gd name="T62" fmla="*/ 54 w 54"/>
                  <a:gd name="T63" fmla="*/ 28 h 57"/>
                  <a:gd name="T64" fmla="*/ 52 w 54"/>
                  <a:gd name="T65" fmla="*/ 38 h 57"/>
                  <a:gd name="T66" fmla="*/ 43 w 54"/>
                  <a:gd name="T67" fmla="*/ 47 h 57"/>
                  <a:gd name="T68" fmla="*/ 43 w 54"/>
                  <a:gd name="T69" fmla="*/ 40 h 57"/>
                  <a:gd name="T70" fmla="*/ 47 w 54"/>
                  <a:gd name="T71" fmla="*/ 34 h 57"/>
                  <a:gd name="T72" fmla="*/ 49 w 54"/>
                  <a:gd name="T73" fmla="*/ 26 h 57"/>
                  <a:gd name="T74" fmla="*/ 47 w 54"/>
                  <a:gd name="T75" fmla="*/ 20 h 57"/>
                  <a:gd name="T76" fmla="*/ 45 w 54"/>
                  <a:gd name="T77" fmla="*/ 12 h 57"/>
                  <a:gd name="T78" fmla="*/ 39 w 54"/>
                  <a:gd name="T79" fmla="*/ 8 h 57"/>
                  <a:gd name="T80" fmla="*/ 32 w 54"/>
                  <a:gd name="T81" fmla="*/ 4 h 57"/>
                  <a:gd name="T82" fmla="*/ 23 w 54"/>
                  <a:gd name="T83" fmla="*/ 4 h 57"/>
                  <a:gd name="T84" fmla="*/ 17 w 54"/>
                  <a:gd name="T85" fmla="*/ 6 h 57"/>
                  <a:gd name="T86" fmla="*/ 43 w 54"/>
                  <a:gd name="T87" fmla="*/ 40 h 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4" h="57">
                    <a:moveTo>
                      <a:pt x="43" y="47"/>
                    </a:moveTo>
                    <a:lnTo>
                      <a:pt x="13" y="8"/>
                    </a:lnTo>
                    <a:lnTo>
                      <a:pt x="6" y="16"/>
                    </a:lnTo>
                    <a:lnTo>
                      <a:pt x="4" y="24"/>
                    </a:lnTo>
                    <a:lnTo>
                      <a:pt x="6" y="32"/>
                    </a:lnTo>
                    <a:lnTo>
                      <a:pt x="10" y="40"/>
                    </a:lnTo>
                    <a:lnTo>
                      <a:pt x="15" y="44"/>
                    </a:lnTo>
                    <a:lnTo>
                      <a:pt x="19" y="47"/>
                    </a:lnTo>
                    <a:lnTo>
                      <a:pt x="23" y="51"/>
                    </a:lnTo>
                    <a:lnTo>
                      <a:pt x="28" y="53"/>
                    </a:lnTo>
                    <a:lnTo>
                      <a:pt x="30" y="53"/>
                    </a:lnTo>
                    <a:lnTo>
                      <a:pt x="30" y="55"/>
                    </a:lnTo>
                    <a:lnTo>
                      <a:pt x="30" y="57"/>
                    </a:lnTo>
                    <a:lnTo>
                      <a:pt x="28" y="57"/>
                    </a:lnTo>
                    <a:lnTo>
                      <a:pt x="23" y="55"/>
                    </a:lnTo>
                    <a:lnTo>
                      <a:pt x="17" y="53"/>
                    </a:lnTo>
                    <a:lnTo>
                      <a:pt x="10" y="49"/>
                    </a:lnTo>
                    <a:lnTo>
                      <a:pt x="6" y="42"/>
                    </a:lnTo>
                    <a:lnTo>
                      <a:pt x="2" y="32"/>
                    </a:lnTo>
                    <a:lnTo>
                      <a:pt x="0" y="22"/>
                    </a:lnTo>
                    <a:lnTo>
                      <a:pt x="4" y="12"/>
                    </a:lnTo>
                    <a:lnTo>
                      <a:pt x="10" y="4"/>
                    </a:lnTo>
                    <a:lnTo>
                      <a:pt x="21" y="0"/>
                    </a:lnTo>
                    <a:lnTo>
                      <a:pt x="30" y="0"/>
                    </a:lnTo>
                    <a:lnTo>
                      <a:pt x="41" y="2"/>
                    </a:lnTo>
                    <a:lnTo>
                      <a:pt x="49" y="10"/>
                    </a:lnTo>
                    <a:lnTo>
                      <a:pt x="54" y="20"/>
                    </a:lnTo>
                    <a:lnTo>
                      <a:pt x="54" y="28"/>
                    </a:lnTo>
                    <a:lnTo>
                      <a:pt x="52" y="38"/>
                    </a:lnTo>
                    <a:lnTo>
                      <a:pt x="43" y="47"/>
                    </a:lnTo>
                    <a:close/>
                    <a:moveTo>
                      <a:pt x="43" y="40"/>
                    </a:moveTo>
                    <a:lnTo>
                      <a:pt x="47" y="34"/>
                    </a:lnTo>
                    <a:lnTo>
                      <a:pt x="49" y="26"/>
                    </a:lnTo>
                    <a:lnTo>
                      <a:pt x="47" y="20"/>
                    </a:lnTo>
                    <a:lnTo>
                      <a:pt x="45" y="12"/>
                    </a:lnTo>
                    <a:lnTo>
                      <a:pt x="39" y="8"/>
                    </a:lnTo>
                    <a:lnTo>
                      <a:pt x="32" y="4"/>
                    </a:lnTo>
                    <a:lnTo>
                      <a:pt x="23" y="4"/>
                    </a:lnTo>
                    <a:lnTo>
                      <a:pt x="17" y="6"/>
                    </a:lnTo>
                    <a:lnTo>
                      <a:pt x="43" y="4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6" name="Freeform 32"/>
              <p:cNvSpPr>
                <a:spLocks/>
              </p:cNvSpPr>
              <p:nvPr/>
            </p:nvSpPr>
            <p:spPr bwMode="auto">
              <a:xfrm>
                <a:off x="1779" y="542"/>
                <a:ext cx="61" cy="56"/>
              </a:xfrm>
              <a:custGeom>
                <a:avLst/>
                <a:gdLst>
                  <a:gd name="T0" fmla="*/ 54 w 61"/>
                  <a:gd name="T1" fmla="*/ 32 h 56"/>
                  <a:gd name="T2" fmla="*/ 56 w 61"/>
                  <a:gd name="T3" fmla="*/ 30 h 56"/>
                  <a:gd name="T4" fmla="*/ 58 w 61"/>
                  <a:gd name="T5" fmla="*/ 30 h 56"/>
                  <a:gd name="T6" fmla="*/ 58 w 61"/>
                  <a:gd name="T7" fmla="*/ 30 h 56"/>
                  <a:gd name="T8" fmla="*/ 61 w 61"/>
                  <a:gd name="T9" fmla="*/ 30 h 56"/>
                  <a:gd name="T10" fmla="*/ 61 w 61"/>
                  <a:gd name="T11" fmla="*/ 30 h 56"/>
                  <a:gd name="T12" fmla="*/ 61 w 61"/>
                  <a:gd name="T13" fmla="*/ 32 h 56"/>
                  <a:gd name="T14" fmla="*/ 61 w 61"/>
                  <a:gd name="T15" fmla="*/ 32 h 56"/>
                  <a:gd name="T16" fmla="*/ 61 w 61"/>
                  <a:gd name="T17" fmla="*/ 34 h 56"/>
                  <a:gd name="T18" fmla="*/ 58 w 61"/>
                  <a:gd name="T19" fmla="*/ 34 h 56"/>
                  <a:gd name="T20" fmla="*/ 50 w 61"/>
                  <a:gd name="T21" fmla="*/ 40 h 56"/>
                  <a:gd name="T22" fmla="*/ 48 w 61"/>
                  <a:gd name="T23" fmla="*/ 40 h 56"/>
                  <a:gd name="T24" fmla="*/ 48 w 61"/>
                  <a:gd name="T25" fmla="*/ 40 h 56"/>
                  <a:gd name="T26" fmla="*/ 45 w 61"/>
                  <a:gd name="T27" fmla="*/ 40 h 56"/>
                  <a:gd name="T28" fmla="*/ 45 w 61"/>
                  <a:gd name="T29" fmla="*/ 40 h 56"/>
                  <a:gd name="T30" fmla="*/ 45 w 61"/>
                  <a:gd name="T31" fmla="*/ 40 h 56"/>
                  <a:gd name="T32" fmla="*/ 45 w 61"/>
                  <a:gd name="T33" fmla="*/ 38 h 56"/>
                  <a:gd name="T34" fmla="*/ 45 w 61"/>
                  <a:gd name="T35" fmla="*/ 38 h 56"/>
                  <a:gd name="T36" fmla="*/ 45 w 61"/>
                  <a:gd name="T37" fmla="*/ 36 h 56"/>
                  <a:gd name="T38" fmla="*/ 48 w 61"/>
                  <a:gd name="T39" fmla="*/ 32 h 56"/>
                  <a:gd name="T40" fmla="*/ 50 w 61"/>
                  <a:gd name="T41" fmla="*/ 28 h 56"/>
                  <a:gd name="T42" fmla="*/ 50 w 61"/>
                  <a:gd name="T43" fmla="*/ 22 h 56"/>
                  <a:gd name="T44" fmla="*/ 45 w 61"/>
                  <a:gd name="T45" fmla="*/ 16 h 56"/>
                  <a:gd name="T46" fmla="*/ 39 w 61"/>
                  <a:gd name="T47" fmla="*/ 8 h 56"/>
                  <a:gd name="T48" fmla="*/ 30 w 61"/>
                  <a:gd name="T49" fmla="*/ 6 h 56"/>
                  <a:gd name="T50" fmla="*/ 24 w 61"/>
                  <a:gd name="T51" fmla="*/ 6 h 56"/>
                  <a:gd name="T52" fmla="*/ 15 w 61"/>
                  <a:gd name="T53" fmla="*/ 8 h 56"/>
                  <a:gd name="T54" fmla="*/ 9 w 61"/>
                  <a:gd name="T55" fmla="*/ 14 h 56"/>
                  <a:gd name="T56" fmla="*/ 4 w 61"/>
                  <a:gd name="T57" fmla="*/ 22 h 56"/>
                  <a:gd name="T58" fmla="*/ 4 w 61"/>
                  <a:gd name="T59" fmla="*/ 30 h 56"/>
                  <a:gd name="T60" fmla="*/ 9 w 61"/>
                  <a:gd name="T61" fmla="*/ 38 h 56"/>
                  <a:gd name="T62" fmla="*/ 11 w 61"/>
                  <a:gd name="T63" fmla="*/ 42 h 56"/>
                  <a:gd name="T64" fmla="*/ 15 w 61"/>
                  <a:gd name="T65" fmla="*/ 46 h 56"/>
                  <a:gd name="T66" fmla="*/ 22 w 61"/>
                  <a:gd name="T67" fmla="*/ 48 h 56"/>
                  <a:gd name="T68" fmla="*/ 28 w 61"/>
                  <a:gd name="T69" fmla="*/ 50 h 56"/>
                  <a:gd name="T70" fmla="*/ 28 w 61"/>
                  <a:gd name="T71" fmla="*/ 52 h 56"/>
                  <a:gd name="T72" fmla="*/ 30 w 61"/>
                  <a:gd name="T73" fmla="*/ 52 h 56"/>
                  <a:gd name="T74" fmla="*/ 30 w 61"/>
                  <a:gd name="T75" fmla="*/ 54 h 56"/>
                  <a:gd name="T76" fmla="*/ 30 w 61"/>
                  <a:gd name="T77" fmla="*/ 54 h 56"/>
                  <a:gd name="T78" fmla="*/ 30 w 61"/>
                  <a:gd name="T79" fmla="*/ 54 h 56"/>
                  <a:gd name="T80" fmla="*/ 28 w 61"/>
                  <a:gd name="T81" fmla="*/ 54 h 56"/>
                  <a:gd name="T82" fmla="*/ 26 w 61"/>
                  <a:gd name="T83" fmla="*/ 56 h 56"/>
                  <a:gd name="T84" fmla="*/ 19 w 61"/>
                  <a:gd name="T85" fmla="*/ 54 h 56"/>
                  <a:gd name="T86" fmla="*/ 11 w 61"/>
                  <a:gd name="T87" fmla="*/ 48 h 56"/>
                  <a:gd name="T88" fmla="*/ 4 w 61"/>
                  <a:gd name="T89" fmla="*/ 40 h 56"/>
                  <a:gd name="T90" fmla="*/ 0 w 61"/>
                  <a:gd name="T91" fmla="*/ 30 h 56"/>
                  <a:gd name="T92" fmla="*/ 0 w 61"/>
                  <a:gd name="T93" fmla="*/ 20 h 56"/>
                  <a:gd name="T94" fmla="*/ 2 w 61"/>
                  <a:gd name="T95" fmla="*/ 12 h 56"/>
                  <a:gd name="T96" fmla="*/ 11 w 61"/>
                  <a:gd name="T97" fmla="*/ 4 h 56"/>
                  <a:gd name="T98" fmla="*/ 22 w 61"/>
                  <a:gd name="T99" fmla="*/ 0 h 56"/>
                  <a:gd name="T100" fmla="*/ 32 w 61"/>
                  <a:gd name="T101" fmla="*/ 2 h 56"/>
                  <a:gd name="T102" fmla="*/ 43 w 61"/>
                  <a:gd name="T103" fmla="*/ 4 h 56"/>
                  <a:gd name="T104" fmla="*/ 50 w 61"/>
                  <a:gd name="T105" fmla="*/ 12 h 56"/>
                  <a:gd name="T106" fmla="*/ 54 w 61"/>
                  <a:gd name="T107" fmla="*/ 22 h 56"/>
                  <a:gd name="T108" fmla="*/ 54 w 61"/>
                  <a:gd name="T109" fmla="*/ 32 h 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1" h="56">
                    <a:moveTo>
                      <a:pt x="54" y="32"/>
                    </a:moveTo>
                    <a:lnTo>
                      <a:pt x="56" y="30"/>
                    </a:lnTo>
                    <a:lnTo>
                      <a:pt x="58" y="30"/>
                    </a:lnTo>
                    <a:lnTo>
                      <a:pt x="61" y="30"/>
                    </a:lnTo>
                    <a:lnTo>
                      <a:pt x="61" y="32"/>
                    </a:lnTo>
                    <a:lnTo>
                      <a:pt x="61" y="34"/>
                    </a:lnTo>
                    <a:lnTo>
                      <a:pt x="58" y="34"/>
                    </a:lnTo>
                    <a:lnTo>
                      <a:pt x="50" y="40"/>
                    </a:lnTo>
                    <a:lnTo>
                      <a:pt x="48" y="40"/>
                    </a:lnTo>
                    <a:lnTo>
                      <a:pt x="45" y="40"/>
                    </a:lnTo>
                    <a:lnTo>
                      <a:pt x="45" y="38"/>
                    </a:lnTo>
                    <a:lnTo>
                      <a:pt x="45" y="36"/>
                    </a:lnTo>
                    <a:lnTo>
                      <a:pt x="48" y="32"/>
                    </a:lnTo>
                    <a:lnTo>
                      <a:pt x="50" y="28"/>
                    </a:lnTo>
                    <a:lnTo>
                      <a:pt x="50" y="22"/>
                    </a:lnTo>
                    <a:lnTo>
                      <a:pt x="45" y="16"/>
                    </a:lnTo>
                    <a:lnTo>
                      <a:pt x="39" y="8"/>
                    </a:lnTo>
                    <a:lnTo>
                      <a:pt x="30" y="6"/>
                    </a:lnTo>
                    <a:lnTo>
                      <a:pt x="24" y="6"/>
                    </a:lnTo>
                    <a:lnTo>
                      <a:pt x="15" y="8"/>
                    </a:lnTo>
                    <a:lnTo>
                      <a:pt x="9" y="14"/>
                    </a:lnTo>
                    <a:lnTo>
                      <a:pt x="4" y="22"/>
                    </a:lnTo>
                    <a:lnTo>
                      <a:pt x="4" y="30"/>
                    </a:lnTo>
                    <a:lnTo>
                      <a:pt x="9" y="38"/>
                    </a:lnTo>
                    <a:lnTo>
                      <a:pt x="11" y="42"/>
                    </a:lnTo>
                    <a:lnTo>
                      <a:pt x="15" y="46"/>
                    </a:lnTo>
                    <a:lnTo>
                      <a:pt x="22" y="48"/>
                    </a:lnTo>
                    <a:lnTo>
                      <a:pt x="28" y="50"/>
                    </a:lnTo>
                    <a:lnTo>
                      <a:pt x="28" y="52"/>
                    </a:lnTo>
                    <a:lnTo>
                      <a:pt x="30" y="52"/>
                    </a:lnTo>
                    <a:lnTo>
                      <a:pt x="30" y="54"/>
                    </a:lnTo>
                    <a:lnTo>
                      <a:pt x="28" y="54"/>
                    </a:lnTo>
                    <a:lnTo>
                      <a:pt x="26" y="56"/>
                    </a:lnTo>
                    <a:lnTo>
                      <a:pt x="19" y="54"/>
                    </a:lnTo>
                    <a:lnTo>
                      <a:pt x="11" y="48"/>
                    </a:lnTo>
                    <a:lnTo>
                      <a:pt x="4" y="40"/>
                    </a:lnTo>
                    <a:lnTo>
                      <a:pt x="0" y="30"/>
                    </a:lnTo>
                    <a:lnTo>
                      <a:pt x="0" y="20"/>
                    </a:lnTo>
                    <a:lnTo>
                      <a:pt x="2" y="12"/>
                    </a:lnTo>
                    <a:lnTo>
                      <a:pt x="11" y="4"/>
                    </a:lnTo>
                    <a:lnTo>
                      <a:pt x="22" y="0"/>
                    </a:lnTo>
                    <a:lnTo>
                      <a:pt x="32" y="2"/>
                    </a:lnTo>
                    <a:lnTo>
                      <a:pt x="43" y="4"/>
                    </a:lnTo>
                    <a:lnTo>
                      <a:pt x="50" y="12"/>
                    </a:lnTo>
                    <a:lnTo>
                      <a:pt x="54" y="22"/>
                    </a:lnTo>
                    <a:lnTo>
                      <a:pt x="54" y="32"/>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7" name="Freeform 33"/>
              <p:cNvSpPr>
                <a:spLocks/>
              </p:cNvSpPr>
              <p:nvPr/>
            </p:nvSpPr>
            <p:spPr bwMode="auto">
              <a:xfrm>
                <a:off x="1816" y="592"/>
                <a:ext cx="58" cy="67"/>
              </a:xfrm>
              <a:custGeom>
                <a:avLst/>
                <a:gdLst>
                  <a:gd name="T0" fmla="*/ 43 w 58"/>
                  <a:gd name="T1" fmla="*/ 15 h 67"/>
                  <a:gd name="T2" fmla="*/ 56 w 58"/>
                  <a:gd name="T3" fmla="*/ 37 h 67"/>
                  <a:gd name="T4" fmla="*/ 56 w 58"/>
                  <a:gd name="T5" fmla="*/ 39 h 67"/>
                  <a:gd name="T6" fmla="*/ 56 w 58"/>
                  <a:gd name="T7" fmla="*/ 41 h 67"/>
                  <a:gd name="T8" fmla="*/ 56 w 58"/>
                  <a:gd name="T9" fmla="*/ 41 h 67"/>
                  <a:gd name="T10" fmla="*/ 54 w 58"/>
                  <a:gd name="T11" fmla="*/ 41 h 67"/>
                  <a:gd name="T12" fmla="*/ 54 w 58"/>
                  <a:gd name="T13" fmla="*/ 41 h 67"/>
                  <a:gd name="T14" fmla="*/ 52 w 58"/>
                  <a:gd name="T15" fmla="*/ 41 h 67"/>
                  <a:gd name="T16" fmla="*/ 52 w 58"/>
                  <a:gd name="T17" fmla="*/ 39 h 67"/>
                  <a:gd name="T18" fmla="*/ 39 w 58"/>
                  <a:gd name="T19" fmla="*/ 17 h 67"/>
                  <a:gd name="T20" fmla="*/ 8 w 58"/>
                  <a:gd name="T21" fmla="*/ 31 h 67"/>
                  <a:gd name="T22" fmla="*/ 6 w 58"/>
                  <a:gd name="T23" fmla="*/ 35 h 67"/>
                  <a:gd name="T24" fmla="*/ 4 w 58"/>
                  <a:gd name="T25" fmla="*/ 37 h 67"/>
                  <a:gd name="T26" fmla="*/ 4 w 58"/>
                  <a:gd name="T27" fmla="*/ 43 h 67"/>
                  <a:gd name="T28" fmla="*/ 6 w 58"/>
                  <a:gd name="T29" fmla="*/ 47 h 67"/>
                  <a:gd name="T30" fmla="*/ 11 w 58"/>
                  <a:gd name="T31" fmla="*/ 51 h 67"/>
                  <a:gd name="T32" fmla="*/ 13 w 58"/>
                  <a:gd name="T33" fmla="*/ 55 h 67"/>
                  <a:gd name="T34" fmla="*/ 17 w 58"/>
                  <a:gd name="T35" fmla="*/ 59 h 67"/>
                  <a:gd name="T36" fmla="*/ 19 w 58"/>
                  <a:gd name="T37" fmla="*/ 61 h 67"/>
                  <a:gd name="T38" fmla="*/ 21 w 58"/>
                  <a:gd name="T39" fmla="*/ 63 h 67"/>
                  <a:gd name="T40" fmla="*/ 21 w 58"/>
                  <a:gd name="T41" fmla="*/ 63 h 67"/>
                  <a:gd name="T42" fmla="*/ 21 w 58"/>
                  <a:gd name="T43" fmla="*/ 63 h 67"/>
                  <a:gd name="T44" fmla="*/ 21 w 58"/>
                  <a:gd name="T45" fmla="*/ 65 h 67"/>
                  <a:gd name="T46" fmla="*/ 21 w 58"/>
                  <a:gd name="T47" fmla="*/ 65 h 67"/>
                  <a:gd name="T48" fmla="*/ 19 w 58"/>
                  <a:gd name="T49" fmla="*/ 67 h 67"/>
                  <a:gd name="T50" fmla="*/ 19 w 58"/>
                  <a:gd name="T51" fmla="*/ 65 h 67"/>
                  <a:gd name="T52" fmla="*/ 15 w 58"/>
                  <a:gd name="T53" fmla="*/ 63 h 67"/>
                  <a:gd name="T54" fmla="*/ 11 w 58"/>
                  <a:gd name="T55" fmla="*/ 61 h 67"/>
                  <a:gd name="T56" fmla="*/ 6 w 58"/>
                  <a:gd name="T57" fmla="*/ 55 h 67"/>
                  <a:gd name="T58" fmla="*/ 2 w 58"/>
                  <a:gd name="T59" fmla="*/ 49 h 67"/>
                  <a:gd name="T60" fmla="*/ 0 w 58"/>
                  <a:gd name="T61" fmla="*/ 43 h 67"/>
                  <a:gd name="T62" fmla="*/ 0 w 58"/>
                  <a:gd name="T63" fmla="*/ 37 h 67"/>
                  <a:gd name="T64" fmla="*/ 2 w 58"/>
                  <a:gd name="T65" fmla="*/ 31 h 67"/>
                  <a:gd name="T66" fmla="*/ 6 w 58"/>
                  <a:gd name="T67" fmla="*/ 27 h 67"/>
                  <a:gd name="T68" fmla="*/ 37 w 58"/>
                  <a:gd name="T69" fmla="*/ 13 h 67"/>
                  <a:gd name="T70" fmla="*/ 32 w 58"/>
                  <a:gd name="T71" fmla="*/ 6 h 67"/>
                  <a:gd name="T72" fmla="*/ 32 w 58"/>
                  <a:gd name="T73" fmla="*/ 4 h 67"/>
                  <a:gd name="T74" fmla="*/ 32 w 58"/>
                  <a:gd name="T75" fmla="*/ 2 h 67"/>
                  <a:gd name="T76" fmla="*/ 32 w 58"/>
                  <a:gd name="T77" fmla="*/ 2 h 67"/>
                  <a:gd name="T78" fmla="*/ 34 w 58"/>
                  <a:gd name="T79" fmla="*/ 0 h 67"/>
                  <a:gd name="T80" fmla="*/ 34 w 58"/>
                  <a:gd name="T81" fmla="*/ 2 h 67"/>
                  <a:gd name="T82" fmla="*/ 37 w 58"/>
                  <a:gd name="T83" fmla="*/ 2 h 67"/>
                  <a:gd name="T84" fmla="*/ 37 w 58"/>
                  <a:gd name="T85" fmla="*/ 2 h 67"/>
                  <a:gd name="T86" fmla="*/ 41 w 58"/>
                  <a:gd name="T87" fmla="*/ 11 h 67"/>
                  <a:gd name="T88" fmla="*/ 54 w 58"/>
                  <a:gd name="T89" fmla="*/ 4 h 67"/>
                  <a:gd name="T90" fmla="*/ 56 w 58"/>
                  <a:gd name="T91" fmla="*/ 4 h 67"/>
                  <a:gd name="T92" fmla="*/ 56 w 58"/>
                  <a:gd name="T93" fmla="*/ 4 h 67"/>
                  <a:gd name="T94" fmla="*/ 58 w 58"/>
                  <a:gd name="T95" fmla="*/ 4 h 67"/>
                  <a:gd name="T96" fmla="*/ 58 w 58"/>
                  <a:gd name="T97" fmla="*/ 4 h 67"/>
                  <a:gd name="T98" fmla="*/ 58 w 58"/>
                  <a:gd name="T99" fmla="*/ 6 h 67"/>
                  <a:gd name="T100" fmla="*/ 58 w 58"/>
                  <a:gd name="T101" fmla="*/ 6 h 67"/>
                  <a:gd name="T102" fmla="*/ 58 w 58"/>
                  <a:gd name="T103" fmla="*/ 8 h 67"/>
                  <a:gd name="T104" fmla="*/ 56 w 58"/>
                  <a:gd name="T105" fmla="*/ 8 h 67"/>
                  <a:gd name="T106" fmla="*/ 43 w 58"/>
                  <a:gd name="T107" fmla="*/ 15 h 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 h="67">
                    <a:moveTo>
                      <a:pt x="43" y="15"/>
                    </a:moveTo>
                    <a:lnTo>
                      <a:pt x="56" y="37"/>
                    </a:lnTo>
                    <a:lnTo>
                      <a:pt x="56" y="39"/>
                    </a:lnTo>
                    <a:lnTo>
                      <a:pt x="56" y="41"/>
                    </a:lnTo>
                    <a:lnTo>
                      <a:pt x="54" y="41"/>
                    </a:lnTo>
                    <a:lnTo>
                      <a:pt x="52" y="41"/>
                    </a:lnTo>
                    <a:lnTo>
                      <a:pt x="52" y="39"/>
                    </a:lnTo>
                    <a:lnTo>
                      <a:pt x="39" y="17"/>
                    </a:lnTo>
                    <a:lnTo>
                      <a:pt x="8" y="31"/>
                    </a:lnTo>
                    <a:lnTo>
                      <a:pt x="6" y="35"/>
                    </a:lnTo>
                    <a:lnTo>
                      <a:pt x="4" y="37"/>
                    </a:lnTo>
                    <a:lnTo>
                      <a:pt x="4" y="43"/>
                    </a:lnTo>
                    <a:lnTo>
                      <a:pt x="6" y="47"/>
                    </a:lnTo>
                    <a:lnTo>
                      <a:pt x="11" y="51"/>
                    </a:lnTo>
                    <a:lnTo>
                      <a:pt x="13" y="55"/>
                    </a:lnTo>
                    <a:lnTo>
                      <a:pt x="17" y="59"/>
                    </a:lnTo>
                    <a:lnTo>
                      <a:pt x="19" y="61"/>
                    </a:lnTo>
                    <a:lnTo>
                      <a:pt x="21" y="63"/>
                    </a:lnTo>
                    <a:lnTo>
                      <a:pt x="21" y="65"/>
                    </a:lnTo>
                    <a:lnTo>
                      <a:pt x="19" y="67"/>
                    </a:lnTo>
                    <a:lnTo>
                      <a:pt x="19" y="65"/>
                    </a:lnTo>
                    <a:lnTo>
                      <a:pt x="15" y="63"/>
                    </a:lnTo>
                    <a:lnTo>
                      <a:pt x="11" y="61"/>
                    </a:lnTo>
                    <a:lnTo>
                      <a:pt x="6" y="55"/>
                    </a:lnTo>
                    <a:lnTo>
                      <a:pt x="2" y="49"/>
                    </a:lnTo>
                    <a:lnTo>
                      <a:pt x="0" y="43"/>
                    </a:lnTo>
                    <a:lnTo>
                      <a:pt x="0" y="37"/>
                    </a:lnTo>
                    <a:lnTo>
                      <a:pt x="2" y="31"/>
                    </a:lnTo>
                    <a:lnTo>
                      <a:pt x="6" y="27"/>
                    </a:lnTo>
                    <a:lnTo>
                      <a:pt x="37" y="13"/>
                    </a:lnTo>
                    <a:lnTo>
                      <a:pt x="32" y="6"/>
                    </a:lnTo>
                    <a:lnTo>
                      <a:pt x="32" y="4"/>
                    </a:lnTo>
                    <a:lnTo>
                      <a:pt x="32" y="2"/>
                    </a:lnTo>
                    <a:lnTo>
                      <a:pt x="34" y="0"/>
                    </a:lnTo>
                    <a:lnTo>
                      <a:pt x="34" y="2"/>
                    </a:lnTo>
                    <a:lnTo>
                      <a:pt x="37" y="2"/>
                    </a:lnTo>
                    <a:lnTo>
                      <a:pt x="41" y="11"/>
                    </a:lnTo>
                    <a:lnTo>
                      <a:pt x="54" y="4"/>
                    </a:lnTo>
                    <a:lnTo>
                      <a:pt x="56" y="4"/>
                    </a:lnTo>
                    <a:lnTo>
                      <a:pt x="58" y="4"/>
                    </a:lnTo>
                    <a:lnTo>
                      <a:pt x="58" y="6"/>
                    </a:lnTo>
                    <a:lnTo>
                      <a:pt x="58" y="8"/>
                    </a:lnTo>
                    <a:lnTo>
                      <a:pt x="56" y="8"/>
                    </a:lnTo>
                    <a:lnTo>
                      <a:pt x="43" y="15"/>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8" name="Freeform 34"/>
              <p:cNvSpPr>
                <a:spLocks noEditPoints="1"/>
              </p:cNvSpPr>
              <p:nvPr/>
            </p:nvSpPr>
            <p:spPr bwMode="auto">
              <a:xfrm>
                <a:off x="1840" y="663"/>
                <a:ext cx="80" cy="57"/>
              </a:xfrm>
              <a:custGeom>
                <a:avLst/>
                <a:gdLst>
                  <a:gd name="T0" fmla="*/ 80 w 80"/>
                  <a:gd name="T1" fmla="*/ 11 h 57"/>
                  <a:gd name="T2" fmla="*/ 69 w 80"/>
                  <a:gd name="T3" fmla="*/ 15 h 57"/>
                  <a:gd name="T4" fmla="*/ 65 w 80"/>
                  <a:gd name="T5" fmla="*/ 8 h 57"/>
                  <a:gd name="T6" fmla="*/ 78 w 80"/>
                  <a:gd name="T7" fmla="*/ 4 h 57"/>
                  <a:gd name="T8" fmla="*/ 80 w 80"/>
                  <a:gd name="T9" fmla="*/ 11 h 57"/>
                  <a:gd name="T10" fmla="*/ 56 w 80"/>
                  <a:gd name="T11" fmla="*/ 19 h 57"/>
                  <a:gd name="T12" fmla="*/ 13 w 80"/>
                  <a:gd name="T13" fmla="*/ 35 h 57"/>
                  <a:gd name="T14" fmla="*/ 21 w 80"/>
                  <a:gd name="T15" fmla="*/ 53 h 57"/>
                  <a:gd name="T16" fmla="*/ 21 w 80"/>
                  <a:gd name="T17" fmla="*/ 55 h 57"/>
                  <a:gd name="T18" fmla="*/ 21 w 80"/>
                  <a:gd name="T19" fmla="*/ 55 h 57"/>
                  <a:gd name="T20" fmla="*/ 21 w 80"/>
                  <a:gd name="T21" fmla="*/ 55 h 57"/>
                  <a:gd name="T22" fmla="*/ 19 w 80"/>
                  <a:gd name="T23" fmla="*/ 57 h 57"/>
                  <a:gd name="T24" fmla="*/ 19 w 80"/>
                  <a:gd name="T25" fmla="*/ 57 h 57"/>
                  <a:gd name="T26" fmla="*/ 17 w 80"/>
                  <a:gd name="T27" fmla="*/ 57 h 57"/>
                  <a:gd name="T28" fmla="*/ 17 w 80"/>
                  <a:gd name="T29" fmla="*/ 55 h 57"/>
                  <a:gd name="T30" fmla="*/ 15 w 80"/>
                  <a:gd name="T31" fmla="*/ 55 h 57"/>
                  <a:gd name="T32" fmla="*/ 0 w 80"/>
                  <a:gd name="T33" fmla="*/ 17 h 57"/>
                  <a:gd name="T34" fmla="*/ 0 w 80"/>
                  <a:gd name="T35" fmla="*/ 15 h 57"/>
                  <a:gd name="T36" fmla="*/ 0 w 80"/>
                  <a:gd name="T37" fmla="*/ 13 h 57"/>
                  <a:gd name="T38" fmla="*/ 0 w 80"/>
                  <a:gd name="T39" fmla="*/ 13 h 57"/>
                  <a:gd name="T40" fmla="*/ 2 w 80"/>
                  <a:gd name="T41" fmla="*/ 13 h 57"/>
                  <a:gd name="T42" fmla="*/ 2 w 80"/>
                  <a:gd name="T43" fmla="*/ 13 h 57"/>
                  <a:gd name="T44" fmla="*/ 4 w 80"/>
                  <a:gd name="T45" fmla="*/ 13 h 57"/>
                  <a:gd name="T46" fmla="*/ 4 w 80"/>
                  <a:gd name="T47" fmla="*/ 15 h 57"/>
                  <a:gd name="T48" fmla="*/ 10 w 80"/>
                  <a:gd name="T49" fmla="*/ 31 h 57"/>
                  <a:gd name="T50" fmla="*/ 49 w 80"/>
                  <a:gd name="T51" fmla="*/ 17 h 57"/>
                  <a:gd name="T52" fmla="*/ 45 w 80"/>
                  <a:gd name="T53" fmla="*/ 4 h 57"/>
                  <a:gd name="T54" fmla="*/ 43 w 80"/>
                  <a:gd name="T55" fmla="*/ 2 h 57"/>
                  <a:gd name="T56" fmla="*/ 43 w 80"/>
                  <a:gd name="T57" fmla="*/ 2 h 57"/>
                  <a:gd name="T58" fmla="*/ 45 w 80"/>
                  <a:gd name="T59" fmla="*/ 0 h 57"/>
                  <a:gd name="T60" fmla="*/ 45 w 80"/>
                  <a:gd name="T61" fmla="*/ 0 h 57"/>
                  <a:gd name="T62" fmla="*/ 47 w 80"/>
                  <a:gd name="T63" fmla="*/ 0 h 57"/>
                  <a:gd name="T64" fmla="*/ 47 w 80"/>
                  <a:gd name="T65" fmla="*/ 0 h 57"/>
                  <a:gd name="T66" fmla="*/ 49 w 80"/>
                  <a:gd name="T67" fmla="*/ 0 h 57"/>
                  <a:gd name="T68" fmla="*/ 49 w 80"/>
                  <a:gd name="T69" fmla="*/ 2 h 57"/>
                  <a:gd name="T70" fmla="*/ 56 w 80"/>
                  <a:gd name="T71" fmla="*/ 19 h 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 h="57">
                    <a:moveTo>
                      <a:pt x="80" y="11"/>
                    </a:moveTo>
                    <a:lnTo>
                      <a:pt x="69" y="15"/>
                    </a:lnTo>
                    <a:lnTo>
                      <a:pt x="65" y="8"/>
                    </a:lnTo>
                    <a:lnTo>
                      <a:pt x="78" y="4"/>
                    </a:lnTo>
                    <a:lnTo>
                      <a:pt x="80" y="11"/>
                    </a:lnTo>
                    <a:close/>
                    <a:moveTo>
                      <a:pt x="56" y="19"/>
                    </a:moveTo>
                    <a:lnTo>
                      <a:pt x="13" y="35"/>
                    </a:lnTo>
                    <a:lnTo>
                      <a:pt x="21" y="53"/>
                    </a:lnTo>
                    <a:lnTo>
                      <a:pt x="21" y="55"/>
                    </a:lnTo>
                    <a:lnTo>
                      <a:pt x="19" y="57"/>
                    </a:lnTo>
                    <a:lnTo>
                      <a:pt x="17" y="57"/>
                    </a:lnTo>
                    <a:lnTo>
                      <a:pt x="17" y="55"/>
                    </a:lnTo>
                    <a:lnTo>
                      <a:pt x="15" y="55"/>
                    </a:lnTo>
                    <a:lnTo>
                      <a:pt x="0" y="17"/>
                    </a:lnTo>
                    <a:lnTo>
                      <a:pt x="0" y="15"/>
                    </a:lnTo>
                    <a:lnTo>
                      <a:pt x="0" y="13"/>
                    </a:lnTo>
                    <a:lnTo>
                      <a:pt x="2" y="13"/>
                    </a:lnTo>
                    <a:lnTo>
                      <a:pt x="4" y="13"/>
                    </a:lnTo>
                    <a:lnTo>
                      <a:pt x="4" y="15"/>
                    </a:lnTo>
                    <a:lnTo>
                      <a:pt x="10" y="31"/>
                    </a:lnTo>
                    <a:lnTo>
                      <a:pt x="49" y="17"/>
                    </a:lnTo>
                    <a:lnTo>
                      <a:pt x="45" y="4"/>
                    </a:lnTo>
                    <a:lnTo>
                      <a:pt x="43" y="2"/>
                    </a:lnTo>
                    <a:lnTo>
                      <a:pt x="45" y="0"/>
                    </a:lnTo>
                    <a:lnTo>
                      <a:pt x="47" y="0"/>
                    </a:lnTo>
                    <a:lnTo>
                      <a:pt x="49" y="0"/>
                    </a:lnTo>
                    <a:lnTo>
                      <a:pt x="49" y="2"/>
                    </a:lnTo>
                    <a:lnTo>
                      <a:pt x="56" y="19"/>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9" name="Freeform 35"/>
              <p:cNvSpPr>
                <a:spLocks noEditPoints="1"/>
              </p:cNvSpPr>
              <p:nvPr/>
            </p:nvSpPr>
            <p:spPr bwMode="auto">
              <a:xfrm>
                <a:off x="1868" y="726"/>
                <a:ext cx="56" cy="53"/>
              </a:xfrm>
              <a:custGeom>
                <a:avLst/>
                <a:gdLst>
                  <a:gd name="T0" fmla="*/ 34 w 56"/>
                  <a:gd name="T1" fmla="*/ 53 h 53"/>
                  <a:gd name="T2" fmla="*/ 26 w 56"/>
                  <a:gd name="T3" fmla="*/ 53 h 53"/>
                  <a:gd name="T4" fmla="*/ 15 w 56"/>
                  <a:gd name="T5" fmla="*/ 51 h 53"/>
                  <a:gd name="T6" fmla="*/ 4 w 56"/>
                  <a:gd name="T7" fmla="*/ 43 h 53"/>
                  <a:gd name="T8" fmla="*/ 0 w 56"/>
                  <a:gd name="T9" fmla="*/ 35 h 53"/>
                  <a:gd name="T10" fmla="*/ 0 w 56"/>
                  <a:gd name="T11" fmla="*/ 25 h 53"/>
                  <a:gd name="T12" fmla="*/ 2 w 56"/>
                  <a:gd name="T13" fmla="*/ 14 h 53"/>
                  <a:gd name="T14" fmla="*/ 11 w 56"/>
                  <a:gd name="T15" fmla="*/ 6 h 53"/>
                  <a:gd name="T16" fmla="*/ 19 w 56"/>
                  <a:gd name="T17" fmla="*/ 2 h 53"/>
                  <a:gd name="T18" fmla="*/ 30 w 56"/>
                  <a:gd name="T19" fmla="*/ 0 h 53"/>
                  <a:gd name="T20" fmla="*/ 41 w 56"/>
                  <a:gd name="T21" fmla="*/ 4 h 53"/>
                  <a:gd name="T22" fmla="*/ 50 w 56"/>
                  <a:gd name="T23" fmla="*/ 10 h 53"/>
                  <a:gd name="T24" fmla="*/ 54 w 56"/>
                  <a:gd name="T25" fmla="*/ 21 h 53"/>
                  <a:gd name="T26" fmla="*/ 56 w 56"/>
                  <a:gd name="T27" fmla="*/ 31 h 53"/>
                  <a:gd name="T28" fmla="*/ 52 w 56"/>
                  <a:gd name="T29" fmla="*/ 41 h 53"/>
                  <a:gd name="T30" fmla="*/ 45 w 56"/>
                  <a:gd name="T31" fmla="*/ 49 h 53"/>
                  <a:gd name="T32" fmla="*/ 34 w 56"/>
                  <a:gd name="T33" fmla="*/ 53 h 53"/>
                  <a:gd name="T34" fmla="*/ 34 w 56"/>
                  <a:gd name="T35" fmla="*/ 49 h 53"/>
                  <a:gd name="T36" fmla="*/ 41 w 56"/>
                  <a:gd name="T37" fmla="*/ 45 h 53"/>
                  <a:gd name="T38" fmla="*/ 47 w 56"/>
                  <a:gd name="T39" fmla="*/ 39 h 53"/>
                  <a:gd name="T40" fmla="*/ 50 w 56"/>
                  <a:gd name="T41" fmla="*/ 31 h 53"/>
                  <a:gd name="T42" fmla="*/ 50 w 56"/>
                  <a:gd name="T43" fmla="*/ 23 h 53"/>
                  <a:gd name="T44" fmla="*/ 45 w 56"/>
                  <a:gd name="T45" fmla="*/ 14 h 53"/>
                  <a:gd name="T46" fmla="*/ 39 w 56"/>
                  <a:gd name="T47" fmla="*/ 8 h 53"/>
                  <a:gd name="T48" fmla="*/ 30 w 56"/>
                  <a:gd name="T49" fmla="*/ 6 h 53"/>
                  <a:gd name="T50" fmla="*/ 21 w 56"/>
                  <a:gd name="T51" fmla="*/ 6 h 53"/>
                  <a:gd name="T52" fmla="*/ 13 w 56"/>
                  <a:gd name="T53" fmla="*/ 10 h 53"/>
                  <a:gd name="T54" fmla="*/ 6 w 56"/>
                  <a:gd name="T55" fmla="*/ 17 h 53"/>
                  <a:gd name="T56" fmla="*/ 4 w 56"/>
                  <a:gd name="T57" fmla="*/ 25 h 53"/>
                  <a:gd name="T58" fmla="*/ 6 w 56"/>
                  <a:gd name="T59" fmla="*/ 33 h 53"/>
                  <a:gd name="T60" fmla="*/ 8 w 56"/>
                  <a:gd name="T61" fmla="*/ 41 h 53"/>
                  <a:gd name="T62" fmla="*/ 17 w 56"/>
                  <a:gd name="T63" fmla="*/ 47 h 53"/>
                  <a:gd name="T64" fmla="*/ 26 w 56"/>
                  <a:gd name="T65" fmla="*/ 49 h 53"/>
                  <a:gd name="T66" fmla="*/ 34 w 56"/>
                  <a:gd name="T67" fmla="*/ 49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 h="53">
                    <a:moveTo>
                      <a:pt x="34" y="53"/>
                    </a:moveTo>
                    <a:lnTo>
                      <a:pt x="26" y="53"/>
                    </a:lnTo>
                    <a:lnTo>
                      <a:pt x="15" y="51"/>
                    </a:lnTo>
                    <a:lnTo>
                      <a:pt x="4" y="43"/>
                    </a:lnTo>
                    <a:lnTo>
                      <a:pt x="0" y="35"/>
                    </a:lnTo>
                    <a:lnTo>
                      <a:pt x="0" y="25"/>
                    </a:lnTo>
                    <a:lnTo>
                      <a:pt x="2" y="14"/>
                    </a:lnTo>
                    <a:lnTo>
                      <a:pt x="11" y="6"/>
                    </a:lnTo>
                    <a:lnTo>
                      <a:pt x="19" y="2"/>
                    </a:lnTo>
                    <a:lnTo>
                      <a:pt x="30" y="0"/>
                    </a:lnTo>
                    <a:lnTo>
                      <a:pt x="41" y="4"/>
                    </a:lnTo>
                    <a:lnTo>
                      <a:pt x="50" y="10"/>
                    </a:lnTo>
                    <a:lnTo>
                      <a:pt x="54" y="21"/>
                    </a:lnTo>
                    <a:lnTo>
                      <a:pt x="56" y="31"/>
                    </a:lnTo>
                    <a:lnTo>
                      <a:pt x="52" y="41"/>
                    </a:lnTo>
                    <a:lnTo>
                      <a:pt x="45" y="49"/>
                    </a:lnTo>
                    <a:lnTo>
                      <a:pt x="34" y="53"/>
                    </a:lnTo>
                    <a:close/>
                    <a:moveTo>
                      <a:pt x="34" y="49"/>
                    </a:moveTo>
                    <a:lnTo>
                      <a:pt x="41" y="45"/>
                    </a:lnTo>
                    <a:lnTo>
                      <a:pt x="47" y="39"/>
                    </a:lnTo>
                    <a:lnTo>
                      <a:pt x="50" y="31"/>
                    </a:lnTo>
                    <a:lnTo>
                      <a:pt x="50" y="23"/>
                    </a:lnTo>
                    <a:lnTo>
                      <a:pt x="45" y="14"/>
                    </a:lnTo>
                    <a:lnTo>
                      <a:pt x="39" y="8"/>
                    </a:lnTo>
                    <a:lnTo>
                      <a:pt x="30" y="6"/>
                    </a:lnTo>
                    <a:lnTo>
                      <a:pt x="21" y="6"/>
                    </a:lnTo>
                    <a:lnTo>
                      <a:pt x="13" y="10"/>
                    </a:lnTo>
                    <a:lnTo>
                      <a:pt x="6" y="17"/>
                    </a:lnTo>
                    <a:lnTo>
                      <a:pt x="4" y="25"/>
                    </a:lnTo>
                    <a:lnTo>
                      <a:pt x="6" y="33"/>
                    </a:lnTo>
                    <a:lnTo>
                      <a:pt x="8" y="41"/>
                    </a:lnTo>
                    <a:lnTo>
                      <a:pt x="17" y="47"/>
                    </a:lnTo>
                    <a:lnTo>
                      <a:pt x="26" y="49"/>
                    </a:lnTo>
                    <a:lnTo>
                      <a:pt x="34" y="49"/>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60" name="Freeform 36"/>
              <p:cNvSpPr>
                <a:spLocks/>
              </p:cNvSpPr>
              <p:nvPr/>
            </p:nvSpPr>
            <p:spPr bwMode="auto">
              <a:xfrm>
                <a:off x="1883" y="789"/>
                <a:ext cx="58" cy="63"/>
              </a:xfrm>
              <a:custGeom>
                <a:avLst/>
                <a:gdLst>
                  <a:gd name="T0" fmla="*/ 43 w 58"/>
                  <a:gd name="T1" fmla="*/ 12 h 63"/>
                  <a:gd name="T2" fmla="*/ 54 w 58"/>
                  <a:gd name="T3" fmla="*/ 20 h 63"/>
                  <a:gd name="T4" fmla="*/ 56 w 58"/>
                  <a:gd name="T5" fmla="*/ 29 h 63"/>
                  <a:gd name="T6" fmla="*/ 56 w 58"/>
                  <a:gd name="T7" fmla="*/ 39 h 63"/>
                  <a:gd name="T8" fmla="*/ 52 w 58"/>
                  <a:gd name="T9" fmla="*/ 45 h 63"/>
                  <a:gd name="T10" fmla="*/ 43 w 58"/>
                  <a:gd name="T11" fmla="*/ 49 h 63"/>
                  <a:gd name="T12" fmla="*/ 15 w 58"/>
                  <a:gd name="T13" fmla="*/ 59 h 63"/>
                  <a:gd name="T14" fmla="*/ 15 w 58"/>
                  <a:gd name="T15" fmla="*/ 61 h 63"/>
                  <a:gd name="T16" fmla="*/ 13 w 58"/>
                  <a:gd name="T17" fmla="*/ 63 h 63"/>
                  <a:gd name="T18" fmla="*/ 11 w 58"/>
                  <a:gd name="T19" fmla="*/ 61 h 63"/>
                  <a:gd name="T20" fmla="*/ 9 w 58"/>
                  <a:gd name="T21" fmla="*/ 59 h 63"/>
                  <a:gd name="T22" fmla="*/ 6 w 58"/>
                  <a:gd name="T23" fmla="*/ 47 h 63"/>
                  <a:gd name="T24" fmla="*/ 9 w 58"/>
                  <a:gd name="T25" fmla="*/ 45 h 63"/>
                  <a:gd name="T26" fmla="*/ 11 w 58"/>
                  <a:gd name="T27" fmla="*/ 43 h 63"/>
                  <a:gd name="T28" fmla="*/ 11 w 58"/>
                  <a:gd name="T29" fmla="*/ 45 h 63"/>
                  <a:gd name="T30" fmla="*/ 13 w 58"/>
                  <a:gd name="T31" fmla="*/ 51 h 63"/>
                  <a:gd name="T32" fmla="*/ 48 w 58"/>
                  <a:gd name="T33" fmla="*/ 43 h 63"/>
                  <a:gd name="T34" fmla="*/ 52 w 58"/>
                  <a:gd name="T35" fmla="*/ 35 h 63"/>
                  <a:gd name="T36" fmla="*/ 50 w 58"/>
                  <a:gd name="T37" fmla="*/ 27 h 63"/>
                  <a:gd name="T38" fmla="*/ 45 w 58"/>
                  <a:gd name="T39" fmla="*/ 18 h 63"/>
                  <a:gd name="T40" fmla="*/ 6 w 58"/>
                  <a:gd name="T41" fmla="*/ 20 h 63"/>
                  <a:gd name="T42" fmla="*/ 6 w 58"/>
                  <a:gd name="T43" fmla="*/ 27 h 63"/>
                  <a:gd name="T44" fmla="*/ 6 w 58"/>
                  <a:gd name="T45" fmla="*/ 29 h 63"/>
                  <a:gd name="T46" fmla="*/ 4 w 58"/>
                  <a:gd name="T47" fmla="*/ 29 h 63"/>
                  <a:gd name="T48" fmla="*/ 2 w 58"/>
                  <a:gd name="T49" fmla="*/ 29 h 63"/>
                  <a:gd name="T50" fmla="*/ 0 w 58"/>
                  <a:gd name="T51" fmla="*/ 10 h 63"/>
                  <a:gd name="T52" fmla="*/ 0 w 58"/>
                  <a:gd name="T53" fmla="*/ 8 h 63"/>
                  <a:gd name="T54" fmla="*/ 2 w 58"/>
                  <a:gd name="T55" fmla="*/ 8 h 63"/>
                  <a:gd name="T56" fmla="*/ 4 w 58"/>
                  <a:gd name="T57" fmla="*/ 8 h 63"/>
                  <a:gd name="T58" fmla="*/ 4 w 58"/>
                  <a:gd name="T59" fmla="*/ 14 h 63"/>
                  <a:gd name="T60" fmla="*/ 45 w 58"/>
                  <a:gd name="T61" fmla="*/ 4 h 63"/>
                  <a:gd name="T62" fmla="*/ 45 w 58"/>
                  <a:gd name="T63" fmla="*/ 2 h 63"/>
                  <a:gd name="T64" fmla="*/ 48 w 58"/>
                  <a:gd name="T65" fmla="*/ 0 h 63"/>
                  <a:gd name="T66" fmla="*/ 50 w 58"/>
                  <a:gd name="T67" fmla="*/ 0 h 63"/>
                  <a:gd name="T68" fmla="*/ 50 w 58"/>
                  <a:gd name="T69" fmla="*/ 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63">
                    <a:moveTo>
                      <a:pt x="52" y="12"/>
                    </a:moveTo>
                    <a:lnTo>
                      <a:pt x="43" y="12"/>
                    </a:lnTo>
                    <a:lnTo>
                      <a:pt x="50" y="16"/>
                    </a:lnTo>
                    <a:lnTo>
                      <a:pt x="54" y="20"/>
                    </a:lnTo>
                    <a:lnTo>
                      <a:pt x="56" y="25"/>
                    </a:lnTo>
                    <a:lnTo>
                      <a:pt x="56" y="29"/>
                    </a:lnTo>
                    <a:lnTo>
                      <a:pt x="58" y="35"/>
                    </a:lnTo>
                    <a:lnTo>
                      <a:pt x="56" y="39"/>
                    </a:lnTo>
                    <a:lnTo>
                      <a:pt x="54" y="43"/>
                    </a:lnTo>
                    <a:lnTo>
                      <a:pt x="52" y="45"/>
                    </a:lnTo>
                    <a:lnTo>
                      <a:pt x="48" y="47"/>
                    </a:lnTo>
                    <a:lnTo>
                      <a:pt x="43" y="49"/>
                    </a:lnTo>
                    <a:lnTo>
                      <a:pt x="13" y="55"/>
                    </a:lnTo>
                    <a:lnTo>
                      <a:pt x="15" y="59"/>
                    </a:lnTo>
                    <a:lnTo>
                      <a:pt x="15" y="61"/>
                    </a:lnTo>
                    <a:lnTo>
                      <a:pt x="13" y="63"/>
                    </a:lnTo>
                    <a:lnTo>
                      <a:pt x="11" y="63"/>
                    </a:lnTo>
                    <a:lnTo>
                      <a:pt x="11" y="61"/>
                    </a:lnTo>
                    <a:lnTo>
                      <a:pt x="9" y="59"/>
                    </a:lnTo>
                    <a:lnTo>
                      <a:pt x="6" y="47"/>
                    </a:lnTo>
                    <a:lnTo>
                      <a:pt x="6" y="45"/>
                    </a:lnTo>
                    <a:lnTo>
                      <a:pt x="9" y="45"/>
                    </a:lnTo>
                    <a:lnTo>
                      <a:pt x="11" y="43"/>
                    </a:lnTo>
                    <a:lnTo>
                      <a:pt x="11" y="45"/>
                    </a:lnTo>
                    <a:lnTo>
                      <a:pt x="11" y="47"/>
                    </a:lnTo>
                    <a:lnTo>
                      <a:pt x="13" y="51"/>
                    </a:lnTo>
                    <a:lnTo>
                      <a:pt x="43" y="45"/>
                    </a:lnTo>
                    <a:lnTo>
                      <a:pt x="48" y="43"/>
                    </a:lnTo>
                    <a:lnTo>
                      <a:pt x="50" y="39"/>
                    </a:lnTo>
                    <a:lnTo>
                      <a:pt x="52" y="35"/>
                    </a:lnTo>
                    <a:lnTo>
                      <a:pt x="52" y="29"/>
                    </a:lnTo>
                    <a:lnTo>
                      <a:pt x="50" y="27"/>
                    </a:lnTo>
                    <a:lnTo>
                      <a:pt x="48" y="22"/>
                    </a:lnTo>
                    <a:lnTo>
                      <a:pt x="45" y="18"/>
                    </a:lnTo>
                    <a:lnTo>
                      <a:pt x="37" y="14"/>
                    </a:lnTo>
                    <a:lnTo>
                      <a:pt x="6" y="20"/>
                    </a:lnTo>
                    <a:lnTo>
                      <a:pt x="6" y="25"/>
                    </a:lnTo>
                    <a:lnTo>
                      <a:pt x="6" y="27"/>
                    </a:lnTo>
                    <a:lnTo>
                      <a:pt x="6" y="29"/>
                    </a:lnTo>
                    <a:lnTo>
                      <a:pt x="4" y="29"/>
                    </a:lnTo>
                    <a:lnTo>
                      <a:pt x="2" y="29"/>
                    </a:lnTo>
                    <a:lnTo>
                      <a:pt x="2" y="27"/>
                    </a:lnTo>
                    <a:lnTo>
                      <a:pt x="0" y="10"/>
                    </a:lnTo>
                    <a:lnTo>
                      <a:pt x="0" y="8"/>
                    </a:lnTo>
                    <a:lnTo>
                      <a:pt x="2" y="8"/>
                    </a:lnTo>
                    <a:lnTo>
                      <a:pt x="4" y="8"/>
                    </a:lnTo>
                    <a:lnTo>
                      <a:pt x="4" y="10"/>
                    </a:lnTo>
                    <a:lnTo>
                      <a:pt x="4" y="14"/>
                    </a:lnTo>
                    <a:lnTo>
                      <a:pt x="45" y="8"/>
                    </a:lnTo>
                    <a:lnTo>
                      <a:pt x="45" y="4"/>
                    </a:lnTo>
                    <a:lnTo>
                      <a:pt x="45" y="2"/>
                    </a:lnTo>
                    <a:lnTo>
                      <a:pt x="45" y="0"/>
                    </a:lnTo>
                    <a:lnTo>
                      <a:pt x="48" y="0"/>
                    </a:lnTo>
                    <a:lnTo>
                      <a:pt x="50" y="0"/>
                    </a:lnTo>
                    <a:lnTo>
                      <a:pt x="50" y="2"/>
                    </a:lnTo>
                    <a:lnTo>
                      <a:pt x="52" y="12"/>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grpSp>
        <p:sp>
          <p:nvSpPr>
            <p:cNvPr id="17" name="Freeform 37"/>
            <p:cNvSpPr>
              <a:spLocks noEditPoints="1"/>
            </p:cNvSpPr>
            <p:nvPr/>
          </p:nvSpPr>
          <p:spPr bwMode="auto">
            <a:xfrm>
              <a:off x="2301" y="2076"/>
              <a:ext cx="2089" cy="1942"/>
            </a:xfrm>
            <a:custGeom>
              <a:avLst/>
              <a:gdLst>
                <a:gd name="T0" fmla="*/ 4445 w 2089"/>
                <a:gd name="T1" fmla="*/ 553085 h 1942"/>
                <a:gd name="T2" fmla="*/ 20955 w 2089"/>
                <a:gd name="T3" fmla="*/ 462915 h 1942"/>
                <a:gd name="T4" fmla="*/ 52705 w 2089"/>
                <a:gd name="T5" fmla="*/ 376555 h 1942"/>
                <a:gd name="T6" fmla="*/ 113030 w 2089"/>
                <a:gd name="T7" fmla="*/ 271780 h 1942"/>
                <a:gd name="T8" fmla="*/ 242570 w 2089"/>
                <a:gd name="T9" fmla="*/ 140335 h 1942"/>
                <a:gd name="T10" fmla="*/ 375920 w 2089"/>
                <a:gd name="T11" fmla="*/ 60960 h 1942"/>
                <a:gd name="T12" fmla="*/ 466725 w 2089"/>
                <a:gd name="T13" fmla="*/ 28575 h 1942"/>
                <a:gd name="T14" fmla="*/ 563245 w 2089"/>
                <a:gd name="T15" fmla="*/ 7620 h 1942"/>
                <a:gd name="T16" fmla="*/ 663575 w 2089"/>
                <a:gd name="T17" fmla="*/ 0 h 1942"/>
                <a:gd name="T18" fmla="*/ 763905 w 2089"/>
                <a:gd name="T19" fmla="*/ 7620 h 1942"/>
                <a:gd name="T20" fmla="*/ 860425 w 2089"/>
                <a:gd name="T21" fmla="*/ 28575 h 1942"/>
                <a:gd name="T22" fmla="*/ 951230 w 2089"/>
                <a:gd name="T23" fmla="*/ 60960 h 1942"/>
                <a:gd name="T24" fmla="*/ 1085850 w 2089"/>
                <a:gd name="T25" fmla="*/ 140335 h 1942"/>
                <a:gd name="T26" fmla="*/ 1213485 w 2089"/>
                <a:gd name="T27" fmla="*/ 271780 h 1942"/>
                <a:gd name="T28" fmla="*/ 1274445 w 2089"/>
                <a:gd name="T29" fmla="*/ 376555 h 1942"/>
                <a:gd name="T30" fmla="*/ 1306195 w 2089"/>
                <a:gd name="T31" fmla="*/ 462915 h 1942"/>
                <a:gd name="T32" fmla="*/ 1323975 w 2089"/>
                <a:gd name="T33" fmla="*/ 553085 h 1942"/>
                <a:gd name="T34" fmla="*/ 1325245 w 2089"/>
                <a:gd name="T35" fmla="*/ 648335 h 1942"/>
                <a:gd name="T36" fmla="*/ 1312545 w 2089"/>
                <a:gd name="T37" fmla="*/ 741045 h 1942"/>
                <a:gd name="T38" fmla="*/ 1286510 w 2089"/>
                <a:gd name="T39" fmla="*/ 828675 h 1942"/>
                <a:gd name="T40" fmla="*/ 1246505 w 2089"/>
                <a:gd name="T41" fmla="*/ 911225 h 1942"/>
                <a:gd name="T42" fmla="*/ 1132840 w 2089"/>
                <a:gd name="T43" fmla="*/ 1052830 h 1942"/>
                <a:gd name="T44" fmla="*/ 979805 w 2089"/>
                <a:gd name="T45" fmla="*/ 1158240 h 1942"/>
                <a:gd name="T46" fmla="*/ 891540 w 2089"/>
                <a:gd name="T47" fmla="*/ 1195705 h 1942"/>
                <a:gd name="T48" fmla="*/ 796925 w 2089"/>
                <a:gd name="T49" fmla="*/ 1219835 h 1942"/>
                <a:gd name="T50" fmla="*/ 697865 w 2089"/>
                <a:gd name="T51" fmla="*/ 1231900 h 1942"/>
                <a:gd name="T52" fmla="*/ 596265 w 2089"/>
                <a:gd name="T53" fmla="*/ 1230630 h 1942"/>
                <a:gd name="T54" fmla="*/ 498475 w 2089"/>
                <a:gd name="T55" fmla="*/ 1213485 h 1942"/>
                <a:gd name="T56" fmla="*/ 406400 w 2089"/>
                <a:gd name="T57" fmla="*/ 1184275 h 1942"/>
                <a:gd name="T58" fmla="*/ 293370 w 2089"/>
                <a:gd name="T59" fmla="*/ 1127125 h 1942"/>
                <a:gd name="T60" fmla="*/ 151765 w 2089"/>
                <a:gd name="T61" fmla="*/ 1009015 h 1942"/>
                <a:gd name="T62" fmla="*/ 66040 w 2089"/>
                <a:gd name="T63" fmla="*/ 883920 h 1942"/>
                <a:gd name="T64" fmla="*/ 30480 w 2089"/>
                <a:gd name="T65" fmla="*/ 800100 h 1942"/>
                <a:gd name="T66" fmla="*/ 8255 w 2089"/>
                <a:gd name="T67" fmla="*/ 709930 h 1942"/>
                <a:gd name="T68" fmla="*/ 0 w 2089"/>
                <a:gd name="T69" fmla="*/ 615950 h 1942"/>
                <a:gd name="T70" fmla="*/ 203835 w 2089"/>
                <a:gd name="T71" fmla="*/ 704850 h 1942"/>
                <a:gd name="T72" fmla="*/ 250825 w 2089"/>
                <a:gd name="T73" fmla="*/ 824865 h 1942"/>
                <a:gd name="T74" fmla="*/ 332105 w 2089"/>
                <a:gd name="T75" fmla="*/ 925195 h 1942"/>
                <a:gd name="T76" fmla="*/ 440690 w 2089"/>
                <a:gd name="T77" fmla="*/ 1000125 h 1942"/>
                <a:gd name="T78" fmla="*/ 568325 w 2089"/>
                <a:gd name="T79" fmla="*/ 1043305 h 1942"/>
                <a:gd name="T80" fmla="*/ 711835 w 2089"/>
                <a:gd name="T81" fmla="*/ 1050290 h 1942"/>
                <a:gd name="T82" fmla="*/ 846455 w 2089"/>
                <a:gd name="T83" fmla="*/ 1019175 h 1942"/>
                <a:gd name="T84" fmla="*/ 963295 w 2089"/>
                <a:gd name="T85" fmla="*/ 953135 h 1942"/>
                <a:gd name="T86" fmla="*/ 1054100 w 2089"/>
                <a:gd name="T87" fmla="*/ 860425 h 1942"/>
                <a:gd name="T88" fmla="*/ 1113155 w 2089"/>
                <a:gd name="T89" fmla="*/ 746125 h 1942"/>
                <a:gd name="T90" fmla="*/ 1134110 w 2089"/>
                <a:gd name="T91" fmla="*/ 615950 h 1942"/>
                <a:gd name="T92" fmla="*/ 1113155 w 2089"/>
                <a:gd name="T93" fmla="*/ 485775 h 1942"/>
                <a:gd name="T94" fmla="*/ 1054100 w 2089"/>
                <a:gd name="T95" fmla="*/ 372745 h 1942"/>
                <a:gd name="T96" fmla="*/ 963295 w 2089"/>
                <a:gd name="T97" fmla="*/ 279400 h 1942"/>
                <a:gd name="T98" fmla="*/ 846455 w 2089"/>
                <a:gd name="T99" fmla="*/ 215265 h 1942"/>
                <a:gd name="T100" fmla="*/ 711835 w 2089"/>
                <a:gd name="T101" fmla="*/ 182880 h 1942"/>
                <a:gd name="T102" fmla="*/ 568325 w 2089"/>
                <a:gd name="T103" fmla="*/ 189230 h 1942"/>
                <a:gd name="T104" fmla="*/ 440690 w 2089"/>
                <a:gd name="T105" fmla="*/ 233045 h 1942"/>
                <a:gd name="T106" fmla="*/ 332105 w 2089"/>
                <a:gd name="T107" fmla="*/ 307975 h 1942"/>
                <a:gd name="T108" fmla="*/ 250825 w 2089"/>
                <a:gd name="T109" fmla="*/ 408305 h 1942"/>
                <a:gd name="T110" fmla="*/ 203835 w 2089"/>
                <a:gd name="T111" fmla="*/ 528320 h 19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89" h="1942">
                  <a:moveTo>
                    <a:pt x="0" y="970"/>
                  </a:moveTo>
                  <a:lnTo>
                    <a:pt x="3" y="919"/>
                  </a:lnTo>
                  <a:lnTo>
                    <a:pt x="7" y="871"/>
                  </a:lnTo>
                  <a:lnTo>
                    <a:pt x="13" y="822"/>
                  </a:lnTo>
                  <a:lnTo>
                    <a:pt x="22" y="775"/>
                  </a:lnTo>
                  <a:lnTo>
                    <a:pt x="33" y="729"/>
                  </a:lnTo>
                  <a:lnTo>
                    <a:pt x="48" y="682"/>
                  </a:lnTo>
                  <a:lnTo>
                    <a:pt x="63" y="637"/>
                  </a:lnTo>
                  <a:lnTo>
                    <a:pt x="83" y="593"/>
                  </a:lnTo>
                  <a:lnTo>
                    <a:pt x="104" y="550"/>
                  </a:lnTo>
                  <a:lnTo>
                    <a:pt x="126" y="507"/>
                  </a:lnTo>
                  <a:lnTo>
                    <a:pt x="178" y="428"/>
                  </a:lnTo>
                  <a:lnTo>
                    <a:pt x="239" y="353"/>
                  </a:lnTo>
                  <a:lnTo>
                    <a:pt x="306" y="284"/>
                  </a:lnTo>
                  <a:lnTo>
                    <a:pt x="382" y="221"/>
                  </a:lnTo>
                  <a:lnTo>
                    <a:pt x="462" y="167"/>
                  </a:lnTo>
                  <a:lnTo>
                    <a:pt x="546" y="118"/>
                  </a:lnTo>
                  <a:lnTo>
                    <a:pt x="592" y="96"/>
                  </a:lnTo>
                  <a:lnTo>
                    <a:pt x="640" y="77"/>
                  </a:lnTo>
                  <a:lnTo>
                    <a:pt x="685" y="59"/>
                  </a:lnTo>
                  <a:lnTo>
                    <a:pt x="735" y="45"/>
                  </a:lnTo>
                  <a:lnTo>
                    <a:pt x="785" y="31"/>
                  </a:lnTo>
                  <a:lnTo>
                    <a:pt x="835" y="21"/>
                  </a:lnTo>
                  <a:lnTo>
                    <a:pt x="887" y="12"/>
                  </a:lnTo>
                  <a:lnTo>
                    <a:pt x="939" y="4"/>
                  </a:lnTo>
                  <a:lnTo>
                    <a:pt x="991" y="2"/>
                  </a:lnTo>
                  <a:lnTo>
                    <a:pt x="1045" y="0"/>
                  </a:lnTo>
                  <a:lnTo>
                    <a:pt x="1099" y="2"/>
                  </a:lnTo>
                  <a:lnTo>
                    <a:pt x="1151" y="4"/>
                  </a:lnTo>
                  <a:lnTo>
                    <a:pt x="1203" y="12"/>
                  </a:lnTo>
                  <a:lnTo>
                    <a:pt x="1255" y="21"/>
                  </a:lnTo>
                  <a:lnTo>
                    <a:pt x="1305" y="31"/>
                  </a:lnTo>
                  <a:lnTo>
                    <a:pt x="1355" y="45"/>
                  </a:lnTo>
                  <a:lnTo>
                    <a:pt x="1404" y="59"/>
                  </a:lnTo>
                  <a:lnTo>
                    <a:pt x="1452" y="77"/>
                  </a:lnTo>
                  <a:lnTo>
                    <a:pt x="1498" y="96"/>
                  </a:lnTo>
                  <a:lnTo>
                    <a:pt x="1543" y="118"/>
                  </a:lnTo>
                  <a:lnTo>
                    <a:pt x="1628" y="167"/>
                  </a:lnTo>
                  <a:lnTo>
                    <a:pt x="1710" y="221"/>
                  </a:lnTo>
                  <a:lnTo>
                    <a:pt x="1784" y="284"/>
                  </a:lnTo>
                  <a:lnTo>
                    <a:pt x="1851" y="353"/>
                  </a:lnTo>
                  <a:lnTo>
                    <a:pt x="1911" y="428"/>
                  </a:lnTo>
                  <a:lnTo>
                    <a:pt x="1963" y="507"/>
                  </a:lnTo>
                  <a:lnTo>
                    <a:pt x="1985" y="550"/>
                  </a:lnTo>
                  <a:lnTo>
                    <a:pt x="2007" y="593"/>
                  </a:lnTo>
                  <a:lnTo>
                    <a:pt x="2026" y="637"/>
                  </a:lnTo>
                  <a:lnTo>
                    <a:pt x="2041" y="682"/>
                  </a:lnTo>
                  <a:lnTo>
                    <a:pt x="2057" y="729"/>
                  </a:lnTo>
                  <a:lnTo>
                    <a:pt x="2067" y="775"/>
                  </a:lnTo>
                  <a:lnTo>
                    <a:pt x="2076" y="822"/>
                  </a:lnTo>
                  <a:lnTo>
                    <a:pt x="2085" y="871"/>
                  </a:lnTo>
                  <a:lnTo>
                    <a:pt x="2087" y="919"/>
                  </a:lnTo>
                  <a:lnTo>
                    <a:pt x="2089" y="970"/>
                  </a:lnTo>
                  <a:lnTo>
                    <a:pt x="2087" y="1021"/>
                  </a:lnTo>
                  <a:lnTo>
                    <a:pt x="2085" y="1069"/>
                  </a:lnTo>
                  <a:lnTo>
                    <a:pt x="2076" y="1118"/>
                  </a:lnTo>
                  <a:lnTo>
                    <a:pt x="2067" y="1167"/>
                  </a:lnTo>
                  <a:lnTo>
                    <a:pt x="2057" y="1213"/>
                  </a:lnTo>
                  <a:lnTo>
                    <a:pt x="2041" y="1260"/>
                  </a:lnTo>
                  <a:lnTo>
                    <a:pt x="2026" y="1305"/>
                  </a:lnTo>
                  <a:lnTo>
                    <a:pt x="2007" y="1349"/>
                  </a:lnTo>
                  <a:lnTo>
                    <a:pt x="1985" y="1392"/>
                  </a:lnTo>
                  <a:lnTo>
                    <a:pt x="1963" y="1435"/>
                  </a:lnTo>
                  <a:lnTo>
                    <a:pt x="1911" y="1514"/>
                  </a:lnTo>
                  <a:lnTo>
                    <a:pt x="1851" y="1589"/>
                  </a:lnTo>
                  <a:lnTo>
                    <a:pt x="1784" y="1658"/>
                  </a:lnTo>
                  <a:lnTo>
                    <a:pt x="1710" y="1721"/>
                  </a:lnTo>
                  <a:lnTo>
                    <a:pt x="1628" y="1775"/>
                  </a:lnTo>
                  <a:lnTo>
                    <a:pt x="1543" y="1824"/>
                  </a:lnTo>
                  <a:lnTo>
                    <a:pt x="1498" y="1846"/>
                  </a:lnTo>
                  <a:lnTo>
                    <a:pt x="1452" y="1865"/>
                  </a:lnTo>
                  <a:lnTo>
                    <a:pt x="1404" y="1883"/>
                  </a:lnTo>
                  <a:lnTo>
                    <a:pt x="1355" y="1899"/>
                  </a:lnTo>
                  <a:lnTo>
                    <a:pt x="1305" y="1911"/>
                  </a:lnTo>
                  <a:lnTo>
                    <a:pt x="1255" y="1921"/>
                  </a:lnTo>
                  <a:lnTo>
                    <a:pt x="1203" y="1932"/>
                  </a:lnTo>
                  <a:lnTo>
                    <a:pt x="1151" y="1938"/>
                  </a:lnTo>
                  <a:lnTo>
                    <a:pt x="1099" y="1940"/>
                  </a:lnTo>
                  <a:lnTo>
                    <a:pt x="1045" y="1942"/>
                  </a:lnTo>
                  <a:lnTo>
                    <a:pt x="991" y="1940"/>
                  </a:lnTo>
                  <a:lnTo>
                    <a:pt x="939" y="1938"/>
                  </a:lnTo>
                  <a:lnTo>
                    <a:pt x="887" y="1932"/>
                  </a:lnTo>
                  <a:lnTo>
                    <a:pt x="835" y="1921"/>
                  </a:lnTo>
                  <a:lnTo>
                    <a:pt x="785" y="1911"/>
                  </a:lnTo>
                  <a:lnTo>
                    <a:pt x="735" y="1899"/>
                  </a:lnTo>
                  <a:lnTo>
                    <a:pt x="685" y="1883"/>
                  </a:lnTo>
                  <a:lnTo>
                    <a:pt x="640" y="1865"/>
                  </a:lnTo>
                  <a:lnTo>
                    <a:pt x="592" y="1846"/>
                  </a:lnTo>
                  <a:lnTo>
                    <a:pt x="546" y="1824"/>
                  </a:lnTo>
                  <a:lnTo>
                    <a:pt x="462" y="1775"/>
                  </a:lnTo>
                  <a:lnTo>
                    <a:pt x="382" y="1721"/>
                  </a:lnTo>
                  <a:lnTo>
                    <a:pt x="306" y="1658"/>
                  </a:lnTo>
                  <a:lnTo>
                    <a:pt x="239" y="1589"/>
                  </a:lnTo>
                  <a:lnTo>
                    <a:pt x="178" y="1514"/>
                  </a:lnTo>
                  <a:lnTo>
                    <a:pt x="126" y="1435"/>
                  </a:lnTo>
                  <a:lnTo>
                    <a:pt x="104" y="1392"/>
                  </a:lnTo>
                  <a:lnTo>
                    <a:pt x="83" y="1349"/>
                  </a:lnTo>
                  <a:lnTo>
                    <a:pt x="63" y="1305"/>
                  </a:lnTo>
                  <a:lnTo>
                    <a:pt x="48" y="1260"/>
                  </a:lnTo>
                  <a:lnTo>
                    <a:pt x="33" y="1213"/>
                  </a:lnTo>
                  <a:lnTo>
                    <a:pt x="22" y="1167"/>
                  </a:lnTo>
                  <a:lnTo>
                    <a:pt x="13" y="1118"/>
                  </a:lnTo>
                  <a:lnTo>
                    <a:pt x="7" y="1069"/>
                  </a:lnTo>
                  <a:lnTo>
                    <a:pt x="3" y="1021"/>
                  </a:lnTo>
                  <a:lnTo>
                    <a:pt x="0" y="970"/>
                  </a:lnTo>
                  <a:close/>
                  <a:moveTo>
                    <a:pt x="306" y="970"/>
                  </a:moveTo>
                  <a:lnTo>
                    <a:pt x="310" y="1041"/>
                  </a:lnTo>
                  <a:lnTo>
                    <a:pt x="321" y="1110"/>
                  </a:lnTo>
                  <a:lnTo>
                    <a:pt x="338" y="1175"/>
                  </a:lnTo>
                  <a:lnTo>
                    <a:pt x="364" y="1238"/>
                  </a:lnTo>
                  <a:lnTo>
                    <a:pt x="395" y="1299"/>
                  </a:lnTo>
                  <a:lnTo>
                    <a:pt x="432" y="1355"/>
                  </a:lnTo>
                  <a:lnTo>
                    <a:pt x="475" y="1408"/>
                  </a:lnTo>
                  <a:lnTo>
                    <a:pt x="523" y="1457"/>
                  </a:lnTo>
                  <a:lnTo>
                    <a:pt x="575" y="1501"/>
                  </a:lnTo>
                  <a:lnTo>
                    <a:pt x="633" y="1540"/>
                  </a:lnTo>
                  <a:lnTo>
                    <a:pt x="694" y="1575"/>
                  </a:lnTo>
                  <a:lnTo>
                    <a:pt x="757" y="1605"/>
                  </a:lnTo>
                  <a:lnTo>
                    <a:pt x="826" y="1627"/>
                  </a:lnTo>
                  <a:lnTo>
                    <a:pt x="895" y="1643"/>
                  </a:lnTo>
                  <a:lnTo>
                    <a:pt x="969" y="1654"/>
                  </a:lnTo>
                  <a:lnTo>
                    <a:pt x="1045" y="1658"/>
                  </a:lnTo>
                  <a:lnTo>
                    <a:pt x="1121" y="1654"/>
                  </a:lnTo>
                  <a:lnTo>
                    <a:pt x="1194" y="1643"/>
                  </a:lnTo>
                  <a:lnTo>
                    <a:pt x="1266" y="1627"/>
                  </a:lnTo>
                  <a:lnTo>
                    <a:pt x="1333" y="1605"/>
                  </a:lnTo>
                  <a:lnTo>
                    <a:pt x="1398" y="1575"/>
                  </a:lnTo>
                  <a:lnTo>
                    <a:pt x="1459" y="1540"/>
                  </a:lnTo>
                  <a:lnTo>
                    <a:pt x="1517" y="1501"/>
                  </a:lnTo>
                  <a:lnTo>
                    <a:pt x="1569" y="1457"/>
                  </a:lnTo>
                  <a:lnTo>
                    <a:pt x="1617" y="1408"/>
                  </a:lnTo>
                  <a:lnTo>
                    <a:pt x="1660" y="1355"/>
                  </a:lnTo>
                  <a:lnTo>
                    <a:pt x="1697" y="1299"/>
                  </a:lnTo>
                  <a:lnTo>
                    <a:pt x="1727" y="1238"/>
                  </a:lnTo>
                  <a:lnTo>
                    <a:pt x="1753" y="1175"/>
                  </a:lnTo>
                  <a:lnTo>
                    <a:pt x="1771" y="1110"/>
                  </a:lnTo>
                  <a:lnTo>
                    <a:pt x="1781" y="1041"/>
                  </a:lnTo>
                  <a:lnTo>
                    <a:pt x="1786" y="970"/>
                  </a:lnTo>
                  <a:lnTo>
                    <a:pt x="1781" y="899"/>
                  </a:lnTo>
                  <a:lnTo>
                    <a:pt x="1771" y="832"/>
                  </a:lnTo>
                  <a:lnTo>
                    <a:pt x="1753" y="765"/>
                  </a:lnTo>
                  <a:lnTo>
                    <a:pt x="1727" y="702"/>
                  </a:lnTo>
                  <a:lnTo>
                    <a:pt x="1697" y="643"/>
                  </a:lnTo>
                  <a:lnTo>
                    <a:pt x="1660" y="587"/>
                  </a:lnTo>
                  <a:lnTo>
                    <a:pt x="1617" y="534"/>
                  </a:lnTo>
                  <a:lnTo>
                    <a:pt x="1569" y="485"/>
                  </a:lnTo>
                  <a:lnTo>
                    <a:pt x="1517" y="440"/>
                  </a:lnTo>
                  <a:lnTo>
                    <a:pt x="1459" y="402"/>
                  </a:lnTo>
                  <a:lnTo>
                    <a:pt x="1398" y="367"/>
                  </a:lnTo>
                  <a:lnTo>
                    <a:pt x="1333" y="339"/>
                  </a:lnTo>
                  <a:lnTo>
                    <a:pt x="1266" y="315"/>
                  </a:lnTo>
                  <a:lnTo>
                    <a:pt x="1194" y="298"/>
                  </a:lnTo>
                  <a:lnTo>
                    <a:pt x="1121" y="288"/>
                  </a:lnTo>
                  <a:lnTo>
                    <a:pt x="1045" y="284"/>
                  </a:lnTo>
                  <a:lnTo>
                    <a:pt x="969" y="288"/>
                  </a:lnTo>
                  <a:lnTo>
                    <a:pt x="895" y="298"/>
                  </a:lnTo>
                  <a:lnTo>
                    <a:pt x="826" y="315"/>
                  </a:lnTo>
                  <a:lnTo>
                    <a:pt x="757" y="339"/>
                  </a:lnTo>
                  <a:lnTo>
                    <a:pt x="694" y="367"/>
                  </a:lnTo>
                  <a:lnTo>
                    <a:pt x="633" y="402"/>
                  </a:lnTo>
                  <a:lnTo>
                    <a:pt x="575" y="440"/>
                  </a:lnTo>
                  <a:lnTo>
                    <a:pt x="523" y="485"/>
                  </a:lnTo>
                  <a:lnTo>
                    <a:pt x="475" y="534"/>
                  </a:lnTo>
                  <a:lnTo>
                    <a:pt x="432" y="587"/>
                  </a:lnTo>
                  <a:lnTo>
                    <a:pt x="395" y="643"/>
                  </a:lnTo>
                  <a:lnTo>
                    <a:pt x="364" y="702"/>
                  </a:lnTo>
                  <a:lnTo>
                    <a:pt x="338" y="765"/>
                  </a:lnTo>
                  <a:lnTo>
                    <a:pt x="321" y="832"/>
                  </a:lnTo>
                  <a:lnTo>
                    <a:pt x="310" y="899"/>
                  </a:lnTo>
                  <a:lnTo>
                    <a:pt x="306" y="970"/>
                  </a:lnTo>
                  <a:close/>
                </a:path>
              </a:pathLst>
            </a:cu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grpSp>
          <p:nvGrpSpPr>
            <p:cNvPr id="18" name="Group 38"/>
            <p:cNvGrpSpPr>
              <a:grpSpLocks/>
            </p:cNvGrpSpPr>
            <p:nvPr/>
          </p:nvGrpSpPr>
          <p:grpSpPr bwMode="auto">
            <a:xfrm>
              <a:off x="2862" y="3360"/>
              <a:ext cx="797" cy="228"/>
              <a:chOff x="620" y="1302"/>
              <a:chExt cx="797" cy="228"/>
            </a:xfrm>
          </p:grpSpPr>
          <p:sp>
            <p:nvSpPr>
              <p:cNvPr id="22" name="Freeform 39"/>
              <p:cNvSpPr>
                <a:spLocks noEditPoints="1"/>
              </p:cNvSpPr>
              <p:nvPr/>
            </p:nvSpPr>
            <p:spPr bwMode="auto">
              <a:xfrm>
                <a:off x="620" y="1309"/>
                <a:ext cx="151" cy="156"/>
              </a:xfrm>
              <a:custGeom>
                <a:avLst/>
                <a:gdLst>
                  <a:gd name="T0" fmla="*/ 134 w 151"/>
                  <a:gd name="T1" fmla="*/ 0 h 156"/>
                  <a:gd name="T2" fmla="*/ 151 w 151"/>
                  <a:gd name="T3" fmla="*/ 14 h 156"/>
                  <a:gd name="T4" fmla="*/ 99 w 151"/>
                  <a:gd name="T5" fmla="*/ 156 h 156"/>
                  <a:gd name="T6" fmla="*/ 86 w 151"/>
                  <a:gd name="T7" fmla="*/ 148 h 156"/>
                  <a:gd name="T8" fmla="*/ 104 w 151"/>
                  <a:gd name="T9" fmla="*/ 103 h 156"/>
                  <a:gd name="T10" fmla="*/ 54 w 151"/>
                  <a:gd name="T11" fmla="*/ 68 h 156"/>
                  <a:gd name="T12" fmla="*/ 13 w 151"/>
                  <a:gd name="T13" fmla="*/ 95 h 156"/>
                  <a:gd name="T14" fmla="*/ 0 w 151"/>
                  <a:gd name="T15" fmla="*/ 87 h 156"/>
                  <a:gd name="T16" fmla="*/ 134 w 151"/>
                  <a:gd name="T17" fmla="*/ 0 h 156"/>
                  <a:gd name="T18" fmla="*/ 136 w 151"/>
                  <a:gd name="T19" fmla="*/ 14 h 156"/>
                  <a:gd name="T20" fmla="*/ 67 w 151"/>
                  <a:gd name="T21" fmla="*/ 60 h 156"/>
                  <a:gd name="T22" fmla="*/ 108 w 151"/>
                  <a:gd name="T23" fmla="*/ 89 h 156"/>
                  <a:gd name="T24" fmla="*/ 136 w 151"/>
                  <a:gd name="T25" fmla="*/ 14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1" h="156">
                    <a:moveTo>
                      <a:pt x="134" y="0"/>
                    </a:moveTo>
                    <a:lnTo>
                      <a:pt x="151" y="14"/>
                    </a:lnTo>
                    <a:lnTo>
                      <a:pt x="99" y="156"/>
                    </a:lnTo>
                    <a:lnTo>
                      <a:pt x="86" y="148"/>
                    </a:lnTo>
                    <a:lnTo>
                      <a:pt x="104" y="103"/>
                    </a:lnTo>
                    <a:lnTo>
                      <a:pt x="54" y="68"/>
                    </a:lnTo>
                    <a:lnTo>
                      <a:pt x="13" y="95"/>
                    </a:lnTo>
                    <a:lnTo>
                      <a:pt x="0" y="87"/>
                    </a:lnTo>
                    <a:lnTo>
                      <a:pt x="134" y="0"/>
                    </a:lnTo>
                    <a:close/>
                    <a:moveTo>
                      <a:pt x="136" y="14"/>
                    </a:moveTo>
                    <a:lnTo>
                      <a:pt x="67" y="60"/>
                    </a:lnTo>
                    <a:lnTo>
                      <a:pt x="108" y="89"/>
                    </a:lnTo>
                    <a:lnTo>
                      <a:pt x="136" y="14"/>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23" name="Freeform 40"/>
              <p:cNvSpPr>
                <a:spLocks/>
              </p:cNvSpPr>
              <p:nvPr/>
            </p:nvSpPr>
            <p:spPr bwMode="auto">
              <a:xfrm>
                <a:off x="765" y="1345"/>
                <a:ext cx="175" cy="172"/>
              </a:xfrm>
              <a:custGeom>
                <a:avLst/>
                <a:gdLst>
                  <a:gd name="T0" fmla="*/ 41 w 175"/>
                  <a:gd name="T1" fmla="*/ 0 h 172"/>
                  <a:gd name="T2" fmla="*/ 65 w 175"/>
                  <a:gd name="T3" fmla="*/ 6 h 172"/>
                  <a:gd name="T4" fmla="*/ 76 w 175"/>
                  <a:gd name="T5" fmla="*/ 128 h 172"/>
                  <a:gd name="T6" fmla="*/ 152 w 175"/>
                  <a:gd name="T7" fmla="*/ 28 h 172"/>
                  <a:gd name="T8" fmla="*/ 175 w 175"/>
                  <a:gd name="T9" fmla="*/ 35 h 172"/>
                  <a:gd name="T10" fmla="*/ 134 w 175"/>
                  <a:gd name="T11" fmla="*/ 172 h 172"/>
                  <a:gd name="T12" fmla="*/ 121 w 175"/>
                  <a:gd name="T13" fmla="*/ 170 h 172"/>
                  <a:gd name="T14" fmla="*/ 158 w 175"/>
                  <a:gd name="T15" fmla="*/ 43 h 172"/>
                  <a:gd name="T16" fmla="*/ 71 w 175"/>
                  <a:gd name="T17" fmla="*/ 156 h 172"/>
                  <a:gd name="T18" fmla="*/ 63 w 175"/>
                  <a:gd name="T19" fmla="*/ 154 h 172"/>
                  <a:gd name="T20" fmla="*/ 52 w 175"/>
                  <a:gd name="T21" fmla="*/ 16 h 172"/>
                  <a:gd name="T22" fmla="*/ 13 w 175"/>
                  <a:gd name="T23" fmla="*/ 142 h 172"/>
                  <a:gd name="T24" fmla="*/ 0 w 175"/>
                  <a:gd name="T25" fmla="*/ 138 h 172"/>
                  <a:gd name="T26" fmla="*/ 41 w 175"/>
                  <a:gd name="T27" fmla="*/ 0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 h="172">
                    <a:moveTo>
                      <a:pt x="41" y="0"/>
                    </a:moveTo>
                    <a:lnTo>
                      <a:pt x="65" y="6"/>
                    </a:lnTo>
                    <a:lnTo>
                      <a:pt x="76" y="128"/>
                    </a:lnTo>
                    <a:lnTo>
                      <a:pt x="152" y="28"/>
                    </a:lnTo>
                    <a:lnTo>
                      <a:pt x="175" y="35"/>
                    </a:lnTo>
                    <a:lnTo>
                      <a:pt x="134" y="172"/>
                    </a:lnTo>
                    <a:lnTo>
                      <a:pt x="121" y="170"/>
                    </a:lnTo>
                    <a:lnTo>
                      <a:pt x="158" y="43"/>
                    </a:lnTo>
                    <a:lnTo>
                      <a:pt x="71" y="156"/>
                    </a:lnTo>
                    <a:lnTo>
                      <a:pt x="63" y="154"/>
                    </a:lnTo>
                    <a:lnTo>
                      <a:pt x="52" y="16"/>
                    </a:lnTo>
                    <a:lnTo>
                      <a:pt x="13" y="142"/>
                    </a:lnTo>
                    <a:lnTo>
                      <a:pt x="0" y="138"/>
                    </a:lnTo>
                    <a:lnTo>
                      <a:pt x="41" y="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24" name="Freeform 41"/>
              <p:cNvSpPr>
                <a:spLocks noEditPoints="1"/>
              </p:cNvSpPr>
              <p:nvPr/>
            </p:nvSpPr>
            <p:spPr bwMode="auto">
              <a:xfrm>
                <a:off x="938" y="1382"/>
                <a:ext cx="124" cy="148"/>
              </a:xfrm>
              <a:custGeom>
                <a:avLst/>
                <a:gdLst>
                  <a:gd name="T0" fmla="*/ 59 w 124"/>
                  <a:gd name="T1" fmla="*/ 0 h 148"/>
                  <a:gd name="T2" fmla="*/ 83 w 124"/>
                  <a:gd name="T3" fmla="*/ 2 h 148"/>
                  <a:gd name="T4" fmla="*/ 124 w 124"/>
                  <a:gd name="T5" fmla="*/ 148 h 148"/>
                  <a:gd name="T6" fmla="*/ 109 w 124"/>
                  <a:gd name="T7" fmla="*/ 148 h 148"/>
                  <a:gd name="T8" fmla="*/ 96 w 124"/>
                  <a:gd name="T9" fmla="*/ 101 h 148"/>
                  <a:gd name="T10" fmla="*/ 33 w 124"/>
                  <a:gd name="T11" fmla="*/ 97 h 148"/>
                  <a:gd name="T12" fmla="*/ 15 w 124"/>
                  <a:gd name="T13" fmla="*/ 142 h 148"/>
                  <a:gd name="T14" fmla="*/ 0 w 124"/>
                  <a:gd name="T15" fmla="*/ 142 h 148"/>
                  <a:gd name="T16" fmla="*/ 59 w 124"/>
                  <a:gd name="T17" fmla="*/ 0 h 148"/>
                  <a:gd name="T18" fmla="*/ 70 w 124"/>
                  <a:gd name="T19" fmla="*/ 10 h 148"/>
                  <a:gd name="T20" fmla="*/ 39 w 124"/>
                  <a:gd name="T21" fmla="*/ 85 h 148"/>
                  <a:gd name="T22" fmla="*/ 91 w 124"/>
                  <a:gd name="T23" fmla="*/ 87 h 148"/>
                  <a:gd name="T24" fmla="*/ 70 w 124"/>
                  <a:gd name="T25" fmla="*/ 10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148">
                    <a:moveTo>
                      <a:pt x="59" y="0"/>
                    </a:moveTo>
                    <a:lnTo>
                      <a:pt x="83" y="2"/>
                    </a:lnTo>
                    <a:lnTo>
                      <a:pt x="124" y="148"/>
                    </a:lnTo>
                    <a:lnTo>
                      <a:pt x="109" y="148"/>
                    </a:lnTo>
                    <a:lnTo>
                      <a:pt x="96" y="101"/>
                    </a:lnTo>
                    <a:lnTo>
                      <a:pt x="33" y="97"/>
                    </a:lnTo>
                    <a:lnTo>
                      <a:pt x="15" y="142"/>
                    </a:lnTo>
                    <a:lnTo>
                      <a:pt x="0" y="142"/>
                    </a:lnTo>
                    <a:lnTo>
                      <a:pt x="59" y="0"/>
                    </a:lnTo>
                    <a:close/>
                    <a:moveTo>
                      <a:pt x="70" y="10"/>
                    </a:moveTo>
                    <a:lnTo>
                      <a:pt x="39" y="85"/>
                    </a:lnTo>
                    <a:lnTo>
                      <a:pt x="91" y="87"/>
                    </a:lnTo>
                    <a:lnTo>
                      <a:pt x="70" y="1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25" name="Freeform 42"/>
              <p:cNvSpPr>
                <a:spLocks noEditPoints="1"/>
              </p:cNvSpPr>
              <p:nvPr/>
            </p:nvSpPr>
            <p:spPr bwMode="auto">
              <a:xfrm>
                <a:off x="1081" y="1380"/>
                <a:ext cx="126" cy="148"/>
              </a:xfrm>
              <a:custGeom>
                <a:avLst/>
                <a:gdLst>
                  <a:gd name="T0" fmla="*/ 0 w 126"/>
                  <a:gd name="T1" fmla="*/ 6 h 148"/>
                  <a:gd name="T2" fmla="*/ 46 w 126"/>
                  <a:gd name="T3" fmla="*/ 0 h 148"/>
                  <a:gd name="T4" fmla="*/ 63 w 126"/>
                  <a:gd name="T5" fmla="*/ 0 h 148"/>
                  <a:gd name="T6" fmla="*/ 78 w 126"/>
                  <a:gd name="T7" fmla="*/ 2 h 148"/>
                  <a:gd name="T8" fmla="*/ 91 w 126"/>
                  <a:gd name="T9" fmla="*/ 6 h 148"/>
                  <a:gd name="T10" fmla="*/ 100 w 126"/>
                  <a:gd name="T11" fmla="*/ 12 h 148"/>
                  <a:gd name="T12" fmla="*/ 106 w 126"/>
                  <a:gd name="T13" fmla="*/ 22 h 148"/>
                  <a:gd name="T14" fmla="*/ 111 w 126"/>
                  <a:gd name="T15" fmla="*/ 32 h 148"/>
                  <a:gd name="T16" fmla="*/ 109 w 126"/>
                  <a:gd name="T17" fmla="*/ 44 h 148"/>
                  <a:gd name="T18" fmla="*/ 104 w 126"/>
                  <a:gd name="T19" fmla="*/ 54 h 148"/>
                  <a:gd name="T20" fmla="*/ 96 w 126"/>
                  <a:gd name="T21" fmla="*/ 64 h 148"/>
                  <a:gd name="T22" fmla="*/ 80 w 126"/>
                  <a:gd name="T23" fmla="*/ 73 h 148"/>
                  <a:gd name="T24" fmla="*/ 126 w 126"/>
                  <a:gd name="T25" fmla="*/ 135 h 148"/>
                  <a:gd name="T26" fmla="*/ 111 w 126"/>
                  <a:gd name="T27" fmla="*/ 137 h 148"/>
                  <a:gd name="T28" fmla="*/ 65 w 126"/>
                  <a:gd name="T29" fmla="*/ 77 h 148"/>
                  <a:gd name="T30" fmla="*/ 24 w 126"/>
                  <a:gd name="T31" fmla="*/ 81 h 148"/>
                  <a:gd name="T32" fmla="*/ 33 w 126"/>
                  <a:gd name="T33" fmla="*/ 146 h 148"/>
                  <a:gd name="T34" fmla="*/ 18 w 126"/>
                  <a:gd name="T35" fmla="*/ 148 h 148"/>
                  <a:gd name="T36" fmla="*/ 0 w 126"/>
                  <a:gd name="T37" fmla="*/ 6 h 148"/>
                  <a:gd name="T38" fmla="*/ 15 w 126"/>
                  <a:gd name="T39" fmla="*/ 16 h 148"/>
                  <a:gd name="T40" fmla="*/ 22 w 126"/>
                  <a:gd name="T41" fmla="*/ 68 h 148"/>
                  <a:gd name="T42" fmla="*/ 54 w 126"/>
                  <a:gd name="T43" fmla="*/ 66 h 148"/>
                  <a:gd name="T44" fmla="*/ 67 w 126"/>
                  <a:gd name="T45" fmla="*/ 64 h 148"/>
                  <a:gd name="T46" fmla="*/ 78 w 126"/>
                  <a:gd name="T47" fmla="*/ 60 h 148"/>
                  <a:gd name="T48" fmla="*/ 85 w 126"/>
                  <a:gd name="T49" fmla="*/ 54 h 148"/>
                  <a:gd name="T50" fmla="*/ 91 w 126"/>
                  <a:gd name="T51" fmla="*/ 48 h 148"/>
                  <a:gd name="T52" fmla="*/ 93 w 126"/>
                  <a:gd name="T53" fmla="*/ 42 h 148"/>
                  <a:gd name="T54" fmla="*/ 93 w 126"/>
                  <a:gd name="T55" fmla="*/ 34 h 148"/>
                  <a:gd name="T56" fmla="*/ 89 w 126"/>
                  <a:gd name="T57" fmla="*/ 24 h 148"/>
                  <a:gd name="T58" fmla="*/ 83 w 126"/>
                  <a:gd name="T59" fmla="*/ 16 h 148"/>
                  <a:gd name="T60" fmla="*/ 70 w 126"/>
                  <a:gd name="T61" fmla="*/ 12 h 148"/>
                  <a:gd name="T62" fmla="*/ 54 w 126"/>
                  <a:gd name="T63" fmla="*/ 12 h 148"/>
                  <a:gd name="T64" fmla="*/ 15 w 126"/>
                  <a:gd name="T65" fmla="*/ 16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6" h="148">
                    <a:moveTo>
                      <a:pt x="0" y="6"/>
                    </a:moveTo>
                    <a:lnTo>
                      <a:pt x="46" y="0"/>
                    </a:lnTo>
                    <a:lnTo>
                      <a:pt x="63" y="0"/>
                    </a:lnTo>
                    <a:lnTo>
                      <a:pt x="78" y="2"/>
                    </a:lnTo>
                    <a:lnTo>
                      <a:pt x="91" y="6"/>
                    </a:lnTo>
                    <a:lnTo>
                      <a:pt x="100" y="12"/>
                    </a:lnTo>
                    <a:lnTo>
                      <a:pt x="106" y="22"/>
                    </a:lnTo>
                    <a:lnTo>
                      <a:pt x="111" y="32"/>
                    </a:lnTo>
                    <a:lnTo>
                      <a:pt x="109" y="44"/>
                    </a:lnTo>
                    <a:lnTo>
                      <a:pt x="104" y="54"/>
                    </a:lnTo>
                    <a:lnTo>
                      <a:pt x="96" y="64"/>
                    </a:lnTo>
                    <a:lnTo>
                      <a:pt x="80" y="73"/>
                    </a:lnTo>
                    <a:lnTo>
                      <a:pt x="126" y="135"/>
                    </a:lnTo>
                    <a:lnTo>
                      <a:pt x="111" y="137"/>
                    </a:lnTo>
                    <a:lnTo>
                      <a:pt x="65" y="77"/>
                    </a:lnTo>
                    <a:lnTo>
                      <a:pt x="24" y="81"/>
                    </a:lnTo>
                    <a:lnTo>
                      <a:pt x="33" y="146"/>
                    </a:lnTo>
                    <a:lnTo>
                      <a:pt x="18" y="148"/>
                    </a:lnTo>
                    <a:lnTo>
                      <a:pt x="0" y="6"/>
                    </a:lnTo>
                    <a:close/>
                    <a:moveTo>
                      <a:pt x="15" y="16"/>
                    </a:moveTo>
                    <a:lnTo>
                      <a:pt x="22" y="68"/>
                    </a:lnTo>
                    <a:lnTo>
                      <a:pt x="54" y="66"/>
                    </a:lnTo>
                    <a:lnTo>
                      <a:pt x="67" y="64"/>
                    </a:lnTo>
                    <a:lnTo>
                      <a:pt x="78" y="60"/>
                    </a:lnTo>
                    <a:lnTo>
                      <a:pt x="85" y="54"/>
                    </a:lnTo>
                    <a:lnTo>
                      <a:pt x="91" y="48"/>
                    </a:lnTo>
                    <a:lnTo>
                      <a:pt x="93" y="42"/>
                    </a:lnTo>
                    <a:lnTo>
                      <a:pt x="93" y="34"/>
                    </a:lnTo>
                    <a:lnTo>
                      <a:pt x="89" y="24"/>
                    </a:lnTo>
                    <a:lnTo>
                      <a:pt x="83" y="16"/>
                    </a:lnTo>
                    <a:lnTo>
                      <a:pt x="70" y="12"/>
                    </a:lnTo>
                    <a:lnTo>
                      <a:pt x="54" y="12"/>
                    </a:lnTo>
                    <a:lnTo>
                      <a:pt x="15" y="16"/>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28" name="Freeform 43"/>
              <p:cNvSpPr>
                <a:spLocks noEditPoints="1"/>
              </p:cNvSpPr>
              <p:nvPr/>
            </p:nvSpPr>
            <p:spPr bwMode="auto">
              <a:xfrm>
                <a:off x="1231" y="1355"/>
                <a:ext cx="119" cy="158"/>
              </a:xfrm>
              <a:custGeom>
                <a:avLst/>
                <a:gdLst>
                  <a:gd name="T0" fmla="*/ 2 w 119"/>
                  <a:gd name="T1" fmla="*/ 6 h 158"/>
                  <a:gd name="T2" fmla="*/ 26 w 119"/>
                  <a:gd name="T3" fmla="*/ 0 h 158"/>
                  <a:gd name="T4" fmla="*/ 119 w 119"/>
                  <a:gd name="T5" fmla="*/ 124 h 158"/>
                  <a:gd name="T6" fmla="*/ 104 w 119"/>
                  <a:gd name="T7" fmla="*/ 128 h 158"/>
                  <a:gd name="T8" fmla="*/ 76 w 119"/>
                  <a:gd name="T9" fmla="*/ 89 h 158"/>
                  <a:gd name="T10" fmla="*/ 15 w 119"/>
                  <a:gd name="T11" fmla="*/ 106 h 158"/>
                  <a:gd name="T12" fmla="*/ 15 w 119"/>
                  <a:gd name="T13" fmla="*/ 154 h 158"/>
                  <a:gd name="T14" fmla="*/ 0 w 119"/>
                  <a:gd name="T15" fmla="*/ 158 h 158"/>
                  <a:gd name="T16" fmla="*/ 2 w 119"/>
                  <a:gd name="T17" fmla="*/ 6 h 158"/>
                  <a:gd name="T18" fmla="*/ 17 w 119"/>
                  <a:gd name="T19" fmla="*/ 12 h 158"/>
                  <a:gd name="T20" fmla="*/ 15 w 119"/>
                  <a:gd name="T21" fmla="*/ 91 h 158"/>
                  <a:gd name="T22" fmla="*/ 67 w 119"/>
                  <a:gd name="T23" fmla="*/ 77 h 158"/>
                  <a:gd name="T24" fmla="*/ 17 w 119"/>
                  <a:gd name="T25" fmla="*/ 12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9" h="158">
                    <a:moveTo>
                      <a:pt x="2" y="6"/>
                    </a:moveTo>
                    <a:lnTo>
                      <a:pt x="26" y="0"/>
                    </a:lnTo>
                    <a:lnTo>
                      <a:pt x="119" y="124"/>
                    </a:lnTo>
                    <a:lnTo>
                      <a:pt x="104" y="128"/>
                    </a:lnTo>
                    <a:lnTo>
                      <a:pt x="76" y="89"/>
                    </a:lnTo>
                    <a:lnTo>
                      <a:pt x="15" y="106"/>
                    </a:lnTo>
                    <a:lnTo>
                      <a:pt x="15" y="154"/>
                    </a:lnTo>
                    <a:lnTo>
                      <a:pt x="0" y="158"/>
                    </a:lnTo>
                    <a:lnTo>
                      <a:pt x="2" y="6"/>
                    </a:lnTo>
                    <a:close/>
                    <a:moveTo>
                      <a:pt x="17" y="12"/>
                    </a:moveTo>
                    <a:lnTo>
                      <a:pt x="15" y="91"/>
                    </a:lnTo>
                    <a:lnTo>
                      <a:pt x="67" y="77"/>
                    </a:lnTo>
                    <a:lnTo>
                      <a:pt x="17" y="12"/>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29" name="Freeform 44"/>
              <p:cNvSpPr>
                <a:spLocks noEditPoints="1"/>
              </p:cNvSpPr>
              <p:nvPr/>
            </p:nvSpPr>
            <p:spPr bwMode="auto">
              <a:xfrm>
                <a:off x="1300" y="1302"/>
                <a:ext cx="117" cy="159"/>
              </a:xfrm>
              <a:custGeom>
                <a:avLst/>
                <a:gdLst>
                  <a:gd name="T0" fmla="*/ 0 w 117"/>
                  <a:gd name="T1" fmla="*/ 43 h 159"/>
                  <a:gd name="T2" fmla="*/ 39 w 117"/>
                  <a:gd name="T3" fmla="*/ 13 h 159"/>
                  <a:gd name="T4" fmla="*/ 61 w 117"/>
                  <a:gd name="T5" fmla="*/ 2 h 159"/>
                  <a:gd name="T6" fmla="*/ 72 w 117"/>
                  <a:gd name="T7" fmla="*/ 0 h 159"/>
                  <a:gd name="T8" fmla="*/ 80 w 117"/>
                  <a:gd name="T9" fmla="*/ 0 h 159"/>
                  <a:gd name="T10" fmla="*/ 98 w 117"/>
                  <a:gd name="T11" fmla="*/ 4 h 159"/>
                  <a:gd name="T12" fmla="*/ 108 w 117"/>
                  <a:gd name="T13" fmla="*/ 13 h 159"/>
                  <a:gd name="T14" fmla="*/ 113 w 117"/>
                  <a:gd name="T15" fmla="*/ 21 h 159"/>
                  <a:gd name="T16" fmla="*/ 117 w 117"/>
                  <a:gd name="T17" fmla="*/ 29 h 159"/>
                  <a:gd name="T18" fmla="*/ 117 w 117"/>
                  <a:gd name="T19" fmla="*/ 37 h 159"/>
                  <a:gd name="T20" fmla="*/ 115 w 117"/>
                  <a:gd name="T21" fmla="*/ 45 h 159"/>
                  <a:gd name="T22" fmla="*/ 111 w 117"/>
                  <a:gd name="T23" fmla="*/ 53 h 159"/>
                  <a:gd name="T24" fmla="*/ 106 w 117"/>
                  <a:gd name="T25" fmla="*/ 61 h 159"/>
                  <a:gd name="T26" fmla="*/ 100 w 117"/>
                  <a:gd name="T27" fmla="*/ 69 h 159"/>
                  <a:gd name="T28" fmla="*/ 89 w 117"/>
                  <a:gd name="T29" fmla="*/ 78 h 159"/>
                  <a:gd name="T30" fmla="*/ 63 w 117"/>
                  <a:gd name="T31" fmla="*/ 98 h 159"/>
                  <a:gd name="T32" fmla="*/ 104 w 117"/>
                  <a:gd name="T33" fmla="*/ 149 h 159"/>
                  <a:gd name="T34" fmla="*/ 93 w 117"/>
                  <a:gd name="T35" fmla="*/ 159 h 159"/>
                  <a:gd name="T36" fmla="*/ 0 w 117"/>
                  <a:gd name="T37" fmla="*/ 43 h 159"/>
                  <a:gd name="T38" fmla="*/ 20 w 117"/>
                  <a:gd name="T39" fmla="*/ 45 h 159"/>
                  <a:gd name="T40" fmla="*/ 54 w 117"/>
                  <a:gd name="T41" fmla="*/ 88 h 159"/>
                  <a:gd name="T42" fmla="*/ 80 w 117"/>
                  <a:gd name="T43" fmla="*/ 69 h 159"/>
                  <a:gd name="T44" fmla="*/ 93 w 117"/>
                  <a:gd name="T45" fmla="*/ 57 h 159"/>
                  <a:gd name="T46" fmla="*/ 98 w 117"/>
                  <a:gd name="T47" fmla="*/ 51 h 159"/>
                  <a:gd name="T48" fmla="*/ 100 w 117"/>
                  <a:gd name="T49" fmla="*/ 45 h 159"/>
                  <a:gd name="T50" fmla="*/ 102 w 117"/>
                  <a:gd name="T51" fmla="*/ 35 h 159"/>
                  <a:gd name="T52" fmla="*/ 100 w 117"/>
                  <a:gd name="T53" fmla="*/ 29 h 159"/>
                  <a:gd name="T54" fmla="*/ 95 w 117"/>
                  <a:gd name="T55" fmla="*/ 23 h 159"/>
                  <a:gd name="T56" fmla="*/ 85 w 117"/>
                  <a:gd name="T57" fmla="*/ 17 h 159"/>
                  <a:gd name="T58" fmla="*/ 78 w 117"/>
                  <a:gd name="T59" fmla="*/ 15 h 159"/>
                  <a:gd name="T60" fmla="*/ 72 w 117"/>
                  <a:gd name="T61" fmla="*/ 15 h 159"/>
                  <a:gd name="T62" fmla="*/ 59 w 117"/>
                  <a:gd name="T63" fmla="*/ 19 h 159"/>
                  <a:gd name="T64" fmla="*/ 43 w 117"/>
                  <a:gd name="T65" fmla="*/ 27 h 159"/>
                  <a:gd name="T66" fmla="*/ 20 w 117"/>
                  <a:gd name="T67" fmla="*/ 45 h 1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7" h="159">
                    <a:moveTo>
                      <a:pt x="0" y="43"/>
                    </a:moveTo>
                    <a:lnTo>
                      <a:pt x="39" y="13"/>
                    </a:lnTo>
                    <a:lnTo>
                      <a:pt x="61" y="2"/>
                    </a:lnTo>
                    <a:lnTo>
                      <a:pt x="72" y="0"/>
                    </a:lnTo>
                    <a:lnTo>
                      <a:pt x="80" y="0"/>
                    </a:lnTo>
                    <a:lnTo>
                      <a:pt x="98" y="4"/>
                    </a:lnTo>
                    <a:lnTo>
                      <a:pt x="108" y="13"/>
                    </a:lnTo>
                    <a:lnTo>
                      <a:pt x="113" y="21"/>
                    </a:lnTo>
                    <a:lnTo>
                      <a:pt x="117" y="29"/>
                    </a:lnTo>
                    <a:lnTo>
                      <a:pt x="117" y="37"/>
                    </a:lnTo>
                    <a:lnTo>
                      <a:pt x="115" y="45"/>
                    </a:lnTo>
                    <a:lnTo>
                      <a:pt x="111" y="53"/>
                    </a:lnTo>
                    <a:lnTo>
                      <a:pt x="106" y="61"/>
                    </a:lnTo>
                    <a:lnTo>
                      <a:pt x="100" y="69"/>
                    </a:lnTo>
                    <a:lnTo>
                      <a:pt x="89" y="78"/>
                    </a:lnTo>
                    <a:lnTo>
                      <a:pt x="63" y="98"/>
                    </a:lnTo>
                    <a:lnTo>
                      <a:pt x="104" y="149"/>
                    </a:lnTo>
                    <a:lnTo>
                      <a:pt x="93" y="159"/>
                    </a:lnTo>
                    <a:lnTo>
                      <a:pt x="0" y="43"/>
                    </a:lnTo>
                    <a:close/>
                    <a:moveTo>
                      <a:pt x="20" y="45"/>
                    </a:moveTo>
                    <a:lnTo>
                      <a:pt x="54" y="88"/>
                    </a:lnTo>
                    <a:lnTo>
                      <a:pt x="80" y="69"/>
                    </a:lnTo>
                    <a:lnTo>
                      <a:pt x="93" y="57"/>
                    </a:lnTo>
                    <a:lnTo>
                      <a:pt x="98" y="51"/>
                    </a:lnTo>
                    <a:lnTo>
                      <a:pt x="100" y="45"/>
                    </a:lnTo>
                    <a:lnTo>
                      <a:pt x="102" y="35"/>
                    </a:lnTo>
                    <a:lnTo>
                      <a:pt x="100" y="29"/>
                    </a:lnTo>
                    <a:lnTo>
                      <a:pt x="95" y="23"/>
                    </a:lnTo>
                    <a:lnTo>
                      <a:pt x="85" y="17"/>
                    </a:lnTo>
                    <a:lnTo>
                      <a:pt x="78" y="15"/>
                    </a:lnTo>
                    <a:lnTo>
                      <a:pt x="72" y="15"/>
                    </a:lnTo>
                    <a:lnTo>
                      <a:pt x="59" y="19"/>
                    </a:lnTo>
                    <a:lnTo>
                      <a:pt x="43" y="27"/>
                    </a:lnTo>
                    <a:lnTo>
                      <a:pt x="20" y="45"/>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grpSp>
        <p:sp>
          <p:nvSpPr>
            <p:cNvPr id="19" name="Rectangle 45"/>
            <p:cNvSpPr>
              <a:spLocks noChangeArrowheads="1"/>
            </p:cNvSpPr>
            <p:nvPr/>
          </p:nvSpPr>
          <p:spPr bwMode="auto">
            <a:xfrm>
              <a:off x="2766" y="2381"/>
              <a:ext cx="1060" cy="6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pic>
          <p:nvPicPr>
            <p:cNvPr id="20" name="Picture 46"/>
            <p:cNvPicPr>
              <a:picLocks noChangeAspect="1" noChangeArrowheads="1"/>
            </p:cNvPicPr>
            <p:nvPr/>
          </p:nvPicPr>
          <p:blipFill>
            <a:blip r:embed="rId4"/>
            <a:srcRect/>
            <a:stretch>
              <a:fillRect/>
            </a:stretch>
          </p:blipFill>
          <p:spPr bwMode="auto">
            <a:xfrm>
              <a:off x="2886" y="2464"/>
              <a:ext cx="793" cy="416"/>
            </a:xfrm>
            <a:prstGeom prst="rect">
              <a:avLst/>
            </a:prstGeom>
            <a:noFill/>
          </p:spPr>
        </p:pic>
        <p:sp>
          <p:nvSpPr>
            <p:cNvPr id="21" name="Rectangle 47"/>
            <p:cNvSpPr>
              <a:spLocks noChangeArrowheads="1"/>
            </p:cNvSpPr>
            <p:nvPr/>
          </p:nvSpPr>
          <p:spPr bwMode="auto">
            <a:xfrm>
              <a:off x="3694" y="2734"/>
              <a:ext cx="51" cy="2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Arial" pitchFamily="34" charset="0"/>
                  <a:ea typeface="Times New Roman" pitchFamily="18" charset="0"/>
                  <a:cs typeface="Arial" pitchFamily="34" charset="0"/>
                </a:rPr>
                <a:t> </a:t>
              </a:r>
              <a:endParaRPr lang="en-US">
                <a:solidFill>
                  <a:prstClr val="black"/>
                </a:solidFill>
                <a:latin typeface="Arial" pitchFamily="34" charset="0"/>
                <a:cs typeface="Arial" pitchFamily="34" charset="0"/>
              </a:endParaRPr>
            </a:p>
          </p:txBody>
        </p:sp>
      </p:grpSp>
    </p:spTree>
    <p:extLst>
      <p:ext uri="{BB962C8B-B14F-4D97-AF65-F5344CB8AC3E}">
        <p14:creationId xmlns:p14="http://schemas.microsoft.com/office/powerpoint/2010/main" val="111538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90B4C-20AC-3DCD-F6D3-EAEB7B5EB3B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E208C2-D2F2-D7DD-F85C-EC929165F879}"/>
              </a:ext>
            </a:extLst>
          </p:cNvPr>
          <p:cNvSpPr txBox="1">
            <a:spLocks/>
          </p:cNvSpPr>
          <p:nvPr/>
        </p:nvSpPr>
        <p:spPr>
          <a:xfrm>
            <a:off x="213308" y="843492"/>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1. Introduction</a:t>
            </a:r>
            <a:endParaRPr lang="x-none" sz="1400" dirty="0">
              <a:solidFill>
                <a:srgbClr val="1A3A64"/>
              </a:solidFill>
            </a:endParaRPr>
          </a:p>
        </p:txBody>
      </p:sp>
      <p:sp>
        <p:nvSpPr>
          <p:cNvPr id="2" name="TextBox 3">
            <a:extLst>
              <a:ext uri="{FF2B5EF4-FFF2-40B4-BE49-F238E27FC236}">
                <a16:creationId xmlns:a16="http://schemas.microsoft.com/office/drawing/2014/main" id="{18A207AD-5FDB-9580-4D2A-3A22F97B5FBF}"/>
              </a:ext>
            </a:extLst>
          </p:cNvPr>
          <p:cNvSpPr txBox="1"/>
          <p:nvPr/>
        </p:nvSpPr>
        <p:spPr>
          <a:xfrm>
            <a:off x="3928435" y="154692"/>
            <a:ext cx="7471126" cy="307777"/>
          </a:xfrm>
          <a:prstGeom prst="rect">
            <a:avLst/>
          </a:prstGeom>
          <a:noFill/>
        </p:spPr>
        <p:txBody>
          <a:bodyPr wrap="square" lIns="0" tIns="0" rIns="0" bIns="0" rtlCol="0" anchor="ctr">
            <a:spAutoFit/>
          </a:bodyPr>
          <a:lstStyle/>
          <a:p>
            <a:pPr algn="ctr"/>
            <a:r>
              <a:rPr lang="en-GB" sz="2000" b="1" dirty="0">
                <a:solidFill>
                  <a:schemeClr val="bg1"/>
                </a:solidFill>
                <a:latin typeface="Arial" panose="020B0604020202020204" pitchFamily="34" charset="0"/>
                <a:cs typeface="Arial" panose="020B0604020202020204" pitchFamily="34" charset="0"/>
              </a:rPr>
              <a:t>Difficulties to implement radiological monitoring in air in Mali</a:t>
            </a:r>
          </a:p>
        </p:txBody>
      </p:sp>
      <p:sp>
        <p:nvSpPr>
          <p:cNvPr id="11" name="TextBox 3">
            <a:extLst>
              <a:ext uri="{FF2B5EF4-FFF2-40B4-BE49-F238E27FC236}">
                <a16:creationId xmlns:a16="http://schemas.microsoft.com/office/drawing/2014/main" id="{D656F5E4-585E-076C-B7B6-EF5A15DC6B52}"/>
              </a:ext>
            </a:extLst>
          </p:cNvPr>
          <p:cNvSpPr txBox="1"/>
          <p:nvPr/>
        </p:nvSpPr>
        <p:spPr>
          <a:xfrm>
            <a:off x="238604" y="1177949"/>
            <a:ext cx="3798000" cy="3877985"/>
          </a:xfrm>
          <a:prstGeom prst="rect">
            <a:avLst/>
          </a:prstGeom>
          <a:noFill/>
        </p:spPr>
        <p:txBody>
          <a:bodyPr wrap="square" lIns="0" tIns="0" rIns="0" bIns="0">
            <a:sp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fr-FR" sz="1200" dirty="0"/>
              <a:t>Mali </a:t>
            </a:r>
            <a:r>
              <a:rPr lang="fr-FR" sz="1200" dirty="0" err="1"/>
              <a:t>is</a:t>
            </a:r>
            <a:r>
              <a:rPr lang="fr-FR" sz="1200" dirty="0"/>
              <a:t> a </a:t>
            </a:r>
            <a:r>
              <a:rPr lang="fr-FR" sz="1200" dirty="0" err="1"/>
              <a:t>developing</a:t>
            </a:r>
            <a:r>
              <a:rPr lang="fr-FR" sz="1200" dirty="0"/>
              <a:t> country and </a:t>
            </a:r>
            <a:r>
              <a:rPr lang="fr-FR" sz="1200" dirty="0" err="1"/>
              <a:t>located</a:t>
            </a:r>
            <a:r>
              <a:rPr lang="fr-FR" sz="1200" dirty="0"/>
              <a:t> in West </a:t>
            </a:r>
            <a:r>
              <a:rPr lang="fr-FR" sz="1200" dirty="0" err="1"/>
              <a:t>Africa</a:t>
            </a:r>
            <a:r>
              <a:rPr lang="fr-FR" sz="1200" dirty="0"/>
              <a:t>. It </a:t>
            </a:r>
            <a:r>
              <a:rPr lang="fr-FR" sz="1200" dirty="0" err="1"/>
              <a:t>is</a:t>
            </a:r>
            <a:r>
              <a:rPr lang="fr-FR" sz="1200" dirty="0"/>
              <a:t> </a:t>
            </a:r>
            <a:r>
              <a:rPr lang="en-US" sz="1200" dirty="0"/>
              <a:t>sharing common borders with </a:t>
            </a:r>
            <a:r>
              <a:rPr lang="en-US" sz="1200" b="1" dirty="0"/>
              <a:t>seven</a:t>
            </a:r>
            <a:r>
              <a:rPr lang="en-US" sz="1200" dirty="0"/>
              <a:t> (07) countries as showed in the picture. </a:t>
            </a:r>
            <a:r>
              <a:rPr lang="fr-FR" sz="1200" dirty="0"/>
              <a:t>Mali has a </a:t>
            </a:r>
            <a:r>
              <a:rPr lang="fr-FR" sz="1200" dirty="0" err="1"/>
              <a:t>superficy</a:t>
            </a:r>
            <a:r>
              <a:rPr lang="fr-FR" sz="1200" dirty="0"/>
              <a:t> of </a:t>
            </a:r>
            <a:r>
              <a:rPr lang="fr-FR" sz="1200" b="1" i="1" dirty="0"/>
              <a:t>1.241.238 km</a:t>
            </a:r>
            <a:r>
              <a:rPr lang="fr-FR" sz="1200" b="1" i="1" baseline="30000" dirty="0"/>
              <a:t>2</a:t>
            </a:r>
            <a:r>
              <a:rPr lang="fr-FR" sz="1200" b="1" i="1" dirty="0"/>
              <a:t> </a:t>
            </a:r>
            <a:r>
              <a:rPr lang="fr-FR" sz="1200" dirty="0"/>
              <a:t>and </a:t>
            </a:r>
            <a:r>
              <a:rPr lang="fr-FR" sz="1200" dirty="0" err="1"/>
              <a:t>its</a:t>
            </a:r>
            <a:r>
              <a:rPr lang="fr-FR" sz="1200" dirty="0"/>
              <a:t> population </a:t>
            </a:r>
            <a:r>
              <a:rPr lang="fr-FR" sz="1200" dirty="0" err="1"/>
              <a:t>is</a:t>
            </a:r>
            <a:r>
              <a:rPr lang="fr-FR" sz="1200" dirty="0"/>
              <a:t> more </a:t>
            </a:r>
            <a:r>
              <a:rPr lang="fr-FR" sz="1200" dirty="0" err="1"/>
              <a:t>than</a:t>
            </a:r>
            <a:r>
              <a:rPr lang="fr-FR" sz="1200" dirty="0"/>
              <a:t> </a:t>
            </a:r>
            <a:r>
              <a:rPr lang="fr-FR" sz="1200" b="1" i="1" dirty="0"/>
              <a:t>20 millions</a:t>
            </a:r>
            <a:r>
              <a:rPr lang="fr-FR" sz="1200" dirty="0"/>
              <a:t>. </a:t>
            </a:r>
          </a:p>
          <a:p>
            <a:r>
              <a:rPr lang="en-GB" sz="1200" dirty="0"/>
              <a:t>Mining activity is the famous economic activity in Mali with several open pit industrial and artisanal mines in exploration and exploitation. Those mining activities are increasing the amount of NORM in environment (soil, water, air and foods) .</a:t>
            </a:r>
            <a:r>
              <a:rPr lang="fr-FR" sz="1200" dirty="0">
                <a:latin typeface="Times New Roman" pitchFamily="18" charset="0"/>
                <a:cs typeface="Times New Roman" pitchFamily="18" charset="0"/>
              </a:rPr>
              <a:t> </a:t>
            </a:r>
            <a:r>
              <a:rPr lang="en-US" sz="1200" dirty="0"/>
              <a:t>The rapid development of nuclear industry has also raised new questions concerning the safety of nuclear installations and the consequences of radiological releases on human being and the biosphere. </a:t>
            </a:r>
          </a:p>
          <a:p>
            <a:endParaRPr lang="en-US" sz="1200" dirty="0"/>
          </a:p>
          <a:p>
            <a:r>
              <a:rPr lang="en-US" sz="1200" dirty="0"/>
              <a:t>Environmental monitoring program is crucial to be implemented by AMARAP in to protect people and environment against harmful effect of </a:t>
            </a:r>
            <a:r>
              <a:rPr lang="en-US" sz="1200" b="1" dirty="0"/>
              <a:t>IR</a:t>
            </a:r>
            <a:r>
              <a:rPr lang="en-US" sz="1200" dirty="0"/>
              <a:t>. Aerosols monitoring in air is part of this </a:t>
            </a:r>
            <a:r>
              <a:rPr lang="en-US" sz="1200" dirty="0" err="1"/>
              <a:t>programme</a:t>
            </a:r>
            <a:r>
              <a:rPr lang="en-US" sz="1200" dirty="0"/>
              <a:t>.</a:t>
            </a:r>
          </a:p>
          <a:p>
            <a:endParaRPr lang="en-US" sz="1200" dirty="0"/>
          </a:p>
          <a:p>
            <a:endParaRPr lang="de-AT" sz="1200" dirty="0"/>
          </a:p>
        </p:txBody>
      </p:sp>
      <p:sp>
        <p:nvSpPr>
          <p:cNvPr id="26" name="Title 1">
            <a:extLst>
              <a:ext uri="{FF2B5EF4-FFF2-40B4-BE49-F238E27FC236}">
                <a16:creationId xmlns:a16="http://schemas.microsoft.com/office/drawing/2014/main" id="{E58ED474-103C-6A3B-EC82-465BE0A892FE}"/>
              </a:ext>
            </a:extLst>
          </p:cNvPr>
          <p:cNvSpPr txBox="1">
            <a:spLocks/>
          </p:cNvSpPr>
          <p:nvPr/>
        </p:nvSpPr>
        <p:spPr>
          <a:xfrm>
            <a:off x="11490959" y="868536"/>
            <a:ext cx="701041" cy="198998"/>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a:solidFill>
                  <a:srgbClr val="1B3B65"/>
                </a:solidFill>
                <a:latin typeface="Arial" panose="020B0604020202020204" pitchFamily="34" charset="0"/>
                <a:cs typeface="Arial" panose="020B0604020202020204" pitchFamily="34" charset="0"/>
              </a:rPr>
              <a:t>P</a:t>
            </a:r>
            <a:r>
              <a:rPr lang="en-GB" sz="1050" b="1" dirty="0">
                <a:solidFill>
                  <a:srgbClr val="1B3B65"/>
                </a:solidFill>
                <a:latin typeface="Arial" panose="020B0604020202020204" pitchFamily="34" charset="0"/>
                <a:cs typeface="Arial" panose="020B0604020202020204" pitchFamily="34" charset="0"/>
              </a:rPr>
              <a:t>5.2-069</a:t>
            </a:r>
            <a:endParaRPr lang="en-GB"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8AC015EC-7085-FFC6-ED5E-2B0F1E838440}"/>
              </a:ext>
            </a:extLst>
          </p:cNvPr>
          <p:cNvSpPr txBox="1"/>
          <p:nvPr/>
        </p:nvSpPr>
        <p:spPr>
          <a:xfrm>
            <a:off x="4996115" y="634109"/>
            <a:ext cx="2650569"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A. </a:t>
            </a:r>
            <a:r>
              <a:rPr lang="en-GB" sz="1200" dirty="0" err="1">
                <a:solidFill>
                  <a:srgbClr val="1A3A64"/>
                </a:solidFill>
                <a:latin typeface="Arial" panose="020B0604020202020204" pitchFamily="34" charset="0"/>
                <a:cs typeface="Arial" panose="020B0604020202020204" pitchFamily="34" charset="0"/>
              </a:rPr>
              <a:t>Coulibaly</a:t>
            </a:r>
            <a:r>
              <a:rPr lang="en-GB" sz="1200" dirty="0">
                <a:solidFill>
                  <a:srgbClr val="1A3A64"/>
                </a:solidFill>
                <a:latin typeface="Arial" panose="020B0604020202020204" pitchFamily="34" charset="0"/>
                <a:cs typeface="Arial" panose="020B0604020202020204" pitchFamily="34" charset="0"/>
              </a:rPr>
              <a:t>, A.A.M. </a:t>
            </a:r>
            <a:r>
              <a:rPr lang="en-GB" sz="1200" dirty="0" err="1">
                <a:solidFill>
                  <a:srgbClr val="1A3A64"/>
                </a:solidFill>
                <a:latin typeface="Arial" panose="020B0604020202020204" pitchFamily="34" charset="0"/>
                <a:cs typeface="Arial" panose="020B0604020202020204" pitchFamily="34" charset="0"/>
              </a:rPr>
              <a:t>Dicko</a:t>
            </a:r>
            <a:r>
              <a:rPr lang="en-GB" sz="1200" dirty="0">
                <a:solidFill>
                  <a:srgbClr val="1A3A64"/>
                </a:solidFill>
                <a:latin typeface="Arial" panose="020B0604020202020204" pitchFamily="34" charset="0"/>
                <a:cs typeface="Arial" panose="020B0604020202020204" pitchFamily="34" charset="0"/>
              </a:rPr>
              <a:t>, O. </a:t>
            </a:r>
            <a:r>
              <a:rPr lang="en-GB" sz="1200" dirty="0" err="1">
                <a:solidFill>
                  <a:srgbClr val="1A3A64"/>
                </a:solidFill>
                <a:latin typeface="Arial" panose="020B0604020202020204" pitchFamily="34" charset="0"/>
                <a:cs typeface="Arial" panose="020B0604020202020204" pitchFamily="34" charset="0"/>
              </a:rPr>
              <a:t>Camara</a:t>
            </a:r>
            <a:r>
              <a:rPr lang="en-GB" sz="1200" dirty="0">
                <a:solidFill>
                  <a:srgbClr val="1A3A64"/>
                </a:solidFill>
                <a:latin typeface="Arial" panose="020B0604020202020204" pitchFamily="34" charset="0"/>
                <a:cs typeface="Arial" panose="020B0604020202020204" pitchFamily="34" charset="0"/>
              </a:rPr>
              <a:t> </a:t>
            </a:r>
            <a:endParaRPr lang="en-US" sz="1200" dirty="0">
              <a:solidFill>
                <a:srgbClr val="1A3A64"/>
              </a:solidFill>
              <a:latin typeface="Arial" panose="020B0604020202020204" pitchFamily="34" charset="0"/>
              <a:cs typeface="Arial" panose="020B0604020202020204" pitchFamily="34" charset="0"/>
            </a:endParaRPr>
          </a:p>
          <a:p>
            <a:endParaRPr lang="en-US" sz="1200" dirty="0">
              <a:solidFill>
                <a:srgbClr val="1A3A64"/>
              </a:solidFill>
              <a:latin typeface="Arial" panose="020B0604020202020204" pitchFamily="34" charset="0"/>
              <a:cs typeface="Arial" panose="020B0604020202020204" pitchFamily="34" charset="0"/>
            </a:endParaRPr>
          </a:p>
          <a:p>
            <a:endParaRPr lang="x-none" sz="1200" dirty="0">
              <a:solidFill>
                <a:srgbClr val="1A3A64"/>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3E3776AC-7BE1-FF02-87E8-E427966902FE}"/>
              </a:ext>
            </a:extLst>
          </p:cNvPr>
          <p:cNvSpPr txBox="1">
            <a:spLocks/>
          </p:cNvSpPr>
          <p:nvPr/>
        </p:nvSpPr>
        <p:spPr>
          <a:xfrm>
            <a:off x="4242758" y="3890941"/>
            <a:ext cx="2604810"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400" b="1" dirty="0">
                <a:solidFill>
                  <a:srgbClr val="002060"/>
                </a:solidFill>
                <a:latin typeface="Arial" panose="020B0604020202020204" pitchFamily="34" charset="0"/>
                <a:cs typeface="Arial" panose="020B0604020202020204" pitchFamily="34" charset="0"/>
              </a:rPr>
              <a:t>3. </a:t>
            </a:r>
            <a:r>
              <a:rPr lang="fr-FR" sz="1400" b="1" dirty="0" err="1">
                <a:solidFill>
                  <a:srgbClr val="002060"/>
                </a:solidFill>
                <a:latin typeface="Arial" panose="020B0604020202020204" pitchFamily="34" charset="0"/>
                <a:cs typeface="Arial" panose="020B0604020202020204" pitchFamily="34" charset="0"/>
              </a:rPr>
              <a:t>NDCs</a:t>
            </a:r>
            <a:r>
              <a:rPr lang="fr-FR" sz="1400" b="1" dirty="0">
                <a:solidFill>
                  <a:srgbClr val="002060"/>
                </a:solidFill>
                <a:latin typeface="Arial" panose="020B0604020202020204" pitchFamily="34" charset="0"/>
                <a:cs typeface="Arial" panose="020B0604020202020204" pitchFamily="34" charset="0"/>
              </a:rPr>
              <a:t> in Mali </a:t>
            </a:r>
          </a:p>
          <a:p>
            <a:endParaRPr lang="x-none" sz="1400" dirty="0">
              <a:solidFill>
                <a:srgbClr val="1A3A64"/>
              </a:solidFill>
            </a:endParaRPr>
          </a:p>
        </p:txBody>
      </p:sp>
      <p:sp>
        <p:nvSpPr>
          <p:cNvPr id="12" name="TextBox 11">
            <a:extLst>
              <a:ext uri="{FF2B5EF4-FFF2-40B4-BE49-F238E27FC236}">
                <a16:creationId xmlns:a16="http://schemas.microsoft.com/office/drawing/2014/main" id="{2513E678-8175-E898-42F1-230FFCEF4123}"/>
              </a:ext>
            </a:extLst>
          </p:cNvPr>
          <p:cNvSpPr txBox="1"/>
          <p:nvPr/>
        </p:nvSpPr>
        <p:spPr>
          <a:xfrm>
            <a:off x="59620" y="6238320"/>
            <a:ext cx="3947386" cy="261610"/>
          </a:xfrm>
          <a:prstGeom prst="rect">
            <a:avLst/>
          </a:prstGeom>
          <a:noFill/>
        </p:spPr>
        <p:txBody>
          <a:bodyPr wrap="square">
            <a:spAutoFit/>
          </a:bodyPr>
          <a:lstStyle/>
          <a:p>
            <a:r>
              <a:rPr lang="en-US" sz="1100" b="1" u="sng" dirty="0">
                <a:latin typeface="Arial" panose="020B0604020202020204" pitchFamily="34" charset="0"/>
                <a:cs typeface="Arial" panose="020B0604020202020204" pitchFamily="34" charset="0"/>
              </a:rPr>
              <a:t>Fig1</a:t>
            </a:r>
            <a:r>
              <a:rPr lang="en-US" sz="1100" dirty="0">
                <a:latin typeface="Arial" panose="020B0604020202020204" pitchFamily="34" charset="0"/>
                <a:cs typeface="Arial" panose="020B0604020202020204" pitchFamily="34" charset="0"/>
              </a:rPr>
              <a:t>: Map of Mali and some pictures from mining activities.</a:t>
            </a:r>
            <a:endParaRPr lang="en-GB" sz="1100"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5C3E75AC-18B1-A2BB-04BD-778470D271C7}"/>
              </a:ext>
            </a:extLst>
          </p:cNvPr>
          <p:cNvSpPr txBox="1">
            <a:spLocks/>
          </p:cNvSpPr>
          <p:nvPr/>
        </p:nvSpPr>
        <p:spPr>
          <a:xfrm>
            <a:off x="7870598" y="4807784"/>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Conclusion</a:t>
            </a:r>
            <a:endParaRPr lang="x-none" sz="1400" dirty="0">
              <a:solidFill>
                <a:srgbClr val="1A3A64"/>
              </a:solidFill>
            </a:endParaRPr>
          </a:p>
        </p:txBody>
      </p:sp>
      <p:pic>
        <p:nvPicPr>
          <p:cNvPr id="19" name="Picture 3" descr="C:\Users\Coulibaly\Desktop\Carte_Malojojojojoj.gif"/>
          <p:cNvPicPr>
            <a:picLocks noChangeAspect="1" noChangeArrowheads="1"/>
          </p:cNvPicPr>
          <p:nvPr/>
        </p:nvPicPr>
        <p:blipFill>
          <a:blip r:embed="rId3" cstate="print"/>
          <a:srcRect/>
          <a:stretch>
            <a:fillRect/>
          </a:stretch>
        </p:blipFill>
        <p:spPr bwMode="auto">
          <a:xfrm>
            <a:off x="160018" y="5077490"/>
            <a:ext cx="1294438" cy="1150630"/>
          </a:xfrm>
          <a:prstGeom prst="rect">
            <a:avLst/>
          </a:prstGeom>
          <a:noFill/>
        </p:spPr>
      </p:pic>
      <p:pic>
        <p:nvPicPr>
          <p:cNvPr id="20" name="Image 19">
            <a:extLst>
              <a:ext uri="{FF2B5EF4-FFF2-40B4-BE49-F238E27FC236}">
                <a16:creationId xmlns:a16="http://schemas.microsoft.com/office/drawing/2014/main" id="{73F47A5A-102A-456C-A09A-B16EB2083C43}"/>
              </a:ext>
            </a:extLst>
          </p:cNvPr>
          <p:cNvPicPr/>
          <p:nvPr/>
        </p:nvPicPr>
        <p:blipFill>
          <a:blip r:embed="rId4"/>
          <a:stretch>
            <a:fillRect/>
          </a:stretch>
        </p:blipFill>
        <p:spPr>
          <a:xfrm>
            <a:off x="1503442" y="5077490"/>
            <a:ext cx="1407723" cy="1139274"/>
          </a:xfrm>
          <a:prstGeom prst="rect">
            <a:avLst/>
          </a:prstGeom>
        </p:spPr>
      </p:pic>
      <p:pic>
        <p:nvPicPr>
          <p:cNvPr id="21" name="Image 20"/>
          <p:cNvPicPr>
            <a:picLocks noChangeAspect="1"/>
          </p:cNvPicPr>
          <p:nvPr/>
        </p:nvPicPr>
        <p:blipFill>
          <a:blip r:embed="rId5"/>
          <a:stretch>
            <a:fillRect/>
          </a:stretch>
        </p:blipFill>
        <p:spPr>
          <a:xfrm>
            <a:off x="2984102" y="5077490"/>
            <a:ext cx="1022904" cy="1139274"/>
          </a:xfrm>
          <a:prstGeom prst="rect">
            <a:avLst/>
          </a:prstGeom>
        </p:spPr>
      </p:pic>
      <p:sp>
        <p:nvSpPr>
          <p:cNvPr id="27" name="Textfeld 4">
            <a:extLst>
              <a:ext uri="{FF2B5EF4-FFF2-40B4-BE49-F238E27FC236}">
                <a16:creationId xmlns:a16="http://schemas.microsoft.com/office/drawing/2014/main" id="{F0D81D15-4E58-D3BB-CEFC-C87AF5F6832B}"/>
              </a:ext>
            </a:extLst>
          </p:cNvPr>
          <p:cNvSpPr txBox="1"/>
          <p:nvPr/>
        </p:nvSpPr>
        <p:spPr>
          <a:xfrm>
            <a:off x="4173353" y="4083538"/>
            <a:ext cx="3827334" cy="1119246"/>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r>
              <a:rPr lang="fr-FR" sz="1200" dirty="0"/>
              <a:t>Mali </a:t>
            </a:r>
            <a:r>
              <a:rPr lang="fr-FR" sz="1200" dirty="0" err="1"/>
              <a:t>is</a:t>
            </a:r>
            <a:r>
              <a:rPr lang="fr-FR" sz="1200" dirty="0"/>
              <a:t> a </a:t>
            </a:r>
            <a:r>
              <a:rPr lang="fr-FR" sz="1200" dirty="0" err="1"/>
              <a:t>member</a:t>
            </a:r>
            <a:r>
              <a:rPr lang="fr-FR" sz="1200" dirty="0"/>
              <a:t> State of CTBTO </a:t>
            </a:r>
            <a:r>
              <a:rPr lang="fr-FR" sz="1200" dirty="0" err="1"/>
              <a:t>since</a:t>
            </a:r>
            <a:r>
              <a:rPr lang="fr-FR" sz="1200" dirty="0"/>
              <a:t> 1997. Mali has </a:t>
            </a:r>
            <a:r>
              <a:rPr lang="fr-FR" sz="1200" dirty="0" err="1"/>
              <a:t>two</a:t>
            </a:r>
            <a:r>
              <a:rPr lang="fr-FR" sz="1200" dirty="0"/>
              <a:t> (02) </a:t>
            </a:r>
            <a:r>
              <a:rPr lang="fr-FR" sz="1200" dirty="0" err="1"/>
              <a:t>NDCs</a:t>
            </a:r>
            <a:r>
              <a:rPr lang="fr-FR" sz="1200" dirty="0"/>
              <a:t> :</a:t>
            </a:r>
          </a:p>
          <a:p>
            <a:pPr marL="342900" indent="-342900">
              <a:buClr>
                <a:schemeClr val="accent6">
                  <a:lumMod val="75000"/>
                </a:schemeClr>
              </a:buClr>
              <a:buFont typeface="Wingdings" panose="05000000000000000000" pitchFamily="2" charset="2"/>
              <a:buChar char="ü"/>
            </a:pPr>
            <a:r>
              <a:rPr lang="fr-FR" sz="1200" dirty="0"/>
              <a:t>One in AMARAP </a:t>
            </a:r>
            <a:r>
              <a:rPr lang="fr-FR" sz="1200" dirty="0" err="1"/>
              <a:t>created</a:t>
            </a:r>
            <a:r>
              <a:rPr lang="fr-FR" sz="1200" dirty="0"/>
              <a:t> in </a:t>
            </a:r>
            <a:r>
              <a:rPr lang="fr-FR" sz="1200" dirty="0" err="1"/>
              <a:t>February</a:t>
            </a:r>
            <a:r>
              <a:rPr lang="fr-FR" sz="1200" dirty="0"/>
              <a:t>, 2023 for</a:t>
            </a:r>
            <a:r>
              <a:rPr lang="fr-FR" sz="1200" b="1" dirty="0"/>
              <a:t> </a:t>
            </a:r>
            <a:r>
              <a:rPr lang="fr-FR" sz="1200" b="1" dirty="0" err="1"/>
              <a:t>Radionuclide</a:t>
            </a:r>
            <a:r>
              <a:rPr lang="fr-FR" sz="1200" b="1" dirty="0"/>
              <a:t> monitoring</a:t>
            </a:r>
            <a:r>
              <a:rPr lang="fr-FR" sz="1200" dirty="0"/>
              <a:t> ;</a:t>
            </a:r>
          </a:p>
          <a:p>
            <a:pPr marL="342900" indent="-342900">
              <a:buClr>
                <a:schemeClr val="accent6">
                  <a:lumMod val="75000"/>
                </a:schemeClr>
              </a:buClr>
              <a:buFont typeface="Wingdings" panose="05000000000000000000" pitchFamily="2" charset="2"/>
              <a:buChar char="ü"/>
            </a:pPr>
            <a:r>
              <a:rPr lang="fr-FR" sz="1200" dirty="0"/>
              <a:t>One in DNGM </a:t>
            </a:r>
            <a:r>
              <a:rPr lang="fr-FR" sz="1200" dirty="0" err="1"/>
              <a:t>created</a:t>
            </a:r>
            <a:r>
              <a:rPr lang="fr-FR" sz="1200" dirty="0"/>
              <a:t> in July 2005 for </a:t>
            </a:r>
            <a:r>
              <a:rPr lang="fr-FR" sz="1200" b="1" dirty="0" err="1"/>
              <a:t>seismic</a:t>
            </a:r>
            <a:r>
              <a:rPr lang="fr-FR" sz="1200" b="1" dirty="0"/>
              <a:t> monitoring</a:t>
            </a:r>
            <a:r>
              <a:rPr lang="fr-FR" sz="1200" dirty="0"/>
              <a:t>. </a:t>
            </a:r>
          </a:p>
          <a:p>
            <a:endParaRPr lang="en-GB" sz="1400" noProof="0" dirty="0"/>
          </a:p>
        </p:txBody>
      </p:sp>
      <p:sp>
        <p:nvSpPr>
          <p:cNvPr id="28" name="Title 1">
            <a:extLst>
              <a:ext uri="{FF2B5EF4-FFF2-40B4-BE49-F238E27FC236}">
                <a16:creationId xmlns:a16="http://schemas.microsoft.com/office/drawing/2014/main" id="{68C931E5-7228-F990-F986-EF17D6CAAA5C}"/>
              </a:ext>
            </a:extLst>
          </p:cNvPr>
          <p:cNvSpPr txBox="1">
            <a:spLocks/>
          </p:cNvSpPr>
          <p:nvPr/>
        </p:nvSpPr>
        <p:spPr>
          <a:xfrm>
            <a:off x="4178238" y="783586"/>
            <a:ext cx="4138408" cy="301558"/>
          </a:xfrm>
          <a:prstGeom prst="rect">
            <a:avLst/>
          </a:prstGeom>
          <a:noFill/>
          <a:ln>
            <a:noFill/>
          </a:ln>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200000"/>
              </a:lnSpc>
            </a:pPr>
            <a:r>
              <a:rPr lang="fr-FR" sz="1400" b="1" dirty="0">
                <a:solidFill>
                  <a:srgbClr val="002060"/>
                </a:solidFill>
                <a:latin typeface="Arial" panose="020B0604020202020204" pitchFamily="34" charset="0"/>
                <a:cs typeface="Arial" panose="020B0604020202020204" pitchFamily="34" charset="0"/>
              </a:rPr>
              <a:t>2. </a:t>
            </a:r>
            <a:r>
              <a:rPr lang="fr-FR" sz="1400" b="1" dirty="0" err="1">
                <a:solidFill>
                  <a:srgbClr val="002060"/>
                </a:solidFill>
                <a:latin typeface="Arial" panose="020B0604020202020204" pitchFamily="34" charset="0"/>
                <a:cs typeface="Arial" panose="020B0604020202020204" pitchFamily="34" charset="0"/>
              </a:rPr>
              <a:t>Achievements</a:t>
            </a:r>
            <a:r>
              <a:rPr lang="fr-FR" sz="1400" b="1" dirty="0">
                <a:solidFill>
                  <a:srgbClr val="002060"/>
                </a:solidFill>
                <a:latin typeface="Arial" panose="020B0604020202020204" pitchFamily="34" charset="0"/>
                <a:cs typeface="Arial" panose="020B0604020202020204" pitchFamily="34" charset="0"/>
              </a:rPr>
              <a:t> in </a:t>
            </a:r>
            <a:r>
              <a:rPr lang="fr-FR" sz="1400" b="1" dirty="0" err="1">
                <a:solidFill>
                  <a:srgbClr val="002060"/>
                </a:solidFill>
                <a:latin typeface="Arial" panose="020B0604020202020204" pitchFamily="34" charset="0"/>
                <a:cs typeface="Arial" panose="020B0604020202020204" pitchFamily="34" charset="0"/>
              </a:rPr>
              <a:t>environmental</a:t>
            </a:r>
            <a:r>
              <a:rPr lang="fr-FR" sz="1400" b="1" dirty="0">
                <a:solidFill>
                  <a:srgbClr val="002060"/>
                </a:solidFill>
                <a:latin typeface="Arial" panose="020B0604020202020204" pitchFamily="34" charset="0"/>
                <a:cs typeface="Arial" panose="020B0604020202020204" pitchFamily="34" charset="0"/>
              </a:rPr>
              <a:t> monitoring</a:t>
            </a:r>
          </a:p>
        </p:txBody>
      </p:sp>
      <p:sp>
        <p:nvSpPr>
          <p:cNvPr id="5" name="Rectangle 4"/>
          <p:cNvSpPr/>
          <p:nvPr/>
        </p:nvSpPr>
        <p:spPr>
          <a:xfrm>
            <a:off x="4151557" y="1163615"/>
            <a:ext cx="3888356" cy="1569660"/>
          </a:xfrm>
          <a:prstGeom prst="rect">
            <a:avLst/>
          </a:prstGeom>
        </p:spPr>
        <p:txBody>
          <a:bodyPr wrap="square">
            <a:spAutoFit/>
          </a:bodyPr>
          <a:lstStyle/>
          <a:p>
            <a:pPr lvl="0" algn="just"/>
            <a:r>
              <a:rPr lang="fr-FR" sz="1200" dirty="0">
                <a:solidFill>
                  <a:prstClr val="black"/>
                </a:solidFill>
                <a:latin typeface="Arial" panose="020B0604020202020204" pitchFamily="34" charset="0"/>
                <a:cs typeface="Arial" panose="020B0604020202020204" pitchFamily="34" charset="0"/>
              </a:rPr>
              <a:t>Some </a:t>
            </a:r>
            <a:r>
              <a:rPr lang="fr-FR" sz="1200" dirty="0" err="1">
                <a:solidFill>
                  <a:prstClr val="black"/>
                </a:solidFill>
                <a:latin typeface="Arial" panose="020B0604020202020204" pitchFamily="34" charset="0"/>
                <a:cs typeface="Arial" panose="020B0604020202020204" pitchFamily="34" charset="0"/>
              </a:rPr>
              <a:t>analysis</a:t>
            </a:r>
            <a:r>
              <a:rPr lang="fr-FR" sz="1200" dirty="0">
                <a:solidFill>
                  <a:prstClr val="black"/>
                </a:solidFill>
                <a:latin typeface="Arial" panose="020B0604020202020204" pitchFamily="34" charset="0"/>
                <a:cs typeface="Arial" panose="020B0604020202020204" pitchFamily="34" charset="0"/>
              </a:rPr>
              <a:t> have been </a:t>
            </a:r>
            <a:r>
              <a:rPr lang="fr-FR" sz="1200" dirty="0" err="1">
                <a:solidFill>
                  <a:prstClr val="black"/>
                </a:solidFill>
                <a:latin typeface="Arial" panose="020B0604020202020204" pitchFamily="34" charset="0"/>
                <a:cs typeface="Arial" panose="020B0604020202020204" pitchFamily="34" charset="0"/>
              </a:rPr>
              <a:t>done</a:t>
            </a:r>
            <a:r>
              <a:rPr lang="fr-FR" sz="1200" dirty="0">
                <a:solidFill>
                  <a:prstClr val="black"/>
                </a:solidFill>
                <a:latin typeface="Arial" panose="020B0604020202020204" pitchFamily="34" charset="0"/>
                <a:cs typeface="Arial" panose="020B0604020202020204" pitchFamily="34" charset="0"/>
              </a:rPr>
              <a:t> in </a:t>
            </a:r>
            <a:r>
              <a:rPr lang="fr-FR" sz="1200" dirty="0" err="1">
                <a:solidFill>
                  <a:prstClr val="black"/>
                </a:solidFill>
                <a:latin typeface="Arial" panose="020B0604020202020204" pitchFamily="34" charset="0"/>
                <a:cs typeface="Arial" panose="020B0604020202020204" pitchFamily="34" charset="0"/>
              </a:rPr>
              <a:t>soil</a:t>
            </a:r>
            <a:r>
              <a:rPr lang="fr-FR" sz="1200" dirty="0">
                <a:solidFill>
                  <a:prstClr val="black"/>
                </a:solidFill>
                <a:latin typeface="Arial" panose="020B0604020202020204" pitchFamily="34" charset="0"/>
                <a:cs typeface="Arial" panose="020B0604020202020204" pitchFamily="34" charset="0"/>
              </a:rPr>
              <a:t>, </a:t>
            </a:r>
            <a:r>
              <a:rPr lang="fr-FR" sz="1200" dirty="0" err="1">
                <a:solidFill>
                  <a:prstClr val="black"/>
                </a:solidFill>
                <a:latin typeface="Arial" panose="020B0604020202020204" pitchFamily="34" charset="0"/>
                <a:cs typeface="Arial" panose="020B0604020202020204" pitchFamily="34" charset="0"/>
              </a:rPr>
              <a:t>foodstuff</a:t>
            </a:r>
            <a:r>
              <a:rPr lang="fr-FR" sz="1200" dirty="0">
                <a:solidFill>
                  <a:prstClr val="black"/>
                </a:solidFill>
                <a:latin typeface="Arial" panose="020B0604020202020204" pitchFamily="34" charset="0"/>
                <a:cs typeface="Arial" panose="020B0604020202020204" pitchFamily="34" charset="0"/>
              </a:rPr>
              <a:t> and water </a:t>
            </a:r>
            <a:r>
              <a:rPr lang="fr-FR" sz="1200" dirty="0" err="1">
                <a:solidFill>
                  <a:prstClr val="black"/>
                </a:solidFill>
                <a:latin typeface="Arial" panose="020B0604020202020204" pitchFamily="34" charset="0"/>
                <a:cs typeface="Arial" panose="020B0604020202020204" pitchFamily="34" charset="0"/>
              </a:rPr>
              <a:t>samples</a:t>
            </a:r>
            <a:r>
              <a:rPr lang="fr-FR" sz="1200" dirty="0">
                <a:solidFill>
                  <a:prstClr val="black"/>
                </a:solidFill>
                <a:latin typeface="Arial" panose="020B0604020202020204" pitchFamily="34" charset="0"/>
                <a:cs typeface="Arial" panose="020B0604020202020204" pitchFamily="34" charset="0"/>
              </a:rPr>
              <a:t> </a:t>
            </a:r>
            <a:r>
              <a:rPr lang="fr-FR" sz="1200" dirty="0" err="1">
                <a:solidFill>
                  <a:prstClr val="black"/>
                </a:solidFill>
                <a:latin typeface="Arial" panose="020B0604020202020204" pitchFamily="34" charset="0"/>
                <a:cs typeface="Arial" panose="020B0604020202020204" pitchFamily="34" charset="0"/>
              </a:rPr>
              <a:t>around</a:t>
            </a:r>
            <a:r>
              <a:rPr lang="fr-FR" sz="1200" dirty="0">
                <a:solidFill>
                  <a:prstClr val="black"/>
                </a:solidFill>
                <a:latin typeface="Arial" panose="020B0604020202020204" pitchFamily="34" charset="0"/>
                <a:cs typeface="Arial" panose="020B0604020202020204" pitchFamily="34" charset="0"/>
              </a:rPr>
              <a:t> the country </a:t>
            </a:r>
            <a:r>
              <a:rPr lang="fr-FR" sz="1200" dirty="0" err="1">
                <a:solidFill>
                  <a:prstClr val="black"/>
                </a:solidFill>
                <a:latin typeface="Arial" panose="020B0604020202020204" pitchFamily="34" charset="0"/>
                <a:cs typeface="Arial" panose="020B0604020202020204" pitchFamily="34" charset="0"/>
              </a:rPr>
              <a:t>using</a:t>
            </a:r>
            <a:r>
              <a:rPr lang="fr-FR" sz="1200" dirty="0">
                <a:solidFill>
                  <a:prstClr val="black"/>
                </a:solidFill>
                <a:latin typeface="Arial" panose="020B0604020202020204" pitchFamily="34" charset="0"/>
                <a:cs typeface="Arial" panose="020B0604020202020204" pitchFamily="34" charset="0"/>
              </a:rPr>
              <a:t> </a:t>
            </a:r>
            <a:r>
              <a:rPr lang="fr-FR" sz="1200" dirty="0" err="1">
                <a:solidFill>
                  <a:prstClr val="black"/>
                </a:solidFill>
                <a:latin typeface="Arial" panose="020B0604020202020204" pitchFamily="34" charset="0"/>
                <a:cs typeface="Arial" panose="020B0604020202020204" pitchFamily="34" charset="0"/>
              </a:rPr>
              <a:t>HPGe</a:t>
            </a:r>
            <a:r>
              <a:rPr lang="fr-FR" sz="1200" dirty="0">
                <a:solidFill>
                  <a:prstClr val="black"/>
                </a:solidFill>
                <a:latin typeface="Arial" panose="020B0604020202020204" pitchFamily="34" charset="0"/>
                <a:cs typeface="Arial" panose="020B0604020202020204" pitchFamily="34" charset="0"/>
              </a:rPr>
              <a:t>.</a:t>
            </a:r>
          </a:p>
          <a:p>
            <a:pPr lvl="0" algn="just"/>
            <a:r>
              <a:rPr lang="fr-FR" sz="1200" dirty="0">
                <a:solidFill>
                  <a:prstClr val="black"/>
                </a:solidFill>
                <a:latin typeface="Arial" panose="020B0604020202020204" pitchFamily="34" charset="0"/>
                <a:cs typeface="Arial" panose="020B0604020202020204" pitchFamily="34" charset="0"/>
              </a:rPr>
              <a:t>In </a:t>
            </a:r>
            <a:r>
              <a:rPr lang="fr-FR" sz="1200" dirty="0" err="1">
                <a:solidFill>
                  <a:prstClr val="black"/>
                </a:solidFill>
                <a:latin typeface="Arial" panose="020B0604020202020204" pitchFamily="34" charset="0"/>
                <a:cs typeface="Arial" panose="020B0604020202020204" pitchFamily="34" charset="0"/>
              </a:rPr>
              <a:t>radionuclide</a:t>
            </a:r>
            <a:r>
              <a:rPr lang="fr-FR" sz="1200" dirty="0">
                <a:solidFill>
                  <a:prstClr val="black"/>
                </a:solidFill>
                <a:latin typeface="Arial" panose="020B0604020202020204" pitchFamily="34" charset="0"/>
                <a:cs typeface="Arial" panose="020B0604020202020204" pitchFamily="34" charset="0"/>
              </a:rPr>
              <a:t> monitoring in air (</a:t>
            </a:r>
            <a:r>
              <a:rPr lang="fr-FR" sz="1200" dirty="0" err="1">
                <a:solidFill>
                  <a:prstClr val="black"/>
                </a:solidFill>
                <a:latin typeface="Arial" panose="020B0604020202020204" pitchFamily="34" charset="0"/>
                <a:cs typeface="Arial" panose="020B0604020202020204" pitchFamily="34" charset="0"/>
              </a:rPr>
              <a:t>rain</a:t>
            </a:r>
            <a:r>
              <a:rPr lang="fr-FR" sz="1200" dirty="0">
                <a:solidFill>
                  <a:prstClr val="black"/>
                </a:solidFill>
                <a:latin typeface="Arial" panose="020B0604020202020204" pitchFamily="34" charset="0"/>
                <a:cs typeface="Arial" panose="020B0604020202020204" pitchFamily="34" charset="0"/>
              </a:rPr>
              <a:t> water </a:t>
            </a:r>
            <a:r>
              <a:rPr lang="fr-FR" sz="1200" dirty="0" err="1">
                <a:solidFill>
                  <a:prstClr val="black"/>
                </a:solidFill>
                <a:latin typeface="Arial" panose="020B0604020202020204" pitchFamily="34" charset="0"/>
                <a:cs typeface="Arial" panose="020B0604020202020204" pitchFamily="34" charset="0"/>
              </a:rPr>
              <a:t>with</a:t>
            </a:r>
            <a:r>
              <a:rPr lang="fr-FR" sz="1200" dirty="0">
                <a:solidFill>
                  <a:prstClr val="black"/>
                </a:solidFill>
                <a:latin typeface="Arial" panose="020B0604020202020204" pitchFamily="34" charset="0"/>
                <a:cs typeface="Arial" panose="020B0604020202020204" pitchFamily="34" charset="0"/>
              </a:rPr>
              <a:t> </a:t>
            </a:r>
            <a:r>
              <a:rPr lang="fr-FR" sz="1200" dirty="0" err="1">
                <a:solidFill>
                  <a:prstClr val="black"/>
                </a:solidFill>
                <a:latin typeface="Arial" panose="020B0604020202020204" pitchFamily="34" charset="0"/>
                <a:cs typeface="Arial" panose="020B0604020202020204" pitchFamily="34" charset="0"/>
              </a:rPr>
              <a:t>aerosol</a:t>
            </a:r>
            <a:r>
              <a:rPr lang="fr-FR" sz="1200" dirty="0">
                <a:solidFill>
                  <a:prstClr val="black"/>
                </a:solidFill>
                <a:latin typeface="Arial" panose="020B0604020202020204" pitchFamily="34" charset="0"/>
                <a:cs typeface="Arial" panose="020B0604020202020204" pitchFamily="34" charset="0"/>
              </a:rPr>
              <a:t>), </a:t>
            </a:r>
            <a:r>
              <a:rPr lang="fr-FR" sz="1200" b="1" dirty="0" err="1">
                <a:latin typeface="Arial" panose="020B0604020202020204" pitchFamily="34" charset="0"/>
                <a:cs typeface="Arial" panose="020B0604020202020204" pitchFamily="34" charset="0"/>
              </a:rPr>
              <a:t>two</a:t>
            </a:r>
            <a:r>
              <a:rPr lang="fr-FR" sz="1200" b="1" dirty="0">
                <a:latin typeface="Arial" panose="020B0604020202020204" pitchFamily="34" charset="0"/>
                <a:cs typeface="Arial" panose="020B0604020202020204" pitchFamily="34" charset="0"/>
              </a:rPr>
              <a:t> (02) </a:t>
            </a:r>
            <a:r>
              <a:rPr lang="fr-FR" sz="1200" b="1" dirty="0" err="1">
                <a:latin typeface="Arial" panose="020B0604020202020204" pitchFamily="34" charset="0"/>
                <a:cs typeface="Arial" panose="020B0604020202020204" pitchFamily="34" charset="0"/>
              </a:rPr>
              <a:t>activities</a:t>
            </a:r>
            <a:r>
              <a:rPr lang="fr-FR" sz="1200" b="1" dirty="0">
                <a:latin typeface="Arial" panose="020B0604020202020204" pitchFamily="34" charset="0"/>
                <a:cs typeface="Arial" panose="020B0604020202020204" pitchFamily="34" charset="0"/>
              </a:rPr>
              <a:t> </a:t>
            </a:r>
            <a:r>
              <a:rPr lang="fr-FR" sz="1200" dirty="0">
                <a:solidFill>
                  <a:prstClr val="black"/>
                </a:solidFill>
                <a:latin typeface="Arial" panose="020B0604020202020204" pitchFamily="34" charset="0"/>
                <a:cs typeface="Arial" panose="020B0604020202020204" pitchFamily="34" charset="0"/>
              </a:rPr>
              <a:t>have been </a:t>
            </a:r>
            <a:r>
              <a:rPr lang="fr-FR" sz="1200" dirty="0" err="1">
                <a:solidFill>
                  <a:prstClr val="black"/>
                </a:solidFill>
                <a:latin typeface="Arial" panose="020B0604020202020204" pitchFamily="34" charset="0"/>
                <a:cs typeface="Arial" panose="020B0604020202020204" pitchFamily="34" charset="0"/>
              </a:rPr>
              <a:t>carried</a:t>
            </a:r>
            <a:r>
              <a:rPr lang="fr-FR" sz="1200" dirty="0">
                <a:solidFill>
                  <a:prstClr val="black"/>
                </a:solidFill>
                <a:latin typeface="Arial" panose="020B0604020202020204" pitchFamily="34" charset="0"/>
                <a:cs typeface="Arial" panose="020B0604020202020204" pitchFamily="34" charset="0"/>
              </a:rPr>
              <a:t> out </a:t>
            </a:r>
            <a:r>
              <a:rPr lang="fr-FR" sz="1200" dirty="0" err="1">
                <a:solidFill>
                  <a:prstClr val="black"/>
                </a:solidFill>
                <a:latin typeface="Arial" panose="020B0604020202020204" pitchFamily="34" charset="0"/>
                <a:cs typeface="Arial" panose="020B0604020202020204" pitchFamily="34" charset="0"/>
              </a:rPr>
              <a:t>depending</a:t>
            </a:r>
            <a:r>
              <a:rPr lang="fr-FR" sz="1200" dirty="0">
                <a:solidFill>
                  <a:prstClr val="black"/>
                </a:solidFill>
                <a:latin typeface="Arial" panose="020B0604020202020204" pitchFamily="34" charset="0"/>
                <a:cs typeface="Arial" panose="020B0604020202020204" pitchFamily="34" charset="0"/>
              </a:rPr>
              <a:t> on </a:t>
            </a:r>
            <a:r>
              <a:rPr lang="fr-FR" sz="1200" dirty="0" err="1">
                <a:solidFill>
                  <a:prstClr val="black"/>
                </a:solidFill>
                <a:latin typeface="Arial" panose="020B0604020202020204" pitchFamily="34" charset="0"/>
                <a:cs typeface="Arial" panose="020B0604020202020204" pitchFamily="34" charset="0"/>
              </a:rPr>
              <a:t>existing</a:t>
            </a:r>
            <a:r>
              <a:rPr lang="fr-FR" sz="1200" dirty="0">
                <a:solidFill>
                  <a:prstClr val="black"/>
                </a:solidFill>
                <a:latin typeface="Arial" panose="020B0604020202020204" pitchFamily="34" charset="0"/>
                <a:cs typeface="Arial" panose="020B0604020202020204" pitchFamily="34" charset="0"/>
              </a:rPr>
              <a:t> </a:t>
            </a:r>
            <a:r>
              <a:rPr lang="fr-FR" sz="1200" dirty="0" err="1">
                <a:solidFill>
                  <a:prstClr val="black"/>
                </a:solidFill>
                <a:latin typeface="Arial" panose="020B0604020202020204" pitchFamily="34" charset="0"/>
                <a:cs typeface="Arial" panose="020B0604020202020204" pitchFamily="34" charset="0"/>
              </a:rPr>
              <a:t>capacities</a:t>
            </a:r>
            <a:r>
              <a:rPr lang="fr-FR" sz="1200" dirty="0">
                <a:solidFill>
                  <a:prstClr val="black"/>
                </a:solidFill>
                <a:latin typeface="Arial" panose="020B0604020202020204" pitchFamily="34" charset="0"/>
                <a:cs typeface="Arial" panose="020B0604020202020204" pitchFamily="34" charset="0"/>
              </a:rPr>
              <a:t> :</a:t>
            </a:r>
          </a:p>
          <a:p>
            <a:pPr marL="171450" lvl="0" indent="-171450" algn="just">
              <a:buClr>
                <a:schemeClr val="accent6">
                  <a:lumMod val="75000"/>
                </a:schemeClr>
              </a:buClr>
              <a:buFont typeface="Wingdings" panose="05000000000000000000" pitchFamily="2" charset="2"/>
              <a:buChar char="ü"/>
            </a:pPr>
            <a:r>
              <a:rPr lang="fr-ML" sz="1200" dirty="0">
                <a:solidFill>
                  <a:prstClr val="black"/>
                </a:solidFill>
                <a:latin typeface="Arial" panose="020B0604020202020204" pitchFamily="34" charset="0"/>
                <a:cs typeface="Arial" panose="020B0604020202020204" pitchFamily="34" charset="0"/>
              </a:rPr>
              <a:t>In 2022 </a:t>
            </a:r>
            <a:r>
              <a:rPr lang="fr-ML" sz="1200" dirty="0" err="1">
                <a:solidFill>
                  <a:prstClr val="black"/>
                </a:solidFill>
                <a:latin typeface="Arial" panose="020B0604020202020204" pitchFamily="34" charset="0"/>
                <a:cs typeface="Arial" panose="020B0604020202020204" pitchFamily="34" charset="0"/>
              </a:rPr>
              <a:t>winter</a:t>
            </a:r>
            <a:r>
              <a:rPr lang="fr-ML" sz="1200" dirty="0">
                <a:solidFill>
                  <a:prstClr val="black"/>
                </a:solidFill>
                <a:latin typeface="Arial" panose="020B0604020202020204" pitchFamily="34" charset="0"/>
                <a:cs typeface="Arial" panose="020B0604020202020204" pitchFamily="34" charset="0"/>
              </a:rPr>
              <a:t>, 33 </a:t>
            </a:r>
            <a:r>
              <a:rPr lang="fr-ML" sz="1200" dirty="0" err="1">
                <a:solidFill>
                  <a:prstClr val="black"/>
                </a:solidFill>
                <a:latin typeface="Arial" panose="020B0604020202020204" pitchFamily="34" charset="0"/>
                <a:cs typeface="Arial" panose="020B0604020202020204" pitchFamily="34" charset="0"/>
              </a:rPr>
              <a:t>samples</a:t>
            </a:r>
            <a:r>
              <a:rPr lang="fr-ML" sz="1200" dirty="0">
                <a:solidFill>
                  <a:prstClr val="black"/>
                </a:solidFill>
                <a:latin typeface="Arial" panose="020B0604020202020204" pitchFamily="34" charset="0"/>
                <a:cs typeface="Arial" panose="020B0604020202020204" pitchFamily="34" charset="0"/>
              </a:rPr>
              <a:t> have been </a:t>
            </a:r>
            <a:r>
              <a:rPr lang="fr-ML" sz="1200" dirty="0" err="1">
                <a:solidFill>
                  <a:prstClr val="black"/>
                </a:solidFill>
                <a:latin typeface="Arial" panose="020B0604020202020204" pitchFamily="34" charset="0"/>
                <a:cs typeface="Arial" panose="020B0604020202020204" pitchFamily="34" charset="0"/>
              </a:rPr>
              <a:t>analyzed</a:t>
            </a:r>
            <a:r>
              <a:rPr lang="fr-ML" sz="1200" dirty="0">
                <a:solidFill>
                  <a:prstClr val="black"/>
                </a:solidFill>
                <a:latin typeface="Arial" panose="020B0604020202020204" pitchFamily="34" charset="0"/>
                <a:cs typeface="Arial" panose="020B0604020202020204" pitchFamily="34" charset="0"/>
              </a:rPr>
              <a:t> and </a:t>
            </a:r>
            <a:r>
              <a:rPr lang="fr-ML" sz="1200" dirty="0" err="1">
                <a:solidFill>
                  <a:prstClr val="black"/>
                </a:solidFill>
                <a:latin typeface="Arial" panose="020B0604020202020204" pitchFamily="34" charset="0"/>
                <a:cs typeface="Arial" panose="020B0604020202020204" pitchFamily="34" charset="0"/>
              </a:rPr>
              <a:t>presented</a:t>
            </a:r>
            <a:r>
              <a:rPr lang="fr-ML" sz="1200" dirty="0">
                <a:solidFill>
                  <a:prstClr val="black"/>
                </a:solidFill>
                <a:latin typeface="Arial" panose="020B0604020202020204" pitchFamily="34" charset="0"/>
                <a:cs typeface="Arial" panose="020B0604020202020204" pitchFamily="34" charset="0"/>
              </a:rPr>
              <a:t> to the 2022 NDC workshop in Toledo  ;</a:t>
            </a:r>
          </a:p>
          <a:p>
            <a:pPr marL="171450" lvl="0" indent="-171450" algn="just">
              <a:buClr>
                <a:schemeClr val="accent6">
                  <a:lumMod val="75000"/>
                </a:schemeClr>
              </a:buClr>
              <a:buFont typeface="Wingdings" panose="05000000000000000000" pitchFamily="2" charset="2"/>
              <a:buChar char="ü"/>
            </a:pPr>
            <a:r>
              <a:rPr lang="fr-ML" sz="1200" dirty="0">
                <a:solidFill>
                  <a:prstClr val="black"/>
                </a:solidFill>
                <a:latin typeface="Arial" panose="020B0604020202020204" pitchFamily="34" charset="0"/>
                <a:cs typeface="Arial" panose="020B0604020202020204" pitchFamily="34" charset="0"/>
              </a:rPr>
              <a:t>In 2025 </a:t>
            </a:r>
            <a:r>
              <a:rPr lang="fr-ML" sz="1200" dirty="0" err="1">
                <a:solidFill>
                  <a:prstClr val="black"/>
                </a:solidFill>
                <a:latin typeface="Arial" panose="020B0604020202020204" pitchFamily="34" charset="0"/>
                <a:cs typeface="Arial" panose="020B0604020202020204" pitchFamily="34" charset="0"/>
              </a:rPr>
              <a:t>winter</a:t>
            </a:r>
            <a:r>
              <a:rPr lang="fr-ML" sz="1200" dirty="0">
                <a:solidFill>
                  <a:prstClr val="black"/>
                </a:solidFill>
                <a:latin typeface="Arial" panose="020B0604020202020204" pitchFamily="34" charset="0"/>
                <a:cs typeface="Arial" panose="020B0604020202020204" pitchFamily="34" charset="0"/>
              </a:rPr>
              <a:t>, </a:t>
            </a:r>
            <a:r>
              <a:rPr lang="fr-ML" sz="1200" dirty="0" err="1">
                <a:solidFill>
                  <a:prstClr val="black"/>
                </a:solidFill>
                <a:latin typeface="Arial" panose="020B0604020202020204" pitchFamily="34" charset="0"/>
                <a:cs typeface="Arial" panose="020B0604020202020204" pitchFamily="34" charset="0"/>
              </a:rPr>
              <a:t>sampling</a:t>
            </a:r>
            <a:r>
              <a:rPr lang="fr-ML" sz="1200" dirty="0">
                <a:solidFill>
                  <a:prstClr val="black"/>
                </a:solidFill>
                <a:latin typeface="Arial" panose="020B0604020202020204" pitchFamily="34" charset="0"/>
                <a:cs typeface="Arial" panose="020B0604020202020204" pitchFamily="34" charset="0"/>
              </a:rPr>
              <a:t> </a:t>
            </a:r>
            <a:r>
              <a:rPr lang="fr-ML" sz="1200" dirty="0" err="1">
                <a:solidFill>
                  <a:prstClr val="black"/>
                </a:solidFill>
                <a:latin typeface="Arial" panose="020B0604020202020204" pitchFamily="34" charset="0"/>
                <a:cs typeface="Arial" panose="020B0604020202020204" pitchFamily="34" charset="0"/>
              </a:rPr>
              <a:t>is</a:t>
            </a:r>
            <a:r>
              <a:rPr lang="fr-ML" sz="1200" dirty="0">
                <a:solidFill>
                  <a:prstClr val="black"/>
                </a:solidFill>
                <a:latin typeface="Arial" panose="020B0604020202020204" pitchFamily="34" charset="0"/>
                <a:cs typeface="Arial" panose="020B0604020202020204" pitchFamily="34" charset="0"/>
              </a:rPr>
              <a:t> in </a:t>
            </a:r>
            <a:r>
              <a:rPr lang="fr-ML" sz="1200" dirty="0" err="1">
                <a:solidFill>
                  <a:prstClr val="black"/>
                </a:solidFill>
                <a:latin typeface="Arial" panose="020B0604020202020204" pitchFamily="34" charset="0"/>
                <a:cs typeface="Arial" panose="020B0604020202020204" pitchFamily="34" charset="0"/>
              </a:rPr>
              <a:t>process</a:t>
            </a:r>
            <a:r>
              <a:rPr lang="fr-ML" sz="1200" dirty="0">
                <a:solidFill>
                  <a:prstClr val="black"/>
                </a:solidFill>
                <a:latin typeface="Arial" panose="020B0604020202020204" pitchFamily="34" charset="0"/>
                <a:cs typeface="Arial" panose="020B0604020202020204" pitchFamily="34" charset="0"/>
              </a:rPr>
              <a:t>.</a:t>
            </a:r>
          </a:p>
        </p:txBody>
      </p:sp>
      <p:pic>
        <p:nvPicPr>
          <p:cNvPr id="10" name="Image 9"/>
          <p:cNvPicPr>
            <a:picLocks noChangeAspect="1"/>
          </p:cNvPicPr>
          <p:nvPr/>
        </p:nvPicPr>
        <p:blipFill>
          <a:blip r:embed="rId6"/>
          <a:stretch>
            <a:fillRect/>
          </a:stretch>
        </p:blipFill>
        <p:spPr>
          <a:xfrm>
            <a:off x="4242758" y="2722373"/>
            <a:ext cx="1515079" cy="885619"/>
          </a:xfrm>
          <a:prstGeom prst="rect">
            <a:avLst/>
          </a:prstGeom>
        </p:spPr>
      </p:pic>
      <p:pic>
        <p:nvPicPr>
          <p:cNvPr id="29" name="Imag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4952" y="2708768"/>
            <a:ext cx="2224961" cy="869777"/>
          </a:xfrm>
          <a:prstGeom prst="rect">
            <a:avLst/>
          </a:prstGeom>
        </p:spPr>
      </p:pic>
      <p:sp>
        <p:nvSpPr>
          <p:cNvPr id="30" name="TextBox 11">
            <a:extLst>
              <a:ext uri="{FF2B5EF4-FFF2-40B4-BE49-F238E27FC236}">
                <a16:creationId xmlns:a16="http://schemas.microsoft.com/office/drawing/2014/main" id="{2513E678-8175-E898-42F1-230FFCEF4123}"/>
              </a:ext>
            </a:extLst>
          </p:cNvPr>
          <p:cNvSpPr txBox="1"/>
          <p:nvPr/>
        </p:nvSpPr>
        <p:spPr>
          <a:xfrm>
            <a:off x="4173353" y="3578545"/>
            <a:ext cx="3951864" cy="261610"/>
          </a:xfrm>
          <a:prstGeom prst="rect">
            <a:avLst/>
          </a:prstGeom>
          <a:noFill/>
        </p:spPr>
        <p:txBody>
          <a:bodyPr wrap="square">
            <a:spAutoFit/>
          </a:bodyPr>
          <a:lstStyle/>
          <a:p>
            <a:r>
              <a:rPr lang="en-US" sz="1100" b="1" u="sng" dirty="0">
                <a:latin typeface="Arial" panose="020B0604020202020204" pitchFamily="34" charset="0"/>
                <a:cs typeface="Arial" panose="020B0604020202020204" pitchFamily="34" charset="0"/>
              </a:rPr>
              <a:t>Fig2</a:t>
            </a:r>
            <a:r>
              <a:rPr lang="en-US" sz="1100" dirty="0">
                <a:latin typeface="Arial" panose="020B0604020202020204" pitchFamily="34" charset="0"/>
                <a:cs typeface="Arial" panose="020B0604020202020204" pitchFamily="34" charset="0"/>
              </a:rPr>
              <a:t>: 2025 collected samples and picture of DCST’s </a:t>
            </a:r>
            <a:r>
              <a:rPr lang="en-US" sz="1100" dirty="0" err="1">
                <a:latin typeface="Arial" panose="020B0604020202020204" pitchFamily="34" charset="0"/>
                <a:cs typeface="Arial" panose="020B0604020202020204" pitchFamily="34" charset="0"/>
              </a:rPr>
              <a:t>HPGe</a:t>
            </a:r>
            <a:r>
              <a:rPr lang="en-US" sz="1100"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
        <p:nvSpPr>
          <p:cNvPr id="31" name="Title 1">
            <a:extLst>
              <a:ext uri="{FF2B5EF4-FFF2-40B4-BE49-F238E27FC236}">
                <a16:creationId xmlns:a16="http://schemas.microsoft.com/office/drawing/2014/main" id="{68C931E5-7228-F990-F986-EF17D6CAAA5C}"/>
              </a:ext>
            </a:extLst>
          </p:cNvPr>
          <p:cNvSpPr txBox="1">
            <a:spLocks/>
          </p:cNvSpPr>
          <p:nvPr/>
        </p:nvSpPr>
        <p:spPr>
          <a:xfrm>
            <a:off x="4126033" y="5015971"/>
            <a:ext cx="3774816" cy="301558"/>
          </a:xfrm>
          <a:prstGeom prst="rect">
            <a:avLst/>
          </a:prstGeom>
          <a:noFill/>
          <a:ln>
            <a:noFill/>
          </a:ln>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200000"/>
              </a:lnSpc>
            </a:pPr>
            <a:r>
              <a:rPr lang="fr-FR" sz="1400" b="1" dirty="0">
                <a:solidFill>
                  <a:srgbClr val="002060"/>
                </a:solidFill>
                <a:latin typeface="Arial" panose="020B0604020202020204" pitchFamily="34" charset="0"/>
                <a:cs typeface="Arial" panose="020B0604020202020204" pitchFamily="34" charset="0"/>
              </a:rPr>
              <a:t>4. </a:t>
            </a:r>
            <a:r>
              <a:rPr lang="fr-FR" sz="1400" b="1" dirty="0" err="1">
                <a:solidFill>
                  <a:srgbClr val="002060"/>
                </a:solidFill>
                <a:latin typeface="Arial" panose="020B0604020202020204" pitchFamily="34" charset="0"/>
                <a:cs typeface="Arial" panose="020B0604020202020204" pitchFamily="34" charset="0"/>
              </a:rPr>
              <a:t>Difficulties</a:t>
            </a:r>
            <a:r>
              <a:rPr lang="fr-FR" sz="1400" b="1" dirty="0">
                <a:solidFill>
                  <a:srgbClr val="002060"/>
                </a:solidFill>
                <a:latin typeface="Arial" panose="020B0604020202020204" pitchFamily="34" charset="0"/>
                <a:cs typeface="Arial" panose="020B0604020202020204" pitchFamily="34" charset="0"/>
              </a:rPr>
              <a:t> in </a:t>
            </a:r>
            <a:r>
              <a:rPr lang="fr-FR" sz="1400" b="1" dirty="0" err="1">
                <a:solidFill>
                  <a:srgbClr val="002060"/>
                </a:solidFill>
                <a:latin typeface="Arial" panose="020B0604020202020204" pitchFamily="34" charset="0"/>
                <a:cs typeface="Arial" panose="020B0604020202020204" pitchFamily="34" charset="0"/>
              </a:rPr>
              <a:t>environmental</a:t>
            </a:r>
            <a:r>
              <a:rPr lang="fr-FR" sz="1400" b="1" dirty="0">
                <a:solidFill>
                  <a:srgbClr val="002060"/>
                </a:solidFill>
                <a:latin typeface="Arial" panose="020B0604020202020204" pitchFamily="34" charset="0"/>
                <a:cs typeface="Arial" panose="020B0604020202020204" pitchFamily="34" charset="0"/>
              </a:rPr>
              <a:t> monitoring</a:t>
            </a:r>
          </a:p>
        </p:txBody>
      </p:sp>
      <p:sp>
        <p:nvSpPr>
          <p:cNvPr id="15" name="Rectangle 14"/>
          <p:cNvSpPr/>
          <p:nvPr/>
        </p:nvSpPr>
        <p:spPr>
          <a:xfrm>
            <a:off x="4177565" y="5451605"/>
            <a:ext cx="3895591" cy="1384995"/>
          </a:xfrm>
          <a:prstGeom prst="rect">
            <a:avLst/>
          </a:prstGeom>
        </p:spPr>
        <p:txBody>
          <a:bodyPr wrap="square">
            <a:spAutoFit/>
          </a:bodyPr>
          <a:lstStyle/>
          <a:p>
            <a:pPr algn="just"/>
            <a:r>
              <a:rPr lang="fr-FR" sz="1200" dirty="0" err="1">
                <a:latin typeface="Arial" panose="020B0604020202020204" pitchFamily="34" charset="0"/>
                <a:cs typeface="Arial" panose="020B0604020202020204" pitchFamily="34" charset="0"/>
              </a:rPr>
              <a:t>AMARAP’s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laboratories</a:t>
            </a:r>
            <a:r>
              <a:rPr lang="fr-FR" sz="1200" dirty="0">
                <a:latin typeface="Arial" panose="020B0604020202020204" pitchFamily="34" charset="0"/>
                <a:cs typeface="Arial" panose="020B0604020202020204" pitchFamily="34" charset="0"/>
              </a:rPr>
              <a:t> are </a:t>
            </a:r>
            <a:r>
              <a:rPr lang="fr-FR" sz="1200" dirty="0" err="1">
                <a:latin typeface="Arial" panose="020B0604020202020204" pitchFamily="34" charset="0"/>
                <a:cs typeface="Arial" panose="020B0604020202020204" pitchFamily="34" charset="0"/>
              </a:rPr>
              <a:t>facing</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with</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some</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difficulties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such</a:t>
            </a:r>
            <a:r>
              <a:rPr lang="fr-FR" sz="1200" dirty="0">
                <a:latin typeface="Arial" panose="020B0604020202020204" pitchFamily="34" charset="0"/>
                <a:cs typeface="Arial" panose="020B0604020202020204" pitchFamily="34" charset="0"/>
              </a:rPr>
              <a:t> as :</a:t>
            </a:r>
          </a:p>
          <a:p>
            <a:pPr marL="171450" indent="-171450" algn="just">
              <a:buClr>
                <a:schemeClr val="accent6">
                  <a:lumMod val="75000"/>
                </a:schemeClr>
              </a:buClr>
              <a:buFont typeface="Wingdings" panose="05000000000000000000" pitchFamily="2" charset="2"/>
              <a:buChar char="ü"/>
            </a:pPr>
            <a:r>
              <a:rPr lang="fr-FR" sz="1200" dirty="0" err="1">
                <a:latin typeface="Arial" panose="020B0604020202020204" pitchFamily="34" charset="0"/>
                <a:cs typeface="Arial" panose="020B0604020202020204" pitchFamily="34" charset="0"/>
              </a:rPr>
              <a:t>Lack</a:t>
            </a:r>
            <a:r>
              <a:rPr lang="fr-FR" sz="1200" dirty="0">
                <a:latin typeface="Arial" panose="020B0604020202020204" pitchFamily="34" charset="0"/>
                <a:cs typeface="Arial" panose="020B0604020202020204" pitchFamily="34" charset="0"/>
              </a:rPr>
              <a:t> of </a:t>
            </a:r>
            <a:r>
              <a:rPr lang="fr-FR" sz="1200" dirty="0" err="1">
                <a:latin typeface="Arial" panose="020B0604020202020204" pitchFamily="34" charset="0"/>
                <a:cs typeface="Arial" panose="020B0604020202020204" pitchFamily="34" charset="0"/>
              </a:rPr>
              <a:t>financial</a:t>
            </a:r>
            <a:r>
              <a:rPr lang="fr-FR" sz="1200" dirty="0">
                <a:latin typeface="Arial" panose="020B0604020202020204" pitchFamily="34" charset="0"/>
                <a:cs typeface="Arial" panose="020B0604020202020204" pitchFamily="34" charset="0"/>
              </a:rPr>
              <a:t> support in </a:t>
            </a:r>
            <a:r>
              <a:rPr lang="fr-FR" sz="1200" dirty="0" err="1">
                <a:latin typeface="Arial" panose="020B0604020202020204" pitchFamily="34" charset="0"/>
                <a:cs typeface="Arial" panose="020B0604020202020204" pitchFamily="34" charset="0"/>
              </a:rPr>
              <a:t>terms</a:t>
            </a:r>
            <a:r>
              <a:rPr lang="fr-FR" sz="1200" dirty="0">
                <a:latin typeface="Arial" panose="020B0604020202020204" pitchFamily="34" charset="0"/>
                <a:cs typeface="Arial" panose="020B0604020202020204" pitchFamily="34" charset="0"/>
              </a:rPr>
              <a:t> of </a:t>
            </a:r>
            <a:r>
              <a:rPr lang="fr-FR" sz="1200" dirty="0" err="1">
                <a:latin typeface="Arial" panose="020B0604020202020204" pitchFamily="34" charset="0"/>
                <a:cs typeface="Arial" panose="020B0604020202020204" pitchFamily="34" charset="0"/>
              </a:rPr>
              <a:t>equipments</a:t>
            </a:r>
            <a:r>
              <a:rPr lang="fr-FR" sz="1200" dirty="0">
                <a:latin typeface="Arial" panose="020B0604020202020204" pitchFamily="34" charset="0"/>
                <a:cs typeface="Arial" panose="020B0604020202020204" pitchFamily="34" charset="0"/>
              </a:rPr>
              <a:t>, Building infrastructures and trainings ;</a:t>
            </a:r>
          </a:p>
          <a:p>
            <a:pPr marL="171450" indent="-171450" algn="just">
              <a:buClr>
                <a:schemeClr val="accent6">
                  <a:lumMod val="75000"/>
                </a:schemeClr>
              </a:buClr>
              <a:buFont typeface="Wingdings" panose="05000000000000000000" pitchFamily="2" charset="2"/>
              <a:buChar char="ü"/>
            </a:pPr>
            <a:r>
              <a:rPr lang="fr-FR" sz="1200" dirty="0" err="1">
                <a:latin typeface="Arial" panose="020B0604020202020204" pitchFamily="34" charset="0"/>
                <a:cs typeface="Arial" panose="020B0604020202020204" pitchFamily="34" charset="0"/>
              </a:rPr>
              <a:t>Lack</a:t>
            </a:r>
            <a:r>
              <a:rPr lang="fr-FR" sz="1200" dirty="0">
                <a:latin typeface="Arial" panose="020B0604020202020204" pitchFamily="34" charset="0"/>
                <a:cs typeface="Arial" panose="020B0604020202020204" pitchFamily="34" charset="0"/>
              </a:rPr>
              <a:t> of data to </a:t>
            </a:r>
            <a:r>
              <a:rPr lang="fr-FR" sz="1200" dirty="0" err="1">
                <a:latin typeface="Arial" panose="020B0604020202020204" pitchFamily="34" charset="0"/>
                <a:cs typeface="Arial" panose="020B0604020202020204" pitchFamily="34" charset="0"/>
              </a:rPr>
              <a:t>convaince</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decisions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makers</a:t>
            </a:r>
            <a:r>
              <a:rPr lang="fr-FR" sz="1200" dirty="0">
                <a:latin typeface="Arial" panose="020B0604020202020204" pitchFamily="34" charset="0"/>
                <a:cs typeface="Arial" panose="020B0604020202020204" pitchFamily="34" charset="0"/>
              </a:rPr>
              <a:t> and </a:t>
            </a:r>
            <a:r>
              <a:rPr lang="fr-FR" sz="1200" dirty="0" err="1">
                <a:latin typeface="Arial" panose="020B0604020202020204" pitchFamily="34" charset="0"/>
                <a:cs typeface="Arial" panose="020B0604020202020204" pitchFamily="34" charset="0"/>
              </a:rPr>
              <a:t>stakeholders</a:t>
            </a:r>
            <a:r>
              <a:rPr lang="fr-FR" sz="1200" dirty="0">
                <a:latin typeface="Arial" panose="020B0604020202020204" pitchFamily="34" charset="0"/>
                <a:cs typeface="Arial" panose="020B0604020202020204" pitchFamily="34" charset="0"/>
              </a:rPr>
              <a:t> ;</a:t>
            </a:r>
          </a:p>
          <a:p>
            <a:pPr marL="171450" indent="-171450" algn="just">
              <a:buClr>
                <a:schemeClr val="accent6">
                  <a:lumMod val="75000"/>
                </a:schemeClr>
              </a:buClr>
              <a:buFont typeface="Wingdings" panose="05000000000000000000" pitchFamily="2" charset="2"/>
              <a:buChar char="ü"/>
            </a:pPr>
            <a:r>
              <a:rPr lang="fr-FR" sz="1200" dirty="0" err="1">
                <a:latin typeface="Arial" panose="020B0604020202020204" pitchFamily="34" charset="0"/>
                <a:cs typeface="Arial" panose="020B0604020202020204" pitchFamily="34" charset="0"/>
              </a:rPr>
              <a:t>Lack</a:t>
            </a:r>
            <a:r>
              <a:rPr lang="fr-FR" sz="1200" dirty="0">
                <a:latin typeface="Arial" panose="020B0604020202020204" pitchFamily="34" charset="0"/>
                <a:cs typeface="Arial" panose="020B0604020202020204" pitchFamily="34" charset="0"/>
              </a:rPr>
              <a:t> of collaboration </a:t>
            </a:r>
            <a:r>
              <a:rPr lang="fr-FR" sz="1200" dirty="0" err="1">
                <a:latin typeface="Arial" panose="020B0604020202020204" pitchFamily="34" charset="0"/>
                <a:cs typeface="Arial" panose="020B0604020202020204" pitchFamily="34" charset="0"/>
              </a:rPr>
              <a:t>between</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stakeholders</a:t>
            </a:r>
            <a:r>
              <a:rPr lang="fr-FR" sz="1200" dirty="0">
                <a:latin typeface="Arial" panose="020B0604020202020204" pitchFamily="34" charset="0"/>
                <a:cs typeface="Arial" panose="020B0604020202020204" pitchFamily="34" charset="0"/>
              </a:rPr>
              <a:t>, etc.</a:t>
            </a:r>
          </a:p>
        </p:txBody>
      </p:sp>
      <p:grpSp>
        <p:nvGrpSpPr>
          <p:cNvPr id="32" name="Zone de dessin 45"/>
          <p:cNvGrpSpPr>
            <a:grpSpLocks/>
          </p:cNvGrpSpPr>
          <p:nvPr/>
        </p:nvGrpSpPr>
        <p:grpSpPr bwMode="auto">
          <a:xfrm>
            <a:off x="11202501" y="5945202"/>
            <a:ext cx="915759" cy="862697"/>
            <a:chOff x="2217" y="2034"/>
            <a:chExt cx="2173" cy="2026"/>
          </a:xfrm>
        </p:grpSpPr>
        <p:sp>
          <p:nvSpPr>
            <p:cNvPr id="33" name="AutoShape 46"/>
            <p:cNvSpPr>
              <a:spLocks noChangeAspect="1" noChangeArrowheads="1"/>
            </p:cNvSpPr>
            <p:nvPr/>
          </p:nvSpPr>
          <p:spPr bwMode="auto">
            <a:xfrm>
              <a:off x="2217" y="2034"/>
              <a:ext cx="2173" cy="2026"/>
            </a:xfrm>
            <a:prstGeom prst="rect">
              <a:avLst/>
            </a:prstGeom>
            <a:noFill/>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34" name="Rectangle 4"/>
            <p:cNvSpPr>
              <a:spLocks noChangeArrowheads="1"/>
            </p:cNvSpPr>
            <p:nvPr/>
          </p:nvSpPr>
          <p:spPr bwMode="auto">
            <a:xfrm>
              <a:off x="2242" y="2058"/>
              <a:ext cx="51" cy="2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Arial" pitchFamily="34" charset="0"/>
                  <a:ea typeface="Times New Roman" pitchFamily="18" charset="0"/>
                  <a:cs typeface="Arial" pitchFamily="34" charset="0"/>
                </a:rPr>
                <a:t> </a:t>
              </a:r>
              <a:endParaRPr lang="en-US">
                <a:solidFill>
                  <a:prstClr val="black"/>
                </a:solidFill>
                <a:latin typeface="Arial" pitchFamily="34" charset="0"/>
                <a:cs typeface="Arial" pitchFamily="34" charset="0"/>
              </a:endParaRPr>
            </a:p>
          </p:txBody>
        </p:sp>
        <p:grpSp>
          <p:nvGrpSpPr>
            <p:cNvPr id="35" name="Group 5"/>
            <p:cNvGrpSpPr>
              <a:grpSpLocks/>
            </p:cNvGrpSpPr>
            <p:nvPr/>
          </p:nvGrpSpPr>
          <p:grpSpPr bwMode="auto">
            <a:xfrm rot="-613001">
              <a:off x="2346" y="2194"/>
              <a:ext cx="1837" cy="720"/>
              <a:chOff x="104" y="136"/>
              <a:chExt cx="1837" cy="720"/>
            </a:xfrm>
          </p:grpSpPr>
          <p:sp>
            <p:nvSpPr>
              <p:cNvPr id="47" name="Freeform 6"/>
              <p:cNvSpPr>
                <a:spLocks noEditPoints="1"/>
              </p:cNvSpPr>
              <p:nvPr/>
            </p:nvSpPr>
            <p:spPr bwMode="auto">
              <a:xfrm>
                <a:off x="104" y="791"/>
                <a:ext cx="80" cy="65"/>
              </a:xfrm>
              <a:custGeom>
                <a:avLst/>
                <a:gdLst>
                  <a:gd name="T0" fmla="*/ 54 w 80"/>
                  <a:gd name="T1" fmla="*/ 14 h 65"/>
                  <a:gd name="T2" fmla="*/ 48 w 80"/>
                  <a:gd name="T3" fmla="*/ 45 h 65"/>
                  <a:gd name="T4" fmla="*/ 63 w 80"/>
                  <a:gd name="T5" fmla="*/ 55 h 65"/>
                  <a:gd name="T6" fmla="*/ 65 w 80"/>
                  <a:gd name="T7" fmla="*/ 45 h 65"/>
                  <a:gd name="T8" fmla="*/ 67 w 80"/>
                  <a:gd name="T9" fmla="*/ 45 h 65"/>
                  <a:gd name="T10" fmla="*/ 67 w 80"/>
                  <a:gd name="T11" fmla="*/ 43 h 65"/>
                  <a:gd name="T12" fmla="*/ 67 w 80"/>
                  <a:gd name="T13" fmla="*/ 43 h 65"/>
                  <a:gd name="T14" fmla="*/ 69 w 80"/>
                  <a:gd name="T15" fmla="*/ 43 h 65"/>
                  <a:gd name="T16" fmla="*/ 69 w 80"/>
                  <a:gd name="T17" fmla="*/ 43 h 65"/>
                  <a:gd name="T18" fmla="*/ 72 w 80"/>
                  <a:gd name="T19" fmla="*/ 45 h 65"/>
                  <a:gd name="T20" fmla="*/ 72 w 80"/>
                  <a:gd name="T21" fmla="*/ 47 h 65"/>
                  <a:gd name="T22" fmla="*/ 67 w 80"/>
                  <a:gd name="T23" fmla="*/ 63 h 65"/>
                  <a:gd name="T24" fmla="*/ 67 w 80"/>
                  <a:gd name="T25" fmla="*/ 65 h 65"/>
                  <a:gd name="T26" fmla="*/ 65 w 80"/>
                  <a:gd name="T27" fmla="*/ 65 h 65"/>
                  <a:gd name="T28" fmla="*/ 65 w 80"/>
                  <a:gd name="T29" fmla="*/ 65 h 65"/>
                  <a:gd name="T30" fmla="*/ 63 w 80"/>
                  <a:gd name="T31" fmla="*/ 65 h 65"/>
                  <a:gd name="T32" fmla="*/ 63 w 80"/>
                  <a:gd name="T33" fmla="*/ 65 h 65"/>
                  <a:gd name="T34" fmla="*/ 63 w 80"/>
                  <a:gd name="T35" fmla="*/ 65 h 65"/>
                  <a:gd name="T36" fmla="*/ 63 w 80"/>
                  <a:gd name="T37" fmla="*/ 63 h 65"/>
                  <a:gd name="T38" fmla="*/ 63 w 80"/>
                  <a:gd name="T39" fmla="*/ 59 h 65"/>
                  <a:gd name="T40" fmla="*/ 9 w 80"/>
                  <a:gd name="T41" fmla="*/ 29 h 65"/>
                  <a:gd name="T42" fmla="*/ 7 w 80"/>
                  <a:gd name="T43" fmla="*/ 41 h 65"/>
                  <a:gd name="T44" fmla="*/ 7 w 80"/>
                  <a:gd name="T45" fmla="*/ 43 h 65"/>
                  <a:gd name="T46" fmla="*/ 4 w 80"/>
                  <a:gd name="T47" fmla="*/ 43 h 65"/>
                  <a:gd name="T48" fmla="*/ 4 w 80"/>
                  <a:gd name="T49" fmla="*/ 45 h 65"/>
                  <a:gd name="T50" fmla="*/ 2 w 80"/>
                  <a:gd name="T51" fmla="*/ 45 h 65"/>
                  <a:gd name="T52" fmla="*/ 2 w 80"/>
                  <a:gd name="T53" fmla="*/ 45 h 65"/>
                  <a:gd name="T54" fmla="*/ 2 w 80"/>
                  <a:gd name="T55" fmla="*/ 43 h 65"/>
                  <a:gd name="T56" fmla="*/ 0 w 80"/>
                  <a:gd name="T57" fmla="*/ 43 h 65"/>
                  <a:gd name="T58" fmla="*/ 0 w 80"/>
                  <a:gd name="T59" fmla="*/ 41 h 65"/>
                  <a:gd name="T60" fmla="*/ 7 w 80"/>
                  <a:gd name="T61" fmla="*/ 18 h 65"/>
                  <a:gd name="T62" fmla="*/ 74 w 80"/>
                  <a:gd name="T63" fmla="*/ 6 h 65"/>
                  <a:gd name="T64" fmla="*/ 74 w 80"/>
                  <a:gd name="T65" fmla="*/ 2 h 65"/>
                  <a:gd name="T66" fmla="*/ 76 w 80"/>
                  <a:gd name="T67" fmla="*/ 2 h 65"/>
                  <a:gd name="T68" fmla="*/ 76 w 80"/>
                  <a:gd name="T69" fmla="*/ 0 h 65"/>
                  <a:gd name="T70" fmla="*/ 76 w 80"/>
                  <a:gd name="T71" fmla="*/ 0 h 65"/>
                  <a:gd name="T72" fmla="*/ 78 w 80"/>
                  <a:gd name="T73" fmla="*/ 0 h 65"/>
                  <a:gd name="T74" fmla="*/ 78 w 80"/>
                  <a:gd name="T75" fmla="*/ 0 h 65"/>
                  <a:gd name="T76" fmla="*/ 80 w 80"/>
                  <a:gd name="T77" fmla="*/ 2 h 65"/>
                  <a:gd name="T78" fmla="*/ 80 w 80"/>
                  <a:gd name="T79" fmla="*/ 2 h 65"/>
                  <a:gd name="T80" fmla="*/ 80 w 80"/>
                  <a:gd name="T81" fmla="*/ 4 h 65"/>
                  <a:gd name="T82" fmla="*/ 76 w 80"/>
                  <a:gd name="T83" fmla="*/ 20 h 65"/>
                  <a:gd name="T84" fmla="*/ 76 w 80"/>
                  <a:gd name="T85" fmla="*/ 23 h 65"/>
                  <a:gd name="T86" fmla="*/ 74 w 80"/>
                  <a:gd name="T87" fmla="*/ 23 h 65"/>
                  <a:gd name="T88" fmla="*/ 74 w 80"/>
                  <a:gd name="T89" fmla="*/ 25 h 65"/>
                  <a:gd name="T90" fmla="*/ 74 w 80"/>
                  <a:gd name="T91" fmla="*/ 25 h 65"/>
                  <a:gd name="T92" fmla="*/ 72 w 80"/>
                  <a:gd name="T93" fmla="*/ 25 h 65"/>
                  <a:gd name="T94" fmla="*/ 72 w 80"/>
                  <a:gd name="T95" fmla="*/ 23 h 65"/>
                  <a:gd name="T96" fmla="*/ 72 w 80"/>
                  <a:gd name="T97" fmla="*/ 23 h 65"/>
                  <a:gd name="T98" fmla="*/ 72 w 80"/>
                  <a:gd name="T99" fmla="*/ 20 h 65"/>
                  <a:gd name="T100" fmla="*/ 74 w 80"/>
                  <a:gd name="T101" fmla="*/ 12 h 65"/>
                  <a:gd name="T102" fmla="*/ 54 w 80"/>
                  <a:gd name="T103" fmla="*/ 14 h 65"/>
                  <a:gd name="T104" fmla="*/ 48 w 80"/>
                  <a:gd name="T105" fmla="*/ 14 h 65"/>
                  <a:gd name="T106" fmla="*/ 11 w 80"/>
                  <a:gd name="T107" fmla="*/ 23 h 65"/>
                  <a:gd name="T108" fmla="*/ 9 w 80"/>
                  <a:gd name="T109" fmla="*/ 23 h 65"/>
                  <a:gd name="T110" fmla="*/ 43 w 80"/>
                  <a:gd name="T111" fmla="*/ 43 h 65"/>
                  <a:gd name="T112" fmla="*/ 48 w 80"/>
                  <a:gd name="T113" fmla="*/ 14 h 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0" h="65">
                    <a:moveTo>
                      <a:pt x="54" y="14"/>
                    </a:moveTo>
                    <a:lnTo>
                      <a:pt x="48" y="45"/>
                    </a:lnTo>
                    <a:lnTo>
                      <a:pt x="63" y="55"/>
                    </a:lnTo>
                    <a:lnTo>
                      <a:pt x="65" y="45"/>
                    </a:lnTo>
                    <a:lnTo>
                      <a:pt x="67" y="45"/>
                    </a:lnTo>
                    <a:lnTo>
                      <a:pt x="67" y="43"/>
                    </a:lnTo>
                    <a:lnTo>
                      <a:pt x="69" y="43"/>
                    </a:lnTo>
                    <a:lnTo>
                      <a:pt x="72" y="45"/>
                    </a:lnTo>
                    <a:lnTo>
                      <a:pt x="72" y="47"/>
                    </a:lnTo>
                    <a:lnTo>
                      <a:pt x="67" y="63"/>
                    </a:lnTo>
                    <a:lnTo>
                      <a:pt x="67" y="65"/>
                    </a:lnTo>
                    <a:lnTo>
                      <a:pt x="65" y="65"/>
                    </a:lnTo>
                    <a:lnTo>
                      <a:pt x="63" y="65"/>
                    </a:lnTo>
                    <a:lnTo>
                      <a:pt x="63" y="63"/>
                    </a:lnTo>
                    <a:lnTo>
                      <a:pt x="63" y="59"/>
                    </a:lnTo>
                    <a:lnTo>
                      <a:pt x="9" y="29"/>
                    </a:lnTo>
                    <a:lnTo>
                      <a:pt x="7" y="41"/>
                    </a:lnTo>
                    <a:lnTo>
                      <a:pt x="7" y="43"/>
                    </a:lnTo>
                    <a:lnTo>
                      <a:pt x="4" y="43"/>
                    </a:lnTo>
                    <a:lnTo>
                      <a:pt x="4" y="45"/>
                    </a:lnTo>
                    <a:lnTo>
                      <a:pt x="2" y="45"/>
                    </a:lnTo>
                    <a:lnTo>
                      <a:pt x="2" y="43"/>
                    </a:lnTo>
                    <a:lnTo>
                      <a:pt x="0" y="43"/>
                    </a:lnTo>
                    <a:lnTo>
                      <a:pt x="0" y="41"/>
                    </a:lnTo>
                    <a:lnTo>
                      <a:pt x="7" y="18"/>
                    </a:lnTo>
                    <a:lnTo>
                      <a:pt x="74" y="6"/>
                    </a:lnTo>
                    <a:lnTo>
                      <a:pt x="74" y="2"/>
                    </a:lnTo>
                    <a:lnTo>
                      <a:pt x="76" y="2"/>
                    </a:lnTo>
                    <a:lnTo>
                      <a:pt x="76" y="0"/>
                    </a:lnTo>
                    <a:lnTo>
                      <a:pt x="78" y="0"/>
                    </a:lnTo>
                    <a:lnTo>
                      <a:pt x="80" y="2"/>
                    </a:lnTo>
                    <a:lnTo>
                      <a:pt x="80" y="4"/>
                    </a:lnTo>
                    <a:lnTo>
                      <a:pt x="76" y="20"/>
                    </a:lnTo>
                    <a:lnTo>
                      <a:pt x="76" y="23"/>
                    </a:lnTo>
                    <a:lnTo>
                      <a:pt x="74" y="23"/>
                    </a:lnTo>
                    <a:lnTo>
                      <a:pt x="74" y="25"/>
                    </a:lnTo>
                    <a:lnTo>
                      <a:pt x="72" y="25"/>
                    </a:lnTo>
                    <a:lnTo>
                      <a:pt x="72" y="23"/>
                    </a:lnTo>
                    <a:lnTo>
                      <a:pt x="72" y="20"/>
                    </a:lnTo>
                    <a:lnTo>
                      <a:pt x="74" y="12"/>
                    </a:lnTo>
                    <a:lnTo>
                      <a:pt x="54" y="14"/>
                    </a:lnTo>
                    <a:close/>
                    <a:moveTo>
                      <a:pt x="48" y="14"/>
                    </a:moveTo>
                    <a:lnTo>
                      <a:pt x="11" y="23"/>
                    </a:lnTo>
                    <a:lnTo>
                      <a:pt x="9" y="23"/>
                    </a:lnTo>
                    <a:lnTo>
                      <a:pt x="43" y="43"/>
                    </a:lnTo>
                    <a:lnTo>
                      <a:pt x="48" y="14"/>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8" name="Freeform 7"/>
              <p:cNvSpPr>
                <a:spLocks noEditPoints="1"/>
              </p:cNvSpPr>
              <p:nvPr/>
            </p:nvSpPr>
            <p:spPr bwMode="auto">
              <a:xfrm>
                <a:off x="141" y="718"/>
                <a:ext cx="76" cy="63"/>
              </a:xfrm>
              <a:custGeom>
                <a:avLst/>
                <a:gdLst>
                  <a:gd name="T0" fmla="*/ 9 w 76"/>
                  <a:gd name="T1" fmla="*/ 14 h 63"/>
                  <a:gd name="T2" fmla="*/ 13 w 76"/>
                  <a:gd name="T3" fmla="*/ 2 h 63"/>
                  <a:gd name="T4" fmla="*/ 15 w 76"/>
                  <a:gd name="T5" fmla="*/ 0 h 63"/>
                  <a:gd name="T6" fmla="*/ 17 w 76"/>
                  <a:gd name="T7" fmla="*/ 2 h 63"/>
                  <a:gd name="T8" fmla="*/ 17 w 76"/>
                  <a:gd name="T9" fmla="*/ 4 h 63"/>
                  <a:gd name="T10" fmla="*/ 15 w 76"/>
                  <a:gd name="T11" fmla="*/ 10 h 63"/>
                  <a:gd name="T12" fmla="*/ 67 w 76"/>
                  <a:gd name="T13" fmla="*/ 27 h 63"/>
                  <a:gd name="T14" fmla="*/ 74 w 76"/>
                  <a:gd name="T15" fmla="*/ 31 h 63"/>
                  <a:gd name="T16" fmla="*/ 76 w 76"/>
                  <a:gd name="T17" fmla="*/ 39 h 63"/>
                  <a:gd name="T18" fmla="*/ 76 w 76"/>
                  <a:gd name="T19" fmla="*/ 47 h 63"/>
                  <a:gd name="T20" fmla="*/ 71 w 76"/>
                  <a:gd name="T21" fmla="*/ 61 h 63"/>
                  <a:gd name="T22" fmla="*/ 69 w 76"/>
                  <a:gd name="T23" fmla="*/ 63 h 63"/>
                  <a:gd name="T24" fmla="*/ 67 w 76"/>
                  <a:gd name="T25" fmla="*/ 63 h 63"/>
                  <a:gd name="T26" fmla="*/ 67 w 76"/>
                  <a:gd name="T27" fmla="*/ 61 h 63"/>
                  <a:gd name="T28" fmla="*/ 71 w 76"/>
                  <a:gd name="T29" fmla="*/ 47 h 63"/>
                  <a:gd name="T30" fmla="*/ 71 w 76"/>
                  <a:gd name="T31" fmla="*/ 39 h 63"/>
                  <a:gd name="T32" fmla="*/ 67 w 76"/>
                  <a:gd name="T33" fmla="*/ 31 h 63"/>
                  <a:gd name="T34" fmla="*/ 61 w 76"/>
                  <a:gd name="T35" fmla="*/ 29 h 63"/>
                  <a:gd name="T36" fmla="*/ 52 w 76"/>
                  <a:gd name="T37" fmla="*/ 35 h 63"/>
                  <a:gd name="T38" fmla="*/ 50 w 76"/>
                  <a:gd name="T39" fmla="*/ 45 h 63"/>
                  <a:gd name="T40" fmla="*/ 39 w 76"/>
                  <a:gd name="T41" fmla="*/ 59 h 63"/>
                  <a:gd name="T42" fmla="*/ 19 w 76"/>
                  <a:gd name="T43" fmla="*/ 61 h 63"/>
                  <a:gd name="T44" fmla="*/ 4 w 76"/>
                  <a:gd name="T45" fmla="*/ 49 h 63"/>
                  <a:gd name="T46" fmla="*/ 0 w 76"/>
                  <a:gd name="T47" fmla="*/ 33 h 63"/>
                  <a:gd name="T48" fmla="*/ 17 w 76"/>
                  <a:gd name="T49" fmla="*/ 16 h 63"/>
                  <a:gd name="T50" fmla="*/ 24 w 76"/>
                  <a:gd name="T51" fmla="*/ 18 h 63"/>
                  <a:gd name="T52" fmla="*/ 9 w 76"/>
                  <a:gd name="T53" fmla="*/ 27 h 63"/>
                  <a:gd name="T54" fmla="*/ 4 w 76"/>
                  <a:gd name="T55" fmla="*/ 41 h 63"/>
                  <a:gd name="T56" fmla="*/ 13 w 76"/>
                  <a:gd name="T57" fmla="*/ 53 h 63"/>
                  <a:gd name="T58" fmla="*/ 28 w 76"/>
                  <a:gd name="T59" fmla="*/ 57 h 63"/>
                  <a:gd name="T60" fmla="*/ 43 w 76"/>
                  <a:gd name="T61" fmla="*/ 51 h 63"/>
                  <a:gd name="T62" fmla="*/ 48 w 76"/>
                  <a:gd name="T63" fmla="*/ 37 h 63"/>
                  <a:gd name="T64" fmla="*/ 39 w 76"/>
                  <a:gd name="T65" fmla="*/ 25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63">
                    <a:moveTo>
                      <a:pt x="17" y="16"/>
                    </a:moveTo>
                    <a:lnTo>
                      <a:pt x="9" y="14"/>
                    </a:lnTo>
                    <a:lnTo>
                      <a:pt x="13" y="4"/>
                    </a:lnTo>
                    <a:lnTo>
                      <a:pt x="13" y="2"/>
                    </a:lnTo>
                    <a:lnTo>
                      <a:pt x="15" y="0"/>
                    </a:lnTo>
                    <a:lnTo>
                      <a:pt x="17" y="2"/>
                    </a:lnTo>
                    <a:lnTo>
                      <a:pt x="17" y="4"/>
                    </a:lnTo>
                    <a:lnTo>
                      <a:pt x="15" y="10"/>
                    </a:lnTo>
                    <a:lnTo>
                      <a:pt x="63" y="25"/>
                    </a:lnTo>
                    <a:lnTo>
                      <a:pt x="67" y="27"/>
                    </a:lnTo>
                    <a:lnTo>
                      <a:pt x="71" y="29"/>
                    </a:lnTo>
                    <a:lnTo>
                      <a:pt x="74" y="31"/>
                    </a:lnTo>
                    <a:lnTo>
                      <a:pt x="74" y="35"/>
                    </a:lnTo>
                    <a:lnTo>
                      <a:pt x="76" y="39"/>
                    </a:lnTo>
                    <a:lnTo>
                      <a:pt x="76" y="41"/>
                    </a:lnTo>
                    <a:lnTo>
                      <a:pt x="76" y="47"/>
                    </a:lnTo>
                    <a:lnTo>
                      <a:pt x="71" y="61"/>
                    </a:lnTo>
                    <a:lnTo>
                      <a:pt x="69" y="63"/>
                    </a:lnTo>
                    <a:lnTo>
                      <a:pt x="67" y="63"/>
                    </a:lnTo>
                    <a:lnTo>
                      <a:pt x="67" y="61"/>
                    </a:lnTo>
                    <a:lnTo>
                      <a:pt x="67" y="59"/>
                    </a:lnTo>
                    <a:lnTo>
                      <a:pt x="71" y="47"/>
                    </a:lnTo>
                    <a:lnTo>
                      <a:pt x="71" y="43"/>
                    </a:lnTo>
                    <a:lnTo>
                      <a:pt x="71" y="39"/>
                    </a:lnTo>
                    <a:lnTo>
                      <a:pt x="69" y="35"/>
                    </a:lnTo>
                    <a:lnTo>
                      <a:pt x="67" y="31"/>
                    </a:lnTo>
                    <a:lnTo>
                      <a:pt x="65" y="31"/>
                    </a:lnTo>
                    <a:lnTo>
                      <a:pt x="61" y="29"/>
                    </a:lnTo>
                    <a:lnTo>
                      <a:pt x="45" y="25"/>
                    </a:lnTo>
                    <a:lnTo>
                      <a:pt x="52" y="35"/>
                    </a:lnTo>
                    <a:lnTo>
                      <a:pt x="52" y="41"/>
                    </a:lnTo>
                    <a:lnTo>
                      <a:pt x="50" y="45"/>
                    </a:lnTo>
                    <a:lnTo>
                      <a:pt x="48" y="53"/>
                    </a:lnTo>
                    <a:lnTo>
                      <a:pt x="39" y="59"/>
                    </a:lnTo>
                    <a:lnTo>
                      <a:pt x="30" y="63"/>
                    </a:lnTo>
                    <a:lnTo>
                      <a:pt x="19" y="61"/>
                    </a:lnTo>
                    <a:lnTo>
                      <a:pt x="9" y="57"/>
                    </a:lnTo>
                    <a:lnTo>
                      <a:pt x="4" y="49"/>
                    </a:lnTo>
                    <a:lnTo>
                      <a:pt x="0" y="41"/>
                    </a:lnTo>
                    <a:lnTo>
                      <a:pt x="0" y="33"/>
                    </a:lnTo>
                    <a:lnTo>
                      <a:pt x="6" y="22"/>
                    </a:lnTo>
                    <a:lnTo>
                      <a:pt x="17" y="16"/>
                    </a:lnTo>
                    <a:close/>
                    <a:moveTo>
                      <a:pt x="32" y="20"/>
                    </a:moveTo>
                    <a:lnTo>
                      <a:pt x="24" y="18"/>
                    </a:lnTo>
                    <a:lnTo>
                      <a:pt x="15" y="22"/>
                    </a:lnTo>
                    <a:lnTo>
                      <a:pt x="9" y="27"/>
                    </a:lnTo>
                    <a:lnTo>
                      <a:pt x="6" y="33"/>
                    </a:lnTo>
                    <a:lnTo>
                      <a:pt x="4" y="41"/>
                    </a:lnTo>
                    <a:lnTo>
                      <a:pt x="9" y="47"/>
                    </a:lnTo>
                    <a:lnTo>
                      <a:pt x="13" y="53"/>
                    </a:lnTo>
                    <a:lnTo>
                      <a:pt x="19" y="57"/>
                    </a:lnTo>
                    <a:lnTo>
                      <a:pt x="28" y="57"/>
                    </a:lnTo>
                    <a:lnTo>
                      <a:pt x="37" y="55"/>
                    </a:lnTo>
                    <a:lnTo>
                      <a:pt x="43" y="51"/>
                    </a:lnTo>
                    <a:lnTo>
                      <a:pt x="45" y="45"/>
                    </a:lnTo>
                    <a:lnTo>
                      <a:pt x="48" y="37"/>
                    </a:lnTo>
                    <a:lnTo>
                      <a:pt x="43" y="31"/>
                    </a:lnTo>
                    <a:lnTo>
                      <a:pt x="39" y="25"/>
                    </a:lnTo>
                    <a:lnTo>
                      <a:pt x="32" y="2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9" name="Freeform 8"/>
              <p:cNvSpPr>
                <a:spLocks noEditPoints="1"/>
              </p:cNvSpPr>
              <p:nvPr/>
            </p:nvSpPr>
            <p:spPr bwMode="auto">
              <a:xfrm>
                <a:off x="165" y="663"/>
                <a:ext cx="58" cy="53"/>
              </a:xfrm>
              <a:custGeom>
                <a:avLst/>
                <a:gdLst>
                  <a:gd name="T0" fmla="*/ 39 w 58"/>
                  <a:gd name="T1" fmla="*/ 2 h 53"/>
                  <a:gd name="T2" fmla="*/ 21 w 58"/>
                  <a:gd name="T3" fmla="*/ 47 h 53"/>
                  <a:gd name="T4" fmla="*/ 30 w 58"/>
                  <a:gd name="T5" fmla="*/ 49 h 53"/>
                  <a:gd name="T6" fmla="*/ 39 w 58"/>
                  <a:gd name="T7" fmla="*/ 45 h 53"/>
                  <a:gd name="T8" fmla="*/ 45 w 58"/>
                  <a:gd name="T9" fmla="*/ 41 h 53"/>
                  <a:gd name="T10" fmla="*/ 50 w 58"/>
                  <a:gd name="T11" fmla="*/ 33 h 53"/>
                  <a:gd name="T12" fmla="*/ 52 w 58"/>
                  <a:gd name="T13" fmla="*/ 29 h 53"/>
                  <a:gd name="T14" fmla="*/ 52 w 58"/>
                  <a:gd name="T15" fmla="*/ 23 h 53"/>
                  <a:gd name="T16" fmla="*/ 52 w 58"/>
                  <a:gd name="T17" fmla="*/ 17 h 53"/>
                  <a:gd name="T18" fmla="*/ 52 w 58"/>
                  <a:gd name="T19" fmla="*/ 13 h 53"/>
                  <a:gd name="T20" fmla="*/ 52 w 58"/>
                  <a:gd name="T21" fmla="*/ 11 h 53"/>
                  <a:gd name="T22" fmla="*/ 52 w 58"/>
                  <a:gd name="T23" fmla="*/ 11 h 53"/>
                  <a:gd name="T24" fmla="*/ 52 w 58"/>
                  <a:gd name="T25" fmla="*/ 8 h 53"/>
                  <a:gd name="T26" fmla="*/ 52 w 58"/>
                  <a:gd name="T27" fmla="*/ 8 h 53"/>
                  <a:gd name="T28" fmla="*/ 54 w 58"/>
                  <a:gd name="T29" fmla="*/ 8 h 53"/>
                  <a:gd name="T30" fmla="*/ 54 w 58"/>
                  <a:gd name="T31" fmla="*/ 8 h 53"/>
                  <a:gd name="T32" fmla="*/ 56 w 58"/>
                  <a:gd name="T33" fmla="*/ 8 h 53"/>
                  <a:gd name="T34" fmla="*/ 56 w 58"/>
                  <a:gd name="T35" fmla="*/ 11 h 53"/>
                  <a:gd name="T36" fmla="*/ 58 w 58"/>
                  <a:gd name="T37" fmla="*/ 15 h 53"/>
                  <a:gd name="T38" fmla="*/ 58 w 58"/>
                  <a:gd name="T39" fmla="*/ 21 h 53"/>
                  <a:gd name="T40" fmla="*/ 56 w 58"/>
                  <a:gd name="T41" fmla="*/ 29 h 53"/>
                  <a:gd name="T42" fmla="*/ 54 w 58"/>
                  <a:gd name="T43" fmla="*/ 35 h 53"/>
                  <a:gd name="T44" fmla="*/ 47 w 58"/>
                  <a:gd name="T45" fmla="*/ 45 h 53"/>
                  <a:gd name="T46" fmla="*/ 39 w 58"/>
                  <a:gd name="T47" fmla="*/ 51 h 53"/>
                  <a:gd name="T48" fmla="*/ 28 w 58"/>
                  <a:gd name="T49" fmla="*/ 53 h 53"/>
                  <a:gd name="T50" fmla="*/ 17 w 58"/>
                  <a:gd name="T51" fmla="*/ 51 h 53"/>
                  <a:gd name="T52" fmla="*/ 8 w 58"/>
                  <a:gd name="T53" fmla="*/ 45 h 53"/>
                  <a:gd name="T54" fmla="*/ 2 w 58"/>
                  <a:gd name="T55" fmla="*/ 37 h 53"/>
                  <a:gd name="T56" fmla="*/ 0 w 58"/>
                  <a:gd name="T57" fmla="*/ 27 h 53"/>
                  <a:gd name="T58" fmla="*/ 2 w 58"/>
                  <a:gd name="T59" fmla="*/ 17 h 53"/>
                  <a:gd name="T60" fmla="*/ 8 w 58"/>
                  <a:gd name="T61" fmla="*/ 8 h 53"/>
                  <a:gd name="T62" fmla="*/ 17 w 58"/>
                  <a:gd name="T63" fmla="*/ 2 h 53"/>
                  <a:gd name="T64" fmla="*/ 28 w 58"/>
                  <a:gd name="T65" fmla="*/ 0 h 53"/>
                  <a:gd name="T66" fmla="*/ 39 w 58"/>
                  <a:gd name="T67" fmla="*/ 2 h 53"/>
                  <a:gd name="T68" fmla="*/ 32 w 58"/>
                  <a:gd name="T69" fmla="*/ 6 h 53"/>
                  <a:gd name="T70" fmla="*/ 26 w 58"/>
                  <a:gd name="T71" fmla="*/ 4 h 53"/>
                  <a:gd name="T72" fmla="*/ 17 w 58"/>
                  <a:gd name="T73" fmla="*/ 8 h 53"/>
                  <a:gd name="T74" fmla="*/ 11 w 58"/>
                  <a:gd name="T75" fmla="*/ 13 h 53"/>
                  <a:gd name="T76" fmla="*/ 6 w 58"/>
                  <a:gd name="T77" fmla="*/ 19 h 53"/>
                  <a:gd name="T78" fmla="*/ 4 w 58"/>
                  <a:gd name="T79" fmla="*/ 27 h 53"/>
                  <a:gd name="T80" fmla="*/ 6 w 58"/>
                  <a:gd name="T81" fmla="*/ 35 h 53"/>
                  <a:gd name="T82" fmla="*/ 11 w 58"/>
                  <a:gd name="T83" fmla="*/ 41 h 53"/>
                  <a:gd name="T84" fmla="*/ 15 w 58"/>
                  <a:gd name="T85" fmla="*/ 45 h 53"/>
                  <a:gd name="T86" fmla="*/ 32 w 58"/>
                  <a:gd name="T87" fmla="*/ 6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 h="53">
                    <a:moveTo>
                      <a:pt x="39" y="2"/>
                    </a:moveTo>
                    <a:lnTo>
                      <a:pt x="21" y="47"/>
                    </a:lnTo>
                    <a:lnTo>
                      <a:pt x="30" y="49"/>
                    </a:lnTo>
                    <a:lnTo>
                      <a:pt x="39" y="45"/>
                    </a:lnTo>
                    <a:lnTo>
                      <a:pt x="45" y="41"/>
                    </a:lnTo>
                    <a:lnTo>
                      <a:pt x="50" y="33"/>
                    </a:lnTo>
                    <a:lnTo>
                      <a:pt x="52" y="29"/>
                    </a:lnTo>
                    <a:lnTo>
                      <a:pt x="52" y="23"/>
                    </a:lnTo>
                    <a:lnTo>
                      <a:pt x="52" y="17"/>
                    </a:lnTo>
                    <a:lnTo>
                      <a:pt x="52" y="13"/>
                    </a:lnTo>
                    <a:lnTo>
                      <a:pt x="52" y="11"/>
                    </a:lnTo>
                    <a:lnTo>
                      <a:pt x="52" y="8"/>
                    </a:lnTo>
                    <a:lnTo>
                      <a:pt x="54" y="8"/>
                    </a:lnTo>
                    <a:lnTo>
                      <a:pt x="56" y="8"/>
                    </a:lnTo>
                    <a:lnTo>
                      <a:pt x="56" y="11"/>
                    </a:lnTo>
                    <a:lnTo>
                      <a:pt x="58" y="15"/>
                    </a:lnTo>
                    <a:lnTo>
                      <a:pt x="58" y="21"/>
                    </a:lnTo>
                    <a:lnTo>
                      <a:pt x="56" y="29"/>
                    </a:lnTo>
                    <a:lnTo>
                      <a:pt x="54" y="35"/>
                    </a:lnTo>
                    <a:lnTo>
                      <a:pt x="47" y="45"/>
                    </a:lnTo>
                    <a:lnTo>
                      <a:pt x="39" y="51"/>
                    </a:lnTo>
                    <a:lnTo>
                      <a:pt x="28" y="53"/>
                    </a:lnTo>
                    <a:lnTo>
                      <a:pt x="17" y="51"/>
                    </a:lnTo>
                    <a:lnTo>
                      <a:pt x="8" y="45"/>
                    </a:lnTo>
                    <a:lnTo>
                      <a:pt x="2" y="37"/>
                    </a:lnTo>
                    <a:lnTo>
                      <a:pt x="0" y="27"/>
                    </a:lnTo>
                    <a:lnTo>
                      <a:pt x="2" y="17"/>
                    </a:lnTo>
                    <a:lnTo>
                      <a:pt x="8" y="8"/>
                    </a:lnTo>
                    <a:lnTo>
                      <a:pt x="17" y="2"/>
                    </a:lnTo>
                    <a:lnTo>
                      <a:pt x="28" y="0"/>
                    </a:lnTo>
                    <a:lnTo>
                      <a:pt x="39" y="2"/>
                    </a:lnTo>
                    <a:close/>
                    <a:moveTo>
                      <a:pt x="32" y="6"/>
                    </a:moveTo>
                    <a:lnTo>
                      <a:pt x="26" y="4"/>
                    </a:lnTo>
                    <a:lnTo>
                      <a:pt x="17" y="8"/>
                    </a:lnTo>
                    <a:lnTo>
                      <a:pt x="11" y="13"/>
                    </a:lnTo>
                    <a:lnTo>
                      <a:pt x="6" y="19"/>
                    </a:lnTo>
                    <a:lnTo>
                      <a:pt x="4" y="27"/>
                    </a:lnTo>
                    <a:lnTo>
                      <a:pt x="6" y="35"/>
                    </a:lnTo>
                    <a:lnTo>
                      <a:pt x="11" y="41"/>
                    </a:lnTo>
                    <a:lnTo>
                      <a:pt x="15" y="45"/>
                    </a:lnTo>
                    <a:lnTo>
                      <a:pt x="32" y="6"/>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0" name="Freeform 9"/>
              <p:cNvSpPr>
                <a:spLocks/>
              </p:cNvSpPr>
              <p:nvPr/>
            </p:nvSpPr>
            <p:spPr bwMode="auto">
              <a:xfrm>
                <a:off x="189" y="603"/>
                <a:ext cx="69" cy="58"/>
              </a:xfrm>
              <a:custGeom>
                <a:avLst/>
                <a:gdLst>
                  <a:gd name="T0" fmla="*/ 10 w 69"/>
                  <a:gd name="T1" fmla="*/ 30 h 58"/>
                  <a:gd name="T2" fmla="*/ 8 w 69"/>
                  <a:gd name="T3" fmla="*/ 18 h 58"/>
                  <a:gd name="T4" fmla="*/ 10 w 69"/>
                  <a:gd name="T5" fmla="*/ 10 h 58"/>
                  <a:gd name="T6" fmla="*/ 19 w 69"/>
                  <a:gd name="T7" fmla="*/ 2 h 58"/>
                  <a:gd name="T8" fmla="*/ 26 w 69"/>
                  <a:gd name="T9" fmla="*/ 0 h 58"/>
                  <a:gd name="T10" fmla="*/ 34 w 69"/>
                  <a:gd name="T11" fmla="*/ 2 h 58"/>
                  <a:gd name="T12" fmla="*/ 65 w 69"/>
                  <a:gd name="T13" fmla="*/ 12 h 58"/>
                  <a:gd name="T14" fmla="*/ 67 w 69"/>
                  <a:gd name="T15" fmla="*/ 10 h 58"/>
                  <a:gd name="T16" fmla="*/ 69 w 69"/>
                  <a:gd name="T17" fmla="*/ 10 h 58"/>
                  <a:gd name="T18" fmla="*/ 69 w 69"/>
                  <a:gd name="T19" fmla="*/ 12 h 58"/>
                  <a:gd name="T20" fmla="*/ 62 w 69"/>
                  <a:gd name="T21" fmla="*/ 24 h 58"/>
                  <a:gd name="T22" fmla="*/ 62 w 69"/>
                  <a:gd name="T23" fmla="*/ 26 h 58"/>
                  <a:gd name="T24" fmla="*/ 60 w 69"/>
                  <a:gd name="T25" fmla="*/ 26 h 58"/>
                  <a:gd name="T26" fmla="*/ 58 w 69"/>
                  <a:gd name="T27" fmla="*/ 24 h 58"/>
                  <a:gd name="T28" fmla="*/ 58 w 69"/>
                  <a:gd name="T29" fmla="*/ 22 h 58"/>
                  <a:gd name="T30" fmla="*/ 34 w 69"/>
                  <a:gd name="T31" fmla="*/ 6 h 58"/>
                  <a:gd name="T32" fmla="*/ 23 w 69"/>
                  <a:gd name="T33" fmla="*/ 6 h 58"/>
                  <a:gd name="T34" fmla="*/ 15 w 69"/>
                  <a:gd name="T35" fmla="*/ 12 h 58"/>
                  <a:gd name="T36" fmla="*/ 13 w 69"/>
                  <a:gd name="T37" fmla="*/ 20 h 58"/>
                  <a:gd name="T38" fmla="*/ 17 w 69"/>
                  <a:gd name="T39" fmla="*/ 32 h 58"/>
                  <a:gd name="T40" fmla="*/ 47 w 69"/>
                  <a:gd name="T41" fmla="*/ 42 h 58"/>
                  <a:gd name="T42" fmla="*/ 49 w 69"/>
                  <a:gd name="T43" fmla="*/ 40 h 58"/>
                  <a:gd name="T44" fmla="*/ 52 w 69"/>
                  <a:gd name="T45" fmla="*/ 40 h 58"/>
                  <a:gd name="T46" fmla="*/ 54 w 69"/>
                  <a:gd name="T47" fmla="*/ 40 h 58"/>
                  <a:gd name="T48" fmla="*/ 52 w 69"/>
                  <a:gd name="T49" fmla="*/ 44 h 58"/>
                  <a:gd name="T50" fmla="*/ 45 w 69"/>
                  <a:gd name="T51" fmla="*/ 58 h 58"/>
                  <a:gd name="T52" fmla="*/ 43 w 69"/>
                  <a:gd name="T53" fmla="*/ 58 h 58"/>
                  <a:gd name="T54" fmla="*/ 41 w 69"/>
                  <a:gd name="T55" fmla="*/ 58 h 58"/>
                  <a:gd name="T56" fmla="*/ 41 w 69"/>
                  <a:gd name="T57" fmla="*/ 54 h 58"/>
                  <a:gd name="T58" fmla="*/ 6 w 69"/>
                  <a:gd name="T59" fmla="*/ 32 h 58"/>
                  <a:gd name="T60" fmla="*/ 4 w 69"/>
                  <a:gd name="T61" fmla="*/ 38 h 58"/>
                  <a:gd name="T62" fmla="*/ 2 w 69"/>
                  <a:gd name="T63" fmla="*/ 38 h 58"/>
                  <a:gd name="T64" fmla="*/ 0 w 69"/>
                  <a:gd name="T65" fmla="*/ 36 h 58"/>
                  <a:gd name="T66" fmla="*/ 0 w 69"/>
                  <a:gd name="T67" fmla="*/ 34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9" h="58">
                    <a:moveTo>
                      <a:pt x="4" y="26"/>
                    </a:moveTo>
                    <a:lnTo>
                      <a:pt x="10" y="30"/>
                    </a:lnTo>
                    <a:lnTo>
                      <a:pt x="10" y="24"/>
                    </a:lnTo>
                    <a:lnTo>
                      <a:pt x="8" y="18"/>
                    </a:lnTo>
                    <a:lnTo>
                      <a:pt x="10" y="14"/>
                    </a:lnTo>
                    <a:lnTo>
                      <a:pt x="10" y="10"/>
                    </a:lnTo>
                    <a:lnTo>
                      <a:pt x="15" y="6"/>
                    </a:lnTo>
                    <a:lnTo>
                      <a:pt x="19" y="2"/>
                    </a:lnTo>
                    <a:lnTo>
                      <a:pt x="23" y="2"/>
                    </a:lnTo>
                    <a:lnTo>
                      <a:pt x="26" y="0"/>
                    </a:lnTo>
                    <a:lnTo>
                      <a:pt x="30" y="0"/>
                    </a:lnTo>
                    <a:lnTo>
                      <a:pt x="34" y="2"/>
                    </a:lnTo>
                    <a:lnTo>
                      <a:pt x="62" y="14"/>
                    </a:lnTo>
                    <a:lnTo>
                      <a:pt x="65" y="12"/>
                    </a:lnTo>
                    <a:lnTo>
                      <a:pt x="67" y="10"/>
                    </a:lnTo>
                    <a:lnTo>
                      <a:pt x="69" y="10"/>
                    </a:lnTo>
                    <a:lnTo>
                      <a:pt x="69" y="12"/>
                    </a:lnTo>
                    <a:lnTo>
                      <a:pt x="69" y="14"/>
                    </a:lnTo>
                    <a:lnTo>
                      <a:pt x="62" y="24"/>
                    </a:lnTo>
                    <a:lnTo>
                      <a:pt x="62" y="26"/>
                    </a:lnTo>
                    <a:lnTo>
                      <a:pt x="60" y="26"/>
                    </a:lnTo>
                    <a:lnTo>
                      <a:pt x="58" y="26"/>
                    </a:lnTo>
                    <a:lnTo>
                      <a:pt x="58" y="24"/>
                    </a:lnTo>
                    <a:lnTo>
                      <a:pt x="58" y="22"/>
                    </a:lnTo>
                    <a:lnTo>
                      <a:pt x="60" y="18"/>
                    </a:lnTo>
                    <a:lnTo>
                      <a:pt x="34" y="6"/>
                    </a:lnTo>
                    <a:lnTo>
                      <a:pt x="30" y="4"/>
                    </a:lnTo>
                    <a:lnTo>
                      <a:pt x="23" y="6"/>
                    </a:lnTo>
                    <a:lnTo>
                      <a:pt x="19" y="8"/>
                    </a:lnTo>
                    <a:lnTo>
                      <a:pt x="15" y="12"/>
                    </a:lnTo>
                    <a:lnTo>
                      <a:pt x="15" y="16"/>
                    </a:lnTo>
                    <a:lnTo>
                      <a:pt x="13" y="20"/>
                    </a:lnTo>
                    <a:lnTo>
                      <a:pt x="15" y="24"/>
                    </a:lnTo>
                    <a:lnTo>
                      <a:pt x="17" y="32"/>
                    </a:lnTo>
                    <a:lnTo>
                      <a:pt x="45" y="46"/>
                    </a:lnTo>
                    <a:lnTo>
                      <a:pt x="47" y="42"/>
                    </a:lnTo>
                    <a:lnTo>
                      <a:pt x="49" y="40"/>
                    </a:lnTo>
                    <a:lnTo>
                      <a:pt x="52" y="40"/>
                    </a:lnTo>
                    <a:lnTo>
                      <a:pt x="54" y="40"/>
                    </a:lnTo>
                    <a:lnTo>
                      <a:pt x="54" y="42"/>
                    </a:lnTo>
                    <a:lnTo>
                      <a:pt x="52" y="44"/>
                    </a:lnTo>
                    <a:lnTo>
                      <a:pt x="45" y="56"/>
                    </a:lnTo>
                    <a:lnTo>
                      <a:pt x="45" y="58"/>
                    </a:lnTo>
                    <a:lnTo>
                      <a:pt x="43" y="58"/>
                    </a:lnTo>
                    <a:lnTo>
                      <a:pt x="41" y="58"/>
                    </a:lnTo>
                    <a:lnTo>
                      <a:pt x="41" y="56"/>
                    </a:lnTo>
                    <a:lnTo>
                      <a:pt x="41" y="54"/>
                    </a:lnTo>
                    <a:lnTo>
                      <a:pt x="43" y="50"/>
                    </a:lnTo>
                    <a:lnTo>
                      <a:pt x="6" y="32"/>
                    </a:lnTo>
                    <a:lnTo>
                      <a:pt x="4" y="36"/>
                    </a:lnTo>
                    <a:lnTo>
                      <a:pt x="4" y="38"/>
                    </a:lnTo>
                    <a:lnTo>
                      <a:pt x="2" y="38"/>
                    </a:lnTo>
                    <a:lnTo>
                      <a:pt x="0" y="38"/>
                    </a:lnTo>
                    <a:lnTo>
                      <a:pt x="0" y="36"/>
                    </a:lnTo>
                    <a:lnTo>
                      <a:pt x="0" y="34"/>
                    </a:lnTo>
                    <a:lnTo>
                      <a:pt x="4" y="26"/>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1" name="Freeform 10"/>
              <p:cNvSpPr>
                <a:spLocks/>
              </p:cNvSpPr>
              <p:nvPr/>
            </p:nvSpPr>
            <p:spPr bwMode="auto">
              <a:xfrm>
                <a:off x="232" y="536"/>
                <a:ext cx="58" cy="56"/>
              </a:xfrm>
              <a:custGeom>
                <a:avLst/>
                <a:gdLst>
                  <a:gd name="T0" fmla="*/ 22 w 58"/>
                  <a:gd name="T1" fmla="*/ 4 h 56"/>
                  <a:gd name="T2" fmla="*/ 19 w 58"/>
                  <a:gd name="T3" fmla="*/ 4 h 56"/>
                  <a:gd name="T4" fmla="*/ 19 w 58"/>
                  <a:gd name="T5" fmla="*/ 4 h 56"/>
                  <a:gd name="T6" fmla="*/ 17 w 58"/>
                  <a:gd name="T7" fmla="*/ 2 h 56"/>
                  <a:gd name="T8" fmla="*/ 17 w 58"/>
                  <a:gd name="T9" fmla="*/ 2 h 56"/>
                  <a:gd name="T10" fmla="*/ 17 w 58"/>
                  <a:gd name="T11" fmla="*/ 0 h 56"/>
                  <a:gd name="T12" fmla="*/ 19 w 58"/>
                  <a:gd name="T13" fmla="*/ 0 h 56"/>
                  <a:gd name="T14" fmla="*/ 19 w 58"/>
                  <a:gd name="T15" fmla="*/ 0 h 56"/>
                  <a:gd name="T16" fmla="*/ 22 w 58"/>
                  <a:gd name="T17" fmla="*/ 0 h 56"/>
                  <a:gd name="T18" fmla="*/ 22 w 58"/>
                  <a:gd name="T19" fmla="*/ 0 h 56"/>
                  <a:gd name="T20" fmla="*/ 32 w 58"/>
                  <a:gd name="T21" fmla="*/ 6 h 56"/>
                  <a:gd name="T22" fmla="*/ 35 w 58"/>
                  <a:gd name="T23" fmla="*/ 6 h 56"/>
                  <a:gd name="T24" fmla="*/ 35 w 58"/>
                  <a:gd name="T25" fmla="*/ 8 h 56"/>
                  <a:gd name="T26" fmla="*/ 35 w 58"/>
                  <a:gd name="T27" fmla="*/ 8 h 56"/>
                  <a:gd name="T28" fmla="*/ 35 w 58"/>
                  <a:gd name="T29" fmla="*/ 10 h 56"/>
                  <a:gd name="T30" fmla="*/ 32 w 58"/>
                  <a:gd name="T31" fmla="*/ 10 h 56"/>
                  <a:gd name="T32" fmla="*/ 32 w 58"/>
                  <a:gd name="T33" fmla="*/ 10 h 56"/>
                  <a:gd name="T34" fmla="*/ 32 w 58"/>
                  <a:gd name="T35" fmla="*/ 10 h 56"/>
                  <a:gd name="T36" fmla="*/ 30 w 58"/>
                  <a:gd name="T37" fmla="*/ 10 h 56"/>
                  <a:gd name="T38" fmla="*/ 26 w 58"/>
                  <a:gd name="T39" fmla="*/ 8 h 56"/>
                  <a:gd name="T40" fmla="*/ 19 w 58"/>
                  <a:gd name="T41" fmla="*/ 10 h 56"/>
                  <a:gd name="T42" fmla="*/ 15 w 58"/>
                  <a:gd name="T43" fmla="*/ 14 h 56"/>
                  <a:gd name="T44" fmla="*/ 9 w 58"/>
                  <a:gd name="T45" fmla="*/ 20 h 56"/>
                  <a:gd name="T46" fmla="*/ 4 w 58"/>
                  <a:gd name="T47" fmla="*/ 28 h 56"/>
                  <a:gd name="T48" fmla="*/ 6 w 58"/>
                  <a:gd name="T49" fmla="*/ 36 h 56"/>
                  <a:gd name="T50" fmla="*/ 11 w 58"/>
                  <a:gd name="T51" fmla="*/ 44 h 56"/>
                  <a:gd name="T52" fmla="*/ 17 w 58"/>
                  <a:gd name="T53" fmla="*/ 48 h 56"/>
                  <a:gd name="T54" fmla="*/ 26 w 58"/>
                  <a:gd name="T55" fmla="*/ 52 h 56"/>
                  <a:gd name="T56" fmla="*/ 32 w 58"/>
                  <a:gd name="T57" fmla="*/ 52 h 56"/>
                  <a:gd name="T58" fmla="*/ 41 w 58"/>
                  <a:gd name="T59" fmla="*/ 48 h 56"/>
                  <a:gd name="T60" fmla="*/ 48 w 58"/>
                  <a:gd name="T61" fmla="*/ 42 h 56"/>
                  <a:gd name="T62" fmla="*/ 50 w 58"/>
                  <a:gd name="T63" fmla="*/ 36 h 56"/>
                  <a:gd name="T64" fmla="*/ 52 w 58"/>
                  <a:gd name="T65" fmla="*/ 32 h 56"/>
                  <a:gd name="T66" fmla="*/ 52 w 58"/>
                  <a:gd name="T67" fmla="*/ 20 h 56"/>
                  <a:gd name="T68" fmla="*/ 52 w 58"/>
                  <a:gd name="T69" fmla="*/ 18 h 56"/>
                  <a:gd name="T70" fmla="*/ 52 w 58"/>
                  <a:gd name="T71" fmla="*/ 16 h 56"/>
                  <a:gd name="T72" fmla="*/ 54 w 58"/>
                  <a:gd name="T73" fmla="*/ 16 h 56"/>
                  <a:gd name="T74" fmla="*/ 54 w 58"/>
                  <a:gd name="T75" fmla="*/ 16 h 56"/>
                  <a:gd name="T76" fmla="*/ 54 w 58"/>
                  <a:gd name="T77" fmla="*/ 16 h 56"/>
                  <a:gd name="T78" fmla="*/ 56 w 58"/>
                  <a:gd name="T79" fmla="*/ 16 h 56"/>
                  <a:gd name="T80" fmla="*/ 58 w 58"/>
                  <a:gd name="T81" fmla="*/ 20 h 56"/>
                  <a:gd name="T82" fmla="*/ 58 w 58"/>
                  <a:gd name="T83" fmla="*/ 24 h 56"/>
                  <a:gd name="T84" fmla="*/ 56 w 58"/>
                  <a:gd name="T85" fmla="*/ 34 h 56"/>
                  <a:gd name="T86" fmla="*/ 52 w 58"/>
                  <a:gd name="T87" fmla="*/ 44 h 56"/>
                  <a:gd name="T88" fmla="*/ 43 w 58"/>
                  <a:gd name="T89" fmla="*/ 52 h 56"/>
                  <a:gd name="T90" fmla="*/ 35 w 58"/>
                  <a:gd name="T91" fmla="*/ 56 h 56"/>
                  <a:gd name="T92" fmla="*/ 24 w 58"/>
                  <a:gd name="T93" fmla="*/ 56 h 56"/>
                  <a:gd name="T94" fmla="*/ 13 w 58"/>
                  <a:gd name="T95" fmla="*/ 52 h 56"/>
                  <a:gd name="T96" fmla="*/ 4 w 58"/>
                  <a:gd name="T97" fmla="*/ 44 h 56"/>
                  <a:gd name="T98" fmla="*/ 2 w 58"/>
                  <a:gd name="T99" fmla="*/ 36 h 56"/>
                  <a:gd name="T100" fmla="*/ 0 w 58"/>
                  <a:gd name="T101" fmla="*/ 26 h 56"/>
                  <a:gd name="T102" fmla="*/ 4 w 58"/>
                  <a:gd name="T103" fmla="*/ 16 h 56"/>
                  <a:gd name="T104" fmla="*/ 13 w 58"/>
                  <a:gd name="T105" fmla="*/ 8 h 56"/>
                  <a:gd name="T106" fmla="*/ 22 w 58"/>
                  <a:gd name="T107" fmla="*/ 4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 h="56">
                    <a:moveTo>
                      <a:pt x="22" y="4"/>
                    </a:moveTo>
                    <a:lnTo>
                      <a:pt x="19" y="4"/>
                    </a:lnTo>
                    <a:lnTo>
                      <a:pt x="17" y="2"/>
                    </a:lnTo>
                    <a:lnTo>
                      <a:pt x="17" y="0"/>
                    </a:lnTo>
                    <a:lnTo>
                      <a:pt x="19" y="0"/>
                    </a:lnTo>
                    <a:lnTo>
                      <a:pt x="22" y="0"/>
                    </a:lnTo>
                    <a:lnTo>
                      <a:pt x="32" y="6"/>
                    </a:lnTo>
                    <a:lnTo>
                      <a:pt x="35" y="6"/>
                    </a:lnTo>
                    <a:lnTo>
                      <a:pt x="35" y="8"/>
                    </a:lnTo>
                    <a:lnTo>
                      <a:pt x="35" y="10"/>
                    </a:lnTo>
                    <a:lnTo>
                      <a:pt x="32" y="10"/>
                    </a:lnTo>
                    <a:lnTo>
                      <a:pt x="30" y="10"/>
                    </a:lnTo>
                    <a:lnTo>
                      <a:pt x="26" y="8"/>
                    </a:lnTo>
                    <a:lnTo>
                      <a:pt x="19" y="10"/>
                    </a:lnTo>
                    <a:lnTo>
                      <a:pt x="15" y="14"/>
                    </a:lnTo>
                    <a:lnTo>
                      <a:pt x="9" y="20"/>
                    </a:lnTo>
                    <a:lnTo>
                      <a:pt x="4" y="28"/>
                    </a:lnTo>
                    <a:lnTo>
                      <a:pt x="6" y="36"/>
                    </a:lnTo>
                    <a:lnTo>
                      <a:pt x="11" y="44"/>
                    </a:lnTo>
                    <a:lnTo>
                      <a:pt x="17" y="48"/>
                    </a:lnTo>
                    <a:lnTo>
                      <a:pt x="26" y="52"/>
                    </a:lnTo>
                    <a:lnTo>
                      <a:pt x="32" y="52"/>
                    </a:lnTo>
                    <a:lnTo>
                      <a:pt x="41" y="48"/>
                    </a:lnTo>
                    <a:lnTo>
                      <a:pt x="48" y="42"/>
                    </a:lnTo>
                    <a:lnTo>
                      <a:pt x="50" y="36"/>
                    </a:lnTo>
                    <a:lnTo>
                      <a:pt x="52" y="32"/>
                    </a:lnTo>
                    <a:lnTo>
                      <a:pt x="52" y="20"/>
                    </a:lnTo>
                    <a:lnTo>
                      <a:pt x="52" y="18"/>
                    </a:lnTo>
                    <a:lnTo>
                      <a:pt x="52" y="16"/>
                    </a:lnTo>
                    <a:lnTo>
                      <a:pt x="54" y="16"/>
                    </a:lnTo>
                    <a:lnTo>
                      <a:pt x="56" y="16"/>
                    </a:lnTo>
                    <a:lnTo>
                      <a:pt x="58" y="20"/>
                    </a:lnTo>
                    <a:lnTo>
                      <a:pt x="58" y="24"/>
                    </a:lnTo>
                    <a:lnTo>
                      <a:pt x="56" y="34"/>
                    </a:lnTo>
                    <a:lnTo>
                      <a:pt x="52" y="44"/>
                    </a:lnTo>
                    <a:lnTo>
                      <a:pt x="43" y="52"/>
                    </a:lnTo>
                    <a:lnTo>
                      <a:pt x="35" y="56"/>
                    </a:lnTo>
                    <a:lnTo>
                      <a:pt x="24" y="56"/>
                    </a:lnTo>
                    <a:lnTo>
                      <a:pt x="13" y="52"/>
                    </a:lnTo>
                    <a:lnTo>
                      <a:pt x="4" y="44"/>
                    </a:lnTo>
                    <a:lnTo>
                      <a:pt x="2" y="36"/>
                    </a:lnTo>
                    <a:lnTo>
                      <a:pt x="0" y="26"/>
                    </a:lnTo>
                    <a:lnTo>
                      <a:pt x="4" y="16"/>
                    </a:lnTo>
                    <a:lnTo>
                      <a:pt x="13" y="8"/>
                    </a:lnTo>
                    <a:lnTo>
                      <a:pt x="22" y="4"/>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2" name="Freeform 11"/>
              <p:cNvSpPr>
                <a:spLocks noEditPoints="1"/>
              </p:cNvSpPr>
              <p:nvPr/>
            </p:nvSpPr>
            <p:spPr bwMode="auto">
              <a:xfrm>
                <a:off x="273" y="485"/>
                <a:ext cx="59" cy="53"/>
              </a:xfrm>
              <a:custGeom>
                <a:avLst/>
                <a:gdLst>
                  <a:gd name="T0" fmla="*/ 46 w 59"/>
                  <a:gd name="T1" fmla="*/ 6 h 53"/>
                  <a:gd name="T2" fmla="*/ 15 w 59"/>
                  <a:gd name="T3" fmla="*/ 44 h 53"/>
                  <a:gd name="T4" fmla="*/ 24 w 59"/>
                  <a:gd name="T5" fmla="*/ 49 h 53"/>
                  <a:gd name="T6" fmla="*/ 33 w 59"/>
                  <a:gd name="T7" fmla="*/ 47 h 53"/>
                  <a:gd name="T8" fmla="*/ 41 w 59"/>
                  <a:gd name="T9" fmla="*/ 44 h 53"/>
                  <a:gd name="T10" fmla="*/ 48 w 59"/>
                  <a:gd name="T11" fmla="*/ 38 h 53"/>
                  <a:gd name="T12" fmla="*/ 50 w 59"/>
                  <a:gd name="T13" fmla="*/ 34 h 53"/>
                  <a:gd name="T14" fmla="*/ 52 w 59"/>
                  <a:gd name="T15" fmla="*/ 28 h 53"/>
                  <a:gd name="T16" fmla="*/ 54 w 59"/>
                  <a:gd name="T17" fmla="*/ 24 h 53"/>
                  <a:gd name="T18" fmla="*/ 54 w 59"/>
                  <a:gd name="T19" fmla="*/ 18 h 53"/>
                  <a:gd name="T20" fmla="*/ 54 w 59"/>
                  <a:gd name="T21" fmla="*/ 18 h 53"/>
                  <a:gd name="T22" fmla="*/ 54 w 59"/>
                  <a:gd name="T23" fmla="*/ 16 h 53"/>
                  <a:gd name="T24" fmla="*/ 56 w 59"/>
                  <a:gd name="T25" fmla="*/ 16 h 53"/>
                  <a:gd name="T26" fmla="*/ 56 w 59"/>
                  <a:gd name="T27" fmla="*/ 16 h 53"/>
                  <a:gd name="T28" fmla="*/ 59 w 59"/>
                  <a:gd name="T29" fmla="*/ 16 h 53"/>
                  <a:gd name="T30" fmla="*/ 59 w 59"/>
                  <a:gd name="T31" fmla="*/ 16 h 53"/>
                  <a:gd name="T32" fmla="*/ 59 w 59"/>
                  <a:gd name="T33" fmla="*/ 16 h 53"/>
                  <a:gd name="T34" fmla="*/ 59 w 59"/>
                  <a:gd name="T35" fmla="*/ 18 h 53"/>
                  <a:gd name="T36" fmla="*/ 59 w 59"/>
                  <a:gd name="T37" fmla="*/ 22 h 53"/>
                  <a:gd name="T38" fmla="*/ 59 w 59"/>
                  <a:gd name="T39" fmla="*/ 28 h 53"/>
                  <a:gd name="T40" fmla="*/ 54 w 59"/>
                  <a:gd name="T41" fmla="*/ 34 h 53"/>
                  <a:gd name="T42" fmla="*/ 50 w 59"/>
                  <a:gd name="T43" fmla="*/ 40 h 53"/>
                  <a:gd name="T44" fmla="*/ 41 w 59"/>
                  <a:gd name="T45" fmla="*/ 49 h 53"/>
                  <a:gd name="T46" fmla="*/ 30 w 59"/>
                  <a:gd name="T47" fmla="*/ 53 h 53"/>
                  <a:gd name="T48" fmla="*/ 20 w 59"/>
                  <a:gd name="T49" fmla="*/ 53 h 53"/>
                  <a:gd name="T50" fmla="*/ 15 w 59"/>
                  <a:gd name="T51" fmla="*/ 51 h 53"/>
                  <a:gd name="T52" fmla="*/ 11 w 59"/>
                  <a:gd name="T53" fmla="*/ 47 h 53"/>
                  <a:gd name="T54" fmla="*/ 2 w 59"/>
                  <a:gd name="T55" fmla="*/ 40 h 53"/>
                  <a:gd name="T56" fmla="*/ 0 w 59"/>
                  <a:gd name="T57" fmla="*/ 30 h 53"/>
                  <a:gd name="T58" fmla="*/ 0 w 59"/>
                  <a:gd name="T59" fmla="*/ 22 h 53"/>
                  <a:gd name="T60" fmla="*/ 2 w 59"/>
                  <a:gd name="T61" fmla="*/ 16 h 53"/>
                  <a:gd name="T62" fmla="*/ 7 w 59"/>
                  <a:gd name="T63" fmla="*/ 12 h 53"/>
                  <a:gd name="T64" fmla="*/ 15 w 59"/>
                  <a:gd name="T65" fmla="*/ 4 h 53"/>
                  <a:gd name="T66" fmla="*/ 24 w 59"/>
                  <a:gd name="T67" fmla="*/ 0 h 53"/>
                  <a:gd name="T68" fmla="*/ 35 w 59"/>
                  <a:gd name="T69" fmla="*/ 2 h 53"/>
                  <a:gd name="T70" fmla="*/ 46 w 59"/>
                  <a:gd name="T71" fmla="*/ 6 h 53"/>
                  <a:gd name="T72" fmla="*/ 39 w 59"/>
                  <a:gd name="T73" fmla="*/ 8 h 53"/>
                  <a:gd name="T74" fmla="*/ 30 w 59"/>
                  <a:gd name="T75" fmla="*/ 6 h 53"/>
                  <a:gd name="T76" fmla="*/ 24 w 59"/>
                  <a:gd name="T77" fmla="*/ 6 h 53"/>
                  <a:gd name="T78" fmla="*/ 15 w 59"/>
                  <a:gd name="T79" fmla="*/ 10 h 53"/>
                  <a:gd name="T80" fmla="*/ 9 w 59"/>
                  <a:gd name="T81" fmla="*/ 14 h 53"/>
                  <a:gd name="T82" fmla="*/ 7 w 59"/>
                  <a:gd name="T83" fmla="*/ 22 h 53"/>
                  <a:gd name="T84" fmla="*/ 4 w 59"/>
                  <a:gd name="T85" fmla="*/ 28 h 53"/>
                  <a:gd name="T86" fmla="*/ 7 w 59"/>
                  <a:gd name="T87" fmla="*/ 36 h 53"/>
                  <a:gd name="T88" fmla="*/ 11 w 59"/>
                  <a:gd name="T89" fmla="*/ 42 h 53"/>
                  <a:gd name="T90" fmla="*/ 39 w 59"/>
                  <a:gd name="T91" fmla="*/ 8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 h="53">
                    <a:moveTo>
                      <a:pt x="46" y="6"/>
                    </a:moveTo>
                    <a:lnTo>
                      <a:pt x="15" y="44"/>
                    </a:lnTo>
                    <a:lnTo>
                      <a:pt x="24" y="49"/>
                    </a:lnTo>
                    <a:lnTo>
                      <a:pt x="33" y="47"/>
                    </a:lnTo>
                    <a:lnTo>
                      <a:pt x="41" y="44"/>
                    </a:lnTo>
                    <a:lnTo>
                      <a:pt x="48" y="38"/>
                    </a:lnTo>
                    <a:lnTo>
                      <a:pt x="50" y="34"/>
                    </a:lnTo>
                    <a:lnTo>
                      <a:pt x="52" y="28"/>
                    </a:lnTo>
                    <a:lnTo>
                      <a:pt x="54" y="24"/>
                    </a:lnTo>
                    <a:lnTo>
                      <a:pt x="54" y="18"/>
                    </a:lnTo>
                    <a:lnTo>
                      <a:pt x="54" y="16"/>
                    </a:lnTo>
                    <a:lnTo>
                      <a:pt x="56" y="16"/>
                    </a:lnTo>
                    <a:lnTo>
                      <a:pt x="59" y="16"/>
                    </a:lnTo>
                    <a:lnTo>
                      <a:pt x="59" y="18"/>
                    </a:lnTo>
                    <a:lnTo>
                      <a:pt x="59" y="22"/>
                    </a:lnTo>
                    <a:lnTo>
                      <a:pt x="59" y="28"/>
                    </a:lnTo>
                    <a:lnTo>
                      <a:pt x="54" y="34"/>
                    </a:lnTo>
                    <a:lnTo>
                      <a:pt x="50" y="40"/>
                    </a:lnTo>
                    <a:lnTo>
                      <a:pt x="41" y="49"/>
                    </a:lnTo>
                    <a:lnTo>
                      <a:pt x="30" y="53"/>
                    </a:lnTo>
                    <a:lnTo>
                      <a:pt x="20" y="53"/>
                    </a:lnTo>
                    <a:lnTo>
                      <a:pt x="15" y="51"/>
                    </a:lnTo>
                    <a:lnTo>
                      <a:pt x="11" y="47"/>
                    </a:lnTo>
                    <a:lnTo>
                      <a:pt x="2" y="40"/>
                    </a:lnTo>
                    <a:lnTo>
                      <a:pt x="0" y="30"/>
                    </a:lnTo>
                    <a:lnTo>
                      <a:pt x="0" y="22"/>
                    </a:lnTo>
                    <a:lnTo>
                      <a:pt x="2" y="16"/>
                    </a:lnTo>
                    <a:lnTo>
                      <a:pt x="7" y="12"/>
                    </a:lnTo>
                    <a:lnTo>
                      <a:pt x="15" y="4"/>
                    </a:lnTo>
                    <a:lnTo>
                      <a:pt x="24" y="0"/>
                    </a:lnTo>
                    <a:lnTo>
                      <a:pt x="35" y="2"/>
                    </a:lnTo>
                    <a:lnTo>
                      <a:pt x="46" y="6"/>
                    </a:lnTo>
                    <a:close/>
                    <a:moveTo>
                      <a:pt x="39" y="8"/>
                    </a:moveTo>
                    <a:lnTo>
                      <a:pt x="30" y="6"/>
                    </a:lnTo>
                    <a:lnTo>
                      <a:pt x="24" y="6"/>
                    </a:lnTo>
                    <a:lnTo>
                      <a:pt x="15" y="10"/>
                    </a:lnTo>
                    <a:lnTo>
                      <a:pt x="9" y="14"/>
                    </a:lnTo>
                    <a:lnTo>
                      <a:pt x="7" y="22"/>
                    </a:lnTo>
                    <a:lnTo>
                      <a:pt x="4" y="28"/>
                    </a:lnTo>
                    <a:lnTo>
                      <a:pt x="7" y="36"/>
                    </a:lnTo>
                    <a:lnTo>
                      <a:pt x="11" y="42"/>
                    </a:lnTo>
                    <a:lnTo>
                      <a:pt x="39" y="8"/>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3" name="Freeform 12"/>
              <p:cNvSpPr>
                <a:spLocks/>
              </p:cNvSpPr>
              <p:nvPr/>
            </p:nvSpPr>
            <p:spPr bwMode="auto">
              <a:xfrm>
                <a:off x="345" y="359"/>
                <a:ext cx="97" cy="89"/>
              </a:xfrm>
              <a:custGeom>
                <a:avLst/>
                <a:gdLst>
                  <a:gd name="T0" fmla="*/ 56 w 97"/>
                  <a:gd name="T1" fmla="*/ 57 h 89"/>
                  <a:gd name="T2" fmla="*/ 10 w 97"/>
                  <a:gd name="T3" fmla="*/ 39 h 89"/>
                  <a:gd name="T4" fmla="*/ 58 w 97"/>
                  <a:gd name="T5" fmla="*/ 73 h 89"/>
                  <a:gd name="T6" fmla="*/ 60 w 97"/>
                  <a:gd name="T7" fmla="*/ 73 h 89"/>
                  <a:gd name="T8" fmla="*/ 62 w 97"/>
                  <a:gd name="T9" fmla="*/ 73 h 89"/>
                  <a:gd name="T10" fmla="*/ 62 w 97"/>
                  <a:gd name="T11" fmla="*/ 75 h 89"/>
                  <a:gd name="T12" fmla="*/ 62 w 97"/>
                  <a:gd name="T13" fmla="*/ 77 h 89"/>
                  <a:gd name="T14" fmla="*/ 47 w 97"/>
                  <a:gd name="T15" fmla="*/ 89 h 89"/>
                  <a:gd name="T16" fmla="*/ 45 w 97"/>
                  <a:gd name="T17" fmla="*/ 89 h 89"/>
                  <a:gd name="T18" fmla="*/ 43 w 97"/>
                  <a:gd name="T19" fmla="*/ 89 h 89"/>
                  <a:gd name="T20" fmla="*/ 45 w 97"/>
                  <a:gd name="T21" fmla="*/ 87 h 89"/>
                  <a:gd name="T22" fmla="*/ 47 w 97"/>
                  <a:gd name="T23" fmla="*/ 83 h 89"/>
                  <a:gd name="T24" fmla="*/ 6 w 97"/>
                  <a:gd name="T25" fmla="*/ 45 h 89"/>
                  <a:gd name="T26" fmla="*/ 4 w 97"/>
                  <a:gd name="T27" fmla="*/ 45 h 89"/>
                  <a:gd name="T28" fmla="*/ 2 w 97"/>
                  <a:gd name="T29" fmla="*/ 45 h 89"/>
                  <a:gd name="T30" fmla="*/ 0 w 97"/>
                  <a:gd name="T31" fmla="*/ 43 h 89"/>
                  <a:gd name="T32" fmla="*/ 2 w 97"/>
                  <a:gd name="T33" fmla="*/ 41 h 89"/>
                  <a:gd name="T34" fmla="*/ 54 w 97"/>
                  <a:gd name="T35" fmla="*/ 51 h 89"/>
                  <a:gd name="T36" fmla="*/ 47 w 97"/>
                  <a:gd name="T37" fmla="*/ 2 h 89"/>
                  <a:gd name="T38" fmla="*/ 49 w 97"/>
                  <a:gd name="T39" fmla="*/ 0 h 89"/>
                  <a:gd name="T40" fmla="*/ 52 w 97"/>
                  <a:gd name="T41" fmla="*/ 0 h 89"/>
                  <a:gd name="T42" fmla="*/ 52 w 97"/>
                  <a:gd name="T43" fmla="*/ 2 h 89"/>
                  <a:gd name="T44" fmla="*/ 52 w 97"/>
                  <a:gd name="T45" fmla="*/ 4 h 89"/>
                  <a:gd name="T46" fmla="*/ 88 w 97"/>
                  <a:gd name="T47" fmla="*/ 47 h 89"/>
                  <a:gd name="T48" fmla="*/ 93 w 97"/>
                  <a:gd name="T49" fmla="*/ 45 h 89"/>
                  <a:gd name="T50" fmla="*/ 95 w 97"/>
                  <a:gd name="T51" fmla="*/ 43 h 89"/>
                  <a:gd name="T52" fmla="*/ 97 w 97"/>
                  <a:gd name="T53" fmla="*/ 45 h 89"/>
                  <a:gd name="T54" fmla="*/ 97 w 97"/>
                  <a:gd name="T55" fmla="*/ 47 h 89"/>
                  <a:gd name="T56" fmla="*/ 82 w 97"/>
                  <a:gd name="T57" fmla="*/ 59 h 89"/>
                  <a:gd name="T58" fmla="*/ 80 w 97"/>
                  <a:gd name="T59" fmla="*/ 61 h 89"/>
                  <a:gd name="T60" fmla="*/ 78 w 97"/>
                  <a:gd name="T61" fmla="*/ 61 h 89"/>
                  <a:gd name="T62" fmla="*/ 78 w 97"/>
                  <a:gd name="T63" fmla="*/ 59 h 89"/>
                  <a:gd name="T64" fmla="*/ 78 w 97"/>
                  <a:gd name="T65" fmla="*/ 57 h 89"/>
                  <a:gd name="T66" fmla="*/ 45 w 97"/>
                  <a:gd name="T67" fmla="*/ 10 h 89"/>
                  <a:gd name="T68" fmla="*/ 60 w 97"/>
                  <a:gd name="T69" fmla="*/ 53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89">
                    <a:moveTo>
                      <a:pt x="60" y="53"/>
                    </a:moveTo>
                    <a:lnTo>
                      <a:pt x="56" y="57"/>
                    </a:lnTo>
                    <a:lnTo>
                      <a:pt x="13" y="39"/>
                    </a:lnTo>
                    <a:lnTo>
                      <a:pt x="10" y="39"/>
                    </a:lnTo>
                    <a:lnTo>
                      <a:pt x="52" y="79"/>
                    </a:lnTo>
                    <a:lnTo>
                      <a:pt x="58" y="73"/>
                    </a:lnTo>
                    <a:lnTo>
                      <a:pt x="60" y="73"/>
                    </a:lnTo>
                    <a:lnTo>
                      <a:pt x="62" y="73"/>
                    </a:lnTo>
                    <a:lnTo>
                      <a:pt x="62" y="75"/>
                    </a:lnTo>
                    <a:lnTo>
                      <a:pt x="62" y="77"/>
                    </a:lnTo>
                    <a:lnTo>
                      <a:pt x="49" y="89"/>
                    </a:lnTo>
                    <a:lnTo>
                      <a:pt x="47" y="89"/>
                    </a:lnTo>
                    <a:lnTo>
                      <a:pt x="45" y="89"/>
                    </a:lnTo>
                    <a:lnTo>
                      <a:pt x="43" y="89"/>
                    </a:lnTo>
                    <a:lnTo>
                      <a:pt x="43" y="87"/>
                    </a:lnTo>
                    <a:lnTo>
                      <a:pt x="45" y="87"/>
                    </a:lnTo>
                    <a:lnTo>
                      <a:pt x="45" y="85"/>
                    </a:lnTo>
                    <a:lnTo>
                      <a:pt x="47" y="83"/>
                    </a:lnTo>
                    <a:lnTo>
                      <a:pt x="8" y="43"/>
                    </a:lnTo>
                    <a:lnTo>
                      <a:pt x="6" y="45"/>
                    </a:lnTo>
                    <a:lnTo>
                      <a:pt x="4" y="45"/>
                    </a:lnTo>
                    <a:lnTo>
                      <a:pt x="2" y="45"/>
                    </a:lnTo>
                    <a:lnTo>
                      <a:pt x="0" y="43"/>
                    </a:lnTo>
                    <a:lnTo>
                      <a:pt x="2" y="43"/>
                    </a:lnTo>
                    <a:lnTo>
                      <a:pt x="2" y="41"/>
                    </a:lnTo>
                    <a:lnTo>
                      <a:pt x="10" y="33"/>
                    </a:lnTo>
                    <a:lnTo>
                      <a:pt x="54" y="51"/>
                    </a:lnTo>
                    <a:lnTo>
                      <a:pt x="39" y="8"/>
                    </a:lnTo>
                    <a:lnTo>
                      <a:pt x="47" y="2"/>
                    </a:lnTo>
                    <a:lnTo>
                      <a:pt x="49" y="0"/>
                    </a:lnTo>
                    <a:lnTo>
                      <a:pt x="52" y="0"/>
                    </a:lnTo>
                    <a:lnTo>
                      <a:pt x="52" y="2"/>
                    </a:lnTo>
                    <a:lnTo>
                      <a:pt x="52" y="4"/>
                    </a:lnTo>
                    <a:lnTo>
                      <a:pt x="49" y="6"/>
                    </a:lnTo>
                    <a:lnTo>
                      <a:pt x="88" y="47"/>
                    </a:lnTo>
                    <a:lnTo>
                      <a:pt x="93" y="45"/>
                    </a:lnTo>
                    <a:lnTo>
                      <a:pt x="95" y="43"/>
                    </a:lnTo>
                    <a:lnTo>
                      <a:pt x="97" y="45"/>
                    </a:lnTo>
                    <a:lnTo>
                      <a:pt x="97" y="47"/>
                    </a:lnTo>
                    <a:lnTo>
                      <a:pt x="95" y="49"/>
                    </a:lnTo>
                    <a:lnTo>
                      <a:pt x="82" y="59"/>
                    </a:lnTo>
                    <a:lnTo>
                      <a:pt x="82" y="61"/>
                    </a:lnTo>
                    <a:lnTo>
                      <a:pt x="80" y="61"/>
                    </a:lnTo>
                    <a:lnTo>
                      <a:pt x="78" y="61"/>
                    </a:lnTo>
                    <a:lnTo>
                      <a:pt x="78" y="59"/>
                    </a:lnTo>
                    <a:lnTo>
                      <a:pt x="78" y="57"/>
                    </a:lnTo>
                    <a:lnTo>
                      <a:pt x="86" y="51"/>
                    </a:lnTo>
                    <a:lnTo>
                      <a:pt x="45" y="10"/>
                    </a:lnTo>
                    <a:lnTo>
                      <a:pt x="60" y="53"/>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4" name="Freeform 13"/>
              <p:cNvSpPr>
                <a:spLocks noEditPoints="1"/>
              </p:cNvSpPr>
              <p:nvPr/>
            </p:nvSpPr>
            <p:spPr bwMode="auto">
              <a:xfrm>
                <a:off x="425" y="341"/>
                <a:ext cx="67" cy="55"/>
              </a:xfrm>
              <a:custGeom>
                <a:avLst/>
                <a:gdLst>
                  <a:gd name="T0" fmla="*/ 52 w 67"/>
                  <a:gd name="T1" fmla="*/ 30 h 55"/>
                  <a:gd name="T2" fmla="*/ 41 w 67"/>
                  <a:gd name="T3" fmla="*/ 51 h 55"/>
                  <a:gd name="T4" fmla="*/ 26 w 67"/>
                  <a:gd name="T5" fmla="*/ 55 h 55"/>
                  <a:gd name="T6" fmla="*/ 15 w 67"/>
                  <a:gd name="T7" fmla="*/ 51 h 55"/>
                  <a:gd name="T8" fmla="*/ 13 w 67"/>
                  <a:gd name="T9" fmla="*/ 36 h 55"/>
                  <a:gd name="T10" fmla="*/ 24 w 67"/>
                  <a:gd name="T11" fmla="*/ 22 h 55"/>
                  <a:gd name="T12" fmla="*/ 30 w 67"/>
                  <a:gd name="T13" fmla="*/ 18 h 55"/>
                  <a:gd name="T14" fmla="*/ 39 w 67"/>
                  <a:gd name="T15" fmla="*/ 14 h 55"/>
                  <a:gd name="T16" fmla="*/ 30 w 67"/>
                  <a:gd name="T17" fmla="*/ 6 h 55"/>
                  <a:gd name="T18" fmla="*/ 21 w 67"/>
                  <a:gd name="T19" fmla="*/ 6 h 55"/>
                  <a:gd name="T20" fmla="*/ 11 w 67"/>
                  <a:gd name="T21" fmla="*/ 12 h 55"/>
                  <a:gd name="T22" fmla="*/ 4 w 67"/>
                  <a:gd name="T23" fmla="*/ 22 h 55"/>
                  <a:gd name="T24" fmla="*/ 2 w 67"/>
                  <a:gd name="T25" fmla="*/ 22 h 55"/>
                  <a:gd name="T26" fmla="*/ 0 w 67"/>
                  <a:gd name="T27" fmla="*/ 22 h 55"/>
                  <a:gd name="T28" fmla="*/ 0 w 67"/>
                  <a:gd name="T29" fmla="*/ 22 h 55"/>
                  <a:gd name="T30" fmla="*/ 0 w 67"/>
                  <a:gd name="T31" fmla="*/ 18 h 55"/>
                  <a:gd name="T32" fmla="*/ 8 w 67"/>
                  <a:gd name="T33" fmla="*/ 8 h 55"/>
                  <a:gd name="T34" fmla="*/ 19 w 67"/>
                  <a:gd name="T35" fmla="*/ 2 h 55"/>
                  <a:gd name="T36" fmla="*/ 32 w 67"/>
                  <a:gd name="T37" fmla="*/ 2 h 55"/>
                  <a:gd name="T38" fmla="*/ 58 w 67"/>
                  <a:gd name="T39" fmla="*/ 28 h 55"/>
                  <a:gd name="T40" fmla="*/ 65 w 67"/>
                  <a:gd name="T41" fmla="*/ 24 h 55"/>
                  <a:gd name="T42" fmla="*/ 67 w 67"/>
                  <a:gd name="T43" fmla="*/ 24 h 55"/>
                  <a:gd name="T44" fmla="*/ 67 w 67"/>
                  <a:gd name="T45" fmla="*/ 26 h 55"/>
                  <a:gd name="T46" fmla="*/ 67 w 67"/>
                  <a:gd name="T47" fmla="*/ 28 h 55"/>
                  <a:gd name="T48" fmla="*/ 56 w 67"/>
                  <a:gd name="T49" fmla="*/ 36 h 55"/>
                  <a:gd name="T50" fmla="*/ 39 w 67"/>
                  <a:gd name="T51" fmla="*/ 18 h 55"/>
                  <a:gd name="T52" fmla="*/ 32 w 67"/>
                  <a:gd name="T53" fmla="*/ 22 h 55"/>
                  <a:gd name="T54" fmla="*/ 21 w 67"/>
                  <a:gd name="T55" fmla="*/ 30 h 55"/>
                  <a:gd name="T56" fmla="*/ 17 w 67"/>
                  <a:gd name="T57" fmla="*/ 42 h 55"/>
                  <a:gd name="T58" fmla="*/ 24 w 67"/>
                  <a:gd name="T59" fmla="*/ 49 h 55"/>
                  <a:gd name="T60" fmla="*/ 32 w 67"/>
                  <a:gd name="T61" fmla="*/ 49 h 55"/>
                  <a:gd name="T62" fmla="*/ 41 w 67"/>
                  <a:gd name="T63" fmla="*/ 42 h 55"/>
                  <a:gd name="T64" fmla="*/ 47 w 67"/>
                  <a:gd name="T65" fmla="*/ 32 h 55"/>
                  <a:gd name="T66" fmla="*/ 41 w 67"/>
                  <a:gd name="T67" fmla="*/ 16 h 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7" h="55">
                    <a:moveTo>
                      <a:pt x="56" y="36"/>
                    </a:moveTo>
                    <a:lnTo>
                      <a:pt x="52" y="30"/>
                    </a:lnTo>
                    <a:lnTo>
                      <a:pt x="47" y="40"/>
                    </a:lnTo>
                    <a:lnTo>
                      <a:pt x="41" y="51"/>
                    </a:lnTo>
                    <a:lnTo>
                      <a:pt x="32" y="55"/>
                    </a:lnTo>
                    <a:lnTo>
                      <a:pt x="26" y="55"/>
                    </a:lnTo>
                    <a:lnTo>
                      <a:pt x="19" y="53"/>
                    </a:lnTo>
                    <a:lnTo>
                      <a:pt x="15" y="51"/>
                    </a:lnTo>
                    <a:lnTo>
                      <a:pt x="13" y="44"/>
                    </a:lnTo>
                    <a:lnTo>
                      <a:pt x="13" y="36"/>
                    </a:lnTo>
                    <a:lnTo>
                      <a:pt x="17" y="28"/>
                    </a:lnTo>
                    <a:lnTo>
                      <a:pt x="24" y="22"/>
                    </a:lnTo>
                    <a:lnTo>
                      <a:pt x="28" y="20"/>
                    </a:lnTo>
                    <a:lnTo>
                      <a:pt x="30" y="18"/>
                    </a:lnTo>
                    <a:lnTo>
                      <a:pt x="34" y="16"/>
                    </a:lnTo>
                    <a:lnTo>
                      <a:pt x="39" y="14"/>
                    </a:lnTo>
                    <a:lnTo>
                      <a:pt x="34" y="8"/>
                    </a:lnTo>
                    <a:lnTo>
                      <a:pt x="30" y="6"/>
                    </a:lnTo>
                    <a:lnTo>
                      <a:pt x="26" y="4"/>
                    </a:lnTo>
                    <a:lnTo>
                      <a:pt x="21" y="6"/>
                    </a:lnTo>
                    <a:lnTo>
                      <a:pt x="15" y="8"/>
                    </a:lnTo>
                    <a:lnTo>
                      <a:pt x="11" y="12"/>
                    </a:lnTo>
                    <a:lnTo>
                      <a:pt x="4" y="20"/>
                    </a:lnTo>
                    <a:lnTo>
                      <a:pt x="4" y="22"/>
                    </a:lnTo>
                    <a:lnTo>
                      <a:pt x="2" y="22"/>
                    </a:lnTo>
                    <a:lnTo>
                      <a:pt x="0" y="22"/>
                    </a:lnTo>
                    <a:lnTo>
                      <a:pt x="0" y="20"/>
                    </a:lnTo>
                    <a:lnTo>
                      <a:pt x="0" y="18"/>
                    </a:lnTo>
                    <a:lnTo>
                      <a:pt x="2" y="14"/>
                    </a:lnTo>
                    <a:lnTo>
                      <a:pt x="8" y="8"/>
                    </a:lnTo>
                    <a:lnTo>
                      <a:pt x="13" y="4"/>
                    </a:lnTo>
                    <a:lnTo>
                      <a:pt x="19" y="2"/>
                    </a:lnTo>
                    <a:lnTo>
                      <a:pt x="28" y="0"/>
                    </a:lnTo>
                    <a:lnTo>
                      <a:pt x="32" y="2"/>
                    </a:lnTo>
                    <a:lnTo>
                      <a:pt x="37" y="4"/>
                    </a:lnTo>
                    <a:lnTo>
                      <a:pt x="58" y="28"/>
                    </a:lnTo>
                    <a:lnTo>
                      <a:pt x="63" y="24"/>
                    </a:lnTo>
                    <a:lnTo>
                      <a:pt x="65" y="24"/>
                    </a:lnTo>
                    <a:lnTo>
                      <a:pt x="67" y="24"/>
                    </a:lnTo>
                    <a:lnTo>
                      <a:pt x="67" y="26"/>
                    </a:lnTo>
                    <a:lnTo>
                      <a:pt x="67" y="28"/>
                    </a:lnTo>
                    <a:lnTo>
                      <a:pt x="56" y="36"/>
                    </a:lnTo>
                    <a:close/>
                    <a:moveTo>
                      <a:pt x="41" y="16"/>
                    </a:moveTo>
                    <a:lnTo>
                      <a:pt x="39" y="18"/>
                    </a:lnTo>
                    <a:lnTo>
                      <a:pt x="34" y="20"/>
                    </a:lnTo>
                    <a:lnTo>
                      <a:pt x="32" y="22"/>
                    </a:lnTo>
                    <a:lnTo>
                      <a:pt x="28" y="24"/>
                    </a:lnTo>
                    <a:lnTo>
                      <a:pt x="21" y="30"/>
                    </a:lnTo>
                    <a:lnTo>
                      <a:pt x="17" y="38"/>
                    </a:lnTo>
                    <a:lnTo>
                      <a:pt x="17" y="42"/>
                    </a:lnTo>
                    <a:lnTo>
                      <a:pt x="19" y="46"/>
                    </a:lnTo>
                    <a:lnTo>
                      <a:pt x="24" y="49"/>
                    </a:lnTo>
                    <a:lnTo>
                      <a:pt x="26" y="51"/>
                    </a:lnTo>
                    <a:lnTo>
                      <a:pt x="32" y="49"/>
                    </a:lnTo>
                    <a:lnTo>
                      <a:pt x="37" y="46"/>
                    </a:lnTo>
                    <a:lnTo>
                      <a:pt x="41" y="42"/>
                    </a:lnTo>
                    <a:lnTo>
                      <a:pt x="45" y="38"/>
                    </a:lnTo>
                    <a:lnTo>
                      <a:pt x="47" y="32"/>
                    </a:lnTo>
                    <a:lnTo>
                      <a:pt x="47" y="24"/>
                    </a:lnTo>
                    <a:lnTo>
                      <a:pt x="41" y="16"/>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5" name="Freeform 14"/>
              <p:cNvSpPr>
                <a:spLocks/>
              </p:cNvSpPr>
              <p:nvPr/>
            </p:nvSpPr>
            <p:spPr bwMode="auto">
              <a:xfrm>
                <a:off x="472" y="286"/>
                <a:ext cx="76" cy="71"/>
              </a:xfrm>
              <a:custGeom>
                <a:avLst/>
                <a:gdLst>
                  <a:gd name="T0" fmla="*/ 18 w 76"/>
                  <a:gd name="T1" fmla="*/ 0 h 71"/>
                  <a:gd name="T2" fmla="*/ 55 w 76"/>
                  <a:gd name="T3" fmla="*/ 55 h 71"/>
                  <a:gd name="T4" fmla="*/ 72 w 76"/>
                  <a:gd name="T5" fmla="*/ 45 h 71"/>
                  <a:gd name="T6" fmla="*/ 74 w 76"/>
                  <a:gd name="T7" fmla="*/ 45 h 71"/>
                  <a:gd name="T8" fmla="*/ 74 w 76"/>
                  <a:gd name="T9" fmla="*/ 43 h 71"/>
                  <a:gd name="T10" fmla="*/ 76 w 76"/>
                  <a:gd name="T11" fmla="*/ 45 h 71"/>
                  <a:gd name="T12" fmla="*/ 76 w 76"/>
                  <a:gd name="T13" fmla="*/ 45 h 71"/>
                  <a:gd name="T14" fmla="*/ 76 w 76"/>
                  <a:gd name="T15" fmla="*/ 47 h 71"/>
                  <a:gd name="T16" fmla="*/ 76 w 76"/>
                  <a:gd name="T17" fmla="*/ 47 h 71"/>
                  <a:gd name="T18" fmla="*/ 76 w 76"/>
                  <a:gd name="T19" fmla="*/ 49 h 71"/>
                  <a:gd name="T20" fmla="*/ 74 w 76"/>
                  <a:gd name="T21" fmla="*/ 49 h 71"/>
                  <a:gd name="T22" fmla="*/ 37 w 76"/>
                  <a:gd name="T23" fmla="*/ 71 h 71"/>
                  <a:gd name="T24" fmla="*/ 37 w 76"/>
                  <a:gd name="T25" fmla="*/ 71 h 71"/>
                  <a:gd name="T26" fmla="*/ 35 w 76"/>
                  <a:gd name="T27" fmla="*/ 71 h 71"/>
                  <a:gd name="T28" fmla="*/ 35 w 76"/>
                  <a:gd name="T29" fmla="*/ 71 h 71"/>
                  <a:gd name="T30" fmla="*/ 33 w 76"/>
                  <a:gd name="T31" fmla="*/ 71 h 71"/>
                  <a:gd name="T32" fmla="*/ 33 w 76"/>
                  <a:gd name="T33" fmla="*/ 71 h 71"/>
                  <a:gd name="T34" fmla="*/ 33 w 76"/>
                  <a:gd name="T35" fmla="*/ 69 h 71"/>
                  <a:gd name="T36" fmla="*/ 35 w 76"/>
                  <a:gd name="T37" fmla="*/ 69 h 71"/>
                  <a:gd name="T38" fmla="*/ 35 w 76"/>
                  <a:gd name="T39" fmla="*/ 67 h 71"/>
                  <a:gd name="T40" fmla="*/ 52 w 76"/>
                  <a:gd name="T41" fmla="*/ 57 h 71"/>
                  <a:gd name="T42" fmla="*/ 16 w 76"/>
                  <a:gd name="T43" fmla="*/ 6 h 71"/>
                  <a:gd name="T44" fmla="*/ 5 w 76"/>
                  <a:gd name="T45" fmla="*/ 14 h 71"/>
                  <a:gd name="T46" fmla="*/ 3 w 76"/>
                  <a:gd name="T47" fmla="*/ 14 h 71"/>
                  <a:gd name="T48" fmla="*/ 0 w 76"/>
                  <a:gd name="T49" fmla="*/ 14 h 71"/>
                  <a:gd name="T50" fmla="*/ 0 w 76"/>
                  <a:gd name="T51" fmla="*/ 14 h 71"/>
                  <a:gd name="T52" fmla="*/ 0 w 76"/>
                  <a:gd name="T53" fmla="*/ 14 h 71"/>
                  <a:gd name="T54" fmla="*/ 0 w 76"/>
                  <a:gd name="T55" fmla="*/ 12 h 71"/>
                  <a:gd name="T56" fmla="*/ 0 w 76"/>
                  <a:gd name="T57" fmla="*/ 12 h 71"/>
                  <a:gd name="T58" fmla="*/ 0 w 76"/>
                  <a:gd name="T59" fmla="*/ 10 h 71"/>
                  <a:gd name="T60" fmla="*/ 18 w 76"/>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6" h="71">
                    <a:moveTo>
                      <a:pt x="18" y="0"/>
                    </a:moveTo>
                    <a:lnTo>
                      <a:pt x="55" y="55"/>
                    </a:lnTo>
                    <a:lnTo>
                      <a:pt x="72" y="45"/>
                    </a:lnTo>
                    <a:lnTo>
                      <a:pt x="74" y="45"/>
                    </a:lnTo>
                    <a:lnTo>
                      <a:pt x="74" y="43"/>
                    </a:lnTo>
                    <a:lnTo>
                      <a:pt x="76" y="45"/>
                    </a:lnTo>
                    <a:lnTo>
                      <a:pt x="76" y="47"/>
                    </a:lnTo>
                    <a:lnTo>
                      <a:pt x="76" y="49"/>
                    </a:lnTo>
                    <a:lnTo>
                      <a:pt x="74" y="49"/>
                    </a:lnTo>
                    <a:lnTo>
                      <a:pt x="37" y="71"/>
                    </a:lnTo>
                    <a:lnTo>
                      <a:pt x="35" y="71"/>
                    </a:lnTo>
                    <a:lnTo>
                      <a:pt x="33" y="71"/>
                    </a:lnTo>
                    <a:lnTo>
                      <a:pt x="33" y="69"/>
                    </a:lnTo>
                    <a:lnTo>
                      <a:pt x="35" y="69"/>
                    </a:lnTo>
                    <a:lnTo>
                      <a:pt x="35" y="67"/>
                    </a:lnTo>
                    <a:lnTo>
                      <a:pt x="52" y="57"/>
                    </a:lnTo>
                    <a:lnTo>
                      <a:pt x="16" y="6"/>
                    </a:lnTo>
                    <a:lnTo>
                      <a:pt x="5" y="14"/>
                    </a:lnTo>
                    <a:lnTo>
                      <a:pt x="3" y="14"/>
                    </a:lnTo>
                    <a:lnTo>
                      <a:pt x="0" y="14"/>
                    </a:lnTo>
                    <a:lnTo>
                      <a:pt x="0" y="12"/>
                    </a:lnTo>
                    <a:lnTo>
                      <a:pt x="0" y="10"/>
                    </a:lnTo>
                    <a:lnTo>
                      <a:pt x="18" y="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6" name="Freeform 15"/>
              <p:cNvSpPr>
                <a:spLocks noEditPoints="1"/>
              </p:cNvSpPr>
              <p:nvPr/>
            </p:nvSpPr>
            <p:spPr bwMode="auto">
              <a:xfrm>
                <a:off x="548" y="248"/>
                <a:ext cx="63" cy="75"/>
              </a:xfrm>
              <a:custGeom>
                <a:avLst/>
                <a:gdLst>
                  <a:gd name="T0" fmla="*/ 7 w 63"/>
                  <a:gd name="T1" fmla="*/ 0 h 75"/>
                  <a:gd name="T2" fmla="*/ 13 w 63"/>
                  <a:gd name="T3" fmla="*/ 10 h 75"/>
                  <a:gd name="T4" fmla="*/ 7 w 63"/>
                  <a:gd name="T5" fmla="*/ 14 h 75"/>
                  <a:gd name="T6" fmla="*/ 0 w 63"/>
                  <a:gd name="T7" fmla="*/ 2 h 75"/>
                  <a:gd name="T8" fmla="*/ 7 w 63"/>
                  <a:gd name="T9" fmla="*/ 0 h 75"/>
                  <a:gd name="T10" fmla="*/ 18 w 63"/>
                  <a:gd name="T11" fmla="*/ 20 h 75"/>
                  <a:gd name="T12" fmla="*/ 41 w 63"/>
                  <a:gd name="T13" fmla="*/ 58 h 75"/>
                  <a:gd name="T14" fmla="*/ 59 w 63"/>
                  <a:gd name="T15" fmla="*/ 50 h 75"/>
                  <a:gd name="T16" fmla="*/ 61 w 63"/>
                  <a:gd name="T17" fmla="*/ 48 h 75"/>
                  <a:gd name="T18" fmla="*/ 61 w 63"/>
                  <a:gd name="T19" fmla="*/ 48 h 75"/>
                  <a:gd name="T20" fmla="*/ 61 w 63"/>
                  <a:gd name="T21" fmla="*/ 50 h 75"/>
                  <a:gd name="T22" fmla="*/ 63 w 63"/>
                  <a:gd name="T23" fmla="*/ 50 h 75"/>
                  <a:gd name="T24" fmla="*/ 63 w 63"/>
                  <a:gd name="T25" fmla="*/ 50 h 75"/>
                  <a:gd name="T26" fmla="*/ 63 w 63"/>
                  <a:gd name="T27" fmla="*/ 52 h 75"/>
                  <a:gd name="T28" fmla="*/ 63 w 63"/>
                  <a:gd name="T29" fmla="*/ 52 h 75"/>
                  <a:gd name="T30" fmla="*/ 61 w 63"/>
                  <a:gd name="T31" fmla="*/ 54 h 75"/>
                  <a:gd name="T32" fmla="*/ 22 w 63"/>
                  <a:gd name="T33" fmla="*/ 73 h 75"/>
                  <a:gd name="T34" fmla="*/ 20 w 63"/>
                  <a:gd name="T35" fmla="*/ 75 h 75"/>
                  <a:gd name="T36" fmla="*/ 20 w 63"/>
                  <a:gd name="T37" fmla="*/ 75 h 75"/>
                  <a:gd name="T38" fmla="*/ 18 w 63"/>
                  <a:gd name="T39" fmla="*/ 75 h 75"/>
                  <a:gd name="T40" fmla="*/ 18 w 63"/>
                  <a:gd name="T41" fmla="*/ 73 h 75"/>
                  <a:gd name="T42" fmla="*/ 18 w 63"/>
                  <a:gd name="T43" fmla="*/ 73 h 75"/>
                  <a:gd name="T44" fmla="*/ 18 w 63"/>
                  <a:gd name="T45" fmla="*/ 71 h 75"/>
                  <a:gd name="T46" fmla="*/ 18 w 63"/>
                  <a:gd name="T47" fmla="*/ 71 h 75"/>
                  <a:gd name="T48" fmla="*/ 20 w 63"/>
                  <a:gd name="T49" fmla="*/ 68 h 75"/>
                  <a:gd name="T50" fmla="*/ 37 w 63"/>
                  <a:gd name="T51" fmla="*/ 60 h 75"/>
                  <a:gd name="T52" fmla="*/ 18 w 63"/>
                  <a:gd name="T53" fmla="*/ 26 h 75"/>
                  <a:gd name="T54" fmla="*/ 5 w 63"/>
                  <a:gd name="T55" fmla="*/ 34 h 75"/>
                  <a:gd name="T56" fmla="*/ 2 w 63"/>
                  <a:gd name="T57" fmla="*/ 34 h 75"/>
                  <a:gd name="T58" fmla="*/ 2 w 63"/>
                  <a:gd name="T59" fmla="*/ 34 h 75"/>
                  <a:gd name="T60" fmla="*/ 0 w 63"/>
                  <a:gd name="T61" fmla="*/ 34 h 75"/>
                  <a:gd name="T62" fmla="*/ 0 w 63"/>
                  <a:gd name="T63" fmla="*/ 32 h 75"/>
                  <a:gd name="T64" fmla="*/ 0 w 63"/>
                  <a:gd name="T65" fmla="*/ 32 h 75"/>
                  <a:gd name="T66" fmla="*/ 0 w 63"/>
                  <a:gd name="T67" fmla="*/ 30 h 75"/>
                  <a:gd name="T68" fmla="*/ 0 w 63"/>
                  <a:gd name="T69" fmla="*/ 30 h 75"/>
                  <a:gd name="T70" fmla="*/ 2 w 63"/>
                  <a:gd name="T71" fmla="*/ 28 h 75"/>
                  <a:gd name="T72" fmla="*/ 18 w 63"/>
                  <a:gd name="T73" fmla="*/ 2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 h="75">
                    <a:moveTo>
                      <a:pt x="7" y="0"/>
                    </a:moveTo>
                    <a:lnTo>
                      <a:pt x="13" y="10"/>
                    </a:lnTo>
                    <a:lnTo>
                      <a:pt x="7" y="14"/>
                    </a:lnTo>
                    <a:lnTo>
                      <a:pt x="0" y="2"/>
                    </a:lnTo>
                    <a:lnTo>
                      <a:pt x="7" y="0"/>
                    </a:lnTo>
                    <a:close/>
                    <a:moveTo>
                      <a:pt x="18" y="20"/>
                    </a:moveTo>
                    <a:lnTo>
                      <a:pt x="41" y="58"/>
                    </a:lnTo>
                    <a:lnTo>
                      <a:pt x="59" y="50"/>
                    </a:lnTo>
                    <a:lnTo>
                      <a:pt x="61" y="48"/>
                    </a:lnTo>
                    <a:lnTo>
                      <a:pt x="61" y="50"/>
                    </a:lnTo>
                    <a:lnTo>
                      <a:pt x="63" y="50"/>
                    </a:lnTo>
                    <a:lnTo>
                      <a:pt x="63" y="52"/>
                    </a:lnTo>
                    <a:lnTo>
                      <a:pt x="61" y="54"/>
                    </a:lnTo>
                    <a:lnTo>
                      <a:pt x="22" y="73"/>
                    </a:lnTo>
                    <a:lnTo>
                      <a:pt x="20" y="75"/>
                    </a:lnTo>
                    <a:lnTo>
                      <a:pt x="18" y="75"/>
                    </a:lnTo>
                    <a:lnTo>
                      <a:pt x="18" y="73"/>
                    </a:lnTo>
                    <a:lnTo>
                      <a:pt x="18" y="71"/>
                    </a:lnTo>
                    <a:lnTo>
                      <a:pt x="20" y="68"/>
                    </a:lnTo>
                    <a:lnTo>
                      <a:pt x="37" y="60"/>
                    </a:lnTo>
                    <a:lnTo>
                      <a:pt x="18" y="26"/>
                    </a:lnTo>
                    <a:lnTo>
                      <a:pt x="5" y="34"/>
                    </a:lnTo>
                    <a:lnTo>
                      <a:pt x="2" y="34"/>
                    </a:lnTo>
                    <a:lnTo>
                      <a:pt x="0" y="34"/>
                    </a:lnTo>
                    <a:lnTo>
                      <a:pt x="0" y="32"/>
                    </a:lnTo>
                    <a:lnTo>
                      <a:pt x="0" y="30"/>
                    </a:lnTo>
                    <a:lnTo>
                      <a:pt x="2" y="28"/>
                    </a:lnTo>
                    <a:lnTo>
                      <a:pt x="18" y="2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7" name="Freeform 16"/>
              <p:cNvSpPr>
                <a:spLocks noEditPoints="1"/>
              </p:cNvSpPr>
              <p:nvPr/>
            </p:nvSpPr>
            <p:spPr bwMode="auto">
              <a:xfrm>
                <a:off x="613" y="233"/>
                <a:ext cx="61" cy="53"/>
              </a:xfrm>
              <a:custGeom>
                <a:avLst/>
                <a:gdLst>
                  <a:gd name="T0" fmla="*/ 54 w 61"/>
                  <a:gd name="T1" fmla="*/ 17 h 53"/>
                  <a:gd name="T2" fmla="*/ 7 w 61"/>
                  <a:gd name="T3" fmla="*/ 37 h 53"/>
                  <a:gd name="T4" fmla="*/ 13 w 61"/>
                  <a:gd name="T5" fmla="*/ 43 h 53"/>
                  <a:gd name="T6" fmla="*/ 22 w 61"/>
                  <a:gd name="T7" fmla="*/ 47 h 53"/>
                  <a:gd name="T8" fmla="*/ 31 w 61"/>
                  <a:gd name="T9" fmla="*/ 49 h 53"/>
                  <a:gd name="T10" fmla="*/ 39 w 61"/>
                  <a:gd name="T11" fmla="*/ 45 h 53"/>
                  <a:gd name="T12" fmla="*/ 46 w 61"/>
                  <a:gd name="T13" fmla="*/ 43 h 53"/>
                  <a:gd name="T14" fmla="*/ 50 w 61"/>
                  <a:gd name="T15" fmla="*/ 39 h 53"/>
                  <a:gd name="T16" fmla="*/ 54 w 61"/>
                  <a:gd name="T17" fmla="*/ 35 h 53"/>
                  <a:gd name="T18" fmla="*/ 57 w 61"/>
                  <a:gd name="T19" fmla="*/ 31 h 53"/>
                  <a:gd name="T20" fmla="*/ 57 w 61"/>
                  <a:gd name="T21" fmla="*/ 31 h 53"/>
                  <a:gd name="T22" fmla="*/ 59 w 61"/>
                  <a:gd name="T23" fmla="*/ 31 h 53"/>
                  <a:gd name="T24" fmla="*/ 59 w 61"/>
                  <a:gd name="T25" fmla="*/ 31 h 53"/>
                  <a:gd name="T26" fmla="*/ 61 w 61"/>
                  <a:gd name="T27" fmla="*/ 31 h 53"/>
                  <a:gd name="T28" fmla="*/ 61 w 61"/>
                  <a:gd name="T29" fmla="*/ 31 h 53"/>
                  <a:gd name="T30" fmla="*/ 61 w 61"/>
                  <a:gd name="T31" fmla="*/ 33 h 53"/>
                  <a:gd name="T32" fmla="*/ 61 w 61"/>
                  <a:gd name="T33" fmla="*/ 33 h 53"/>
                  <a:gd name="T34" fmla="*/ 59 w 61"/>
                  <a:gd name="T35" fmla="*/ 39 h 53"/>
                  <a:gd name="T36" fmla="*/ 54 w 61"/>
                  <a:gd name="T37" fmla="*/ 43 h 53"/>
                  <a:gd name="T38" fmla="*/ 48 w 61"/>
                  <a:gd name="T39" fmla="*/ 47 h 53"/>
                  <a:gd name="T40" fmla="*/ 41 w 61"/>
                  <a:gd name="T41" fmla="*/ 49 h 53"/>
                  <a:gd name="T42" fmla="*/ 31 w 61"/>
                  <a:gd name="T43" fmla="*/ 53 h 53"/>
                  <a:gd name="T44" fmla="*/ 18 w 61"/>
                  <a:gd name="T45" fmla="*/ 51 h 53"/>
                  <a:gd name="T46" fmla="*/ 9 w 61"/>
                  <a:gd name="T47" fmla="*/ 45 h 53"/>
                  <a:gd name="T48" fmla="*/ 2 w 61"/>
                  <a:gd name="T49" fmla="*/ 37 h 53"/>
                  <a:gd name="T50" fmla="*/ 0 w 61"/>
                  <a:gd name="T51" fmla="*/ 29 h 53"/>
                  <a:gd name="T52" fmla="*/ 0 w 61"/>
                  <a:gd name="T53" fmla="*/ 23 h 53"/>
                  <a:gd name="T54" fmla="*/ 2 w 61"/>
                  <a:gd name="T55" fmla="*/ 19 h 53"/>
                  <a:gd name="T56" fmla="*/ 7 w 61"/>
                  <a:gd name="T57" fmla="*/ 10 h 53"/>
                  <a:gd name="T58" fmla="*/ 18 w 61"/>
                  <a:gd name="T59" fmla="*/ 4 h 53"/>
                  <a:gd name="T60" fmla="*/ 28 w 61"/>
                  <a:gd name="T61" fmla="*/ 0 h 53"/>
                  <a:gd name="T62" fmla="*/ 39 w 61"/>
                  <a:gd name="T63" fmla="*/ 2 h 53"/>
                  <a:gd name="T64" fmla="*/ 48 w 61"/>
                  <a:gd name="T65" fmla="*/ 8 h 53"/>
                  <a:gd name="T66" fmla="*/ 54 w 61"/>
                  <a:gd name="T67" fmla="*/ 17 h 53"/>
                  <a:gd name="T68" fmla="*/ 48 w 61"/>
                  <a:gd name="T69" fmla="*/ 15 h 53"/>
                  <a:gd name="T70" fmla="*/ 41 w 61"/>
                  <a:gd name="T71" fmla="*/ 10 h 53"/>
                  <a:gd name="T72" fmla="*/ 35 w 61"/>
                  <a:gd name="T73" fmla="*/ 6 h 53"/>
                  <a:gd name="T74" fmla="*/ 28 w 61"/>
                  <a:gd name="T75" fmla="*/ 6 h 53"/>
                  <a:gd name="T76" fmla="*/ 20 w 61"/>
                  <a:gd name="T77" fmla="*/ 8 h 53"/>
                  <a:gd name="T78" fmla="*/ 11 w 61"/>
                  <a:gd name="T79" fmla="*/ 12 h 53"/>
                  <a:gd name="T80" fmla="*/ 7 w 61"/>
                  <a:gd name="T81" fmla="*/ 19 h 53"/>
                  <a:gd name="T82" fmla="*/ 5 w 61"/>
                  <a:gd name="T83" fmla="*/ 25 h 53"/>
                  <a:gd name="T84" fmla="*/ 7 w 61"/>
                  <a:gd name="T85" fmla="*/ 33 h 53"/>
                  <a:gd name="T86" fmla="*/ 48 w 61"/>
                  <a:gd name="T87" fmla="*/ 15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 h="53">
                    <a:moveTo>
                      <a:pt x="54" y="17"/>
                    </a:moveTo>
                    <a:lnTo>
                      <a:pt x="7" y="37"/>
                    </a:lnTo>
                    <a:lnTo>
                      <a:pt x="13" y="43"/>
                    </a:lnTo>
                    <a:lnTo>
                      <a:pt x="22" y="47"/>
                    </a:lnTo>
                    <a:lnTo>
                      <a:pt x="31" y="49"/>
                    </a:lnTo>
                    <a:lnTo>
                      <a:pt x="39" y="45"/>
                    </a:lnTo>
                    <a:lnTo>
                      <a:pt x="46" y="43"/>
                    </a:lnTo>
                    <a:lnTo>
                      <a:pt x="50" y="39"/>
                    </a:lnTo>
                    <a:lnTo>
                      <a:pt x="54" y="35"/>
                    </a:lnTo>
                    <a:lnTo>
                      <a:pt x="57" y="31"/>
                    </a:lnTo>
                    <a:lnTo>
                      <a:pt x="59" y="31"/>
                    </a:lnTo>
                    <a:lnTo>
                      <a:pt x="61" y="31"/>
                    </a:lnTo>
                    <a:lnTo>
                      <a:pt x="61" y="33"/>
                    </a:lnTo>
                    <a:lnTo>
                      <a:pt x="59" y="39"/>
                    </a:lnTo>
                    <a:lnTo>
                      <a:pt x="54" y="43"/>
                    </a:lnTo>
                    <a:lnTo>
                      <a:pt x="48" y="47"/>
                    </a:lnTo>
                    <a:lnTo>
                      <a:pt x="41" y="49"/>
                    </a:lnTo>
                    <a:lnTo>
                      <a:pt x="31" y="53"/>
                    </a:lnTo>
                    <a:lnTo>
                      <a:pt x="18" y="51"/>
                    </a:lnTo>
                    <a:lnTo>
                      <a:pt x="9" y="45"/>
                    </a:lnTo>
                    <a:lnTo>
                      <a:pt x="2" y="37"/>
                    </a:lnTo>
                    <a:lnTo>
                      <a:pt x="0" y="29"/>
                    </a:lnTo>
                    <a:lnTo>
                      <a:pt x="0" y="23"/>
                    </a:lnTo>
                    <a:lnTo>
                      <a:pt x="2" y="19"/>
                    </a:lnTo>
                    <a:lnTo>
                      <a:pt x="7" y="10"/>
                    </a:lnTo>
                    <a:lnTo>
                      <a:pt x="18" y="4"/>
                    </a:lnTo>
                    <a:lnTo>
                      <a:pt x="28" y="0"/>
                    </a:lnTo>
                    <a:lnTo>
                      <a:pt x="39" y="2"/>
                    </a:lnTo>
                    <a:lnTo>
                      <a:pt x="48" y="8"/>
                    </a:lnTo>
                    <a:lnTo>
                      <a:pt x="54" y="17"/>
                    </a:lnTo>
                    <a:close/>
                    <a:moveTo>
                      <a:pt x="48" y="15"/>
                    </a:moveTo>
                    <a:lnTo>
                      <a:pt x="41" y="10"/>
                    </a:lnTo>
                    <a:lnTo>
                      <a:pt x="35" y="6"/>
                    </a:lnTo>
                    <a:lnTo>
                      <a:pt x="28" y="6"/>
                    </a:lnTo>
                    <a:lnTo>
                      <a:pt x="20" y="8"/>
                    </a:lnTo>
                    <a:lnTo>
                      <a:pt x="11" y="12"/>
                    </a:lnTo>
                    <a:lnTo>
                      <a:pt x="7" y="19"/>
                    </a:lnTo>
                    <a:lnTo>
                      <a:pt x="5" y="25"/>
                    </a:lnTo>
                    <a:lnTo>
                      <a:pt x="7" y="33"/>
                    </a:lnTo>
                    <a:lnTo>
                      <a:pt x="48" y="15"/>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8" name="Freeform 17"/>
              <p:cNvSpPr>
                <a:spLocks/>
              </p:cNvSpPr>
              <p:nvPr/>
            </p:nvSpPr>
            <p:spPr bwMode="auto">
              <a:xfrm>
                <a:off x="674" y="207"/>
                <a:ext cx="71" cy="59"/>
              </a:xfrm>
              <a:custGeom>
                <a:avLst/>
                <a:gdLst>
                  <a:gd name="T0" fmla="*/ 15 w 71"/>
                  <a:gd name="T1" fmla="*/ 16 h 59"/>
                  <a:gd name="T2" fmla="*/ 22 w 71"/>
                  <a:gd name="T3" fmla="*/ 6 h 59"/>
                  <a:gd name="T4" fmla="*/ 28 w 71"/>
                  <a:gd name="T5" fmla="*/ 2 h 59"/>
                  <a:gd name="T6" fmla="*/ 39 w 71"/>
                  <a:gd name="T7" fmla="*/ 2 h 59"/>
                  <a:gd name="T8" fmla="*/ 48 w 71"/>
                  <a:gd name="T9" fmla="*/ 4 h 59"/>
                  <a:gd name="T10" fmla="*/ 52 w 71"/>
                  <a:gd name="T11" fmla="*/ 10 h 59"/>
                  <a:gd name="T12" fmla="*/ 67 w 71"/>
                  <a:gd name="T13" fmla="*/ 36 h 59"/>
                  <a:gd name="T14" fmla="*/ 69 w 71"/>
                  <a:gd name="T15" fmla="*/ 36 h 59"/>
                  <a:gd name="T16" fmla="*/ 71 w 71"/>
                  <a:gd name="T17" fmla="*/ 38 h 59"/>
                  <a:gd name="T18" fmla="*/ 71 w 71"/>
                  <a:gd name="T19" fmla="*/ 41 h 59"/>
                  <a:gd name="T20" fmla="*/ 69 w 71"/>
                  <a:gd name="T21" fmla="*/ 43 h 59"/>
                  <a:gd name="T22" fmla="*/ 56 w 71"/>
                  <a:gd name="T23" fmla="*/ 47 h 59"/>
                  <a:gd name="T24" fmla="*/ 54 w 71"/>
                  <a:gd name="T25" fmla="*/ 47 h 59"/>
                  <a:gd name="T26" fmla="*/ 52 w 71"/>
                  <a:gd name="T27" fmla="*/ 45 h 59"/>
                  <a:gd name="T28" fmla="*/ 54 w 71"/>
                  <a:gd name="T29" fmla="*/ 43 h 59"/>
                  <a:gd name="T30" fmla="*/ 58 w 71"/>
                  <a:gd name="T31" fmla="*/ 41 h 59"/>
                  <a:gd name="T32" fmla="*/ 45 w 71"/>
                  <a:gd name="T33" fmla="*/ 10 h 59"/>
                  <a:gd name="T34" fmla="*/ 37 w 71"/>
                  <a:gd name="T35" fmla="*/ 6 h 59"/>
                  <a:gd name="T36" fmla="*/ 28 w 71"/>
                  <a:gd name="T37" fmla="*/ 8 h 59"/>
                  <a:gd name="T38" fmla="*/ 22 w 71"/>
                  <a:gd name="T39" fmla="*/ 14 h 59"/>
                  <a:gd name="T40" fmla="*/ 28 w 71"/>
                  <a:gd name="T41" fmla="*/ 51 h 59"/>
                  <a:gd name="T42" fmla="*/ 35 w 71"/>
                  <a:gd name="T43" fmla="*/ 49 h 59"/>
                  <a:gd name="T44" fmla="*/ 37 w 71"/>
                  <a:gd name="T45" fmla="*/ 49 h 59"/>
                  <a:gd name="T46" fmla="*/ 37 w 71"/>
                  <a:gd name="T47" fmla="*/ 51 h 59"/>
                  <a:gd name="T48" fmla="*/ 37 w 71"/>
                  <a:gd name="T49" fmla="*/ 53 h 59"/>
                  <a:gd name="T50" fmla="*/ 19 w 71"/>
                  <a:gd name="T51" fmla="*/ 59 h 59"/>
                  <a:gd name="T52" fmla="*/ 17 w 71"/>
                  <a:gd name="T53" fmla="*/ 59 h 59"/>
                  <a:gd name="T54" fmla="*/ 15 w 71"/>
                  <a:gd name="T55" fmla="*/ 57 h 59"/>
                  <a:gd name="T56" fmla="*/ 15 w 71"/>
                  <a:gd name="T57" fmla="*/ 55 h 59"/>
                  <a:gd name="T58" fmla="*/ 17 w 71"/>
                  <a:gd name="T59" fmla="*/ 55 h 59"/>
                  <a:gd name="T60" fmla="*/ 9 w 71"/>
                  <a:gd name="T61" fmla="*/ 16 h 59"/>
                  <a:gd name="T62" fmla="*/ 4 w 71"/>
                  <a:gd name="T63" fmla="*/ 18 h 59"/>
                  <a:gd name="T64" fmla="*/ 2 w 71"/>
                  <a:gd name="T65" fmla="*/ 16 h 59"/>
                  <a:gd name="T66" fmla="*/ 0 w 71"/>
                  <a:gd name="T67" fmla="*/ 16 h 59"/>
                  <a:gd name="T68" fmla="*/ 2 w 71"/>
                  <a:gd name="T69" fmla="*/ 14 h 59"/>
                  <a:gd name="T70" fmla="*/ 13 w 71"/>
                  <a:gd name="T71" fmla="*/ 10 h 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1" h="59">
                    <a:moveTo>
                      <a:pt x="13" y="10"/>
                    </a:moveTo>
                    <a:lnTo>
                      <a:pt x="15" y="16"/>
                    </a:lnTo>
                    <a:lnTo>
                      <a:pt x="19" y="10"/>
                    </a:lnTo>
                    <a:lnTo>
                      <a:pt x="22" y="6"/>
                    </a:lnTo>
                    <a:lnTo>
                      <a:pt x="26" y="4"/>
                    </a:lnTo>
                    <a:lnTo>
                      <a:pt x="28" y="2"/>
                    </a:lnTo>
                    <a:lnTo>
                      <a:pt x="35" y="0"/>
                    </a:lnTo>
                    <a:lnTo>
                      <a:pt x="39" y="2"/>
                    </a:lnTo>
                    <a:lnTo>
                      <a:pt x="43" y="2"/>
                    </a:lnTo>
                    <a:lnTo>
                      <a:pt x="48" y="4"/>
                    </a:lnTo>
                    <a:lnTo>
                      <a:pt x="50" y="8"/>
                    </a:lnTo>
                    <a:lnTo>
                      <a:pt x="52" y="10"/>
                    </a:lnTo>
                    <a:lnTo>
                      <a:pt x="63" y="38"/>
                    </a:lnTo>
                    <a:lnTo>
                      <a:pt x="67" y="36"/>
                    </a:lnTo>
                    <a:lnTo>
                      <a:pt x="69" y="36"/>
                    </a:lnTo>
                    <a:lnTo>
                      <a:pt x="71" y="38"/>
                    </a:lnTo>
                    <a:lnTo>
                      <a:pt x="71" y="41"/>
                    </a:lnTo>
                    <a:lnTo>
                      <a:pt x="69" y="43"/>
                    </a:lnTo>
                    <a:lnTo>
                      <a:pt x="56" y="47"/>
                    </a:lnTo>
                    <a:lnTo>
                      <a:pt x="54" y="47"/>
                    </a:lnTo>
                    <a:lnTo>
                      <a:pt x="52" y="45"/>
                    </a:lnTo>
                    <a:lnTo>
                      <a:pt x="52" y="43"/>
                    </a:lnTo>
                    <a:lnTo>
                      <a:pt x="54" y="43"/>
                    </a:lnTo>
                    <a:lnTo>
                      <a:pt x="54" y="41"/>
                    </a:lnTo>
                    <a:lnTo>
                      <a:pt x="58" y="41"/>
                    </a:lnTo>
                    <a:lnTo>
                      <a:pt x="48" y="14"/>
                    </a:lnTo>
                    <a:lnTo>
                      <a:pt x="45" y="10"/>
                    </a:lnTo>
                    <a:lnTo>
                      <a:pt x="41" y="6"/>
                    </a:lnTo>
                    <a:lnTo>
                      <a:pt x="37" y="6"/>
                    </a:lnTo>
                    <a:lnTo>
                      <a:pt x="30" y="6"/>
                    </a:lnTo>
                    <a:lnTo>
                      <a:pt x="28" y="8"/>
                    </a:lnTo>
                    <a:lnTo>
                      <a:pt x="24" y="10"/>
                    </a:lnTo>
                    <a:lnTo>
                      <a:pt x="22" y="14"/>
                    </a:lnTo>
                    <a:lnTo>
                      <a:pt x="17" y="22"/>
                    </a:lnTo>
                    <a:lnTo>
                      <a:pt x="28" y="51"/>
                    </a:lnTo>
                    <a:lnTo>
                      <a:pt x="32" y="49"/>
                    </a:lnTo>
                    <a:lnTo>
                      <a:pt x="35" y="49"/>
                    </a:lnTo>
                    <a:lnTo>
                      <a:pt x="37" y="49"/>
                    </a:lnTo>
                    <a:lnTo>
                      <a:pt x="37" y="51"/>
                    </a:lnTo>
                    <a:lnTo>
                      <a:pt x="37" y="53"/>
                    </a:lnTo>
                    <a:lnTo>
                      <a:pt x="35" y="53"/>
                    </a:lnTo>
                    <a:lnTo>
                      <a:pt x="19" y="59"/>
                    </a:lnTo>
                    <a:lnTo>
                      <a:pt x="17" y="59"/>
                    </a:lnTo>
                    <a:lnTo>
                      <a:pt x="15" y="59"/>
                    </a:lnTo>
                    <a:lnTo>
                      <a:pt x="15" y="57"/>
                    </a:lnTo>
                    <a:lnTo>
                      <a:pt x="15" y="55"/>
                    </a:lnTo>
                    <a:lnTo>
                      <a:pt x="17" y="55"/>
                    </a:lnTo>
                    <a:lnTo>
                      <a:pt x="24" y="53"/>
                    </a:lnTo>
                    <a:lnTo>
                      <a:pt x="9" y="16"/>
                    </a:lnTo>
                    <a:lnTo>
                      <a:pt x="4" y="16"/>
                    </a:lnTo>
                    <a:lnTo>
                      <a:pt x="4" y="18"/>
                    </a:lnTo>
                    <a:lnTo>
                      <a:pt x="2" y="18"/>
                    </a:lnTo>
                    <a:lnTo>
                      <a:pt x="2" y="16"/>
                    </a:lnTo>
                    <a:lnTo>
                      <a:pt x="0" y="16"/>
                    </a:lnTo>
                    <a:lnTo>
                      <a:pt x="2" y="14"/>
                    </a:lnTo>
                    <a:lnTo>
                      <a:pt x="4" y="12"/>
                    </a:lnTo>
                    <a:lnTo>
                      <a:pt x="13" y="1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59" name="Freeform 18"/>
              <p:cNvSpPr>
                <a:spLocks/>
              </p:cNvSpPr>
              <p:nvPr/>
            </p:nvSpPr>
            <p:spPr bwMode="auto">
              <a:xfrm>
                <a:off x="745" y="187"/>
                <a:ext cx="70" cy="56"/>
              </a:xfrm>
              <a:custGeom>
                <a:avLst/>
                <a:gdLst>
                  <a:gd name="T0" fmla="*/ 13 w 70"/>
                  <a:gd name="T1" fmla="*/ 14 h 56"/>
                  <a:gd name="T2" fmla="*/ 22 w 70"/>
                  <a:gd name="T3" fmla="*/ 6 h 56"/>
                  <a:gd name="T4" fmla="*/ 31 w 70"/>
                  <a:gd name="T5" fmla="*/ 2 h 56"/>
                  <a:gd name="T6" fmla="*/ 39 w 70"/>
                  <a:gd name="T7" fmla="*/ 2 h 56"/>
                  <a:gd name="T8" fmla="*/ 48 w 70"/>
                  <a:gd name="T9" fmla="*/ 4 h 56"/>
                  <a:gd name="T10" fmla="*/ 52 w 70"/>
                  <a:gd name="T11" fmla="*/ 12 h 56"/>
                  <a:gd name="T12" fmla="*/ 65 w 70"/>
                  <a:gd name="T13" fmla="*/ 38 h 56"/>
                  <a:gd name="T14" fmla="*/ 68 w 70"/>
                  <a:gd name="T15" fmla="*/ 38 h 56"/>
                  <a:gd name="T16" fmla="*/ 70 w 70"/>
                  <a:gd name="T17" fmla="*/ 40 h 56"/>
                  <a:gd name="T18" fmla="*/ 68 w 70"/>
                  <a:gd name="T19" fmla="*/ 42 h 56"/>
                  <a:gd name="T20" fmla="*/ 65 w 70"/>
                  <a:gd name="T21" fmla="*/ 44 h 56"/>
                  <a:gd name="T22" fmla="*/ 52 w 70"/>
                  <a:gd name="T23" fmla="*/ 46 h 56"/>
                  <a:gd name="T24" fmla="*/ 50 w 70"/>
                  <a:gd name="T25" fmla="*/ 46 h 56"/>
                  <a:gd name="T26" fmla="*/ 50 w 70"/>
                  <a:gd name="T27" fmla="*/ 44 h 56"/>
                  <a:gd name="T28" fmla="*/ 52 w 70"/>
                  <a:gd name="T29" fmla="*/ 42 h 56"/>
                  <a:gd name="T30" fmla="*/ 48 w 70"/>
                  <a:gd name="T31" fmla="*/ 14 h 56"/>
                  <a:gd name="T32" fmla="*/ 42 w 70"/>
                  <a:gd name="T33" fmla="*/ 6 h 56"/>
                  <a:gd name="T34" fmla="*/ 31 w 70"/>
                  <a:gd name="T35" fmla="*/ 6 h 56"/>
                  <a:gd name="T36" fmla="*/ 24 w 70"/>
                  <a:gd name="T37" fmla="*/ 10 h 56"/>
                  <a:gd name="T38" fmla="*/ 16 w 70"/>
                  <a:gd name="T39" fmla="*/ 22 h 56"/>
                  <a:gd name="T40" fmla="*/ 31 w 70"/>
                  <a:gd name="T41" fmla="*/ 48 h 56"/>
                  <a:gd name="T42" fmla="*/ 33 w 70"/>
                  <a:gd name="T43" fmla="*/ 48 h 56"/>
                  <a:gd name="T44" fmla="*/ 33 w 70"/>
                  <a:gd name="T45" fmla="*/ 50 h 56"/>
                  <a:gd name="T46" fmla="*/ 33 w 70"/>
                  <a:gd name="T47" fmla="*/ 52 h 56"/>
                  <a:gd name="T48" fmla="*/ 16 w 70"/>
                  <a:gd name="T49" fmla="*/ 56 h 56"/>
                  <a:gd name="T50" fmla="*/ 13 w 70"/>
                  <a:gd name="T51" fmla="*/ 56 h 56"/>
                  <a:gd name="T52" fmla="*/ 11 w 70"/>
                  <a:gd name="T53" fmla="*/ 54 h 56"/>
                  <a:gd name="T54" fmla="*/ 11 w 70"/>
                  <a:gd name="T55" fmla="*/ 52 h 56"/>
                  <a:gd name="T56" fmla="*/ 13 w 70"/>
                  <a:gd name="T57" fmla="*/ 52 h 56"/>
                  <a:gd name="T58" fmla="*/ 9 w 70"/>
                  <a:gd name="T59" fmla="*/ 14 h 56"/>
                  <a:gd name="T60" fmla="*/ 3 w 70"/>
                  <a:gd name="T61" fmla="*/ 14 h 56"/>
                  <a:gd name="T62" fmla="*/ 0 w 70"/>
                  <a:gd name="T63" fmla="*/ 14 h 56"/>
                  <a:gd name="T64" fmla="*/ 0 w 70"/>
                  <a:gd name="T65" fmla="*/ 12 h 56"/>
                  <a:gd name="T66" fmla="*/ 3 w 70"/>
                  <a:gd name="T67" fmla="*/ 10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0" h="56">
                    <a:moveTo>
                      <a:pt x="11" y="8"/>
                    </a:moveTo>
                    <a:lnTo>
                      <a:pt x="13" y="14"/>
                    </a:lnTo>
                    <a:lnTo>
                      <a:pt x="18" y="10"/>
                    </a:lnTo>
                    <a:lnTo>
                      <a:pt x="22" y="6"/>
                    </a:lnTo>
                    <a:lnTo>
                      <a:pt x="26" y="4"/>
                    </a:lnTo>
                    <a:lnTo>
                      <a:pt x="31" y="2"/>
                    </a:lnTo>
                    <a:lnTo>
                      <a:pt x="35" y="0"/>
                    </a:lnTo>
                    <a:lnTo>
                      <a:pt x="39" y="2"/>
                    </a:lnTo>
                    <a:lnTo>
                      <a:pt x="44" y="2"/>
                    </a:lnTo>
                    <a:lnTo>
                      <a:pt x="48" y="4"/>
                    </a:lnTo>
                    <a:lnTo>
                      <a:pt x="50" y="8"/>
                    </a:lnTo>
                    <a:lnTo>
                      <a:pt x="52" y="12"/>
                    </a:lnTo>
                    <a:lnTo>
                      <a:pt x="61" y="40"/>
                    </a:lnTo>
                    <a:lnTo>
                      <a:pt x="65" y="38"/>
                    </a:lnTo>
                    <a:lnTo>
                      <a:pt x="68" y="38"/>
                    </a:lnTo>
                    <a:lnTo>
                      <a:pt x="70" y="40"/>
                    </a:lnTo>
                    <a:lnTo>
                      <a:pt x="70" y="42"/>
                    </a:lnTo>
                    <a:lnTo>
                      <a:pt x="68" y="42"/>
                    </a:lnTo>
                    <a:lnTo>
                      <a:pt x="65" y="44"/>
                    </a:lnTo>
                    <a:lnTo>
                      <a:pt x="52" y="46"/>
                    </a:lnTo>
                    <a:lnTo>
                      <a:pt x="50" y="46"/>
                    </a:lnTo>
                    <a:lnTo>
                      <a:pt x="50" y="44"/>
                    </a:lnTo>
                    <a:lnTo>
                      <a:pt x="50" y="42"/>
                    </a:lnTo>
                    <a:lnTo>
                      <a:pt x="52" y="42"/>
                    </a:lnTo>
                    <a:lnTo>
                      <a:pt x="57" y="40"/>
                    </a:lnTo>
                    <a:lnTo>
                      <a:pt x="48" y="14"/>
                    </a:lnTo>
                    <a:lnTo>
                      <a:pt x="46" y="10"/>
                    </a:lnTo>
                    <a:lnTo>
                      <a:pt x="42" y="6"/>
                    </a:lnTo>
                    <a:lnTo>
                      <a:pt x="37" y="6"/>
                    </a:lnTo>
                    <a:lnTo>
                      <a:pt x="31" y="6"/>
                    </a:lnTo>
                    <a:lnTo>
                      <a:pt x="29" y="8"/>
                    </a:lnTo>
                    <a:lnTo>
                      <a:pt x="24" y="10"/>
                    </a:lnTo>
                    <a:lnTo>
                      <a:pt x="20" y="14"/>
                    </a:lnTo>
                    <a:lnTo>
                      <a:pt x="16" y="22"/>
                    </a:lnTo>
                    <a:lnTo>
                      <a:pt x="24" y="48"/>
                    </a:lnTo>
                    <a:lnTo>
                      <a:pt x="31" y="48"/>
                    </a:lnTo>
                    <a:lnTo>
                      <a:pt x="33" y="48"/>
                    </a:lnTo>
                    <a:lnTo>
                      <a:pt x="33" y="50"/>
                    </a:lnTo>
                    <a:lnTo>
                      <a:pt x="33" y="52"/>
                    </a:lnTo>
                    <a:lnTo>
                      <a:pt x="31" y="52"/>
                    </a:lnTo>
                    <a:lnTo>
                      <a:pt x="16" y="56"/>
                    </a:lnTo>
                    <a:lnTo>
                      <a:pt x="13" y="56"/>
                    </a:lnTo>
                    <a:lnTo>
                      <a:pt x="11" y="56"/>
                    </a:lnTo>
                    <a:lnTo>
                      <a:pt x="11" y="54"/>
                    </a:lnTo>
                    <a:lnTo>
                      <a:pt x="11" y="52"/>
                    </a:lnTo>
                    <a:lnTo>
                      <a:pt x="13" y="52"/>
                    </a:lnTo>
                    <a:lnTo>
                      <a:pt x="20" y="50"/>
                    </a:lnTo>
                    <a:lnTo>
                      <a:pt x="9" y="14"/>
                    </a:lnTo>
                    <a:lnTo>
                      <a:pt x="5" y="14"/>
                    </a:lnTo>
                    <a:lnTo>
                      <a:pt x="3" y="14"/>
                    </a:lnTo>
                    <a:lnTo>
                      <a:pt x="0" y="14"/>
                    </a:lnTo>
                    <a:lnTo>
                      <a:pt x="0" y="12"/>
                    </a:lnTo>
                    <a:lnTo>
                      <a:pt x="3" y="10"/>
                    </a:lnTo>
                    <a:lnTo>
                      <a:pt x="11" y="8"/>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60" name="Freeform 19"/>
              <p:cNvSpPr>
                <a:spLocks noEditPoints="1"/>
              </p:cNvSpPr>
              <p:nvPr/>
            </p:nvSpPr>
            <p:spPr bwMode="auto">
              <a:xfrm>
                <a:off x="821" y="172"/>
                <a:ext cx="59" cy="51"/>
              </a:xfrm>
              <a:custGeom>
                <a:avLst/>
                <a:gdLst>
                  <a:gd name="T0" fmla="*/ 57 w 59"/>
                  <a:gd name="T1" fmla="*/ 23 h 51"/>
                  <a:gd name="T2" fmla="*/ 7 w 59"/>
                  <a:gd name="T3" fmla="*/ 31 h 51"/>
                  <a:gd name="T4" fmla="*/ 11 w 59"/>
                  <a:gd name="T5" fmla="*/ 39 h 51"/>
                  <a:gd name="T6" fmla="*/ 18 w 59"/>
                  <a:gd name="T7" fmla="*/ 45 h 51"/>
                  <a:gd name="T8" fmla="*/ 26 w 59"/>
                  <a:gd name="T9" fmla="*/ 47 h 51"/>
                  <a:gd name="T10" fmla="*/ 35 w 59"/>
                  <a:gd name="T11" fmla="*/ 47 h 51"/>
                  <a:gd name="T12" fmla="*/ 41 w 59"/>
                  <a:gd name="T13" fmla="*/ 45 h 51"/>
                  <a:gd name="T14" fmla="*/ 46 w 59"/>
                  <a:gd name="T15" fmla="*/ 43 h 51"/>
                  <a:gd name="T16" fmla="*/ 50 w 59"/>
                  <a:gd name="T17" fmla="*/ 41 h 51"/>
                  <a:gd name="T18" fmla="*/ 54 w 59"/>
                  <a:gd name="T19" fmla="*/ 37 h 51"/>
                  <a:gd name="T20" fmla="*/ 57 w 59"/>
                  <a:gd name="T21" fmla="*/ 37 h 51"/>
                  <a:gd name="T22" fmla="*/ 57 w 59"/>
                  <a:gd name="T23" fmla="*/ 35 h 51"/>
                  <a:gd name="T24" fmla="*/ 59 w 59"/>
                  <a:gd name="T25" fmla="*/ 35 h 51"/>
                  <a:gd name="T26" fmla="*/ 59 w 59"/>
                  <a:gd name="T27" fmla="*/ 37 h 51"/>
                  <a:gd name="T28" fmla="*/ 59 w 59"/>
                  <a:gd name="T29" fmla="*/ 37 h 51"/>
                  <a:gd name="T30" fmla="*/ 59 w 59"/>
                  <a:gd name="T31" fmla="*/ 39 h 51"/>
                  <a:gd name="T32" fmla="*/ 59 w 59"/>
                  <a:gd name="T33" fmla="*/ 39 h 51"/>
                  <a:gd name="T34" fmla="*/ 54 w 59"/>
                  <a:gd name="T35" fmla="*/ 43 h 51"/>
                  <a:gd name="T36" fmla="*/ 50 w 59"/>
                  <a:gd name="T37" fmla="*/ 47 h 51"/>
                  <a:gd name="T38" fmla="*/ 44 w 59"/>
                  <a:gd name="T39" fmla="*/ 49 h 51"/>
                  <a:gd name="T40" fmla="*/ 35 w 59"/>
                  <a:gd name="T41" fmla="*/ 51 h 51"/>
                  <a:gd name="T42" fmla="*/ 24 w 59"/>
                  <a:gd name="T43" fmla="*/ 51 h 51"/>
                  <a:gd name="T44" fmla="*/ 13 w 59"/>
                  <a:gd name="T45" fmla="*/ 47 h 51"/>
                  <a:gd name="T46" fmla="*/ 5 w 59"/>
                  <a:gd name="T47" fmla="*/ 39 h 51"/>
                  <a:gd name="T48" fmla="*/ 0 w 59"/>
                  <a:gd name="T49" fmla="*/ 31 h 51"/>
                  <a:gd name="T50" fmla="*/ 0 w 59"/>
                  <a:gd name="T51" fmla="*/ 21 h 51"/>
                  <a:gd name="T52" fmla="*/ 5 w 59"/>
                  <a:gd name="T53" fmla="*/ 13 h 51"/>
                  <a:gd name="T54" fmla="*/ 13 w 59"/>
                  <a:gd name="T55" fmla="*/ 4 h 51"/>
                  <a:gd name="T56" fmla="*/ 24 w 59"/>
                  <a:gd name="T57" fmla="*/ 0 h 51"/>
                  <a:gd name="T58" fmla="*/ 35 w 59"/>
                  <a:gd name="T59" fmla="*/ 0 h 51"/>
                  <a:gd name="T60" fmla="*/ 44 w 59"/>
                  <a:gd name="T61" fmla="*/ 4 h 51"/>
                  <a:gd name="T62" fmla="*/ 52 w 59"/>
                  <a:gd name="T63" fmla="*/ 13 h 51"/>
                  <a:gd name="T64" fmla="*/ 57 w 59"/>
                  <a:gd name="T65" fmla="*/ 23 h 51"/>
                  <a:gd name="T66" fmla="*/ 50 w 59"/>
                  <a:gd name="T67" fmla="*/ 19 h 51"/>
                  <a:gd name="T68" fmla="*/ 46 w 59"/>
                  <a:gd name="T69" fmla="*/ 13 h 51"/>
                  <a:gd name="T70" fmla="*/ 39 w 59"/>
                  <a:gd name="T71" fmla="*/ 9 h 51"/>
                  <a:gd name="T72" fmla="*/ 33 w 59"/>
                  <a:gd name="T73" fmla="*/ 4 h 51"/>
                  <a:gd name="T74" fmla="*/ 24 w 59"/>
                  <a:gd name="T75" fmla="*/ 7 h 51"/>
                  <a:gd name="T76" fmla="*/ 15 w 59"/>
                  <a:gd name="T77" fmla="*/ 9 h 51"/>
                  <a:gd name="T78" fmla="*/ 11 w 59"/>
                  <a:gd name="T79" fmla="*/ 13 h 51"/>
                  <a:gd name="T80" fmla="*/ 7 w 59"/>
                  <a:gd name="T81" fmla="*/ 19 h 51"/>
                  <a:gd name="T82" fmla="*/ 5 w 59"/>
                  <a:gd name="T83" fmla="*/ 27 h 51"/>
                  <a:gd name="T84" fmla="*/ 50 w 59"/>
                  <a:gd name="T85" fmla="*/ 19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 h="51">
                    <a:moveTo>
                      <a:pt x="57" y="23"/>
                    </a:moveTo>
                    <a:lnTo>
                      <a:pt x="7" y="31"/>
                    </a:lnTo>
                    <a:lnTo>
                      <a:pt x="11" y="39"/>
                    </a:lnTo>
                    <a:lnTo>
                      <a:pt x="18" y="45"/>
                    </a:lnTo>
                    <a:lnTo>
                      <a:pt x="26" y="47"/>
                    </a:lnTo>
                    <a:lnTo>
                      <a:pt x="35" y="47"/>
                    </a:lnTo>
                    <a:lnTo>
                      <a:pt x="41" y="45"/>
                    </a:lnTo>
                    <a:lnTo>
                      <a:pt x="46" y="43"/>
                    </a:lnTo>
                    <a:lnTo>
                      <a:pt x="50" y="41"/>
                    </a:lnTo>
                    <a:lnTo>
                      <a:pt x="54" y="37"/>
                    </a:lnTo>
                    <a:lnTo>
                      <a:pt x="57" y="37"/>
                    </a:lnTo>
                    <a:lnTo>
                      <a:pt x="57" y="35"/>
                    </a:lnTo>
                    <a:lnTo>
                      <a:pt x="59" y="35"/>
                    </a:lnTo>
                    <a:lnTo>
                      <a:pt x="59" y="37"/>
                    </a:lnTo>
                    <a:lnTo>
                      <a:pt x="59" y="39"/>
                    </a:lnTo>
                    <a:lnTo>
                      <a:pt x="54" y="43"/>
                    </a:lnTo>
                    <a:lnTo>
                      <a:pt x="50" y="47"/>
                    </a:lnTo>
                    <a:lnTo>
                      <a:pt x="44" y="49"/>
                    </a:lnTo>
                    <a:lnTo>
                      <a:pt x="35" y="51"/>
                    </a:lnTo>
                    <a:lnTo>
                      <a:pt x="24" y="51"/>
                    </a:lnTo>
                    <a:lnTo>
                      <a:pt x="13" y="47"/>
                    </a:lnTo>
                    <a:lnTo>
                      <a:pt x="5" y="39"/>
                    </a:lnTo>
                    <a:lnTo>
                      <a:pt x="0" y="31"/>
                    </a:lnTo>
                    <a:lnTo>
                      <a:pt x="0" y="21"/>
                    </a:lnTo>
                    <a:lnTo>
                      <a:pt x="5" y="13"/>
                    </a:lnTo>
                    <a:lnTo>
                      <a:pt x="13" y="4"/>
                    </a:lnTo>
                    <a:lnTo>
                      <a:pt x="24" y="0"/>
                    </a:lnTo>
                    <a:lnTo>
                      <a:pt x="35" y="0"/>
                    </a:lnTo>
                    <a:lnTo>
                      <a:pt x="44" y="4"/>
                    </a:lnTo>
                    <a:lnTo>
                      <a:pt x="52" y="13"/>
                    </a:lnTo>
                    <a:lnTo>
                      <a:pt x="57" y="23"/>
                    </a:lnTo>
                    <a:close/>
                    <a:moveTo>
                      <a:pt x="50" y="19"/>
                    </a:moveTo>
                    <a:lnTo>
                      <a:pt x="46" y="13"/>
                    </a:lnTo>
                    <a:lnTo>
                      <a:pt x="39" y="9"/>
                    </a:lnTo>
                    <a:lnTo>
                      <a:pt x="33" y="4"/>
                    </a:lnTo>
                    <a:lnTo>
                      <a:pt x="24" y="7"/>
                    </a:lnTo>
                    <a:lnTo>
                      <a:pt x="15" y="9"/>
                    </a:lnTo>
                    <a:lnTo>
                      <a:pt x="11" y="13"/>
                    </a:lnTo>
                    <a:lnTo>
                      <a:pt x="7" y="19"/>
                    </a:lnTo>
                    <a:lnTo>
                      <a:pt x="5" y="27"/>
                    </a:lnTo>
                    <a:lnTo>
                      <a:pt x="50" y="19"/>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61" name="Freeform 20"/>
              <p:cNvSpPr>
                <a:spLocks noEditPoints="1"/>
              </p:cNvSpPr>
              <p:nvPr/>
            </p:nvSpPr>
            <p:spPr bwMode="auto">
              <a:xfrm>
                <a:off x="966" y="136"/>
                <a:ext cx="65" cy="73"/>
              </a:xfrm>
              <a:custGeom>
                <a:avLst/>
                <a:gdLst>
                  <a:gd name="T0" fmla="*/ 52 w 65"/>
                  <a:gd name="T1" fmla="*/ 0 h 73"/>
                  <a:gd name="T2" fmla="*/ 55 w 65"/>
                  <a:gd name="T3" fmla="*/ 65 h 73"/>
                  <a:gd name="T4" fmla="*/ 61 w 65"/>
                  <a:gd name="T5" fmla="*/ 65 h 73"/>
                  <a:gd name="T6" fmla="*/ 63 w 65"/>
                  <a:gd name="T7" fmla="*/ 65 h 73"/>
                  <a:gd name="T8" fmla="*/ 63 w 65"/>
                  <a:gd name="T9" fmla="*/ 65 h 73"/>
                  <a:gd name="T10" fmla="*/ 65 w 65"/>
                  <a:gd name="T11" fmla="*/ 67 h 73"/>
                  <a:gd name="T12" fmla="*/ 65 w 65"/>
                  <a:gd name="T13" fmla="*/ 67 h 73"/>
                  <a:gd name="T14" fmla="*/ 65 w 65"/>
                  <a:gd name="T15" fmla="*/ 69 h 73"/>
                  <a:gd name="T16" fmla="*/ 63 w 65"/>
                  <a:gd name="T17" fmla="*/ 69 h 73"/>
                  <a:gd name="T18" fmla="*/ 63 w 65"/>
                  <a:gd name="T19" fmla="*/ 69 h 73"/>
                  <a:gd name="T20" fmla="*/ 61 w 65"/>
                  <a:gd name="T21" fmla="*/ 69 h 73"/>
                  <a:gd name="T22" fmla="*/ 50 w 65"/>
                  <a:gd name="T23" fmla="*/ 71 h 73"/>
                  <a:gd name="T24" fmla="*/ 50 w 65"/>
                  <a:gd name="T25" fmla="*/ 61 h 73"/>
                  <a:gd name="T26" fmla="*/ 39 w 65"/>
                  <a:gd name="T27" fmla="*/ 71 h 73"/>
                  <a:gd name="T28" fmla="*/ 29 w 65"/>
                  <a:gd name="T29" fmla="*/ 73 h 73"/>
                  <a:gd name="T30" fmla="*/ 22 w 65"/>
                  <a:gd name="T31" fmla="*/ 71 h 73"/>
                  <a:gd name="T32" fmla="*/ 16 w 65"/>
                  <a:gd name="T33" fmla="*/ 69 h 73"/>
                  <a:gd name="T34" fmla="*/ 9 w 65"/>
                  <a:gd name="T35" fmla="*/ 65 h 73"/>
                  <a:gd name="T36" fmla="*/ 5 w 65"/>
                  <a:gd name="T37" fmla="*/ 61 h 73"/>
                  <a:gd name="T38" fmla="*/ 3 w 65"/>
                  <a:gd name="T39" fmla="*/ 55 h 73"/>
                  <a:gd name="T40" fmla="*/ 0 w 65"/>
                  <a:gd name="T41" fmla="*/ 49 h 73"/>
                  <a:gd name="T42" fmla="*/ 0 w 65"/>
                  <a:gd name="T43" fmla="*/ 40 h 73"/>
                  <a:gd name="T44" fmla="*/ 5 w 65"/>
                  <a:gd name="T45" fmla="*/ 34 h 73"/>
                  <a:gd name="T46" fmla="*/ 9 w 65"/>
                  <a:gd name="T47" fmla="*/ 30 h 73"/>
                  <a:gd name="T48" fmla="*/ 13 w 65"/>
                  <a:gd name="T49" fmla="*/ 24 h 73"/>
                  <a:gd name="T50" fmla="*/ 20 w 65"/>
                  <a:gd name="T51" fmla="*/ 22 h 73"/>
                  <a:gd name="T52" fmla="*/ 26 w 65"/>
                  <a:gd name="T53" fmla="*/ 20 h 73"/>
                  <a:gd name="T54" fmla="*/ 37 w 65"/>
                  <a:gd name="T55" fmla="*/ 24 h 73"/>
                  <a:gd name="T56" fmla="*/ 48 w 65"/>
                  <a:gd name="T57" fmla="*/ 32 h 73"/>
                  <a:gd name="T58" fmla="*/ 48 w 65"/>
                  <a:gd name="T59" fmla="*/ 6 h 73"/>
                  <a:gd name="T60" fmla="*/ 42 w 65"/>
                  <a:gd name="T61" fmla="*/ 6 h 73"/>
                  <a:gd name="T62" fmla="*/ 39 w 65"/>
                  <a:gd name="T63" fmla="*/ 6 h 73"/>
                  <a:gd name="T64" fmla="*/ 37 w 65"/>
                  <a:gd name="T65" fmla="*/ 4 h 73"/>
                  <a:gd name="T66" fmla="*/ 37 w 65"/>
                  <a:gd name="T67" fmla="*/ 4 h 73"/>
                  <a:gd name="T68" fmla="*/ 37 w 65"/>
                  <a:gd name="T69" fmla="*/ 2 h 73"/>
                  <a:gd name="T70" fmla="*/ 37 w 65"/>
                  <a:gd name="T71" fmla="*/ 2 h 73"/>
                  <a:gd name="T72" fmla="*/ 39 w 65"/>
                  <a:gd name="T73" fmla="*/ 2 h 73"/>
                  <a:gd name="T74" fmla="*/ 42 w 65"/>
                  <a:gd name="T75" fmla="*/ 0 h 73"/>
                  <a:gd name="T76" fmla="*/ 52 w 65"/>
                  <a:gd name="T77" fmla="*/ 0 h 73"/>
                  <a:gd name="T78" fmla="*/ 48 w 65"/>
                  <a:gd name="T79" fmla="*/ 47 h 73"/>
                  <a:gd name="T80" fmla="*/ 46 w 65"/>
                  <a:gd name="T81" fmla="*/ 38 h 73"/>
                  <a:gd name="T82" fmla="*/ 42 w 65"/>
                  <a:gd name="T83" fmla="*/ 32 h 73"/>
                  <a:gd name="T84" fmla="*/ 35 w 65"/>
                  <a:gd name="T85" fmla="*/ 28 h 73"/>
                  <a:gd name="T86" fmla="*/ 26 w 65"/>
                  <a:gd name="T87" fmla="*/ 26 h 73"/>
                  <a:gd name="T88" fmla="*/ 18 w 65"/>
                  <a:gd name="T89" fmla="*/ 28 h 73"/>
                  <a:gd name="T90" fmla="*/ 11 w 65"/>
                  <a:gd name="T91" fmla="*/ 32 h 73"/>
                  <a:gd name="T92" fmla="*/ 7 w 65"/>
                  <a:gd name="T93" fmla="*/ 40 h 73"/>
                  <a:gd name="T94" fmla="*/ 5 w 65"/>
                  <a:gd name="T95" fmla="*/ 49 h 73"/>
                  <a:gd name="T96" fmla="*/ 7 w 65"/>
                  <a:gd name="T97" fmla="*/ 57 h 73"/>
                  <a:gd name="T98" fmla="*/ 13 w 65"/>
                  <a:gd name="T99" fmla="*/ 63 h 73"/>
                  <a:gd name="T100" fmla="*/ 20 w 65"/>
                  <a:gd name="T101" fmla="*/ 67 h 73"/>
                  <a:gd name="T102" fmla="*/ 29 w 65"/>
                  <a:gd name="T103" fmla="*/ 69 h 73"/>
                  <a:gd name="T104" fmla="*/ 37 w 65"/>
                  <a:gd name="T105" fmla="*/ 65 h 73"/>
                  <a:gd name="T106" fmla="*/ 44 w 65"/>
                  <a:gd name="T107" fmla="*/ 61 h 73"/>
                  <a:gd name="T108" fmla="*/ 48 w 65"/>
                  <a:gd name="T109" fmla="*/ 55 h 73"/>
                  <a:gd name="T110" fmla="*/ 48 w 65"/>
                  <a:gd name="T111" fmla="*/ 47 h 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5" h="73">
                    <a:moveTo>
                      <a:pt x="52" y="0"/>
                    </a:moveTo>
                    <a:lnTo>
                      <a:pt x="55" y="65"/>
                    </a:lnTo>
                    <a:lnTo>
                      <a:pt x="61" y="65"/>
                    </a:lnTo>
                    <a:lnTo>
                      <a:pt x="63" y="65"/>
                    </a:lnTo>
                    <a:lnTo>
                      <a:pt x="65" y="67"/>
                    </a:lnTo>
                    <a:lnTo>
                      <a:pt x="65" y="69"/>
                    </a:lnTo>
                    <a:lnTo>
                      <a:pt x="63" y="69"/>
                    </a:lnTo>
                    <a:lnTo>
                      <a:pt x="61" y="69"/>
                    </a:lnTo>
                    <a:lnTo>
                      <a:pt x="50" y="71"/>
                    </a:lnTo>
                    <a:lnTo>
                      <a:pt x="50" y="61"/>
                    </a:lnTo>
                    <a:lnTo>
                      <a:pt x="39" y="71"/>
                    </a:lnTo>
                    <a:lnTo>
                      <a:pt x="29" y="73"/>
                    </a:lnTo>
                    <a:lnTo>
                      <a:pt x="22" y="71"/>
                    </a:lnTo>
                    <a:lnTo>
                      <a:pt x="16" y="69"/>
                    </a:lnTo>
                    <a:lnTo>
                      <a:pt x="9" y="65"/>
                    </a:lnTo>
                    <a:lnTo>
                      <a:pt x="5" y="61"/>
                    </a:lnTo>
                    <a:lnTo>
                      <a:pt x="3" y="55"/>
                    </a:lnTo>
                    <a:lnTo>
                      <a:pt x="0" y="49"/>
                    </a:lnTo>
                    <a:lnTo>
                      <a:pt x="0" y="40"/>
                    </a:lnTo>
                    <a:lnTo>
                      <a:pt x="5" y="34"/>
                    </a:lnTo>
                    <a:lnTo>
                      <a:pt x="9" y="30"/>
                    </a:lnTo>
                    <a:lnTo>
                      <a:pt x="13" y="24"/>
                    </a:lnTo>
                    <a:lnTo>
                      <a:pt x="20" y="22"/>
                    </a:lnTo>
                    <a:lnTo>
                      <a:pt x="26" y="20"/>
                    </a:lnTo>
                    <a:lnTo>
                      <a:pt x="37" y="24"/>
                    </a:lnTo>
                    <a:lnTo>
                      <a:pt x="48" y="32"/>
                    </a:lnTo>
                    <a:lnTo>
                      <a:pt x="48" y="6"/>
                    </a:lnTo>
                    <a:lnTo>
                      <a:pt x="42" y="6"/>
                    </a:lnTo>
                    <a:lnTo>
                      <a:pt x="39" y="6"/>
                    </a:lnTo>
                    <a:lnTo>
                      <a:pt x="37" y="4"/>
                    </a:lnTo>
                    <a:lnTo>
                      <a:pt x="37" y="2"/>
                    </a:lnTo>
                    <a:lnTo>
                      <a:pt x="39" y="2"/>
                    </a:lnTo>
                    <a:lnTo>
                      <a:pt x="42" y="0"/>
                    </a:lnTo>
                    <a:lnTo>
                      <a:pt x="52" y="0"/>
                    </a:lnTo>
                    <a:close/>
                    <a:moveTo>
                      <a:pt x="48" y="47"/>
                    </a:moveTo>
                    <a:lnTo>
                      <a:pt x="46" y="38"/>
                    </a:lnTo>
                    <a:lnTo>
                      <a:pt x="42" y="32"/>
                    </a:lnTo>
                    <a:lnTo>
                      <a:pt x="35" y="28"/>
                    </a:lnTo>
                    <a:lnTo>
                      <a:pt x="26" y="26"/>
                    </a:lnTo>
                    <a:lnTo>
                      <a:pt x="18" y="28"/>
                    </a:lnTo>
                    <a:lnTo>
                      <a:pt x="11" y="32"/>
                    </a:lnTo>
                    <a:lnTo>
                      <a:pt x="7" y="40"/>
                    </a:lnTo>
                    <a:lnTo>
                      <a:pt x="5" y="49"/>
                    </a:lnTo>
                    <a:lnTo>
                      <a:pt x="7" y="57"/>
                    </a:lnTo>
                    <a:lnTo>
                      <a:pt x="13" y="63"/>
                    </a:lnTo>
                    <a:lnTo>
                      <a:pt x="20" y="67"/>
                    </a:lnTo>
                    <a:lnTo>
                      <a:pt x="29" y="69"/>
                    </a:lnTo>
                    <a:lnTo>
                      <a:pt x="37" y="65"/>
                    </a:lnTo>
                    <a:lnTo>
                      <a:pt x="44" y="61"/>
                    </a:lnTo>
                    <a:lnTo>
                      <a:pt x="48" y="55"/>
                    </a:lnTo>
                    <a:lnTo>
                      <a:pt x="48" y="47"/>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62" name="Freeform 21"/>
              <p:cNvSpPr>
                <a:spLocks noEditPoints="1"/>
              </p:cNvSpPr>
              <p:nvPr/>
            </p:nvSpPr>
            <p:spPr bwMode="auto">
              <a:xfrm>
                <a:off x="1040" y="156"/>
                <a:ext cx="56" cy="53"/>
              </a:xfrm>
              <a:custGeom>
                <a:avLst/>
                <a:gdLst>
                  <a:gd name="T0" fmla="*/ 56 w 56"/>
                  <a:gd name="T1" fmla="*/ 29 h 53"/>
                  <a:gd name="T2" fmla="*/ 4 w 56"/>
                  <a:gd name="T3" fmla="*/ 27 h 53"/>
                  <a:gd name="T4" fmla="*/ 9 w 56"/>
                  <a:gd name="T5" fmla="*/ 35 h 53"/>
                  <a:gd name="T6" fmla="*/ 13 w 56"/>
                  <a:gd name="T7" fmla="*/ 43 h 53"/>
                  <a:gd name="T8" fmla="*/ 20 w 56"/>
                  <a:gd name="T9" fmla="*/ 47 h 53"/>
                  <a:gd name="T10" fmla="*/ 28 w 56"/>
                  <a:gd name="T11" fmla="*/ 49 h 53"/>
                  <a:gd name="T12" fmla="*/ 35 w 56"/>
                  <a:gd name="T13" fmla="*/ 49 h 53"/>
                  <a:gd name="T14" fmla="*/ 41 w 56"/>
                  <a:gd name="T15" fmla="*/ 47 h 53"/>
                  <a:gd name="T16" fmla="*/ 48 w 56"/>
                  <a:gd name="T17" fmla="*/ 45 h 53"/>
                  <a:gd name="T18" fmla="*/ 52 w 56"/>
                  <a:gd name="T19" fmla="*/ 43 h 53"/>
                  <a:gd name="T20" fmla="*/ 52 w 56"/>
                  <a:gd name="T21" fmla="*/ 43 h 53"/>
                  <a:gd name="T22" fmla="*/ 52 w 56"/>
                  <a:gd name="T23" fmla="*/ 41 h 53"/>
                  <a:gd name="T24" fmla="*/ 54 w 56"/>
                  <a:gd name="T25" fmla="*/ 43 h 53"/>
                  <a:gd name="T26" fmla="*/ 54 w 56"/>
                  <a:gd name="T27" fmla="*/ 43 h 53"/>
                  <a:gd name="T28" fmla="*/ 56 w 56"/>
                  <a:gd name="T29" fmla="*/ 43 h 53"/>
                  <a:gd name="T30" fmla="*/ 56 w 56"/>
                  <a:gd name="T31" fmla="*/ 45 h 53"/>
                  <a:gd name="T32" fmla="*/ 54 w 56"/>
                  <a:gd name="T33" fmla="*/ 45 h 53"/>
                  <a:gd name="T34" fmla="*/ 54 w 56"/>
                  <a:gd name="T35" fmla="*/ 47 h 53"/>
                  <a:gd name="T36" fmla="*/ 50 w 56"/>
                  <a:gd name="T37" fmla="*/ 49 h 53"/>
                  <a:gd name="T38" fmla="*/ 43 w 56"/>
                  <a:gd name="T39" fmla="*/ 51 h 53"/>
                  <a:gd name="T40" fmla="*/ 37 w 56"/>
                  <a:gd name="T41" fmla="*/ 53 h 53"/>
                  <a:gd name="T42" fmla="*/ 28 w 56"/>
                  <a:gd name="T43" fmla="*/ 53 h 53"/>
                  <a:gd name="T44" fmla="*/ 17 w 56"/>
                  <a:gd name="T45" fmla="*/ 51 h 53"/>
                  <a:gd name="T46" fmla="*/ 9 w 56"/>
                  <a:gd name="T47" fmla="*/ 45 h 53"/>
                  <a:gd name="T48" fmla="*/ 2 w 56"/>
                  <a:gd name="T49" fmla="*/ 35 h 53"/>
                  <a:gd name="T50" fmla="*/ 0 w 56"/>
                  <a:gd name="T51" fmla="*/ 25 h 53"/>
                  <a:gd name="T52" fmla="*/ 2 w 56"/>
                  <a:gd name="T53" fmla="*/ 16 h 53"/>
                  <a:gd name="T54" fmla="*/ 9 w 56"/>
                  <a:gd name="T55" fmla="*/ 8 h 53"/>
                  <a:gd name="T56" fmla="*/ 20 w 56"/>
                  <a:gd name="T57" fmla="*/ 2 h 53"/>
                  <a:gd name="T58" fmla="*/ 28 w 56"/>
                  <a:gd name="T59" fmla="*/ 0 h 53"/>
                  <a:gd name="T60" fmla="*/ 39 w 56"/>
                  <a:gd name="T61" fmla="*/ 4 h 53"/>
                  <a:gd name="T62" fmla="*/ 48 w 56"/>
                  <a:gd name="T63" fmla="*/ 8 h 53"/>
                  <a:gd name="T64" fmla="*/ 54 w 56"/>
                  <a:gd name="T65" fmla="*/ 18 h 53"/>
                  <a:gd name="T66" fmla="*/ 56 w 56"/>
                  <a:gd name="T67" fmla="*/ 29 h 53"/>
                  <a:gd name="T68" fmla="*/ 50 w 56"/>
                  <a:gd name="T69" fmla="*/ 25 h 53"/>
                  <a:gd name="T70" fmla="*/ 48 w 56"/>
                  <a:gd name="T71" fmla="*/ 16 h 53"/>
                  <a:gd name="T72" fmla="*/ 43 w 56"/>
                  <a:gd name="T73" fmla="*/ 10 h 53"/>
                  <a:gd name="T74" fmla="*/ 37 w 56"/>
                  <a:gd name="T75" fmla="*/ 8 h 53"/>
                  <a:gd name="T76" fmla="*/ 28 w 56"/>
                  <a:gd name="T77" fmla="*/ 6 h 53"/>
                  <a:gd name="T78" fmla="*/ 22 w 56"/>
                  <a:gd name="T79" fmla="*/ 6 h 53"/>
                  <a:gd name="T80" fmla="*/ 13 w 56"/>
                  <a:gd name="T81" fmla="*/ 10 h 53"/>
                  <a:gd name="T82" fmla="*/ 9 w 56"/>
                  <a:gd name="T83" fmla="*/ 14 h 53"/>
                  <a:gd name="T84" fmla="*/ 4 w 56"/>
                  <a:gd name="T85" fmla="*/ 23 h 53"/>
                  <a:gd name="T86" fmla="*/ 50 w 56"/>
                  <a:gd name="T87" fmla="*/ 25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6" h="53">
                    <a:moveTo>
                      <a:pt x="56" y="29"/>
                    </a:moveTo>
                    <a:lnTo>
                      <a:pt x="4" y="27"/>
                    </a:lnTo>
                    <a:lnTo>
                      <a:pt x="9" y="35"/>
                    </a:lnTo>
                    <a:lnTo>
                      <a:pt x="13" y="43"/>
                    </a:lnTo>
                    <a:lnTo>
                      <a:pt x="20" y="47"/>
                    </a:lnTo>
                    <a:lnTo>
                      <a:pt x="28" y="49"/>
                    </a:lnTo>
                    <a:lnTo>
                      <a:pt x="35" y="49"/>
                    </a:lnTo>
                    <a:lnTo>
                      <a:pt x="41" y="47"/>
                    </a:lnTo>
                    <a:lnTo>
                      <a:pt x="48" y="45"/>
                    </a:lnTo>
                    <a:lnTo>
                      <a:pt x="52" y="43"/>
                    </a:lnTo>
                    <a:lnTo>
                      <a:pt x="52" y="41"/>
                    </a:lnTo>
                    <a:lnTo>
                      <a:pt x="54" y="43"/>
                    </a:lnTo>
                    <a:lnTo>
                      <a:pt x="56" y="43"/>
                    </a:lnTo>
                    <a:lnTo>
                      <a:pt x="56" y="45"/>
                    </a:lnTo>
                    <a:lnTo>
                      <a:pt x="54" y="45"/>
                    </a:lnTo>
                    <a:lnTo>
                      <a:pt x="54" y="47"/>
                    </a:lnTo>
                    <a:lnTo>
                      <a:pt x="50" y="49"/>
                    </a:lnTo>
                    <a:lnTo>
                      <a:pt x="43" y="51"/>
                    </a:lnTo>
                    <a:lnTo>
                      <a:pt x="37" y="53"/>
                    </a:lnTo>
                    <a:lnTo>
                      <a:pt x="28" y="53"/>
                    </a:lnTo>
                    <a:lnTo>
                      <a:pt x="17" y="51"/>
                    </a:lnTo>
                    <a:lnTo>
                      <a:pt x="9" y="45"/>
                    </a:lnTo>
                    <a:lnTo>
                      <a:pt x="2" y="35"/>
                    </a:lnTo>
                    <a:lnTo>
                      <a:pt x="0" y="25"/>
                    </a:lnTo>
                    <a:lnTo>
                      <a:pt x="2" y="16"/>
                    </a:lnTo>
                    <a:lnTo>
                      <a:pt x="9" y="8"/>
                    </a:lnTo>
                    <a:lnTo>
                      <a:pt x="20" y="2"/>
                    </a:lnTo>
                    <a:lnTo>
                      <a:pt x="28" y="0"/>
                    </a:lnTo>
                    <a:lnTo>
                      <a:pt x="39" y="4"/>
                    </a:lnTo>
                    <a:lnTo>
                      <a:pt x="48" y="8"/>
                    </a:lnTo>
                    <a:lnTo>
                      <a:pt x="54" y="18"/>
                    </a:lnTo>
                    <a:lnTo>
                      <a:pt x="56" y="29"/>
                    </a:lnTo>
                    <a:close/>
                    <a:moveTo>
                      <a:pt x="50" y="25"/>
                    </a:moveTo>
                    <a:lnTo>
                      <a:pt x="48" y="16"/>
                    </a:lnTo>
                    <a:lnTo>
                      <a:pt x="43" y="10"/>
                    </a:lnTo>
                    <a:lnTo>
                      <a:pt x="37" y="8"/>
                    </a:lnTo>
                    <a:lnTo>
                      <a:pt x="28" y="6"/>
                    </a:lnTo>
                    <a:lnTo>
                      <a:pt x="22" y="6"/>
                    </a:lnTo>
                    <a:lnTo>
                      <a:pt x="13" y="10"/>
                    </a:lnTo>
                    <a:lnTo>
                      <a:pt x="9" y="14"/>
                    </a:lnTo>
                    <a:lnTo>
                      <a:pt x="4" y="23"/>
                    </a:lnTo>
                    <a:lnTo>
                      <a:pt x="50" y="25"/>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63" name="Freeform 22"/>
              <p:cNvSpPr>
                <a:spLocks noEditPoints="1"/>
              </p:cNvSpPr>
              <p:nvPr/>
            </p:nvSpPr>
            <p:spPr bwMode="auto">
              <a:xfrm>
                <a:off x="1179" y="152"/>
                <a:ext cx="65" cy="75"/>
              </a:xfrm>
              <a:custGeom>
                <a:avLst/>
                <a:gdLst>
                  <a:gd name="T0" fmla="*/ 15 w 65"/>
                  <a:gd name="T1" fmla="*/ 63 h 75"/>
                  <a:gd name="T2" fmla="*/ 26 w 65"/>
                  <a:gd name="T3" fmla="*/ 65 h 75"/>
                  <a:gd name="T4" fmla="*/ 28 w 65"/>
                  <a:gd name="T5" fmla="*/ 67 h 75"/>
                  <a:gd name="T6" fmla="*/ 26 w 65"/>
                  <a:gd name="T7" fmla="*/ 67 h 75"/>
                  <a:gd name="T8" fmla="*/ 26 w 65"/>
                  <a:gd name="T9" fmla="*/ 69 h 75"/>
                  <a:gd name="T10" fmla="*/ 2 w 65"/>
                  <a:gd name="T11" fmla="*/ 65 h 75"/>
                  <a:gd name="T12" fmla="*/ 0 w 65"/>
                  <a:gd name="T13" fmla="*/ 63 h 75"/>
                  <a:gd name="T14" fmla="*/ 0 w 65"/>
                  <a:gd name="T15" fmla="*/ 61 h 75"/>
                  <a:gd name="T16" fmla="*/ 2 w 65"/>
                  <a:gd name="T17" fmla="*/ 61 h 75"/>
                  <a:gd name="T18" fmla="*/ 4 w 65"/>
                  <a:gd name="T19" fmla="*/ 61 h 75"/>
                  <a:gd name="T20" fmla="*/ 21 w 65"/>
                  <a:gd name="T21" fmla="*/ 6 h 75"/>
                  <a:gd name="T22" fmla="*/ 13 w 65"/>
                  <a:gd name="T23" fmla="*/ 6 h 75"/>
                  <a:gd name="T24" fmla="*/ 13 w 65"/>
                  <a:gd name="T25" fmla="*/ 4 h 75"/>
                  <a:gd name="T26" fmla="*/ 13 w 65"/>
                  <a:gd name="T27" fmla="*/ 2 h 75"/>
                  <a:gd name="T28" fmla="*/ 15 w 65"/>
                  <a:gd name="T29" fmla="*/ 0 h 75"/>
                  <a:gd name="T30" fmla="*/ 45 w 65"/>
                  <a:gd name="T31" fmla="*/ 6 h 75"/>
                  <a:gd name="T32" fmla="*/ 60 w 65"/>
                  <a:gd name="T33" fmla="*/ 14 h 75"/>
                  <a:gd name="T34" fmla="*/ 63 w 65"/>
                  <a:gd name="T35" fmla="*/ 29 h 75"/>
                  <a:gd name="T36" fmla="*/ 58 w 65"/>
                  <a:gd name="T37" fmla="*/ 37 h 75"/>
                  <a:gd name="T38" fmla="*/ 43 w 65"/>
                  <a:gd name="T39" fmla="*/ 41 h 75"/>
                  <a:gd name="T40" fmla="*/ 50 w 65"/>
                  <a:gd name="T41" fmla="*/ 51 h 75"/>
                  <a:gd name="T42" fmla="*/ 58 w 65"/>
                  <a:gd name="T43" fmla="*/ 71 h 75"/>
                  <a:gd name="T44" fmla="*/ 65 w 65"/>
                  <a:gd name="T45" fmla="*/ 71 h 75"/>
                  <a:gd name="T46" fmla="*/ 65 w 65"/>
                  <a:gd name="T47" fmla="*/ 73 h 75"/>
                  <a:gd name="T48" fmla="*/ 65 w 65"/>
                  <a:gd name="T49" fmla="*/ 75 h 75"/>
                  <a:gd name="T50" fmla="*/ 65 w 65"/>
                  <a:gd name="T51" fmla="*/ 75 h 75"/>
                  <a:gd name="T52" fmla="*/ 56 w 65"/>
                  <a:gd name="T53" fmla="*/ 75 h 75"/>
                  <a:gd name="T54" fmla="*/ 45 w 65"/>
                  <a:gd name="T55" fmla="*/ 51 h 75"/>
                  <a:gd name="T56" fmla="*/ 37 w 65"/>
                  <a:gd name="T57" fmla="*/ 41 h 75"/>
                  <a:gd name="T58" fmla="*/ 21 w 65"/>
                  <a:gd name="T59" fmla="*/ 35 h 75"/>
                  <a:gd name="T60" fmla="*/ 47 w 65"/>
                  <a:gd name="T61" fmla="*/ 37 h 75"/>
                  <a:gd name="T62" fmla="*/ 56 w 65"/>
                  <a:gd name="T63" fmla="*/ 33 h 75"/>
                  <a:gd name="T64" fmla="*/ 58 w 65"/>
                  <a:gd name="T65" fmla="*/ 27 h 75"/>
                  <a:gd name="T66" fmla="*/ 56 w 65"/>
                  <a:gd name="T67" fmla="*/ 16 h 75"/>
                  <a:gd name="T68" fmla="*/ 45 w 65"/>
                  <a:gd name="T69" fmla="*/ 10 h 75"/>
                  <a:gd name="T70" fmla="*/ 21 w 65"/>
                  <a:gd name="T71" fmla="*/ 35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 h="75">
                    <a:moveTo>
                      <a:pt x="19" y="39"/>
                    </a:moveTo>
                    <a:lnTo>
                      <a:pt x="15" y="63"/>
                    </a:lnTo>
                    <a:lnTo>
                      <a:pt x="24" y="63"/>
                    </a:lnTo>
                    <a:lnTo>
                      <a:pt x="26" y="65"/>
                    </a:lnTo>
                    <a:lnTo>
                      <a:pt x="28" y="67"/>
                    </a:lnTo>
                    <a:lnTo>
                      <a:pt x="26" y="67"/>
                    </a:lnTo>
                    <a:lnTo>
                      <a:pt x="26" y="69"/>
                    </a:lnTo>
                    <a:lnTo>
                      <a:pt x="24" y="69"/>
                    </a:lnTo>
                    <a:lnTo>
                      <a:pt x="2" y="65"/>
                    </a:lnTo>
                    <a:lnTo>
                      <a:pt x="0" y="63"/>
                    </a:lnTo>
                    <a:lnTo>
                      <a:pt x="0" y="61"/>
                    </a:lnTo>
                    <a:lnTo>
                      <a:pt x="2" y="61"/>
                    </a:lnTo>
                    <a:lnTo>
                      <a:pt x="4" y="61"/>
                    </a:lnTo>
                    <a:lnTo>
                      <a:pt x="11" y="61"/>
                    </a:lnTo>
                    <a:lnTo>
                      <a:pt x="21" y="6"/>
                    </a:lnTo>
                    <a:lnTo>
                      <a:pt x="15" y="6"/>
                    </a:lnTo>
                    <a:lnTo>
                      <a:pt x="13" y="6"/>
                    </a:lnTo>
                    <a:lnTo>
                      <a:pt x="13" y="4"/>
                    </a:lnTo>
                    <a:lnTo>
                      <a:pt x="13" y="2"/>
                    </a:lnTo>
                    <a:lnTo>
                      <a:pt x="13" y="0"/>
                    </a:lnTo>
                    <a:lnTo>
                      <a:pt x="15" y="0"/>
                    </a:lnTo>
                    <a:lnTo>
                      <a:pt x="45" y="6"/>
                    </a:lnTo>
                    <a:lnTo>
                      <a:pt x="54" y="10"/>
                    </a:lnTo>
                    <a:lnTo>
                      <a:pt x="60" y="14"/>
                    </a:lnTo>
                    <a:lnTo>
                      <a:pt x="63" y="20"/>
                    </a:lnTo>
                    <a:lnTo>
                      <a:pt x="63" y="29"/>
                    </a:lnTo>
                    <a:lnTo>
                      <a:pt x="60" y="33"/>
                    </a:lnTo>
                    <a:lnTo>
                      <a:pt x="58" y="37"/>
                    </a:lnTo>
                    <a:lnTo>
                      <a:pt x="52" y="39"/>
                    </a:lnTo>
                    <a:lnTo>
                      <a:pt x="43" y="41"/>
                    </a:lnTo>
                    <a:lnTo>
                      <a:pt x="47" y="47"/>
                    </a:lnTo>
                    <a:lnTo>
                      <a:pt x="50" y="51"/>
                    </a:lnTo>
                    <a:lnTo>
                      <a:pt x="54" y="59"/>
                    </a:lnTo>
                    <a:lnTo>
                      <a:pt x="58" y="71"/>
                    </a:lnTo>
                    <a:lnTo>
                      <a:pt x="63" y="71"/>
                    </a:lnTo>
                    <a:lnTo>
                      <a:pt x="65" y="71"/>
                    </a:lnTo>
                    <a:lnTo>
                      <a:pt x="65" y="73"/>
                    </a:lnTo>
                    <a:lnTo>
                      <a:pt x="65" y="75"/>
                    </a:lnTo>
                    <a:lnTo>
                      <a:pt x="63" y="75"/>
                    </a:lnTo>
                    <a:lnTo>
                      <a:pt x="56" y="75"/>
                    </a:lnTo>
                    <a:lnTo>
                      <a:pt x="50" y="61"/>
                    </a:lnTo>
                    <a:lnTo>
                      <a:pt x="45" y="51"/>
                    </a:lnTo>
                    <a:lnTo>
                      <a:pt x="41" y="47"/>
                    </a:lnTo>
                    <a:lnTo>
                      <a:pt x="37" y="41"/>
                    </a:lnTo>
                    <a:lnTo>
                      <a:pt x="19" y="39"/>
                    </a:lnTo>
                    <a:close/>
                    <a:moveTo>
                      <a:pt x="21" y="35"/>
                    </a:moveTo>
                    <a:lnTo>
                      <a:pt x="34" y="37"/>
                    </a:lnTo>
                    <a:lnTo>
                      <a:pt x="47" y="37"/>
                    </a:lnTo>
                    <a:lnTo>
                      <a:pt x="52" y="35"/>
                    </a:lnTo>
                    <a:lnTo>
                      <a:pt x="56" y="33"/>
                    </a:lnTo>
                    <a:lnTo>
                      <a:pt x="58" y="31"/>
                    </a:lnTo>
                    <a:lnTo>
                      <a:pt x="58" y="27"/>
                    </a:lnTo>
                    <a:lnTo>
                      <a:pt x="58" y="22"/>
                    </a:lnTo>
                    <a:lnTo>
                      <a:pt x="56" y="16"/>
                    </a:lnTo>
                    <a:lnTo>
                      <a:pt x="52" y="14"/>
                    </a:lnTo>
                    <a:lnTo>
                      <a:pt x="45" y="10"/>
                    </a:lnTo>
                    <a:lnTo>
                      <a:pt x="26" y="8"/>
                    </a:lnTo>
                    <a:lnTo>
                      <a:pt x="21" y="35"/>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64" name="Freeform 23"/>
              <p:cNvSpPr>
                <a:spLocks noEditPoints="1"/>
              </p:cNvSpPr>
              <p:nvPr/>
            </p:nvSpPr>
            <p:spPr bwMode="auto">
              <a:xfrm>
                <a:off x="1255" y="187"/>
                <a:ext cx="52" cy="56"/>
              </a:xfrm>
              <a:custGeom>
                <a:avLst/>
                <a:gdLst>
                  <a:gd name="T0" fmla="*/ 39 w 52"/>
                  <a:gd name="T1" fmla="*/ 46 h 56"/>
                  <a:gd name="T2" fmla="*/ 15 w 52"/>
                  <a:gd name="T3" fmla="*/ 50 h 56"/>
                  <a:gd name="T4" fmla="*/ 2 w 52"/>
                  <a:gd name="T5" fmla="*/ 42 h 56"/>
                  <a:gd name="T6" fmla="*/ 0 w 52"/>
                  <a:gd name="T7" fmla="*/ 30 h 56"/>
                  <a:gd name="T8" fmla="*/ 10 w 52"/>
                  <a:gd name="T9" fmla="*/ 20 h 56"/>
                  <a:gd name="T10" fmla="*/ 30 w 52"/>
                  <a:gd name="T11" fmla="*/ 20 h 56"/>
                  <a:gd name="T12" fmla="*/ 36 w 52"/>
                  <a:gd name="T13" fmla="*/ 22 h 56"/>
                  <a:gd name="T14" fmla="*/ 45 w 52"/>
                  <a:gd name="T15" fmla="*/ 26 h 56"/>
                  <a:gd name="T16" fmla="*/ 47 w 52"/>
                  <a:gd name="T17" fmla="*/ 16 h 56"/>
                  <a:gd name="T18" fmla="*/ 41 w 52"/>
                  <a:gd name="T19" fmla="*/ 10 h 56"/>
                  <a:gd name="T20" fmla="*/ 28 w 52"/>
                  <a:gd name="T21" fmla="*/ 6 h 56"/>
                  <a:gd name="T22" fmla="*/ 17 w 52"/>
                  <a:gd name="T23" fmla="*/ 6 h 56"/>
                  <a:gd name="T24" fmla="*/ 15 w 52"/>
                  <a:gd name="T25" fmla="*/ 6 h 56"/>
                  <a:gd name="T26" fmla="*/ 15 w 52"/>
                  <a:gd name="T27" fmla="*/ 4 h 56"/>
                  <a:gd name="T28" fmla="*/ 15 w 52"/>
                  <a:gd name="T29" fmla="*/ 2 h 56"/>
                  <a:gd name="T30" fmla="*/ 23 w 52"/>
                  <a:gd name="T31" fmla="*/ 0 h 56"/>
                  <a:gd name="T32" fmla="*/ 36 w 52"/>
                  <a:gd name="T33" fmla="*/ 2 h 56"/>
                  <a:gd name="T34" fmla="*/ 49 w 52"/>
                  <a:gd name="T35" fmla="*/ 10 h 56"/>
                  <a:gd name="T36" fmla="*/ 52 w 52"/>
                  <a:gd name="T37" fmla="*/ 20 h 56"/>
                  <a:gd name="T38" fmla="*/ 49 w 52"/>
                  <a:gd name="T39" fmla="*/ 52 h 56"/>
                  <a:gd name="T40" fmla="*/ 52 w 52"/>
                  <a:gd name="T41" fmla="*/ 52 h 56"/>
                  <a:gd name="T42" fmla="*/ 52 w 52"/>
                  <a:gd name="T43" fmla="*/ 54 h 56"/>
                  <a:gd name="T44" fmla="*/ 52 w 52"/>
                  <a:gd name="T45" fmla="*/ 56 h 56"/>
                  <a:gd name="T46" fmla="*/ 49 w 52"/>
                  <a:gd name="T47" fmla="*/ 56 h 56"/>
                  <a:gd name="T48" fmla="*/ 43 w 52"/>
                  <a:gd name="T49" fmla="*/ 30 h 56"/>
                  <a:gd name="T50" fmla="*/ 36 w 52"/>
                  <a:gd name="T51" fmla="*/ 28 h 56"/>
                  <a:gd name="T52" fmla="*/ 30 w 52"/>
                  <a:gd name="T53" fmla="*/ 26 h 56"/>
                  <a:gd name="T54" fmla="*/ 13 w 52"/>
                  <a:gd name="T55" fmla="*/ 26 h 56"/>
                  <a:gd name="T56" fmla="*/ 4 w 52"/>
                  <a:gd name="T57" fmla="*/ 32 h 56"/>
                  <a:gd name="T58" fmla="*/ 6 w 52"/>
                  <a:gd name="T59" fmla="*/ 40 h 56"/>
                  <a:gd name="T60" fmla="*/ 15 w 52"/>
                  <a:gd name="T61" fmla="*/ 44 h 56"/>
                  <a:gd name="T62" fmla="*/ 28 w 52"/>
                  <a:gd name="T63" fmla="*/ 46 h 56"/>
                  <a:gd name="T64" fmla="*/ 41 w 52"/>
                  <a:gd name="T65" fmla="*/ 4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 h="56">
                    <a:moveTo>
                      <a:pt x="36" y="52"/>
                    </a:moveTo>
                    <a:lnTo>
                      <a:pt x="39" y="46"/>
                    </a:lnTo>
                    <a:lnTo>
                      <a:pt x="26" y="50"/>
                    </a:lnTo>
                    <a:lnTo>
                      <a:pt x="15" y="50"/>
                    </a:lnTo>
                    <a:lnTo>
                      <a:pt x="6" y="46"/>
                    </a:lnTo>
                    <a:lnTo>
                      <a:pt x="2" y="42"/>
                    </a:lnTo>
                    <a:lnTo>
                      <a:pt x="0" y="36"/>
                    </a:lnTo>
                    <a:lnTo>
                      <a:pt x="0" y="30"/>
                    </a:lnTo>
                    <a:lnTo>
                      <a:pt x="4" y="24"/>
                    </a:lnTo>
                    <a:lnTo>
                      <a:pt x="10" y="20"/>
                    </a:lnTo>
                    <a:lnTo>
                      <a:pt x="19" y="18"/>
                    </a:lnTo>
                    <a:lnTo>
                      <a:pt x="30" y="20"/>
                    </a:lnTo>
                    <a:lnTo>
                      <a:pt x="34" y="22"/>
                    </a:lnTo>
                    <a:lnTo>
                      <a:pt x="36" y="22"/>
                    </a:lnTo>
                    <a:lnTo>
                      <a:pt x="41" y="24"/>
                    </a:lnTo>
                    <a:lnTo>
                      <a:pt x="45" y="26"/>
                    </a:lnTo>
                    <a:lnTo>
                      <a:pt x="47" y="20"/>
                    </a:lnTo>
                    <a:lnTo>
                      <a:pt x="47" y="16"/>
                    </a:lnTo>
                    <a:lnTo>
                      <a:pt x="45" y="12"/>
                    </a:lnTo>
                    <a:lnTo>
                      <a:pt x="41" y="10"/>
                    </a:lnTo>
                    <a:lnTo>
                      <a:pt x="34" y="6"/>
                    </a:lnTo>
                    <a:lnTo>
                      <a:pt x="28" y="6"/>
                    </a:lnTo>
                    <a:lnTo>
                      <a:pt x="19" y="6"/>
                    </a:lnTo>
                    <a:lnTo>
                      <a:pt x="17" y="6"/>
                    </a:lnTo>
                    <a:lnTo>
                      <a:pt x="15" y="6"/>
                    </a:lnTo>
                    <a:lnTo>
                      <a:pt x="15" y="4"/>
                    </a:lnTo>
                    <a:lnTo>
                      <a:pt x="15" y="2"/>
                    </a:lnTo>
                    <a:lnTo>
                      <a:pt x="19" y="0"/>
                    </a:lnTo>
                    <a:lnTo>
                      <a:pt x="23" y="0"/>
                    </a:lnTo>
                    <a:lnTo>
                      <a:pt x="32" y="2"/>
                    </a:lnTo>
                    <a:lnTo>
                      <a:pt x="36" y="2"/>
                    </a:lnTo>
                    <a:lnTo>
                      <a:pt x="45" y="6"/>
                    </a:lnTo>
                    <a:lnTo>
                      <a:pt x="49" y="10"/>
                    </a:lnTo>
                    <a:lnTo>
                      <a:pt x="52" y="16"/>
                    </a:lnTo>
                    <a:lnTo>
                      <a:pt x="52" y="20"/>
                    </a:lnTo>
                    <a:lnTo>
                      <a:pt x="43" y="50"/>
                    </a:lnTo>
                    <a:lnTo>
                      <a:pt x="49" y="52"/>
                    </a:lnTo>
                    <a:lnTo>
                      <a:pt x="52" y="52"/>
                    </a:lnTo>
                    <a:lnTo>
                      <a:pt x="52" y="54"/>
                    </a:lnTo>
                    <a:lnTo>
                      <a:pt x="52" y="56"/>
                    </a:lnTo>
                    <a:lnTo>
                      <a:pt x="49" y="56"/>
                    </a:lnTo>
                    <a:lnTo>
                      <a:pt x="36" y="52"/>
                    </a:lnTo>
                    <a:close/>
                    <a:moveTo>
                      <a:pt x="43" y="30"/>
                    </a:moveTo>
                    <a:lnTo>
                      <a:pt x="41" y="30"/>
                    </a:lnTo>
                    <a:lnTo>
                      <a:pt x="36" y="28"/>
                    </a:lnTo>
                    <a:lnTo>
                      <a:pt x="34" y="26"/>
                    </a:lnTo>
                    <a:lnTo>
                      <a:pt x="30" y="26"/>
                    </a:lnTo>
                    <a:lnTo>
                      <a:pt x="19" y="24"/>
                    </a:lnTo>
                    <a:lnTo>
                      <a:pt x="13" y="26"/>
                    </a:lnTo>
                    <a:lnTo>
                      <a:pt x="8" y="28"/>
                    </a:lnTo>
                    <a:lnTo>
                      <a:pt x="4" y="32"/>
                    </a:lnTo>
                    <a:lnTo>
                      <a:pt x="4" y="36"/>
                    </a:lnTo>
                    <a:lnTo>
                      <a:pt x="6" y="40"/>
                    </a:lnTo>
                    <a:lnTo>
                      <a:pt x="10" y="42"/>
                    </a:lnTo>
                    <a:lnTo>
                      <a:pt x="15" y="44"/>
                    </a:lnTo>
                    <a:lnTo>
                      <a:pt x="21" y="46"/>
                    </a:lnTo>
                    <a:lnTo>
                      <a:pt x="28" y="46"/>
                    </a:lnTo>
                    <a:lnTo>
                      <a:pt x="34" y="44"/>
                    </a:lnTo>
                    <a:lnTo>
                      <a:pt x="41" y="40"/>
                    </a:lnTo>
                    <a:lnTo>
                      <a:pt x="43" y="3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65" name="Freeform 24"/>
              <p:cNvSpPr>
                <a:spLocks noEditPoints="1"/>
              </p:cNvSpPr>
              <p:nvPr/>
            </p:nvSpPr>
            <p:spPr bwMode="auto">
              <a:xfrm>
                <a:off x="1326" y="195"/>
                <a:ext cx="67" cy="73"/>
              </a:xfrm>
              <a:custGeom>
                <a:avLst/>
                <a:gdLst>
                  <a:gd name="T0" fmla="*/ 67 w 67"/>
                  <a:gd name="T1" fmla="*/ 4 h 73"/>
                  <a:gd name="T2" fmla="*/ 46 w 67"/>
                  <a:gd name="T3" fmla="*/ 65 h 73"/>
                  <a:gd name="T4" fmla="*/ 50 w 67"/>
                  <a:gd name="T5" fmla="*/ 67 h 73"/>
                  <a:gd name="T6" fmla="*/ 52 w 67"/>
                  <a:gd name="T7" fmla="*/ 69 h 73"/>
                  <a:gd name="T8" fmla="*/ 52 w 67"/>
                  <a:gd name="T9" fmla="*/ 69 h 73"/>
                  <a:gd name="T10" fmla="*/ 54 w 67"/>
                  <a:gd name="T11" fmla="*/ 71 h 73"/>
                  <a:gd name="T12" fmla="*/ 54 w 67"/>
                  <a:gd name="T13" fmla="*/ 71 h 73"/>
                  <a:gd name="T14" fmla="*/ 52 w 67"/>
                  <a:gd name="T15" fmla="*/ 71 h 73"/>
                  <a:gd name="T16" fmla="*/ 52 w 67"/>
                  <a:gd name="T17" fmla="*/ 73 h 73"/>
                  <a:gd name="T18" fmla="*/ 52 w 67"/>
                  <a:gd name="T19" fmla="*/ 73 h 73"/>
                  <a:gd name="T20" fmla="*/ 50 w 67"/>
                  <a:gd name="T21" fmla="*/ 71 h 73"/>
                  <a:gd name="T22" fmla="*/ 39 w 67"/>
                  <a:gd name="T23" fmla="*/ 69 h 73"/>
                  <a:gd name="T24" fmla="*/ 41 w 67"/>
                  <a:gd name="T25" fmla="*/ 59 h 73"/>
                  <a:gd name="T26" fmla="*/ 35 w 67"/>
                  <a:gd name="T27" fmla="*/ 63 h 73"/>
                  <a:gd name="T28" fmla="*/ 30 w 67"/>
                  <a:gd name="T29" fmla="*/ 65 h 73"/>
                  <a:gd name="T30" fmla="*/ 17 w 67"/>
                  <a:gd name="T31" fmla="*/ 63 h 73"/>
                  <a:gd name="T32" fmla="*/ 11 w 67"/>
                  <a:gd name="T33" fmla="*/ 59 h 73"/>
                  <a:gd name="T34" fmla="*/ 7 w 67"/>
                  <a:gd name="T35" fmla="*/ 55 h 73"/>
                  <a:gd name="T36" fmla="*/ 2 w 67"/>
                  <a:gd name="T37" fmla="*/ 50 h 73"/>
                  <a:gd name="T38" fmla="*/ 0 w 67"/>
                  <a:gd name="T39" fmla="*/ 42 h 73"/>
                  <a:gd name="T40" fmla="*/ 0 w 67"/>
                  <a:gd name="T41" fmla="*/ 36 h 73"/>
                  <a:gd name="T42" fmla="*/ 2 w 67"/>
                  <a:gd name="T43" fmla="*/ 30 h 73"/>
                  <a:gd name="T44" fmla="*/ 4 w 67"/>
                  <a:gd name="T45" fmla="*/ 24 h 73"/>
                  <a:gd name="T46" fmla="*/ 9 w 67"/>
                  <a:gd name="T47" fmla="*/ 20 h 73"/>
                  <a:gd name="T48" fmla="*/ 15 w 67"/>
                  <a:gd name="T49" fmla="*/ 16 h 73"/>
                  <a:gd name="T50" fmla="*/ 22 w 67"/>
                  <a:gd name="T51" fmla="*/ 14 h 73"/>
                  <a:gd name="T52" fmla="*/ 28 w 67"/>
                  <a:gd name="T53" fmla="*/ 12 h 73"/>
                  <a:gd name="T54" fmla="*/ 35 w 67"/>
                  <a:gd name="T55" fmla="*/ 14 h 73"/>
                  <a:gd name="T56" fmla="*/ 46 w 67"/>
                  <a:gd name="T57" fmla="*/ 20 h 73"/>
                  <a:gd name="T58" fmla="*/ 52 w 67"/>
                  <a:gd name="T59" fmla="*/ 32 h 73"/>
                  <a:gd name="T60" fmla="*/ 63 w 67"/>
                  <a:gd name="T61" fmla="*/ 6 h 73"/>
                  <a:gd name="T62" fmla="*/ 56 w 67"/>
                  <a:gd name="T63" fmla="*/ 4 h 73"/>
                  <a:gd name="T64" fmla="*/ 54 w 67"/>
                  <a:gd name="T65" fmla="*/ 4 h 73"/>
                  <a:gd name="T66" fmla="*/ 54 w 67"/>
                  <a:gd name="T67" fmla="*/ 4 h 73"/>
                  <a:gd name="T68" fmla="*/ 52 w 67"/>
                  <a:gd name="T69" fmla="*/ 2 h 73"/>
                  <a:gd name="T70" fmla="*/ 54 w 67"/>
                  <a:gd name="T71" fmla="*/ 2 h 73"/>
                  <a:gd name="T72" fmla="*/ 54 w 67"/>
                  <a:gd name="T73" fmla="*/ 0 h 73"/>
                  <a:gd name="T74" fmla="*/ 54 w 67"/>
                  <a:gd name="T75" fmla="*/ 0 h 73"/>
                  <a:gd name="T76" fmla="*/ 56 w 67"/>
                  <a:gd name="T77" fmla="*/ 0 h 73"/>
                  <a:gd name="T78" fmla="*/ 56 w 67"/>
                  <a:gd name="T79" fmla="*/ 0 h 73"/>
                  <a:gd name="T80" fmla="*/ 67 w 67"/>
                  <a:gd name="T81" fmla="*/ 4 h 73"/>
                  <a:gd name="T82" fmla="*/ 48 w 67"/>
                  <a:gd name="T83" fmla="*/ 46 h 73"/>
                  <a:gd name="T84" fmla="*/ 50 w 67"/>
                  <a:gd name="T85" fmla="*/ 38 h 73"/>
                  <a:gd name="T86" fmla="*/ 46 w 67"/>
                  <a:gd name="T87" fmla="*/ 30 h 73"/>
                  <a:gd name="T88" fmla="*/ 41 w 67"/>
                  <a:gd name="T89" fmla="*/ 22 h 73"/>
                  <a:gd name="T90" fmla="*/ 35 w 67"/>
                  <a:gd name="T91" fmla="*/ 18 h 73"/>
                  <a:gd name="T92" fmla="*/ 26 w 67"/>
                  <a:gd name="T93" fmla="*/ 18 h 73"/>
                  <a:gd name="T94" fmla="*/ 17 w 67"/>
                  <a:gd name="T95" fmla="*/ 20 h 73"/>
                  <a:gd name="T96" fmla="*/ 11 w 67"/>
                  <a:gd name="T97" fmla="*/ 24 h 73"/>
                  <a:gd name="T98" fmla="*/ 7 w 67"/>
                  <a:gd name="T99" fmla="*/ 32 h 73"/>
                  <a:gd name="T100" fmla="*/ 4 w 67"/>
                  <a:gd name="T101" fmla="*/ 40 h 73"/>
                  <a:gd name="T102" fmla="*/ 7 w 67"/>
                  <a:gd name="T103" fmla="*/ 48 h 73"/>
                  <a:gd name="T104" fmla="*/ 11 w 67"/>
                  <a:gd name="T105" fmla="*/ 55 h 73"/>
                  <a:gd name="T106" fmla="*/ 20 w 67"/>
                  <a:gd name="T107" fmla="*/ 59 h 73"/>
                  <a:gd name="T108" fmla="*/ 28 w 67"/>
                  <a:gd name="T109" fmla="*/ 61 h 73"/>
                  <a:gd name="T110" fmla="*/ 35 w 67"/>
                  <a:gd name="T111" fmla="*/ 57 h 73"/>
                  <a:gd name="T112" fmla="*/ 43 w 67"/>
                  <a:gd name="T113" fmla="*/ 53 h 73"/>
                  <a:gd name="T114" fmla="*/ 48 w 67"/>
                  <a:gd name="T115" fmla="*/ 46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 h="73">
                    <a:moveTo>
                      <a:pt x="67" y="4"/>
                    </a:moveTo>
                    <a:lnTo>
                      <a:pt x="46" y="65"/>
                    </a:lnTo>
                    <a:lnTo>
                      <a:pt x="50" y="67"/>
                    </a:lnTo>
                    <a:lnTo>
                      <a:pt x="52" y="69"/>
                    </a:lnTo>
                    <a:lnTo>
                      <a:pt x="54" y="71"/>
                    </a:lnTo>
                    <a:lnTo>
                      <a:pt x="52" y="71"/>
                    </a:lnTo>
                    <a:lnTo>
                      <a:pt x="52" y="73"/>
                    </a:lnTo>
                    <a:lnTo>
                      <a:pt x="50" y="71"/>
                    </a:lnTo>
                    <a:lnTo>
                      <a:pt x="39" y="69"/>
                    </a:lnTo>
                    <a:lnTo>
                      <a:pt x="41" y="59"/>
                    </a:lnTo>
                    <a:lnTo>
                      <a:pt x="35" y="63"/>
                    </a:lnTo>
                    <a:lnTo>
                      <a:pt x="30" y="65"/>
                    </a:lnTo>
                    <a:lnTo>
                      <a:pt x="17" y="63"/>
                    </a:lnTo>
                    <a:lnTo>
                      <a:pt x="11" y="59"/>
                    </a:lnTo>
                    <a:lnTo>
                      <a:pt x="7" y="55"/>
                    </a:lnTo>
                    <a:lnTo>
                      <a:pt x="2" y="50"/>
                    </a:lnTo>
                    <a:lnTo>
                      <a:pt x="0" y="42"/>
                    </a:lnTo>
                    <a:lnTo>
                      <a:pt x="0" y="36"/>
                    </a:lnTo>
                    <a:lnTo>
                      <a:pt x="2" y="30"/>
                    </a:lnTo>
                    <a:lnTo>
                      <a:pt x="4" y="24"/>
                    </a:lnTo>
                    <a:lnTo>
                      <a:pt x="9" y="20"/>
                    </a:lnTo>
                    <a:lnTo>
                      <a:pt x="15" y="16"/>
                    </a:lnTo>
                    <a:lnTo>
                      <a:pt x="22" y="14"/>
                    </a:lnTo>
                    <a:lnTo>
                      <a:pt x="28" y="12"/>
                    </a:lnTo>
                    <a:lnTo>
                      <a:pt x="35" y="14"/>
                    </a:lnTo>
                    <a:lnTo>
                      <a:pt x="46" y="20"/>
                    </a:lnTo>
                    <a:lnTo>
                      <a:pt x="52" y="32"/>
                    </a:lnTo>
                    <a:lnTo>
                      <a:pt x="63" y="6"/>
                    </a:lnTo>
                    <a:lnTo>
                      <a:pt x="56" y="4"/>
                    </a:lnTo>
                    <a:lnTo>
                      <a:pt x="54" y="4"/>
                    </a:lnTo>
                    <a:lnTo>
                      <a:pt x="52" y="2"/>
                    </a:lnTo>
                    <a:lnTo>
                      <a:pt x="54" y="2"/>
                    </a:lnTo>
                    <a:lnTo>
                      <a:pt x="54" y="0"/>
                    </a:lnTo>
                    <a:lnTo>
                      <a:pt x="56" y="0"/>
                    </a:lnTo>
                    <a:lnTo>
                      <a:pt x="67" y="4"/>
                    </a:lnTo>
                    <a:close/>
                    <a:moveTo>
                      <a:pt x="48" y="46"/>
                    </a:moveTo>
                    <a:lnTo>
                      <a:pt x="50" y="38"/>
                    </a:lnTo>
                    <a:lnTo>
                      <a:pt x="46" y="30"/>
                    </a:lnTo>
                    <a:lnTo>
                      <a:pt x="41" y="22"/>
                    </a:lnTo>
                    <a:lnTo>
                      <a:pt x="35" y="18"/>
                    </a:lnTo>
                    <a:lnTo>
                      <a:pt x="26" y="18"/>
                    </a:lnTo>
                    <a:lnTo>
                      <a:pt x="17" y="20"/>
                    </a:lnTo>
                    <a:lnTo>
                      <a:pt x="11" y="24"/>
                    </a:lnTo>
                    <a:lnTo>
                      <a:pt x="7" y="32"/>
                    </a:lnTo>
                    <a:lnTo>
                      <a:pt x="4" y="40"/>
                    </a:lnTo>
                    <a:lnTo>
                      <a:pt x="7" y="48"/>
                    </a:lnTo>
                    <a:lnTo>
                      <a:pt x="11" y="55"/>
                    </a:lnTo>
                    <a:lnTo>
                      <a:pt x="20" y="59"/>
                    </a:lnTo>
                    <a:lnTo>
                      <a:pt x="28" y="61"/>
                    </a:lnTo>
                    <a:lnTo>
                      <a:pt x="35" y="57"/>
                    </a:lnTo>
                    <a:lnTo>
                      <a:pt x="43" y="53"/>
                    </a:lnTo>
                    <a:lnTo>
                      <a:pt x="48" y="46"/>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66" name="Freeform 25"/>
              <p:cNvSpPr>
                <a:spLocks noEditPoints="1"/>
              </p:cNvSpPr>
              <p:nvPr/>
            </p:nvSpPr>
            <p:spPr bwMode="auto">
              <a:xfrm>
                <a:off x="1389" y="215"/>
                <a:ext cx="56" cy="75"/>
              </a:xfrm>
              <a:custGeom>
                <a:avLst/>
                <a:gdLst>
                  <a:gd name="T0" fmla="*/ 56 w 56"/>
                  <a:gd name="T1" fmla="*/ 2 h 75"/>
                  <a:gd name="T2" fmla="*/ 52 w 56"/>
                  <a:gd name="T3" fmla="*/ 12 h 75"/>
                  <a:gd name="T4" fmla="*/ 45 w 56"/>
                  <a:gd name="T5" fmla="*/ 10 h 75"/>
                  <a:gd name="T6" fmla="*/ 50 w 56"/>
                  <a:gd name="T7" fmla="*/ 0 h 75"/>
                  <a:gd name="T8" fmla="*/ 56 w 56"/>
                  <a:gd name="T9" fmla="*/ 2 h 75"/>
                  <a:gd name="T10" fmla="*/ 45 w 56"/>
                  <a:gd name="T11" fmla="*/ 24 h 75"/>
                  <a:gd name="T12" fmla="*/ 28 w 56"/>
                  <a:gd name="T13" fmla="*/ 63 h 75"/>
                  <a:gd name="T14" fmla="*/ 45 w 56"/>
                  <a:gd name="T15" fmla="*/ 71 h 75"/>
                  <a:gd name="T16" fmla="*/ 48 w 56"/>
                  <a:gd name="T17" fmla="*/ 71 h 75"/>
                  <a:gd name="T18" fmla="*/ 48 w 56"/>
                  <a:gd name="T19" fmla="*/ 73 h 75"/>
                  <a:gd name="T20" fmla="*/ 48 w 56"/>
                  <a:gd name="T21" fmla="*/ 73 h 75"/>
                  <a:gd name="T22" fmla="*/ 48 w 56"/>
                  <a:gd name="T23" fmla="*/ 75 h 75"/>
                  <a:gd name="T24" fmla="*/ 48 w 56"/>
                  <a:gd name="T25" fmla="*/ 75 h 75"/>
                  <a:gd name="T26" fmla="*/ 45 w 56"/>
                  <a:gd name="T27" fmla="*/ 75 h 75"/>
                  <a:gd name="T28" fmla="*/ 45 w 56"/>
                  <a:gd name="T29" fmla="*/ 75 h 75"/>
                  <a:gd name="T30" fmla="*/ 43 w 56"/>
                  <a:gd name="T31" fmla="*/ 75 h 75"/>
                  <a:gd name="T32" fmla="*/ 2 w 56"/>
                  <a:gd name="T33" fmla="*/ 59 h 75"/>
                  <a:gd name="T34" fmla="*/ 2 w 56"/>
                  <a:gd name="T35" fmla="*/ 57 h 75"/>
                  <a:gd name="T36" fmla="*/ 0 w 56"/>
                  <a:gd name="T37" fmla="*/ 57 h 75"/>
                  <a:gd name="T38" fmla="*/ 0 w 56"/>
                  <a:gd name="T39" fmla="*/ 57 h 75"/>
                  <a:gd name="T40" fmla="*/ 0 w 56"/>
                  <a:gd name="T41" fmla="*/ 55 h 75"/>
                  <a:gd name="T42" fmla="*/ 2 w 56"/>
                  <a:gd name="T43" fmla="*/ 55 h 75"/>
                  <a:gd name="T44" fmla="*/ 2 w 56"/>
                  <a:gd name="T45" fmla="*/ 53 h 75"/>
                  <a:gd name="T46" fmla="*/ 4 w 56"/>
                  <a:gd name="T47" fmla="*/ 53 h 75"/>
                  <a:gd name="T48" fmla="*/ 4 w 56"/>
                  <a:gd name="T49" fmla="*/ 55 h 75"/>
                  <a:gd name="T50" fmla="*/ 24 w 56"/>
                  <a:gd name="T51" fmla="*/ 61 h 75"/>
                  <a:gd name="T52" fmla="*/ 39 w 56"/>
                  <a:gd name="T53" fmla="*/ 26 h 75"/>
                  <a:gd name="T54" fmla="*/ 26 w 56"/>
                  <a:gd name="T55" fmla="*/ 20 h 75"/>
                  <a:gd name="T56" fmla="*/ 26 w 56"/>
                  <a:gd name="T57" fmla="*/ 20 h 75"/>
                  <a:gd name="T58" fmla="*/ 24 w 56"/>
                  <a:gd name="T59" fmla="*/ 18 h 75"/>
                  <a:gd name="T60" fmla="*/ 24 w 56"/>
                  <a:gd name="T61" fmla="*/ 18 h 75"/>
                  <a:gd name="T62" fmla="*/ 24 w 56"/>
                  <a:gd name="T63" fmla="*/ 16 h 75"/>
                  <a:gd name="T64" fmla="*/ 26 w 56"/>
                  <a:gd name="T65" fmla="*/ 16 h 75"/>
                  <a:gd name="T66" fmla="*/ 26 w 56"/>
                  <a:gd name="T67" fmla="*/ 16 h 75"/>
                  <a:gd name="T68" fmla="*/ 28 w 56"/>
                  <a:gd name="T69" fmla="*/ 16 h 75"/>
                  <a:gd name="T70" fmla="*/ 28 w 56"/>
                  <a:gd name="T71" fmla="*/ 16 h 75"/>
                  <a:gd name="T72" fmla="*/ 45 w 56"/>
                  <a:gd name="T73" fmla="*/ 24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 h="75">
                    <a:moveTo>
                      <a:pt x="56" y="2"/>
                    </a:moveTo>
                    <a:lnTo>
                      <a:pt x="52" y="12"/>
                    </a:lnTo>
                    <a:lnTo>
                      <a:pt x="45" y="10"/>
                    </a:lnTo>
                    <a:lnTo>
                      <a:pt x="50" y="0"/>
                    </a:lnTo>
                    <a:lnTo>
                      <a:pt x="56" y="2"/>
                    </a:lnTo>
                    <a:close/>
                    <a:moveTo>
                      <a:pt x="45" y="24"/>
                    </a:moveTo>
                    <a:lnTo>
                      <a:pt x="28" y="63"/>
                    </a:lnTo>
                    <a:lnTo>
                      <a:pt x="45" y="71"/>
                    </a:lnTo>
                    <a:lnTo>
                      <a:pt x="48" y="71"/>
                    </a:lnTo>
                    <a:lnTo>
                      <a:pt x="48" y="73"/>
                    </a:lnTo>
                    <a:lnTo>
                      <a:pt x="48" y="75"/>
                    </a:lnTo>
                    <a:lnTo>
                      <a:pt x="45" y="75"/>
                    </a:lnTo>
                    <a:lnTo>
                      <a:pt x="43" y="75"/>
                    </a:lnTo>
                    <a:lnTo>
                      <a:pt x="2" y="59"/>
                    </a:lnTo>
                    <a:lnTo>
                      <a:pt x="2" y="57"/>
                    </a:lnTo>
                    <a:lnTo>
                      <a:pt x="0" y="57"/>
                    </a:lnTo>
                    <a:lnTo>
                      <a:pt x="0" y="55"/>
                    </a:lnTo>
                    <a:lnTo>
                      <a:pt x="2" y="55"/>
                    </a:lnTo>
                    <a:lnTo>
                      <a:pt x="2" y="53"/>
                    </a:lnTo>
                    <a:lnTo>
                      <a:pt x="4" y="53"/>
                    </a:lnTo>
                    <a:lnTo>
                      <a:pt x="4" y="55"/>
                    </a:lnTo>
                    <a:lnTo>
                      <a:pt x="24" y="61"/>
                    </a:lnTo>
                    <a:lnTo>
                      <a:pt x="39" y="26"/>
                    </a:lnTo>
                    <a:lnTo>
                      <a:pt x="26" y="20"/>
                    </a:lnTo>
                    <a:lnTo>
                      <a:pt x="24" y="18"/>
                    </a:lnTo>
                    <a:lnTo>
                      <a:pt x="24" y="16"/>
                    </a:lnTo>
                    <a:lnTo>
                      <a:pt x="26" y="16"/>
                    </a:lnTo>
                    <a:lnTo>
                      <a:pt x="28" y="16"/>
                    </a:lnTo>
                    <a:lnTo>
                      <a:pt x="45" y="24"/>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67" name="Freeform 26"/>
              <p:cNvSpPr>
                <a:spLocks noEditPoints="1"/>
              </p:cNvSpPr>
              <p:nvPr/>
            </p:nvSpPr>
            <p:spPr bwMode="auto">
              <a:xfrm>
                <a:off x="1460" y="264"/>
                <a:ext cx="57" cy="52"/>
              </a:xfrm>
              <a:custGeom>
                <a:avLst/>
                <a:gdLst>
                  <a:gd name="T0" fmla="*/ 52 w 57"/>
                  <a:gd name="T1" fmla="*/ 38 h 52"/>
                  <a:gd name="T2" fmla="*/ 46 w 57"/>
                  <a:gd name="T3" fmla="*/ 46 h 52"/>
                  <a:gd name="T4" fmla="*/ 35 w 57"/>
                  <a:gd name="T5" fmla="*/ 50 h 52"/>
                  <a:gd name="T6" fmla="*/ 26 w 57"/>
                  <a:gd name="T7" fmla="*/ 52 h 52"/>
                  <a:gd name="T8" fmla="*/ 16 w 57"/>
                  <a:gd name="T9" fmla="*/ 48 h 52"/>
                  <a:gd name="T10" fmla="*/ 5 w 57"/>
                  <a:gd name="T11" fmla="*/ 42 h 52"/>
                  <a:gd name="T12" fmla="*/ 0 w 57"/>
                  <a:gd name="T13" fmla="*/ 34 h 52"/>
                  <a:gd name="T14" fmla="*/ 0 w 57"/>
                  <a:gd name="T15" fmla="*/ 24 h 52"/>
                  <a:gd name="T16" fmla="*/ 3 w 57"/>
                  <a:gd name="T17" fmla="*/ 14 h 52"/>
                  <a:gd name="T18" fmla="*/ 11 w 57"/>
                  <a:gd name="T19" fmla="*/ 6 h 52"/>
                  <a:gd name="T20" fmla="*/ 20 w 57"/>
                  <a:gd name="T21" fmla="*/ 2 h 52"/>
                  <a:gd name="T22" fmla="*/ 31 w 57"/>
                  <a:gd name="T23" fmla="*/ 0 h 52"/>
                  <a:gd name="T24" fmla="*/ 42 w 57"/>
                  <a:gd name="T25" fmla="*/ 4 h 52"/>
                  <a:gd name="T26" fmla="*/ 50 w 57"/>
                  <a:gd name="T27" fmla="*/ 10 h 52"/>
                  <a:gd name="T28" fmla="*/ 55 w 57"/>
                  <a:gd name="T29" fmla="*/ 20 h 52"/>
                  <a:gd name="T30" fmla="*/ 57 w 57"/>
                  <a:gd name="T31" fmla="*/ 30 h 52"/>
                  <a:gd name="T32" fmla="*/ 52 w 57"/>
                  <a:gd name="T33" fmla="*/ 38 h 52"/>
                  <a:gd name="T34" fmla="*/ 48 w 57"/>
                  <a:gd name="T35" fmla="*/ 36 h 52"/>
                  <a:gd name="T36" fmla="*/ 50 w 57"/>
                  <a:gd name="T37" fmla="*/ 28 h 52"/>
                  <a:gd name="T38" fmla="*/ 50 w 57"/>
                  <a:gd name="T39" fmla="*/ 20 h 52"/>
                  <a:gd name="T40" fmla="*/ 46 w 57"/>
                  <a:gd name="T41" fmla="*/ 12 h 52"/>
                  <a:gd name="T42" fmla="*/ 39 w 57"/>
                  <a:gd name="T43" fmla="*/ 8 h 52"/>
                  <a:gd name="T44" fmla="*/ 31 w 57"/>
                  <a:gd name="T45" fmla="*/ 6 h 52"/>
                  <a:gd name="T46" fmla="*/ 22 w 57"/>
                  <a:gd name="T47" fmla="*/ 6 h 52"/>
                  <a:gd name="T48" fmla="*/ 13 w 57"/>
                  <a:gd name="T49" fmla="*/ 10 h 52"/>
                  <a:gd name="T50" fmla="*/ 7 w 57"/>
                  <a:gd name="T51" fmla="*/ 16 h 52"/>
                  <a:gd name="T52" fmla="*/ 5 w 57"/>
                  <a:gd name="T53" fmla="*/ 24 h 52"/>
                  <a:gd name="T54" fmla="*/ 7 w 57"/>
                  <a:gd name="T55" fmla="*/ 32 h 52"/>
                  <a:gd name="T56" fmla="*/ 9 w 57"/>
                  <a:gd name="T57" fmla="*/ 40 h 52"/>
                  <a:gd name="T58" fmla="*/ 18 w 57"/>
                  <a:gd name="T59" fmla="*/ 44 h 52"/>
                  <a:gd name="T60" fmla="*/ 26 w 57"/>
                  <a:gd name="T61" fmla="*/ 48 h 52"/>
                  <a:gd name="T62" fmla="*/ 35 w 57"/>
                  <a:gd name="T63" fmla="*/ 46 h 52"/>
                  <a:gd name="T64" fmla="*/ 42 w 57"/>
                  <a:gd name="T65" fmla="*/ 42 h 52"/>
                  <a:gd name="T66" fmla="*/ 48 w 57"/>
                  <a:gd name="T67" fmla="*/ 36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 h="52">
                    <a:moveTo>
                      <a:pt x="52" y="38"/>
                    </a:moveTo>
                    <a:lnTo>
                      <a:pt x="46" y="46"/>
                    </a:lnTo>
                    <a:lnTo>
                      <a:pt x="35" y="50"/>
                    </a:lnTo>
                    <a:lnTo>
                      <a:pt x="26" y="52"/>
                    </a:lnTo>
                    <a:lnTo>
                      <a:pt x="16" y="48"/>
                    </a:lnTo>
                    <a:lnTo>
                      <a:pt x="5" y="42"/>
                    </a:lnTo>
                    <a:lnTo>
                      <a:pt x="0" y="34"/>
                    </a:lnTo>
                    <a:lnTo>
                      <a:pt x="0" y="24"/>
                    </a:lnTo>
                    <a:lnTo>
                      <a:pt x="3" y="14"/>
                    </a:lnTo>
                    <a:lnTo>
                      <a:pt x="11" y="6"/>
                    </a:lnTo>
                    <a:lnTo>
                      <a:pt x="20" y="2"/>
                    </a:lnTo>
                    <a:lnTo>
                      <a:pt x="31" y="0"/>
                    </a:lnTo>
                    <a:lnTo>
                      <a:pt x="42" y="4"/>
                    </a:lnTo>
                    <a:lnTo>
                      <a:pt x="50" y="10"/>
                    </a:lnTo>
                    <a:lnTo>
                      <a:pt x="55" y="20"/>
                    </a:lnTo>
                    <a:lnTo>
                      <a:pt x="57" y="30"/>
                    </a:lnTo>
                    <a:lnTo>
                      <a:pt x="52" y="38"/>
                    </a:lnTo>
                    <a:close/>
                    <a:moveTo>
                      <a:pt x="48" y="36"/>
                    </a:moveTo>
                    <a:lnTo>
                      <a:pt x="50" y="28"/>
                    </a:lnTo>
                    <a:lnTo>
                      <a:pt x="50" y="20"/>
                    </a:lnTo>
                    <a:lnTo>
                      <a:pt x="46" y="12"/>
                    </a:lnTo>
                    <a:lnTo>
                      <a:pt x="39" y="8"/>
                    </a:lnTo>
                    <a:lnTo>
                      <a:pt x="31" y="6"/>
                    </a:lnTo>
                    <a:lnTo>
                      <a:pt x="22" y="6"/>
                    </a:lnTo>
                    <a:lnTo>
                      <a:pt x="13" y="10"/>
                    </a:lnTo>
                    <a:lnTo>
                      <a:pt x="7" y="16"/>
                    </a:lnTo>
                    <a:lnTo>
                      <a:pt x="5" y="24"/>
                    </a:lnTo>
                    <a:lnTo>
                      <a:pt x="7" y="32"/>
                    </a:lnTo>
                    <a:lnTo>
                      <a:pt x="9" y="40"/>
                    </a:lnTo>
                    <a:lnTo>
                      <a:pt x="18" y="44"/>
                    </a:lnTo>
                    <a:lnTo>
                      <a:pt x="26" y="48"/>
                    </a:lnTo>
                    <a:lnTo>
                      <a:pt x="35" y="46"/>
                    </a:lnTo>
                    <a:lnTo>
                      <a:pt x="42" y="42"/>
                    </a:lnTo>
                    <a:lnTo>
                      <a:pt x="48" y="36"/>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68" name="Freeform 27"/>
              <p:cNvSpPr>
                <a:spLocks noEditPoints="1"/>
              </p:cNvSpPr>
              <p:nvPr/>
            </p:nvSpPr>
            <p:spPr bwMode="auto">
              <a:xfrm>
                <a:off x="1497" y="288"/>
                <a:ext cx="83" cy="73"/>
              </a:xfrm>
              <a:custGeom>
                <a:avLst/>
                <a:gdLst>
                  <a:gd name="T0" fmla="*/ 46 w 83"/>
                  <a:gd name="T1" fmla="*/ 14 h 73"/>
                  <a:gd name="T2" fmla="*/ 59 w 83"/>
                  <a:gd name="T3" fmla="*/ 14 h 73"/>
                  <a:gd name="T4" fmla="*/ 72 w 83"/>
                  <a:gd name="T5" fmla="*/ 18 h 73"/>
                  <a:gd name="T6" fmla="*/ 80 w 83"/>
                  <a:gd name="T7" fmla="*/ 26 h 73"/>
                  <a:gd name="T8" fmla="*/ 83 w 83"/>
                  <a:gd name="T9" fmla="*/ 41 h 73"/>
                  <a:gd name="T10" fmla="*/ 78 w 83"/>
                  <a:gd name="T11" fmla="*/ 51 h 73"/>
                  <a:gd name="T12" fmla="*/ 63 w 83"/>
                  <a:gd name="T13" fmla="*/ 61 h 73"/>
                  <a:gd name="T14" fmla="*/ 41 w 83"/>
                  <a:gd name="T15" fmla="*/ 59 h 73"/>
                  <a:gd name="T16" fmla="*/ 31 w 83"/>
                  <a:gd name="T17" fmla="*/ 39 h 73"/>
                  <a:gd name="T18" fmla="*/ 24 w 83"/>
                  <a:gd name="T19" fmla="*/ 69 h 73"/>
                  <a:gd name="T20" fmla="*/ 26 w 83"/>
                  <a:gd name="T21" fmla="*/ 71 h 73"/>
                  <a:gd name="T22" fmla="*/ 24 w 83"/>
                  <a:gd name="T23" fmla="*/ 73 h 73"/>
                  <a:gd name="T24" fmla="*/ 22 w 83"/>
                  <a:gd name="T25" fmla="*/ 73 h 73"/>
                  <a:gd name="T26" fmla="*/ 0 w 83"/>
                  <a:gd name="T27" fmla="*/ 61 h 73"/>
                  <a:gd name="T28" fmla="*/ 0 w 83"/>
                  <a:gd name="T29" fmla="*/ 59 h 73"/>
                  <a:gd name="T30" fmla="*/ 0 w 83"/>
                  <a:gd name="T31" fmla="*/ 57 h 73"/>
                  <a:gd name="T32" fmla="*/ 2 w 83"/>
                  <a:gd name="T33" fmla="*/ 55 h 73"/>
                  <a:gd name="T34" fmla="*/ 5 w 83"/>
                  <a:gd name="T35" fmla="*/ 57 h 73"/>
                  <a:gd name="T36" fmla="*/ 46 w 83"/>
                  <a:gd name="T37" fmla="*/ 8 h 73"/>
                  <a:gd name="T38" fmla="*/ 39 w 83"/>
                  <a:gd name="T39" fmla="*/ 4 h 73"/>
                  <a:gd name="T40" fmla="*/ 37 w 83"/>
                  <a:gd name="T41" fmla="*/ 4 h 73"/>
                  <a:gd name="T42" fmla="*/ 39 w 83"/>
                  <a:gd name="T43" fmla="*/ 2 h 73"/>
                  <a:gd name="T44" fmla="*/ 41 w 83"/>
                  <a:gd name="T45" fmla="*/ 2 h 73"/>
                  <a:gd name="T46" fmla="*/ 52 w 83"/>
                  <a:gd name="T47" fmla="*/ 8 h 73"/>
                  <a:gd name="T48" fmla="*/ 78 w 83"/>
                  <a:gd name="T49" fmla="*/ 43 h 73"/>
                  <a:gd name="T50" fmla="*/ 74 w 83"/>
                  <a:gd name="T51" fmla="*/ 26 h 73"/>
                  <a:gd name="T52" fmla="*/ 61 w 83"/>
                  <a:gd name="T53" fmla="*/ 18 h 73"/>
                  <a:gd name="T54" fmla="*/ 44 w 83"/>
                  <a:gd name="T55" fmla="*/ 22 h 73"/>
                  <a:gd name="T56" fmla="*/ 35 w 83"/>
                  <a:gd name="T57" fmla="*/ 35 h 73"/>
                  <a:gd name="T58" fmla="*/ 39 w 83"/>
                  <a:gd name="T59" fmla="*/ 49 h 73"/>
                  <a:gd name="T60" fmla="*/ 54 w 83"/>
                  <a:gd name="T61" fmla="*/ 57 h 73"/>
                  <a:gd name="T62" fmla="*/ 70 w 83"/>
                  <a:gd name="T63" fmla="*/ 55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 h="73">
                    <a:moveTo>
                      <a:pt x="52" y="8"/>
                    </a:moveTo>
                    <a:lnTo>
                      <a:pt x="46" y="14"/>
                    </a:lnTo>
                    <a:lnTo>
                      <a:pt x="52" y="14"/>
                    </a:lnTo>
                    <a:lnTo>
                      <a:pt x="59" y="14"/>
                    </a:lnTo>
                    <a:lnTo>
                      <a:pt x="65" y="14"/>
                    </a:lnTo>
                    <a:lnTo>
                      <a:pt x="72" y="18"/>
                    </a:lnTo>
                    <a:lnTo>
                      <a:pt x="76" y="22"/>
                    </a:lnTo>
                    <a:lnTo>
                      <a:pt x="80" y="26"/>
                    </a:lnTo>
                    <a:lnTo>
                      <a:pt x="83" y="33"/>
                    </a:lnTo>
                    <a:lnTo>
                      <a:pt x="83" y="41"/>
                    </a:lnTo>
                    <a:lnTo>
                      <a:pt x="80" y="47"/>
                    </a:lnTo>
                    <a:lnTo>
                      <a:pt x="78" y="51"/>
                    </a:lnTo>
                    <a:lnTo>
                      <a:pt x="72" y="59"/>
                    </a:lnTo>
                    <a:lnTo>
                      <a:pt x="63" y="61"/>
                    </a:lnTo>
                    <a:lnTo>
                      <a:pt x="52" y="63"/>
                    </a:lnTo>
                    <a:lnTo>
                      <a:pt x="41" y="59"/>
                    </a:lnTo>
                    <a:lnTo>
                      <a:pt x="33" y="49"/>
                    </a:lnTo>
                    <a:lnTo>
                      <a:pt x="31" y="39"/>
                    </a:lnTo>
                    <a:lnTo>
                      <a:pt x="13" y="63"/>
                    </a:lnTo>
                    <a:lnTo>
                      <a:pt x="24" y="69"/>
                    </a:lnTo>
                    <a:lnTo>
                      <a:pt x="26" y="69"/>
                    </a:lnTo>
                    <a:lnTo>
                      <a:pt x="26" y="71"/>
                    </a:lnTo>
                    <a:lnTo>
                      <a:pt x="24" y="73"/>
                    </a:lnTo>
                    <a:lnTo>
                      <a:pt x="22" y="73"/>
                    </a:lnTo>
                    <a:lnTo>
                      <a:pt x="0" y="61"/>
                    </a:lnTo>
                    <a:lnTo>
                      <a:pt x="0" y="59"/>
                    </a:lnTo>
                    <a:lnTo>
                      <a:pt x="0" y="57"/>
                    </a:lnTo>
                    <a:lnTo>
                      <a:pt x="0" y="55"/>
                    </a:lnTo>
                    <a:lnTo>
                      <a:pt x="2" y="55"/>
                    </a:lnTo>
                    <a:lnTo>
                      <a:pt x="5" y="57"/>
                    </a:lnTo>
                    <a:lnTo>
                      <a:pt x="9" y="59"/>
                    </a:lnTo>
                    <a:lnTo>
                      <a:pt x="46" y="8"/>
                    </a:lnTo>
                    <a:lnTo>
                      <a:pt x="39" y="6"/>
                    </a:lnTo>
                    <a:lnTo>
                      <a:pt x="39" y="4"/>
                    </a:lnTo>
                    <a:lnTo>
                      <a:pt x="37" y="4"/>
                    </a:lnTo>
                    <a:lnTo>
                      <a:pt x="37" y="2"/>
                    </a:lnTo>
                    <a:lnTo>
                      <a:pt x="39" y="2"/>
                    </a:lnTo>
                    <a:lnTo>
                      <a:pt x="39" y="0"/>
                    </a:lnTo>
                    <a:lnTo>
                      <a:pt x="41" y="2"/>
                    </a:lnTo>
                    <a:lnTo>
                      <a:pt x="52" y="8"/>
                    </a:lnTo>
                    <a:close/>
                    <a:moveTo>
                      <a:pt x="74" y="49"/>
                    </a:moveTo>
                    <a:lnTo>
                      <a:pt x="78" y="43"/>
                    </a:lnTo>
                    <a:lnTo>
                      <a:pt x="78" y="35"/>
                    </a:lnTo>
                    <a:lnTo>
                      <a:pt x="74" y="26"/>
                    </a:lnTo>
                    <a:lnTo>
                      <a:pt x="67" y="22"/>
                    </a:lnTo>
                    <a:lnTo>
                      <a:pt x="61" y="18"/>
                    </a:lnTo>
                    <a:lnTo>
                      <a:pt x="52" y="18"/>
                    </a:lnTo>
                    <a:lnTo>
                      <a:pt x="44" y="22"/>
                    </a:lnTo>
                    <a:lnTo>
                      <a:pt x="39" y="26"/>
                    </a:lnTo>
                    <a:lnTo>
                      <a:pt x="35" y="35"/>
                    </a:lnTo>
                    <a:lnTo>
                      <a:pt x="35" y="41"/>
                    </a:lnTo>
                    <a:lnTo>
                      <a:pt x="39" y="49"/>
                    </a:lnTo>
                    <a:lnTo>
                      <a:pt x="46" y="55"/>
                    </a:lnTo>
                    <a:lnTo>
                      <a:pt x="54" y="57"/>
                    </a:lnTo>
                    <a:lnTo>
                      <a:pt x="61" y="57"/>
                    </a:lnTo>
                    <a:lnTo>
                      <a:pt x="70" y="55"/>
                    </a:lnTo>
                    <a:lnTo>
                      <a:pt x="74" y="49"/>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69" name="Freeform 28"/>
              <p:cNvSpPr>
                <a:spLocks/>
              </p:cNvSpPr>
              <p:nvPr/>
            </p:nvSpPr>
            <p:spPr bwMode="auto">
              <a:xfrm>
                <a:off x="1573" y="335"/>
                <a:ext cx="72" cy="61"/>
              </a:xfrm>
              <a:custGeom>
                <a:avLst/>
                <a:gdLst>
                  <a:gd name="T0" fmla="*/ 48 w 72"/>
                  <a:gd name="T1" fmla="*/ 8 h 61"/>
                  <a:gd name="T2" fmla="*/ 39 w 72"/>
                  <a:gd name="T3" fmla="*/ 18 h 61"/>
                  <a:gd name="T4" fmla="*/ 50 w 72"/>
                  <a:gd name="T5" fmla="*/ 16 h 61"/>
                  <a:gd name="T6" fmla="*/ 59 w 72"/>
                  <a:gd name="T7" fmla="*/ 18 h 61"/>
                  <a:gd name="T8" fmla="*/ 63 w 72"/>
                  <a:gd name="T9" fmla="*/ 20 h 61"/>
                  <a:gd name="T10" fmla="*/ 67 w 72"/>
                  <a:gd name="T11" fmla="*/ 20 h 61"/>
                  <a:gd name="T12" fmla="*/ 69 w 72"/>
                  <a:gd name="T13" fmla="*/ 24 h 61"/>
                  <a:gd name="T14" fmla="*/ 72 w 72"/>
                  <a:gd name="T15" fmla="*/ 28 h 61"/>
                  <a:gd name="T16" fmla="*/ 72 w 72"/>
                  <a:gd name="T17" fmla="*/ 34 h 61"/>
                  <a:gd name="T18" fmla="*/ 72 w 72"/>
                  <a:gd name="T19" fmla="*/ 34 h 61"/>
                  <a:gd name="T20" fmla="*/ 69 w 72"/>
                  <a:gd name="T21" fmla="*/ 34 h 61"/>
                  <a:gd name="T22" fmla="*/ 69 w 72"/>
                  <a:gd name="T23" fmla="*/ 34 h 61"/>
                  <a:gd name="T24" fmla="*/ 67 w 72"/>
                  <a:gd name="T25" fmla="*/ 34 h 61"/>
                  <a:gd name="T26" fmla="*/ 67 w 72"/>
                  <a:gd name="T27" fmla="*/ 34 h 61"/>
                  <a:gd name="T28" fmla="*/ 67 w 72"/>
                  <a:gd name="T29" fmla="*/ 32 h 61"/>
                  <a:gd name="T30" fmla="*/ 67 w 72"/>
                  <a:gd name="T31" fmla="*/ 32 h 61"/>
                  <a:gd name="T32" fmla="*/ 67 w 72"/>
                  <a:gd name="T33" fmla="*/ 30 h 61"/>
                  <a:gd name="T34" fmla="*/ 65 w 72"/>
                  <a:gd name="T35" fmla="*/ 26 h 61"/>
                  <a:gd name="T36" fmla="*/ 65 w 72"/>
                  <a:gd name="T37" fmla="*/ 26 h 61"/>
                  <a:gd name="T38" fmla="*/ 65 w 72"/>
                  <a:gd name="T39" fmla="*/ 24 h 61"/>
                  <a:gd name="T40" fmla="*/ 61 w 72"/>
                  <a:gd name="T41" fmla="*/ 24 h 61"/>
                  <a:gd name="T42" fmla="*/ 56 w 72"/>
                  <a:gd name="T43" fmla="*/ 22 h 61"/>
                  <a:gd name="T44" fmla="*/ 48 w 72"/>
                  <a:gd name="T45" fmla="*/ 22 h 61"/>
                  <a:gd name="T46" fmla="*/ 37 w 72"/>
                  <a:gd name="T47" fmla="*/ 22 h 61"/>
                  <a:gd name="T48" fmla="*/ 20 w 72"/>
                  <a:gd name="T49" fmla="*/ 42 h 61"/>
                  <a:gd name="T50" fmla="*/ 37 w 72"/>
                  <a:gd name="T51" fmla="*/ 55 h 61"/>
                  <a:gd name="T52" fmla="*/ 39 w 72"/>
                  <a:gd name="T53" fmla="*/ 57 h 61"/>
                  <a:gd name="T54" fmla="*/ 39 w 72"/>
                  <a:gd name="T55" fmla="*/ 57 h 61"/>
                  <a:gd name="T56" fmla="*/ 39 w 72"/>
                  <a:gd name="T57" fmla="*/ 59 h 61"/>
                  <a:gd name="T58" fmla="*/ 37 w 72"/>
                  <a:gd name="T59" fmla="*/ 59 h 61"/>
                  <a:gd name="T60" fmla="*/ 37 w 72"/>
                  <a:gd name="T61" fmla="*/ 61 h 61"/>
                  <a:gd name="T62" fmla="*/ 37 w 72"/>
                  <a:gd name="T63" fmla="*/ 61 h 61"/>
                  <a:gd name="T64" fmla="*/ 35 w 72"/>
                  <a:gd name="T65" fmla="*/ 61 h 61"/>
                  <a:gd name="T66" fmla="*/ 33 w 72"/>
                  <a:gd name="T67" fmla="*/ 59 h 61"/>
                  <a:gd name="T68" fmla="*/ 2 w 72"/>
                  <a:gd name="T69" fmla="*/ 36 h 61"/>
                  <a:gd name="T70" fmla="*/ 2 w 72"/>
                  <a:gd name="T71" fmla="*/ 36 h 61"/>
                  <a:gd name="T72" fmla="*/ 0 w 72"/>
                  <a:gd name="T73" fmla="*/ 34 h 61"/>
                  <a:gd name="T74" fmla="*/ 2 w 72"/>
                  <a:gd name="T75" fmla="*/ 34 h 61"/>
                  <a:gd name="T76" fmla="*/ 2 w 72"/>
                  <a:gd name="T77" fmla="*/ 32 h 61"/>
                  <a:gd name="T78" fmla="*/ 2 w 72"/>
                  <a:gd name="T79" fmla="*/ 32 h 61"/>
                  <a:gd name="T80" fmla="*/ 4 w 72"/>
                  <a:gd name="T81" fmla="*/ 32 h 61"/>
                  <a:gd name="T82" fmla="*/ 7 w 72"/>
                  <a:gd name="T83" fmla="*/ 32 h 61"/>
                  <a:gd name="T84" fmla="*/ 15 w 72"/>
                  <a:gd name="T85" fmla="*/ 40 h 61"/>
                  <a:gd name="T86" fmla="*/ 41 w 72"/>
                  <a:gd name="T87" fmla="*/ 10 h 61"/>
                  <a:gd name="T88" fmla="*/ 33 w 72"/>
                  <a:gd name="T89" fmla="*/ 4 h 61"/>
                  <a:gd name="T90" fmla="*/ 33 w 72"/>
                  <a:gd name="T91" fmla="*/ 4 h 61"/>
                  <a:gd name="T92" fmla="*/ 33 w 72"/>
                  <a:gd name="T93" fmla="*/ 2 h 61"/>
                  <a:gd name="T94" fmla="*/ 33 w 72"/>
                  <a:gd name="T95" fmla="*/ 2 h 61"/>
                  <a:gd name="T96" fmla="*/ 33 w 72"/>
                  <a:gd name="T97" fmla="*/ 0 h 61"/>
                  <a:gd name="T98" fmla="*/ 33 w 72"/>
                  <a:gd name="T99" fmla="*/ 0 h 61"/>
                  <a:gd name="T100" fmla="*/ 35 w 72"/>
                  <a:gd name="T101" fmla="*/ 0 h 61"/>
                  <a:gd name="T102" fmla="*/ 35 w 72"/>
                  <a:gd name="T103" fmla="*/ 0 h 61"/>
                  <a:gd name="T104" fmla="*/ 37 w 72"/>
                  <a:gd name="T105" fmla="*/ 0 h 61"/>
                  <a:gd name="T106" fmla="*/ 48 w 72"/>
                  <a:gd name="T107" fmla="*/ 8 h 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 h="61">
                    <a:moveTo>
                      <a:pt x="48" y="8"/>
                    </a:moveTo>
                    <a:lnTo>
                      <a:pt x="39" y="18"/>
                    </a:lnTo>
                    <a:lnTo>
                      <a:pt x="50" y="16"/>
                    </a:lnTo>
                    <a:lnTo>
                      <a:pt x="59" y="18"/>
                    </a:lnTo>
                    <a:lnTo>
                      <a:pt x="63" y="20"/>
                    </a:lnTo>
                    <a:lnTo>
                      <a:pt x="67" y="20"/>
                    </a:lnTo>
                    <a:lnTo>
                      <a:pt x="69" y="24"/>
                    </a:lnTo>
                    <a:lnTo>
                      <a:pt x="72" y="28"/>
                    </a:lnTo>
                    <a:lnTo>
                      <a:pt x="72" y="34"/>
                    </a:lnTo>
                    <a:lnTo>
                      <a:pt x="69" y="34"/>
                    </a:lnTo>
                    <a:lnTo>
                      <a:pt x="67" y="34"/>
                    </a:lnTo>
                    <a:lnTo>
                      <a:pt x="67" y="32"/>
                    </a:lnTo>
                    <a:lnTo>
                      <a:pt x="67" y="30"/>
                    </a:lnTo>
                    <a:lnTo>
                      <a:pt x="65" y="26"/>
                    </a:lnTo>
                    <a:lnTo>
                      <a:pt x="65" y="24"/>
                    </a:lnTo>
                    <a:lnTo>
                      <a:pt x="61" y="24"/>
                    </a:lnTo>
                    <a:lnTo>
                      <a:pt x="56" y="22"/>
                    </a:lnTo>
                    <a:lnTo>
                      <a:pt x="48" y="22"/>
                    </a:lnTo>
                    <a:lnTo>
                      <a:pt x="37" y="22"/>
                    </a:lnTo>
                    <a:lnTo>
                      <a:pt x="20" y="42"/>
                    </a:lnTo>
                    <a:lnTo>
                      <a:pt x="37" y="55"/>
                    </a:lnTo>
                    <a:lnTo>
                      <a:pt x="39" y="57"/>
                    </a:lnTo>
                    <a:lnTo>
                      <a:pt x="39" y="59"/>
                    </a:lnTo>
                    <a:lnTo>
                      <a:pt x="37" y="59"/>
                    </a:lnTo>
                    <a:lnTo>
                      <a:pt x="37" y="61"/>
                    </a:lnTo>
                    <a:lnTo>
                      <a:pt x="35" y="61"/>
                    </a:lnTo>
                    <a:lnTo>
                      <a:pt x="33" y="59"/>
                    </a:lnTo>
                    <a:lnTo>
                      <a:pt x="2" y="36"/>
                    </a:lnTo>
                    <a:lnTo>
                      <a:pt x="0" y="34"/>
                    </a:lnTo>
                    <a:lnTo>
                      <a:pt x="2" y="34"/>
                    </a:lnTo>
                    <a:lnTo>
                      <a:pt x="2" y="32"/>
                    </a:lnTo>
                    <a:lnTo>
                      <a:pt x="4" y="32"/>
                    </a:lnTo>
                    <a:lnTo>
                      <a:pt x="7" y="32"/>
                    </a:lnTo>
                    <a:lnTo>
                      <a:pt x="15" y="40"/>
                    </a:lnTo>
                    <a:lnTo>
                      <a:pt x="41" y="10"/>
                    </a:lnTo>
                    <a:lnTo>
                      <a:pt x="33" y="4"/>
                    </a:lnTo>
                    <a:lnTo>
                      <a:pt x="33" y="2"/>
                    </a:lnTo>
                    <a:lnTo>
                      <a:pt x="33" y="0"/>
                    </a:lnTo>
                    <a:lnTo>
                      <a:pt x="35" y="0"/>
                    </a:lnTo>
                    <a:lnTo>
                      <a:pt x="37" y="0"/>
                    </a:lnTo>
                    <a:lnTo>
                      <a:pt x="48" y="8"/>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70" name="Freeform 29"/>
              <p:cNvSpPr>
                <a:spLocks noEditPoints="1"/>
              </p:cNvSpPr>
              <p:nvPr/>
            </p:nvSpPr>
            <p:spPr bwMode="auto">
              <a:xfrm>
                <a:off x="1638" y="383"/>
                <a:ext cx="54" cy="53"/>
              </a:xfrm>
              <a:custGeom>
                <a:avLst/>
                <a:gdLst>
                  <a:gd name="T0" fmla="*/ 48 w 54"/>
                  <a:gd name="T1" fmla="*/ 45 h 53"/>
                  <a:gd name="T2" fmla="*/ 39 w 54"/>
                  <a:gd name="T3" fmla="*/ 51 h 53"/>
                  <a:gd name="T4" fmla="*/ 28 w 54"/>
                  <a:gd name="T5" fmla="*/ 53 h 53"/>
                  <a:gd name="T6" fmla="*/ 17 w 54"/>
                  <a:gd name="T7" fmla="*/ 51 h 53"/>
                  <a:gd name="T8" fmla="*/ 9 w 54"/>
                  <a:gd name="T9" fmla="*/ 45 h 53"/>
                  <a:gd name="T10" fmla="*/ 2 w 54"/>
                  <a:gd name="T11" fmla="*/ 37 h 53"/>
                  <a:gd name="T12" fmla="*/ 0 w 54"/>
                  <a:gd name="T13" fmla="*/ 27 h 53"/>
                  <a:gd name="T14" fmla="*/ 2 w 54"/>
                  <a:gd name="T15" fmla="*/ 19 h 53"/>
                  <a:gd name="T16" fmla="*/ 7 w 54"/>
                  <a:gd name="T17" fmla="*/ 9 h 53"/>
                  <a:gd name="T18" fmla="*/ 15 w 54"/>
                  <a:gd name="T19" fmla="*/ 2 h 53"/>
                  <a:gd name="T20" fmla="*/ 26 w 54"/>
                  <a:gd name="T21" fmla="*/ 0 h 53"/>
                  <a:gd name="T22" fmla="*/ 37 w 54"/>
                  <a:gd name="T23" fmla="*/ 2 h 53"/>
                  <a:gd name="T24" fmla="*/ 46 w 54"/>
                  <a:gd name="T25" fmla="*/ 9 h 53"/>
                  <a:gd name="T26" fmla="*/ 52 w 54"/>
                  <a:gd name="T27" fmla="*/ 17 h 53"/>
                  <a:gd name="T28" fmla="*/ 54 w 54"/>
                  <a:gd name="T29" fmla="*/ 27 h 53"/>
                  <a:gd name="T30" fmla="*/ 52 w 54"/>
                  <a:gd name="T31" fmla="*/ 37 h 53"/>
                  <a:gd name="T32" fmla="*/ 48 w 54"/>
                  <a:gd name="T33" fmla="*/ 45 h 53"/>
                  <a:gd name="T34" fmla="*/ 43 w 54"/>
                  <a:gd name="T35" fmla="*/ 41 h 53"/>
                  <a:gd name="T36" fmla="*/ 48 w 54"/>
                  <a:gd name="T37" fmla="*/ 35 h 53"/>
                  <a:gd name="T38" fmla="*/ 50 w 54"/>
                  <a:gd name="T39" fmla="*/ 27 h 53"/>
                  <a:gd name="T40" fmla="*/ 48 w 54"/>
                  <a:gd name="T41" fmla="*/ 19 h 53"/>
                  <a:gd name="T42" fmla="*/ 43 w 54"/>
                  <a:gd name="T43" fmla="*/ 11 h 53"/>
                  <a:gd name="T44" fmla="*/ 35 w 54"/>
                  <a:gd name="T45" fmla="*/ 7 h 53"/>
                  <a:gd name="T46" fmla="*/ 26 w 54"/>
                  <a:gd name="T47" fmla="*/ 7 h 53"/>
                  <a:gd name="T48" fmla="*/ 17 w 54"/>
                  <a:gd name="T49" fmla="*/ 9 h 53"/>
                  <a:gd name="T50" fmla="*/ 11 w 54"/>
                  <a:gd name="T51" fmla="*/ 13 h 53"/>
                  <a:gd name="T52" fmla="*/ 7 w 54"/>
                  <a:gd name="T53" fmla="*/ 19 h 53"/>
                  <a:gd name="T54" fmla="*/ 4 w 54"/>
                  <a:gd name="T55" fmla="*/ 27 h 53"/>
                  <a:gd name="T56" fmla="*/ 7 w 54"/>
                  <a:gd name="T57" fmla="*/ 35 h 53"/>
                  <a:gd name="T58" fmla="*/ 11 w 54"/>
                  <a:gd name="T59" fmla="*/ 43 h 53"/>
                  <a:gd name="T60" fmla="*/ 20 w 54"/>
                  <a:gd name="T61" fmla="*/ 47 h 53"/>
                  <a:gd name="T62" fmla="*/ 28 w 54"/>
                  <a:gd name="T63" fmla="*/ 49 h 53"/>
                  <a:gd name="T64" fmla="*/ 37 w 54"/>
                  <a:gd name="T65" fmla="*/ 45 h 53"/>
                  <a:gd name="T66" fmla="*/ 43 w 54"/>
                  <a:gd name="T67" fmla="*/ 41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 h="53">
                    <a:moveTo>
                      <a:pt x="48" y="45"/>
                    </a:moveTo>
                    <a:lnTo>
                      <a:pt x="39" y="51"/>
                    </a:lnTo>
                    <a:lnTo>
                      <a:pt x="28" y="53"/>
                    </a:lnTo>
                    <a:lnTo>
                      <a:pt x="17" y="51"/>
                    </a:lnTo>
                    <a:lnTo>
                      <a:pt x="9" y="45"/>
                    </a:lnTo>
                    <a:lnTo>
                      <a:pt x="2" y="37"/>
                    </a:lnTo>
                    <a:lnTo>
                      <a:pt x="0" y="27"/>
                    </a:lnTo>
                    <a:lnTo>
                      <a:pt x="2" y="19"/>
                    </a:lnTo>
                    <a:lnTo>
                      <a:pt x="7" y="9"/>
                    </a:lnTo>
                    <a:lnTo>
                      <a:pt x="15" y="2"/>
                    </a:lnTo>
                    <a:lnTo>
                      <a:pt x="26" y="0"/>
                    </a:lnTo>
                    <a:lnTo>
                      <a:pt x="37" y="2"/>
                    </a:lnTo>
                    <a:lnTo>
                      <a:pt x="46" y="9"/>
                    </a:lnTo>
                    <a:lnTo>
                      <a:pt x="52" y="17"/>
                    </a:lnTo>
                    <a:lnTo>
                      <a:pt x="54" y="27"/>
                    </a:lnTo>
                    <a:lnTo>
                      <a:pt x="52" y="37"/>
                    </a:lnTo>
                    <a:lnTo>
                      <a:pt x="48" y="45"/>
                    </a:lnTo>
                    <a:close/>
                    <a:moveTo>
                      <a:pt x="43" y="41"/>
                    </a:moveTo>
                    <a:lnTo>
                      <a:pt x="48" y="35"/>
                    </a:lnTo>
                    <a:lnTo>
                      <a:pt x="50" y="27"/>
                    </a:lnTo>
                    <a:lnTo>
                      <a:pt x="48" y="19"/>
                    </a:lnTo>
                    <a:lnTo>
                      <a:pt x="43" y="11"/>
                    </a:lnTo>
                    <a:lnTo>
                      <a:pt x="35" y="7"/>
                    </a:lnTo>
                    <a:lnTo>
                      <a:pt x="26" y="7"/>
                    </a:lnTo>
                    <a:lnTo>
                      <a:pt x="17" y="9"/>
                    </a:lnTo>
                    <a:lnTo>
                      <a:pt x="11" y="13"/>
                    </a:lnTo>
                    <a:lnTo>
                      <a:pt x="7" y="19"/>
                    </a:lnTo>
                    <a:lnTo>
                      <a:pt x="4" y="27"/>
                    </a:lnTo>
                    <a:lnTo>
                      <a:pt x="7" y="35"/>
                    </a:lnTo>
                    <a:lnTo>
                      <a:pt x="11" y="43"/>
                    </a:lnTo>
                    <a:lnTo>
                      <a:pt x="20" y="47"/>
                    </a:lnTo>
                    <a:lnTo>
                      <a:pt x="28" y="49"/>
                    </a:lnTo>
                    <a:lnTo>
                      <a:pt x="37" y="45"/>
                    </a:lnTo>
                    <a:lnTo>
                      <a:pt x="43" y="41"/>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71" name="Freeform 30"/>
              <p:cNvSpPr>
                <a:spLocks/>
              </p:cNvSpPr>
              <p:nvPr/>
            </p:nvSpPr>
            <p:spPr bwMode="auto">
              <a:xfrm>
                <a:off x="1692" y="422"/>
                <a:ext cx="57" cy="69"/>
              </a:xfrm>
              <a:custGeom>
                <a:avLst/>
                <a:gdLst>
                  <a:gd name="T0" fmla="*/ 37 w 57"/>
                  <a:gd name="T1" fmla="*/ 14 h 69"/>
                  <a:gd name="T2" fmla="*/ 54 w 57"/>
                  <a:gd name="T3" fmla="*/ 32 h 69"/>
                  <a:gd name="T4" fmla="*/ 57 w 57"/>
                  <a:gd name="T5" fmla="*/ 34 h 69"/>
                  <a:gd name="T6" fmla="*/ 57 w 57"/>
                  <a:gd name="T7" fmla="*/ 34 h 69"/>
                  <a:gd name="T8" fmla="*/ 57 w 57"/>
                  <a:gd name="T9" fmla="*/ 34 h 69"/>
                  <a:gd name="T10" fmla="*/ 54 w 57"/>
                  <a:gd name="T11" fmla="*/ 36 h 69"/>
                  <a:gd name="T12" fmla="*/ 54 w 57"/>
                  <a:gd name="T13" fmla="*/ 36 h 69"/>
                  <a:gd name="T14" fmla="*/ 52 w 57"/>
                  <a:gd name="T15" fmla="*/ 36 h 69"/>
                  <a:gd name="T16" fmla="*/ 52 w 57"/>
                  <a:gd name="T17" fmla="*/ 34 h 69"/>
                  <a:gd name="T18" fmla="*/ 33 w 57"/>
                  <a:gd name="T19" fmla="*/ 16 h 69"/>
                  <a:gd name="T20" fmla="*/ 9 w 57"/>
                  <a:gd name="T21" fmla="*/ 36 h 69"/>
                  <a:gd name="T22" fmla="*/ 7 w 57"/>
                  <a:gd name="T23" fmla="*/ 41 h 69"/>
                  <a:gd name="T24" fmla="*/ 5 w 57"/>
                  <a:gd name="T25" fmla="*/ 45 h 69"/>
                  <a:gd name="T26" fmla="*/ 7 w 57"/>
                  <a:gd name="T27" fmla="*/ 49 h 69"/>
                  <a:gd name="T28" fmla="*/ 11 w 57"/>
                  <a:gd name="T29" fmla="*/ 53 h 69"/>
                  <a:gd name="T30" fmla="*/ 18 w 57"/>
                  <a:gd name="T31" fmla="*/ 59 h 69"/>
                  <a:gd name="T32" fmla="*/ 22 w 57"/>
                  <a:gd name="T33" fmla="*/ 63 h 69"/>
                  <a:gd name="T34" fmla="*/ 26 w 57"/>
                  <a:gd name="T35" fmla="*/ 65 h 69"/>
                  <a:gd name="T36" fmla="*/ 28 w 57"/>
                  <a:gd name="T37" fmla="*/ 65 h 69"/>
                  <a:gd name="T38" fmla="*/ 28 w 57"/>
                  <a:gd name="T39" fmla="*/ 65 h 69"/>
                  <a:gd name="T40" fmla="*/ 31 w 57"/>
                  <a:gd name="T41" fmla="*/ 65 h 69"/>
                  <a:gd name="T42" fmla="*/ 31 w 57"/>
                  <a:gd name="T43" fmla="*/ 67 h 69"/>
                  <a:gd name="T44" fmla="*/ 31 w 57"/>
                  <a:gd name="T45" fmla="*/ 67 h 69"/>
                  <a:gd name="T46" fmla="*/ 28 w 57"/>
                  <a:gd name="T47" fmla="*/ 69 h 69"/>
                  <a:gd name="T48" fmla="*/ 28 w 57"/>
                  <a:gd name="T49" fmla="*/ 69 h 69"/>
                  <a:gd name="T50" fmla="*/ 26 w 57"/>
                  <a:gd name="T51" fmla="*/ 69 h 69"/>
                  <a:gd name="T52" fmla="*/ 24 w 57"/>
                  <a:gd name="T53" fmla="*/ 67 h 69"/>
                  <a:gd name="T54" fmla="*/ 18 w 57"/>
                  <a:gd name="T55" fmla="*/ 65 h 69"/>
                  <a:gd name="T56" fmla="*/ 11 w 57"/>
                  <a:gd name="T57" fmla="*/ 61 h 69"/>
                  <a:gd name="T58" fmla="*/ 7 w 57"/>
                  <a:gd name="T59" fmla="*/ 57 h 69"/>
                  <a:gd name="T60" fmla="*/ 2 w 57"/>
                  <a:gd name="T61" fmla="*/ 51 h 69"/>
                  <a:gd name="T62" fmla="*/ 0 w 57"/>
                  <a:gd name="T63" fmla="*/ 45 h 69"/>
                  <a:gd name="T64" fmla="*/ 2 w 57"/>
                  <a:gd name="T65" fmla="*/ 39 h 69"/>
                  <a:gd name="T66" fmla="*/ 5 w 57"/>
                  <a:gd name="T67" fmla="*/ 34 h 69"/>
                  <a:gd name="T68" fmla="*/ 31 w 57"/>
                  <a:gd name="T69" fmla="*/ 12 h 69"/>
                  <a:gd name="T70" fmla="*/ 24 w 57"/>
                  <a:gd name="T71" fmla="*/ 6 h 69"/>
                  <a:gd name="T72" fmla="*/ 22 w 57"/>
                  <a:gd name="T73" fmla="*/ 6 h 69"/>
                  <a:gd name="T74" fmla="*/ 22 w 57"/>
                  <a:gd name="T75" fmla="*/ 4 h 69"/>
                  <a:gd name="T76" fmla="*/ 22 w 57"/>
                  <a:gd name="T77" fmla="*/ 4 h 69"/>
                  <a:gd name="T78" fmla="*/ 24 w 57"/>
                  <a:gd name="T79" fmla="*/ 2 h 69"/>
                  <a:gd name="T80" fmla="*/ 24 w 57"/>
                  <a:gd name="T81" fmla="*/ 2 h 69"/>
                  <a:gd name="T82" fmla="*/ 26 w 57"/>
                  <a:gd name="T83" fmla="*/ 2 h 69"/>
                  <a:gd name="T84" fmla="*/ 26 w 57"/>
                  <a:gd name="T85" fmla="*/ 4 h 69"/>
                  <a:gd name="T86" fmla="*/ 33 w 57"/>
                  <a:gd name="T87" fmla="*/ 10 h 69"/>
                  <a:gd name="T88" fmla="*/ 44 w 57"/>
                  <a:gd name="T89" fmla="*/ 0 h 69"/>
                  <a:gd name="T90" fmla="*/ 46 w 57"/>
                  <a:gd name="T91" fmla="*/ 0 h 69"/>
                  <a:gd name="T92" fmla="*/ 46 w 57"/>
                  <a:gd name="T93" fmla="*/ 0 h 69"/>
                  <a:gd name="T94" fmla="*/ 48 w 57"/>
                  <a:gd name="T95" fmla="*/ 0 h 69"/>
                  <a:gd name="T96" fmla="*/ 48 w 57"/>
                  <a:gd name="T97" fmla="*/ 0 h 69"/>
                  <a:gd name="T98" fmla="*/ 50 w 57"/>
                  <a:gd name="T99" fmla="*/ 2 h 69"/>
                  <a:gd name="T100" fmla="*/ 50 w 57"/>
                  <a:gd name="T101" fmla="*/ 2 h 69"/>
                  <a:gd name="T102" fmla="*/ 48 w 57"/>
                  <a:gd name="T103" fmla="*/ 4 h 69"/>
                  <a:gd name="T104" fmla="*/ 48 w 57"/>
                  <a:gd name="T105" fmla="*/ 4 h 69"/>
                  <a:gd name="T106" fmla="*/ 37 w 57"/>
                  <a:gd name="T107" fmla="*/ 14 h 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 h="69">
                    <a:moveTo>
                      <a:pt x="37" y="14"/>
                    </a:moveTo>
                    <a:lnTo>
                      <a:pt x="54" y="32"/>
                    </a:lnTo>
                    <a:lnTo>
                      <a:pt x="57" y="34"/>
                    </a:lnTo>
                    <a:lnTo>
                      <a:pt x="54" y="36"/>
                    </a:lnTo>
                    <a:lnTo>
                      <a:pt x="52" y="36"/>
                    </a:lnTo>
                    <a:lnTo>
                      <a:pt x="52" y="34"/>
                    </a:lnTo>
                    <a:lnTo>
                      <a:pt x="33" y="16"/>
                    </a:lnTo>
                    <a:lnTo>
                      <a:pt x="9" y="36"/>
                    </a:lnTo>
                    <a:lnTo>
                      <a:pt x="7" y="41"/>
                    </a:lnTo>
                    <a:lnTo>
                      <a:pt x="5" y="45"/>
                    </a:lnTo>
                    <a:lnTo>
                      <a:pt x="7" y="49"/>
                    </a:lnTo>
                    <a:lnTo>
                      <a:pt x="11" y="53"/>
                    </a:lnTo>
                    <a:lnTo>
                      <a:pt x="18" y="59"/>
                    </a:lnTo>
                    <a:lnTo>
                      <a:pt x="22" y="63"/>
                    </a:lnTo>
                    <a:lnTo>
                      <a:pt x="26" y="65"/>
                    </a:lnTo>
                    <a:lnTo>
                      <a:pt x="28" y="65"/>
                    </a:lnTo>
                    <a:lnTo>
                      <a:pt x="31" y="65"/>
                    </a:lnTo>
                    <a:lnTo>
                      <a:pt x="31" y="67"/>
                    </a:lnTo>
                    <a:lnTo>
                      <a:pt x="28" y="69"/>
                    </a:lnTo>
                    <a:lnTo>
                      <a:pt x="26" y="69"/>
                    </a:lnTo>
                    <a:lnTo>
                      <a:pt x="24" y="67"/>
                    </a:lnTo>
                    <a:lnTo>
                      <a:pt x="18" y="65"/>
                    </a:lnTo>
                    <a:lnTo>
                      <a:pt x="11" y="61"/>
                    </a:lnTo>
                    <a:lnTo>
                      <a:pt x="7" y="57"/>
                    </a:lnTo>
                    <a:lnTo>
                      <a:pt x="2" y="51"/>
                    </a:lnTo>
                    <a:lnTo>
                      <a:pt x="0" y="45"/>
                    </a:lnTo>
                    <a:lnTo>
                      <a:pt x="2" y="39"/>
                    </a:lnTo>
                    <a:lnTo>
                      <a:pt x="5" y="34"/>
                    </a:lnTo>
                    <a:lnTo>
                      <a:pt x="31" y="12"/>
                    </a:lnTo>
                    <a:lnTo>
                      <a:pt x="24" y="6"/>
                    </a:lnTo>
                    <a:lnTo>
                      <a:pt x="22" y="6"/>
                    </a:lnTo>
                    <a:lnTo>
                      <a:pt x="22" y="4"/>
                    </a:lnTo>
                    <a:lnTo>
                      <a:pt x="24" y="2"/>
                    </a:lnTo>
                    <a:lnTo>
                      <a:pt x="26" y="2"/>
                    </a:lnTo>
                    <a:lnTo>
                      <a:pt x="26" y="4"/>
                    </a:lnTo>
                    <a:lnTo>
                      <a:pt x="33" y="10"/>
                    </a:lnTo>
                    <a:lnTo>
                      <a:pt x="44" y="0"/>
                    </a:lnTo>
                    <a:lnTo>
                      <a:pt x="46" y="0"/>
                    </a:lnTo>
                    <a:lnTo>
                      <a:pt x="48" y="0"/>
                    </a:lnTo>
                    <a:lnTo>
                      <a:pt x="50" y="2"/>
                    </a:lnTo>
                    <a:lnTo>
                      <a:pt x="48" y="4"/>
                    </a:lnTo>
                    <a:lnTo>
                      <a:pt x="37" y="14"/>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72" name="Freeform 31"/>
              <p:cNvSpPr>
                <a:spLocks noEditPoints="1"/>
              </p:cNvSpPr>
              <p:nvPr/>
            </p:nvSpPr>
            <p:spPr bwMode="auto">
              <a:xfrm>
                <a:off x="1736" y="485"/>
                <a:ext cx="54" cy="57"/>
              </a:xfrm>
              <a:custGeom>
                <a:avLst/>
                <a:gdLst>
                  <a:gd name="T0" fmla="*/ 43 w 54"/>
                  <a:gd name="T1" fmla="*/ 47 h 57"/>
                  <a:gd name="T2" fmla="*/ 13 w 54"/>
                  <a:gd name="T3" fmla="*/ 8 h 57"/>
                  <a:gd name="T4" fmla="*/ 6 w 54"/>
                  <a:gd name="T5" fmla="*/ 16 h 57"/>
                  <a:gd name="T6" fmla="*/ 4 w 54"/>
                  <a:gd name="T7" fmla="*/ 24 h 57"/>
                  <a:gd name="T8" fmla="*/ 6 w 54"/>
                  <a:gd name="T9" fmla="*/ 32 h 57"/>
                  <a:gd name="T10" fmla="*/ 10 w 54"/>
                  <a:gd name="T11" fmla="*/ 40 h 57"/>
                  <a:gd name="T12" fmla="*/ 15 w 54"/>
                  <a:gd name="T13" fmla="*/ 44 h 57"/>
                  <a:gd name="T14" fmla="*/ 19 w 54"/>
                  <a:gd name="T15" fmla="*/ 47 h 57"/>
                  <a:gd name="T16" fmla="*/ 23 w 54"/>
                  <a:gd name="T17" fmla="*/ 51 h 57"/>
                  <a:gd name="T18" fmla="*/ 28 w 54"/>
                  <a:gd name="T19" fmla="*/ 53 h 57"/>
                  <a:gd name="T20" fmla="*/ 30 w 54"/>
                  <a:gd name="T21" fmla="*/ 53 h 57"/>
                  <a:gd name="T22" fmla="*/ 30 w 54"/>
                  <a:gd name="T23" fmla="*/ 53 h 57"/>
                  <a:gd name="T24" fmla="*/ 30 w 54"/>
                  <a:gd name="T25" fmla="*/ 55 h 57"/>
                  <a:gd name="T26" fmla="*/ 30 w 54"/>
                  <a:gd name="T27" fmla="*/ 55 h 57"/>
                  <a:gd name="T28" fmla="*/ 30 w 54"/>
                  <a:gd name="T29" fmla="*/ 57 h 57"/>
                  <a:gd name="T30" fmla="*/ 30 w 54"/>
                  <a:gd name="T31" fmla="*/ 57 h 57"/>
                  <a:gd name="T32" fmla="*/ 30 w 54"/>
                  <a:gd name="T33" fmla="*/ 57 h 57"/>
                  <a:gd name="T34" fmla="*/ 28 w 54"/>
                  <a:gd name="T35" fmla="*/ 57 h 57"/>
                  <a:gd name="T36" fmla="*/ 23 w 54"/>
                  <a:gd name="T37" fmla="*/ 55 h 57"/>
                  <a:gd name="T38" fmla="*/ 17 w 54"/>
                  <a:gd name="T39" fmla="*/ 53 h 57"/>
                  <a:gd name="T40" fmla="*/ 10 w 54"/>
                  <a:gd name="T41" fmla="*/ 49 h 57"/>
                  <a:gd name="T42" fmla="*/ 6 w 54"/>
                  <a:gd name="T43" fmla="*/ 42 h 57"/>
                  <a:gd name="T44" fmla="*/ 2 w 54"/>
                  <a:gd name="T45" fmla="*/ 32 h 57"/>
                  <a:gd name="T46" fmla="*/ 0 w 54"/>
                  <a:gd name="T47" fmla="*/ 22 h 57"/>
                  <a:gd name="T48" fmla="*/ 4 w 54"/>
                  <a:gd name="T49" fmla="*/ 12 h 57"/>
                  <a:gd name="T50" fmla="*/ 10 w 54"/>
                  <a:gd name="T51" fmla="*/ 4 h 57"/>
                  <a:gd name="T52" fmla="*/ 21 w 54"/>
                  <a:gd name="T53" fmla="*/ 0 h 57"/>
                  <a:gd name="T54" fmla="*/ 30 w 54"/>
                  <a:gd name="T55" fmla="*/ 0 h 57"/>
                  <a:gd name="T56" fmla="*/ 41 w 54"/>
                  <a:gd name="T57" fmla="*/ 2 h 57"/>
                  <a:gd name="T58" fmla="*/ 49 w 54"/>
                  <a:gd name="T59" fmla="*/ 10 h 57"/>
                  <a:gd name="T60" fmla="*/ 54 w 54"/>
                  <a:gd name="T61" fmla="*/ 20 h 57"/>
                  <a:gd name="T62" fmla="*/ 54 w 54"/>
                  <a:gd name="T63" fmla="*/ 28 h 57"/>
                  <a:gd name="T64" fmla="*/ 52 w 54"/>
                  <a:gd name="T65" fmla="*/ 38 h 57"/>
                  <a:gd name="T66" fmla="*/ 43 w 54"/>
                  <a:gd name="T67" fmla="*/ 47 h 57"/>
                  <a:gd name="T68" fmla="*/ 43 w 54"/>
                  <a:gd name="T69" fmla="*/ 40 h 57"/>
                  <a:gd name="T70" fmla="*/ 47 w 54"/>
                  <a:gd name="T71" fmla="*/ 34 h 57"/>
                  <a:gd name="T72" fmla="*/ 49 w 54"/>
                  <a:gd name="T73" fmla="*/ 26 h 57"/>
                  <a:gd name="T74" fmla="*/ 47 w 54"/>
                  <a:gd name="T75" fmla="*/ 20 h 57"/>
                  <a:gd name="T76" fmla="*/ 45 w 54"/>
                  <a:gd name="T77" fmla="*/ 12 h 57"/>
                  <a:gd name="T78" fmla="*/ 39 w 54"/>
                  <a:gd name="T79" fmla="*/ 8 h 57"/>
                  <a:gd name="T80" fmla="*/ 32 w 54"/>
                  <a:gd name="T81" fmla="*/ 4 h 57"/>
                  <a:gd name="T82" fmla="*/ 23 w 54"/>
                  <a:gd name="T83" fmla="*/ 4 h 57"/>
                  <a:gd name="T84" fmla="*/ 17 w 54"/>
                  <a:gd name="T85" fmla="*/ 6 h 57"/>
                  <a:gd name="T86" fmla="*/ 43 w 54"/>
                  <a:gd name="T87" fmla="*/ 40 h 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4" h="57">
                    <a:moveTo>
                      <a:pt x="43" y="47"/>
                    </a:moveTo>
                    <a:lnTo>
                      <a:pt x="13" y="8"/>
                    </a:lnTo>
                    <a:lnTo>
                      <a:pt x="6" y="16"/>
                    </a:lnTo>
                    <a:lnTo>
                      <a:pt x="4" y="24"/>
                    </a:lnTo>
                    <a:lnTo>
                      <a:pt x="6" y="32"/>
                    </a:lnTo>
                    <a:lnTo>
                      <a:pt x="10" y="40"/>
                    </a:lnTo>
                    <a:lnTo>
                      <a:pt x="15" y="44"/>
                    </a:lnTo>
                    <a:lnTo>
                      <a:pt x="19" y="47"/>
                    </a:lnTo>
                    <a:lnTo>
                      <a:pt x="23" y="51"/>
                    </a:lnTo>
                    <a:lnTo>
                      <a:pt x="28" y="53"/>
                    </a:lnTo>
                    <a:lnTo>
                      <a:pt x="30" y="53"/>
                    </a:lnTo>
                    <a:lnTo>
                      <a:pt x="30" y="55"/>
                    </a:lnTo>
                    <a:lnTo>
                      <a:pt x="30" y="57"/>
                    </a:lnTo>
                    <a:lnTo>
                      <a:pt x="28" y="57"/>
                    </a:lnTo>
                    <a:lnTo>
                      <a:pt x="23" y="55"/>
                    </a:lnTo>
                    <a:lnTo>
                      <a:pt x="17" y="53"/>
                    </a:lnTo>
                    <a:lnTo>
                      <a:pt x="10" y="49"/>
                    </a:lnTo>
                    <a:lnTo>
                      <a:pt x="6" y="42"/>
                    </a:lnTo>
                    <a:lnTo>
                      <a:pt x="2" y="32"/>
                    </a:lnTo>
                    <a:lnTo>
                      <a:pt x="0" y="22"/>
                    </a:lnTo>
                    <a:lnTo>
                      <a:pt x="4" y="12"/>
                    </a:lnTo>
                    <a:lnTo>
                      <a:pt x="10" y="4"/>
                    </a:lnTo>
                    <a:lnTo>
                      <a:pt x="21" y="0"/>
                    </a:lnTo>
                    <a:lnTo>
                      <a:pt x="30" y="0"/>
                    </a:lnTo>
                    <a:lnTo>
                      <a:pt x="41" y="2"/>
                    </a:lnTo>
                    <a:lnTo>
                      <a:pt x="49" y="10"/>
                    </a:lnTo>
                    <a:lnTo>
                      <a:pt x="54" y="20"/>
                    </a:lnTo>
                    <a:lnTo>
                      <a:pt x="54" y="28"/>
                    </a:lnTo>
                    <a:lnTo>
                      <a:pt x="52" y="38"/>
                    </a:lnTo>
                    <a:lnTo>
                      <a:pt x="43" y="47"/>
                    </a:lnTo>
                    <a:close/>
                    <a:moveTo>
                      <a:pt x="43" y="40"/>
                    </a:moveTo>
                    <a:lnTo>
                      <a:pt x="47" y="34"/>
                    </a:lnTo>
                    <a:lnTo>
                      <a:pt x="49" y="26"/>
                    </a:lnTo>
                    <a:lnTo>
                      <a:pt x="47" y="20"/>
                    </a:lnTo>
                    <a:lnTo>
                      <a:pt x="45" y="12"/>
                    </a:lnTo>
                    <a:lnTo>
                      <a:pt x="39" y="8"/>
                    </a:lnTo>
                    <a:lnTo>
                      <a:pt x="32" y="4"/>
                    </a:lnTo>
                    <a:lnTo>
                      <a:pt x="23" y="4"/>
                    </a:lnTo>
                    <a:lnTo>
                      <a:pt x="17" y="6"/>
                    </a:lnTo>
                    <a:lnTo>
                      <a:pt x="43" y="4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73" name="Freeform 32"/>
              <p:cNvSpPr>
                <a:spLocks/>
              </p:cNvSpPr>
              <p:nvPr/>
            </p:nvSpPr>
            <p:spPr bwMode="auto">
              <a:xfrm>
                <a:off x="1779" y="542"/>
                <a:ext cx="61" cy="56"/>
              </a:xfrm>
              <a:custGeom>
                <a:avLst/>
                <a:gdLst>
                  <a:gd name="T0" fmla="*/ 54 w 61"/>
                  <a:gd name="T1" fmla="*/ 32 h 56"/>
                  <a:gd name="T2" fmla="*/ 56 w 61"/>
                  <a:gd name="T3" fmla="*/ 30 h 56"/>
                  <a:gd name="T4" fmla="*/ 58 w 61"/>
                  <a:gd name="T5" fmla="*/ 30 h 56"/>
                  <a:gd name="T6" fmla="*/ 58 w 61"/>
                  <a:gd name="T7" fmla="*/ 30 h 56"/>
                  <a:gd name="T8" fmla="*/ 61 w 61"/>
                  <a:gd name="T9" fmla="*/ 30 h 56"/>
                  <a:gd name="T10" fmla="*/ 61 w 61"/>
                  <a:gd name="T11" fmla="*/ 30 h 56"/>
                  <a:gd name="T12" fmla="*/ 61 w 61"/>
                  <a:gd name="T13" fmla="*/ 32 h 56"/>
                  <a:gd name="T14" fmla="*/ 61 w 61"/>
                  <a:gd name="T15" fmla="*/ 32 h 56"/>
                  <a:gd name="T16" fmla="*/ 61 w 61"/>
                  <a:gd name="T17" fmla="*/ 34 h 56"/>
                  <a:gd name="T18" fmla="*/ 58 w 61"/>
                  <a:gd name="T19" fmla="*/ 34 h 56"/>
                  <a:gd name="T20" fmla="*/ 50 w 61"/>
                  <a:gd name="T21" fmla="*/ 40 h 56"/>
                  <a:gd name="T22" fmla="*/ 48 w 61"/>
                  <a:gd name="T23" fmla="*/ 40 h 56"/>
                  <a:gd name="T24" fmla="*/ 48 w 61"/>
                  <a:gd name="T25" fmla="*/ 40 h 56"/>
                  <a:gd name="T26" fmla="*/ 45 w 61"/>
                  <a:gd name="T27" fmla="*/ 40 h 56"/>
                  <a:gd name="T28" fmla="*/ 45 w 61"/>
                  <a:gd name="T29" fmla="*/ 40 h 56"/>
                  <a:gd name="T30" fmla="*/ 45 w 61"/>
                  <a:gd name="T31" fmla="*/ 40 h 56"/>
                  <a:gd name="T32" fmla="*/ 45 w 61"/>
                  <a:gd name="T33" fmla="*/ 38 h 56"/>
                  <a:gd name="T34" fmla="*/ 45 w 61"/>
                  <a:gd name="T35" fmla="*/ 38 h 56"/>
                  <a:gd name="T36" fmla="*/ 45 w 61"/>
                  <a:gd name="T37" fmla="*/ 36 h 56"/>
                  <a:gd name="T38" fmla="*/ 48 w 61"/>
                  <a:gd name="T39" fmla="*/ 32 h 56"/>
                  <a:gd name="T40" fmla="*/ 50 w 61"/>
                  <a:gd name="T41" fmla="*/ 28 h 56"/>
                  <a:gd name="T42" fmla="*/ 50 w 61"/>
                  <a:gd name="T43" fmla="*/ 22 h 56"/>
                  <a:gd name="T44" fmla="*/ 45 w 61"/>
                  <a:gd name="T45" fmla="*/ 16 h 56"/>
                  <a:gd name="T46" fmla="*/ 39 w 61"/>
                  <a:gd name="T47" fmla="*/ 8 h 56"/>
                  <a:gd name="T48" fmla="*/ 30 w 61"/>
                  <a:gd name="T49" fmla="*/ 6 h 56"/>
                  <a:gd name="T50" fmla="*/ 24 w 61"/>
                  <a:gd name="T51" fmla="*/ 6 h 56"/>
                  <a:gd name="T52" fmla="*/ 15 w 61"/>
                  <a:gd name="T53" fmla="*/ 8 h 56"/>
                  <a:gd name="T54" fmla="*/ 9 w 61"/>
                  <a:gd name="T55" fmla="*/ 14 h 56"/>
                  <a:gd name="T56" fmla="*/ 4 w 61"/>
                  <a:gd name="T57" fmla="*/ 22 h 56"/>
                  <a:gd name="T58" fmla="*/ 4 w 61"/>
                  <a:gd name="T59" fmla="*/ 30 h 56"/>
                  <a:gd name="T60" fmla="*/ 9 w 61"/>
                  <a:gd name="T61" fmla="*/ 38 h 56"/>
                  <a:gd name="T62" fmla="*/ 11 w 61"/>
                  <a:gd name="T63" fmla="*/ 42 h 56"/>
                  <a:gd name="T64" fmla="*/ 15 w 61"/>
                  <a:gd name="T65" fmla="*/ 46 h 56"/>
                  <a:gd name="T66" fmla="*/ 22 w 61"/>
                  <a:gd name="T67" fmla="*/ 48 h 56"/>
                  <a:gd name="T68" fmla="*/ 28 w 61"/>
                  <a:gd name="T69" fmla="*/ 50 h 56"/>
                  <a:gd name="T70" fmla="*/ 28 w 61"/>
                  <a:gd name="T71" fmla="*/ 52 h 56"/>
                  <a:gd name="T72" fmla="*/ 30 w 61"/>
                  <a:gd name="T73" fmla="*/ 52 h 56"/>
                  <a:gd name="T74" fmla="*/ 30 w 61"/>
                  <a:gd name="T75" fmla="*/ 54 h 56"/>
                  <a:gd name="T76" fmla="*/ 30 w 61"/>
                  <a:gd name="T77" fmla="*/ 54 h 56"/>
                  <a:gd name="T78" fmla="*/ 30 w 61"/>
                  <a:gd name="T79" fmla="*/ 54 h 56"/>
                  <a:gd name="T80" fmla="*/ 28 w 61"/>
                  <a:gd name="T81" fmla="*/ 54 h 56"/>
                  <a:gd name="T82" fmla="*/ 26 w 61"/>
                  <a:gd name="T83" fmla="*/ 56 h 56"/>
                  <a:gd name="T84" fmla="*/ 19 w 61"/>
                  <a:gd name="T85" fmla="*/ 54 h 56"/>
                  <a:gd name="T86" fmla="*/ 11 w 61"/>
                  <a:gd name="T87" fmla="*/ 48 h 56"/>
                  <a:gd name="T88" fmla="*/ 4 w 61"/>
                  <a:gd name="T89" fmla="*/ 40 h 56"/>
                  <a:gd name="T90" fmla="*/ 0 w 61"/>
                  <a:gd name="T91" fmla="*/ 30 h 56"/>
                  <a:gd name="T92" fmla="*/ 0 w 61"/>
                  <a:gd name="T93" fmla="*/ 20 h 56"/>
                  <a:gd name="T94" fmla="*/ 2 w 61"/>
                  <a:gd name="T95" fmla="*/ 12 h 56"/>
                  <a:gd name="T96" fmla="*/ 11 w 61"/>
                  <a:gd name="T97" fmla="*/ 4 h 56"/>
                  <a:gd name="T98" fmla="*/ 22 w 61"/>
                  <a:gd name="T99" fmla="*/ 0 h 56"/>
                  <a:gd name="T100" fmla="*/ 32 w 61"/>
                  <a:gd name="T101" fmla="*/ 2 h 56"/>
                  <a:gd name="T102" fmla="*/ 43 w 61"/>
                  <a:gd name="T103" fmla="*/ 4 h 56"/>
                  <a:gd name="T104" fmla="*/ 50 w 61"/>
                  <a:gd name="T105" fmla="*/ 12 h 56"/>
                  <a:gd name="T106" fmla="*/ 54 w 61"/>
                  <a:gd name="T107" fmla="*/ 22 h 56"/>
                  <a:gd name="T108" fmla="*/ 54 w 61"/>
                  <a:gd name="T109" fmla="*/ 32 h 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1" h="56">
                    <a:moveTo>
                      <a:pt x="54" y="32"/>
                    </a:moveTo>
                    <a:lnTo>
                      <a:pt x="56" y="30"/>
                    </a:lnTo>
                    <a:lnTo>
                      <a:pt x="58" y="30"/>
                    </a:lnTo>
                    <a:lnTo>
                      <a:pt x="61" y="30"/>
                    </a:lnTo>
                    <a:lnTo>
                      <a:pt x="61" y="32"/>
                    </a:lnTo>
                    <a:lnTo>
                      <a:pt x="61" y="34"/>
                    </a:lnTo>
                    <a:lnTo>
                      <a:pt x="58" y="34"/>
                    </a:lnTo>
                    <a:lnTo>
                      <a:pt x="50" y="40"/>
                    </a:lnTo>
                    <a:lnTo>
                      <a:pt x="48" y="40"/>
                    </a:lnTo>
                    <a:lnTo>
                      <a:pt x="45" y="40"/>
                    </a:lnTo>
                    <a:lnTo>
                      <a:pt x="45" y="38"/>
                    </a:lnTo>
                    <a:lnTo>
                      <a:pt x="45" y="36"/>
                    </a:lnTo>
                    <a:lnTo>
                      <a:pt x="48" y="32"/>
                    </a:lnTo>
                    <a:lnTo>
                      <a:pt x="50" y="28"/>
                    </a:lnTo>
                    <a:lnTo>
                      <a:pt x="50" y="22"/>
                    </a:lnTo>
                    <a:lnTo>
                      <a:pt x="45" y="16"/>
                    </a:lnTo>
                    <a:lnTo>
                      <a:pt x="39" y="8"/>
                    </a:lnTo>
                    <a:lnTo>
                      <a:pt x="30" y="6"/>
                    </a:lnTo>
                    <a:lnTo>
                      <a:pt x="24" y="6"/>
                    </a:lnTo>
                    <a:lnTo>
                      <a:pt x="15" y="8"/>
                    </a:lnTo>
                    <a:lnTo>
                      <a:pt x="9" y="14"/>
                    </a:lnTo>
                    <a:lnTo>
                      <a:pt x="4" y="22"/>
                    </a:lnTo>
                    <a:lnTo>
                      <a:pt x="4" y="30"/>
                    </a:lnTo>
                    <a:lnTo>
                      <a:pt x="9" y="38"/>
                    </a:lnTo>
                    <a:lnTo>
                      <a:pt x="11" y="42"/>
                    </a:lnTo>
                    <a:lnTo>
                      <a:pt x="15" y="46"/>
                    </a:lnTo>
                    <a:lnTo>
                      <a:pt x="22" y="48"/>
                    </a:lnTo>
                    <a:lnTo>
                      <a:pt x="28" y="50"/>
                    </a:lnTo>
                    <a:lnTo>
                      <a:pt x="28" y="52"/>
                    </a:lnTo>
                    <a:lnTo>
                      <a:pt x="30" y="52"/>
                    </a:lnTo>
                    <a:lnTo>
                      <a:pt x="30" y="54"/>
                    </a:lnTo>
                    <a:lnTo>
                      <a:pt x="28" y="54"/>
                    </a:lnTo>
                    <a:lnTo>
                      <a:pt x="26" y="56"/>
                    </a:lnTo>
                    <a:lnTo>
                      <a:pt x="19" y="54"/>
                    </a:lnTo>
                    <a:lnTo>
                      <a:pt x="11" y="48"/>
                    </a:lnTo>
                    <a:lnTo>
                      <a:pt x="4" y="40"/>
                    </a:lnTo>
                    <a:lnTo>
                      <a:pt x="0" y="30"/>
                    </a:lnTo>
                    <a:lnTo>
                      <a:pt x="0" y="20"/>
                    </a:lnTo>
                    <a:lnTo>
                      <a:pt x="2" y="12"/>
                    </a:lnTo>
                    <a:lnTo>
                      <a:pt x="11" y="4"/>
                    </a:lnTo>
                    <a:lnTo>
                      <a:pt x="22" y="0"/>
                    </a:lnTo>
                    <a:lnTo>
                      <a:pt x="32" y="2"/>
                    </a:lnTo>
                    <a:lnTo>
                      <a:pt x="43" y="4"/>
                    </a:lnTo>
                    <a:lnTo>
                      <a:pt x="50" y="12"/>
                    </a:lnTo>
                    <a:lnTo>
                      <a:pt x="54" y="22"/>
                    </a:lnTo>
                    <a:lnTo>
                      <a:pt x="54" y="32"/>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74" name="Freeform 33"/>
              <p:cNvSpPr>
                <a:spLocks/>
              </p:cNvSpPr>
              <p:nvPr/>
            </p:nvSpPr>
            <p:spPr bwMode="auto">
              <a:xfrm>
                <a:off x="1816" y="592"/>
                <a:ext cx="58" cy="67"/>
              </a:xfrm>
              <a:custGeom>
                <a:avLst/>
                <a:gdLst>
                  <a:gd name="T0" fmla="*/ 43 w 58"/>
                  <a:gd name="T1" fmla="*/ 15 h 67"/>
                  <a:gd name="T2" fmla="*/ 56 w 58"/>
                  <a:gd name="T3" fmla="*/ 37 h 67"/>
                  <a:gd name="T4" fmla="*/ 56 w 58"/>
                  <a:gd name="T5" fmla="*/ 39 h 67"/>
                  <a:gd name="T6" fmla="*/ 56 w 58"/>
                  <a:gd name="T7" fmla="*/ 41 h 67"/>
                  <a:gd name="T8" fmla="*/ 56 w 58"/>
                  <a:gd name="T9" fmla="*/ 41 h 67"/>
                  <a:gd name="T10" fmla="*/ 54 w 58"/>
                  <a:gd name="T11" fmla="*/ 41 h 67"/>
                  <a:gd name="T12" fmla="*/ 54 w 58"/>
                  <a:gd name="T13" fmla="*/ 41 h 67"/>
                  <a:gd name="T14" fmla="*/ 52 w 58"/>
                  <a:gd name="T15" fmla="*/ 41 h 67"/>
                  <a:gd name="T16" fmla="*/ 52 w 58"/>
                  <a:gd name="T17" fmla="*/ 39 h 67"/>
                  <a:gd name="T18" fmla="*/ 39 w 58"/>
                  <a:gd name="T19" fmla="*/ 17 h 67"/>
                  <a:gd name="T20" fmla="*/ 8 w 58"/>
                  <a:gd name="T21" fmla="*/ 31 h 67"/>
                  <a:gd name="T22" fmla="*/ 6 w 58"/>
                  <a:gd name="T23" fmla="*/ 35 h 67"/>
                  <a:gd name="T24" fmla="*/ 4 w 58"/>
                  <a:gd name="T25" fmla="*/ 37 h 67"/>
                  <a:gd name="T26" fmla="*/ 4 w 58"/>
                  <a:gd name="T27" fmla="*/ 43 h 67"/>
                  <a:gd name="T28" fmla="*/ 6 w 58"/>
                  <a:gd name="T29" fmla="*/ 47 h 67"/>
                  <a:gd name="T30" fmla="*/ 11 w 58"/>
                  <a:gd name="T31" fmla="*/ 51 h 67"/>
                  <a:gd name="T32" fmla="*/ 13 w 58"/>
                  <a:gd name="T33" fmla="*/ 55 h 67"/>
                  <a:gd name="T34" fmla="*/ 17 w 58"/>
                  <a:gd name="T35" fmla="*/ 59 h 67"/>
                  <a:gd name="T36" fmla="*/ 19 w 58"/>
                  <a:gd name="T37" fmla="*/ 61 h 67"/>
                  <a:gd name="T38" fmla="*/ 21 w 58"/>
                  <a:gd name="T39" fmla="*/ 63 h 67"/>
                  <a:gd name="T40" fmla="*/ 21 w 58"/>
                  <a:gd name="T41" fmla="*/ 63 h 67"/>
                  <a:gd name="T42" fmla="*/ 21 w 58"/>
                  <a:gd name="T43" fmla="*/ 63 h 67"/>
                  <a:gd name="T44" fmla="*/ 21 w 58"/>
                  <a:gd name="T45" fmla="*/ 65 h 67"/>
                  <a:gd name="T46" fmla="*/ 21 w 58"/>
                  <a:gd name="T47" fmla="*/ 65 h 67"/>
                  <a:gd name="T48" fmla="*/ 19 w 58"/>
                  <a:gd name="T49" fmla="*/ 67 h 67"/>
                  <a:gd name="T50" fmla="*/ 19 w 58"/>
                  <a:gd name="T51" fmla="*/ 65 h 67"/>
                  <a:gd name="T52" fmla="*/ 15 w 58"/>
                  <a:gd name="T53" fmla="*/ 63 h 67"/>
                  <a:gd name="T54" fmla="*/ 11 w 58"/>
                  <a:gd name="T55" fmla="*/ 61 h 67"/>
                  <a:gd name="T56" fmla="*/ 6 w 58"/>
                  <a:gd name="T57" fmla="*/ 55 h 67"/>
                  <a:gd name="T58" fmla="*/ 2 w 58"/>
                  <a:gd name="T59" fmla="*/ 49 h 67"/>
                  <a:gd name="T60" fmla="*/ 0 w 58"/>
                  <a:gd name="T61" fmla="*/ 43 h 67"/>
                  <a:gd name="T62" fmla="*/ 0 w 58"/>
                  <a:gd name="T63" fmla="*/ 37 h 67"/>
                  <a:gd name="T64" fmla="*/ 2 w 58"/>
                  <a:gd name="T65" fmla="*/ 31 h 67"/>
                  <a:gd name="T66" fmla="*/ 6 w 58"/>
                  <a:gd name="T67" fmla="*/ 27 h 67"/>
                  <a:gd name="T68" fmla="*/ 37 w 58"/>
                  <a:gd name="T69" fmla="*/ 13 h 67"/>
                  <a:gd name="T70" fmla="*/ 32 w 58"/>
                  <a:gd name="T71" fmla="*/ 6 h 67"/>
                  <a:gd name="T72" fmla="*/ 32 w 58"/>
                  <a:gd name="T73" fmla="*/ 4 h 67"/>
                  <a:gd name="T74" fmla="*/ 32 w 58"/>
                  <a:gd name="T75" fmla="*/ 2 h 67"/>
                  <a:gd name="T76" fmla="*/ 32 w 58"/>
                  <a:gd name="T77" fmla="*/ 2 h 67"/>
                  <a:gd name="T78" fmla="*/ 34 w 58"/>
                  <a:gd name="T79" fmla="*/ 0 h 67"/>
                  <a:gd name="T80" fmla="*/ 34 w 58"/>
                  <a:gd name="T81" fmla="*/ 2 h 67"/>
                  <a:gd name="T82" fmla="*/ 37 w 58"/>
                  <a:gd name="T83" fmla="*/ 2 h 67"/>
                  <a:gd name="T84" fmla="*/ 37 w 58"/>
                  <a:gd name="T85" fmla="*/ 2 h 67"/>
                  <a:gd name="T86" fmla="*/ 41 w 58"/>
                  <a:gd name="T87" fmla="*/ 11 h 67"/>
                  <a:gd name="T88" fmla="*/ 54 w 58"/>
                  <a:gd name="T89" fmla="*/ 4 h 67"/>
                  <a:gd name="T90" fmla="*/ 56 w 58"/>
                  <a:gd name="T91" fmla="*/ 4 h 67"/>
                  <a:gd name="T92" fmla="*/ 56 w 58"/>
                  <a:gd name="T93" fmla="*/ 4 h 67"/>
                  <a:gd name="T94" fmla="*/ 58 w 58"/>
                  <a:gd name="T95" fmla="*/ 4 h 67"/>
                  <a:gd name="T96" fmla="*/ 58 w 58"/>
                  <a:gd name="T97" fmla="*/ 4 h 67"/>
                  <a:gd name="T98" fmla="*/ 58 w 58"/>
                  <a:gd name="T99" fmla="*/ 6 h 67"/>
                  <a:gd name="T100" fmla="*/ 58 w 58"/>
                  <a:gd name="T101" fmla="*/ 6 h 67"/>
                  <a:gd name="T102" fmla="*/ 58 w 58"/>
                  <a:gd name="T103" fmla="*/ 8 h 67"/>
                  <a:gd name="T104" fmla="*/ 56 w 58"/>
                  <a:gd name="T105" fmla="*/ 8 h 67"/>
                  <a:gd name="T106" fmla="*/ 43 w 58"/>
                  <a:gd name="T107" fmla="*/ 15 h 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 h="67">
                    <a:moveTo>
                      <a:pt x="43" y="15"/>
                    </a:moveTo>
                    <a:lnTo>
                      <a:pt x="56" y="37"/>
                    </a:lnTo>
                    <a:lnTo>
                      <a:pt x="56" y="39"/>
                    </a:lnTo>
                    <a:lnTo>
                      <a:pt x="56" y="41"/>
                    </a:lnTo>
                    <a:lnTo>
                      <a:pt x="54" y="41"/>
                    </a:lnTo>
                    <a:lnTo>
                      <a:pt x="52" y="41"/>
                    </a:lnTo>
                    <a:lnTo>
                      <a:pt x="52" y="39"/>
                    </a:lnTo>
                    <a:lnTo>
                      <a:pt x="39" y="17"/>
                    </a:lnTo>
                    <a:lnTo>
                      <a:pt x="8" y="31"/>
                    </a:lnTo>
                    <a:lnTo>
                      <a:pt x="6" y="35"/>
                    </a:lnTo>
                    <a:lnTo>
                      <a:pt x="4" y="37"/>
                    </a:lnTo>
                    <a:lnTo>
                      <a:pt x="4" y="43"/>
                    </a:lnTo>
                    <a:lnTo>
                      <a:pt x="6" y="47"/>
                    </a:lnTo>
                    <a:lnTo>
                      <a:pt x="11" y="51"/>
                    </a:lnTo>
                    <a:lnTo>
                      <a:pt x="13" y="55"/>
                    </a:lnTo>
                    <a:lnTo>
                      <a:pt x="17" y="59"/>
                    </a:lnTo>
                    <a:lnTo>
                      <a:pt x="19" y="61"/>
                    </a:lnTo>
                    <a:lnTo>
                      <a:pt x="21" y="63"/>
                    </a:lnTo>
                    <a:lnTo>
                      <a:pt x="21" y="65"/>
                    </a:lnTo>
                    <a:lnTo>
                      <a:pt x="19" y="67"/>
                    </a:lnTo>
                    <a:lnTo>
                      <a:pt x="19" y="65"/>
                    </a:lnTo>
                    <a:lnTo>
                      <a:pt x="15" y="63"/>
                    </a:lnTo>
                    <a:lnTo>
                      <a:pt x="11" y="61"/>
                    </a:lnTo>
                    <a:lnTo>
                      <a:pt x="6" y="55"/>
                    </a:lnTo>
                    <a:lnTo>
                      <a:pt x="2" y="49"/>
                    </a:lnTo>
                    <a:lnTo>
                      <a:pt x="0" y="43"/>
                    </a:lnTo>
                    <a:lnTo>
                      <a:pt x="0" y="37"/>
                    </a:lnTo>
                    <a:lnTo>
                      <a:pt x="2" y="31"/>
                    </a:lnTo>
                    <a:lnTo>
                      <a:pt x="6" y="27"/>
                    </a:lnTo>
                    <a:lnTo>
                      <a:pt x="37" y="13"/>
                    </a:lnTo>
                    <a:lnTo>
                      <a:pt x="32" y="6"/>
                    </a:lnTo>
                    <a:lnTo>
                      <a:pt x="32" y="4"/>
                    </a:lnTo>
                    <a:lnTo>
                      <a:pt x="32" y="2"/>
                    </a:lnTo>
                    <a:lnTo>
                      <a:pt x="34" y="0"/>
                    </a:lnTo>
                    <a:lnTo>
                      <a:pt x="34" y="2"/>
                    </a:lnTo>
                    <a:lnTo>
                      <a:pt x="37" y="2"/>
                    </a:lnTo>
                    <a:lnTo>
                      <a:pt x="41" y="11"/>
                    </a:lnTo>
                    <a:lnTo>
                      <a:pt x="54" y="4"/>
                    </a:lnTo>
                    <a:lnTo>
                      <a:pt x="56" y="4"/>
                    </a:lnTo>
                    <a:lnTo>
                      <a:pt x="58" y="4"/>
                    </a:lnTo>
                    <a:lnTo>
                      <a:pt x="58" y="6"/>
                    </a:lnTo>
                    <a:lnTo>
                      <a:pt x="58" y="8"/>
                    </a:lnTo>
                    <a:lnTo>
                      <a:pt x="56" y="8"/>
                    </a:lnTo>
                    <a:lnTo>
                      <a:pt x="43" y="15"/>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75" name="Freeform 34"/>
              <p:cNvSpPr>
                <a:spLocks noEditPoints="1"/>
              </p:cNvSpPr>
              <p:nvPr/>
            </p:nvSpPr>
            <p:spPr bwMode="auto">
              <a:xfrm>
                <a:off x="1840" y="663"/>
                <a:ext cx="80" cy="57"/>
              </a:xfrm>
              <a:custGeom>
                <a:avLst/>
                <a:gdLst>
                  <a:gd name="T0" fmla="*/ 80 w 80"/>
                  <a:gd name="T1" fmla="*/ 11 h 57"/>
                  <a:gd name="T2" fmla="*/ 69 w 80"/>
                  <a:gd name="T3" fmla="*/ 15 h 57"/>
                  <a:gd name="T4" fmla="*/ 65 w 80"/>
                  <a:gd name="T5" fmla="*/ 8 h 57"/>
                  <a:gd name="T6" fmla="*/ 78 w 80"/>
                  <a:gd name="T7" fmla="*/ 4 h 57"/>
                  <a:gd name="T8" fmla="*/ 80 w 80"/>
                  <a:gd name="T9" fmla="*/ 11 h 57"/>
                  <a:gd name="T10" fmla="*/ 56 w 80"/>
                  <a:gd name="T11" fmla="*/ 19 h 57"/>
                  <a:gd name="T12" fmla="*/ 13 w 80"/>
                  <a:gd name="T13" fmla="*/ 35 h 57"/>
                  <a:gd name="T14" fmla="*/ 21 w 80"/>
                  <a:gd name="T15" fmla="*/ 53 h 57"/>
                  <a:gd name="T16" fmla="*/ 21 w 80"/>
                  <a:gd name="T17" fmla="*/ 55 h 57"/>
                  <a:gd name="T18" fmla="*/ 21 w 80"/>
                  <a:gd name="T19" fmla="*/ 55 h 57"/>
                  <a:gd name="T20" fmla="*/ 21 w 80"/>
                  <a:gd name="T21" fmla="*/ 55 h 57"/>
                  <a:gd name="T22" fmla="*/ 19 w 80"/>
                  <a:gd name="T23" fmla="*/ 57 h 57"/>
                  <a:gd name="T24" fmla="*/ 19 w 80"/>
                  <a:gd name="T25" fmla="*/ 57 h 57"/>
                  <a:gd name="T26" fmla="*/ 17 w 80"/>
                  <a:gd name="T27" fmla="*/ 57 h 57"/>
                  <a:gd name="T28" fmla="*/ 17 w 80"/>
                  <a:gd name="T29" fmla="*/ 55 h 57"/>
                  <a:gd name="T30" fmla="*/ 15 w 80"/>
                  <a:gd name="T31" fmla="*/ 55 h 57"/>
                  <a:gd name="T32" fmla="*/ 0 w 80"/>
                  <a:gd name="T33" fmla="*/ 17 h 57"/>
                  <a:gd name="T34" fmla="*/ 0 w 80"/>
                  <a:gd name="T35" fmla="*/ 15 h 57"/>
                  <a:gd name="T36" fmla="*/ 0 w 80"/>
                  <a:gd name="T37" fmla="*/ 13 h 57"/>
                  <a:gd name="T38" fmla="*/ 0 w 80"/>
                  <a:gd name="T39" fmla="*/ 13 h 57"/>
                  <a:gd name="T40" fmla="*/ 2 w 80"/>
                  <a:gd name="T41" fmla="*/ 13 h 57"/>
                  <a:gd name="T42" fmla="*/ 2 w 80"/>
                  <a:gd name="T43" fmla="*/ 13 h 57"/>
                  <a:gd name="T44" fmla="*/ 4 w 80"/>
                  <a:gd name="T45" fmla="*/ 13 h 57"/>
                  <a:gd name="T46" fmla="*/ 4 w 80"/>
                  <a:gd name="T47" fmla="*/ 15 h 57"/>
                  <a:gd name="T48" fmla="*/ 10 w 80"/>
                  <a:gd name="T49" fmla="*/ 31 h 57"/>
                  <a:gd name="T50" fmla="*/ 49 w 80"/>
                  <a:gd name="T51" fmla="*/ 17 h 57"/>
                  <a:gd name="T52" fmla="*/ 45 w 80"/>
                  <a:gd name="T53" fmla="*/ 4 h 57"/>
                  <a:gd name="T54" fmla="*/ 43 w 80"/>
                  <a:gd name="T55" fmla="*/ 2 h 57"/>
                  <a:gd name="T56" fmla="*/ 43 w 80"/>
                  <a:gd name="T57" fmla="*/ 2 h 57"/>
                  <a:gd name="T58" fmla="*/ 45 w 80"/>
                  <a:gd name="T59" fmla="*/ 0 h 57"/>
                  <a:gd name="T60" fmla="*/ 45 w 80"/>
                  <a:gd name="T61" fmla="*/ 0 h 57"/>
                  <a:gd name="T62" fmla="*/ 47 w 80"/>
                  <a:gd name="T63" fmla="*/ 0 h 57"/>
                  <a:gd name="T64" fmla="*/ 47 w 80"/>
                  <a:gd name="T65" fmla="*/ 0 h 57"/>
                  <a:gd name="T66" fmla="*/ 49 w 80"/>
                  <a:gd name="T67" fmla="*/ 0 h 57"/>
                  <a:gd name="T68" fmla="*/ 49 w 80"/>
                  <a:gd name="T69" fmla="*/ 2 h 57"/>
                  <a:gd name="T70" fmla="*/ 56 w 80"/>
                  <a:gd name="T71" fmla="*/ 19 h 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 h="57">
                    <a:moveTo>
                      <a:pt x="80" y="11"/>
                    </a:moveTo>
                    <a:lnTo>
                      <a:pt x="69" y="15"/>
                    </a:lnTo>
                    <a:lnTo>
                      <a:pt x="65" y="8"/>
                    </a:lnTo>
                    <a:lnTo>
                      <a:pt x="78" y="4"/>
                    </a:lnTo>
                    <a:lnTo>
                      <a:pt x="80" y="11"/>
                    </a:lnTo>
                    <a:close/>
                    <a:moveTo>
                      <a:pt x="56" y="19"/>
                    </a:moveTo>
                    <a:lnTo>
                      <a:pt x="13" y="35"/>
                    </a:lnTo>
                    <a:lnTo>
                      <a:pt x="21" y="53"/>
                    </a:lnTo>
                    <a:lnTo>
                      <a:pt x="21" y="55"/>
                    </a:lnTo>
                    <a:lnTo>
                      <a:pt x="19" y="57"/>
                    </a:lnTo>
                    <a:lnTo>
                      <a:pt x="17" y="57"/>
                    </a:lnTo>
                    <a:lnTo>
                      <a:pt x="17" y="55"/>
                    </a:lnTo>
                    <a:lnTo>
                      <a:pt x="15" y="55"/>
                    </a:lnTo>
                    <a:lnTo>
                      <a:pt x="0" y="17"/>
                    </a:lnTo>
                    <a:lnTo>
                      <a:pt x="0" y="15"/>
                    </a:lnTo>
                    <a:lnTo>
                      <a:pt x="0" y="13"/>
                    </a:lnTo>
                    <a:lnTo>
                      <a:pt x="2" y="13"/>
                    </a:lnTo>
                    <a:lnTo>
                      <a:pt x="4" y="13"/>
                    </a:lnTo>
                    <a:lnTo>
                      <a:pt x="4" y="15"/>
                    </a:lnTo>
                    <a:lnTo>
                      <a:pt x="10" y="31"/>
                    </a:lnTo>
                    <a:lnTo>
                      <a:pt x="49" y="17"/>
                    </a:lnTo>
                    <a:lnTo>
                      <a:pt x="45" y="4"/>
                    </a:lnTo>
                    <a:lnTo>
                      <a:pt x="43" y="2"/>
                    </a:lnTo>
                    <a:lnTo>
                      <a:pt x="45" y="0"/>
                    </a:lnTo>
                    <a:lnTo>
                      <a:pt x="47" y="0"/>
                    </a:lnTo>
                    <a:lnTo>
                      <a:pt x="49" y="0"/>
                    </a:lnTo>
                    <a:lnTo>
                      <a:pt x="49" y="2"/>
                    </a:lnTo>
                    <a:lnTo>
                      <a:pt x="56" y="19"/>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76" name="Freeform 35"/>
              <p:cNvSpPr>
                <a:spLocks noEditPoints="1"/>
              </p:cNvSpPr>
              <p:nvPr/>
            </p:nvSpPr>
            <p:spPr bwMode="auto">
              <a:xfrm>
                <a:off x="1868" y="726"/>
                <a:ext cx="56" cy="53"/>
              </a:xfrm>
              <a:custGeom>
                <a:avLst/>
                <a:gdLst>
                  <a:gd name="T0" fmla="*/ 34 w 56"/>
                  <a:gd name="T1" fmla="*/ 53 h 53"/>
                  <a:gd name="T2" fmla="*/ 26 w 56"/>
                  <a:gd name="T3" fmla="*/ 53 h 53"/>
                  <a:gd name="T4" fmla="*/ 15 w 56"/>
                  <a:gd name="T5" fmla="*/ 51 h 53"/>
                  <a:gd name="T6" fmla="*/ 4 w 56"/>
                  <a:gd name="T7" fmla="*/ 43 h 53"/>
                  <a:gd name="T8" fmla="*/ 0 w 56"/>
                  <a:gd name="T9" fmla="*/ 35 h 53"/>
                  <a:gd name="T10" fmla="*/ 0 w 56"/>
                  <a:gd name="T11" fmla="*/ 25 h 53"/>
                  <a:gd name="T12" fmla="*/ 2 w 56"/>
                  <a:gd name="T13" fmla="*/ 14 h 53"/>
                  <a:gd name="T14" fmla="*/ 11 w 56"/>
                  <a:gd name="T15" fmla="*/ 6 h 53"/>
                  <a:gd name="T16" fmla="*/ 19 w 56"/>
                  <a:gd name="T17" fmla="*/ 2 h 53"/>
                  <a:gd name="T18" fmla="*/ 30 w 56"/>
                  <a:gd name="T19" fmla="*/ 0 h 53"/>
                  <a:gd name="T20" fmla="*/ 41 w 56"/>
                  <a:gd name="T21" fmla="*/ 4 h 53"/>
                  <a:gd name="T22" fmla="*/ 50 w 56"/>
                  <a:gd name="T23" fmla="*/ 10 h 53"/>
                  <a:gd name="T24" fmla="*/ 54 w 56"/>
                  <a:gd name="T25" fmla="*/ 21 h 53"/>
                  <a:gd name="T26" fmla="*/ 56 w 56"/>
                  <a:gd name="T27" fmla="*/ 31 h 53"/>
                  <a:gd name="T28" fmla="*/ 52 w 56"/>
                  <a:gd name="T29" fmla="*/ 41 h 53"/>
                  <a:gd name="T30" fmla="*/ 45 w 56"/>
                  <a:gd name="T31" fmla="*/ 49 h 53"/>
                  <a:gd name="T32" fmla="*/ 34 w 56"/>
                  <a:gd name="T33" fmla="*/ 53 h 53"/>
                  <a:gd name="T34" fmla="*/ 34 w 56"/>
                  <a:gd name="T35" fmla="*/ 49 h 53"/>
                  <a:gd name="T36" fmla="*/ 41 w 56"/>
                  <a:gd name="T37" fmla="*/ 45 h 53"/>
                  <a:gd name="T38" fmla="*/ 47 w 56"/>
                  <a:gd name="T39" fmla="*/ 39 h 53"/>
                  <a:gd name="T40" fmla="*/ 50 w 56"/>
                  <a:gd name="T41" fmla="*/ 31 h 53"/>
                  <a:gd name="T42" fmla="*/ 50 w 56"/>
                  <a:gd name="T43" fmla="*/ 23 h 53"/>
                  <a:gd name="T44" fmla="*/ 45 w 56"/>
                  <a:gd name="T45" fmla="*/ 14 h 53"/>
                  <a:gd name="T46" fmla="*/ 39 w 56"/>
                  <a:gd name="T47" fmla="*/ 8 h 53"/>
                  <a:gd name="T48" fmla="*/ 30 w 56"/>
                  <a:gd name="T49" fmla="*/ 6 h 53"/>
                  <a:gd name="T50" fmla="*/ 21 w 56"/>
                  <a:gd name="T51" fmla="*/ 6 h 53"/>
                  <a:gd name="T52" fmla="*/ 13 w 56"/>
                  <a:gd name="T53" fmla="*/ 10 h 53"/>
                  <a:gd name="T54" fmla="*/ 6 w 56"/>
                  <a:gd name="T55" fmla="*/ 17 h 53"/>
                  <a:gd name="T56" fmla="*/ 4 w 56"/>
                  <a:gd name="T57" fmla="*/ 25 h 53"/>
                  <a:gd name="T58" fmla="*/ 6 w 56"/>
                  <a:gd name="T59" fmla="*/ 33 h 53"/>
                  <a:gd name="T60" fmla="*/ 8 w 56"/>
                  <a:gd name="T61" fmla="*/ 41 h 53"/>
                  <a:gd name="T62" fmla="*/ 17 w 56"/>
                  <a:gd name="T63" fmla="*/ 47 h 53"/>
                  <a:gd name="T64" fmla="*/ 26 w 56"/>
                  <a:gd name="T65" fmla="*/ 49 h 53"/>
                  <a:gd name="T66" fmla="*/ 34 w 56"/>
                  <a:gd name="T67" fmla="*/ 49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 h="53">
                    <a:moveTo>
                      <a:pt x="34" y="53"/>
                    </a:moveTo>
                    <a:lnTo>
                      <a:pt x="26" y="53"/>
                    </a:lnTo>
                    <a:lnTo>
                      <a:pt x="15" y="51"/>
                    </a:lnTo>
                    <a:lnTo>
                      <a:pt x="4" y="43"/>
                    </a:lnTo>
                    <a:lnTo>
                      <a:pt x="0" y="35"/>
                    </a:lnTo>
                    <a:lnTo>
                      <a:pt x="0" y="25"/>
                    </a:lnTo>
                    <a:lnTo>
                      <a:pt x="2" y="14"/>
                    </a:lnTo>
                    <a:lnTo>
                      <a:pt x="11" y="6"/>
                    </a:lnTo>
                    <a:lnTo>
                      <a:pt x="19" y="2"/>
                    </a:lnTo>
                    <a:lnTo>
                      <a:pt x="30" y="0"/>
                    </a:lnTo>
                    <a:lnTo>
                      <a:pt x="41" y="4"/>
                    </a:lnTo>
                    <a:lnTo>
                      <a:pt x="50" y="10"/>
                    </a:lnTo>
                    <a:lnTo>
                      <a:pt x="54" y="21"/>
                    </a:lnTo>
                    <a:lnTo>
                      <a:pt x="56" y="31"/>
                    </a:lnTo>
                    <a:lnTo>
                      <a:pt x="52" y="41"/>
                    </a:lnTo>
                    <a:lnTo>
                      <a:pt x="45" y="49"/>
                    </a:lnTo>
                    <a:lnTo>
                      <a:pt x="34" y="53"/>
                    </a:lnTo>
                    <a:close/>
                    <a:moveTo>
                      <a:pt x="34" y="49"/>
                    </a:moveTo>
                    <a:lnTo>
                      <a:pt x="41" y="45"/>
                    </a:lnTo>
                    <a:lnTo>
                      <a:pt x="47" y="39"/>
                    </a:lnTo>
                    <a:lnTo>
                      <a:pt x="50" y="31"/>
                    </a:lnTo>
                    <a:lnTo>
                      <a:pt x="50" y="23"/>
                    </a:lnTo>
                    <a:lnTo>
                      <a:pt x="45" y="14"/>
                    </a:lnTo>
                    <a:lnTo>
                      <a:pt x="39" y="8"/>
                    </a:lnTo>
                    <a:lnTo>
                      <a:pt x="30" y="6"/>
                    </a:lnTo>
                    <a:lnTo>
                      <a:pt x="21" y="6"/>
                    </a:lnTo>
                    <a:lnTo>
                      <a:pt x="13" y="10"/>
                    </a:lnTo>
                    <a:lnTo>
                      <a:pt x="6" y="17"/>
                    </a:lnTo>
                    <a:lnTo>
                      <a:pt x="4" y="25"/>
                    </a:lnTo>
                    <a:lnTo>
                      <a:pt x="6" y="33"/>
                    </a:lnTo>
                    <a:lnTo>
                      <a:pt x="8" y="41"/>
                    </a:lnTo>
                    <a:lnTo>
                      <a:pt x="17" y="47"/>
                    </a:lnTo>
                    <a:lnTo>
                      <a:pt x="26" y="49"/>
                    </a:lnTo>
                    <a:lnTo>
                      <a:pt x="34" y="49"/>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77" name="Freeform 36"/>
              <p:cNvSpPr>
                <a:spLocks/>
              </p:cNvSpPr>
              <p:nvPr/>
            </p:nvSpPr>
            <p:spPr bwMode="auto">
              <a:xfrm>
                <a:off x="1883" y="789"/>
                <a:ext cx="58" cy="63"/>
              </a:xfrm>
              <a:custGeom>
                <a:avLst/>
                <a:gdLst>
                  <a:gd name="T0" fmla="*/ 43 w 58"/>
                  <a:gd name="T1" fmla="*/ 12 h 63"/>
                  <a:gd name="T2" fmla="*/ 54 w 58"/>
                  <a:gd name="T3" fmla="*/ 20 h 63"/>
                  <a:gd name="T4" fmla="*/ 56 w 58"/>
                  <a:gd name="T5" fmla="*/ 29 h 63"/>
                  <a:gd name="T6" fmla="*/ 56 w 58"/>
                  <a:gd name="T7" fmla="*/ 39 h 63"/>
                  <a:gd name="T8" fmla="*/ 52 w 58"/>
                  <a:gd name="T9" fmla="*/ 45 h 63"/>
                  <a:gd name="T10" fmla="*/ 43 w 58"/>
                  <a:gd name="T11" fmla="*/ 49 h 63"/>
                  <a:gd name="T12" fmla="*/ 15 w 58"/>
                  <a:gd name="T13" fmla="*/ 59 h 63"/>
                  <a:gd name="T14" fmla="*/ 15 w 58"/>
                  <a:gd name="T15" fmla="*/ 61 h 63"/>
                  <a:gd name="T16" fmla="*/ 13 w 58"/>
                  <a:gd name="T17" fmla="*/ 63 h 63"/>
                  <a:gd name="T18" fmla="*/ 11 w 58"/>
                  <a:gd name="T19" fmla="*/ 61 h 63"/>
                  <a:gd name="T20" fmla="*/ 9 w 58"/>
                  <a:gd name="T21" fmla="*/ 59 h 63"/>
                  <a:gd name="T22" fmla="*/ 6 w 58"/>
                  <a:gd name="T23" fmla="*/ 47 h 63"/>
                  <a:gd name="T24" fmla="*/ 9 w 58"/>
                  <a:gd name="T25" fmla="*/ 45 h 63"/>
                  <a:gd name="T26" fmla="*/ 11 w 58"/>
                  <a:gd name="T27" fmla="*/ 43 h 63"/>
                  <a:gd name="T28" fmla="*/ 11 w 58"/>
                  <a:gd name="T29" fmla="*/ 45 h 63"/>
                  <a:gd name="T30" fmla="*/ 13 w 58"/>
                  <a:gd name="T31" fmla="*/ 51 h 63"/>
                  <a:gd name="T32" fmla="*/ 48 w 58"/>
                  <a:gd name="T33" fmla="*/ 43 h 63"/>
                  <a:gd name="T34" fmla="*/ 52 w 58"/>
                  <a:gd name="T35" fmla="*/ 35 h 63"/>
                  <a:gd name="T36" fmla="*/ 50 w 58"/>
                  <a:gd name="T37" fmla="*/ 27 h 63"/>
                  <a:gd name="T38" fmla="*/ 45 w 58"/>
                  <a:gd name="T39" fmla="*/ 18 h 63"/>
                  <a:gd name="T40" fmla="*/ 6 w 58"/>
                  <a:gd name="T41" fmla="*/ 20 h 63"/>
                  <a:gd name="T42" fmla="*/ 6 w 58"/>
                  <a:gd name="T43" fmla="*/ 27 h 63"/>
                  <a:gd name="T44" fmla="*/ 6 w 58"/>
                  <a:gd name="T45" fmla="*/ 29 h 63"/>
                  <a:gd name="T46" fmla="*/ 4 w 58"/>
                  <a:gd name="T47" fmla="*/ 29 h 63"/>
                  <a:gd name="T48" fmla="*/ 2 w 58"/>
                  <a:gd name="T49" fmla="*/ 29 h 63"/>
                  <a:gd name="T50" fmla="*/ 0 w 58"/>
                  <a:gd name="T51" fmla="*/ 10 h 63"/>
                  <a:gd name="T52" fmla="*/ 0 w 58"/>
                  <a:gd name="T53" fmla="*/ 8 h 63"/>
                  <a:gd name="T54" fmla="*/ 2 w 58"/>
                  <a:gd name="T55" fmla="*/ 8 h 63"/>
                  <a:gd name="T56" fmla="*/ 4 w 58"/>
                  <a:gd name="T57" fmla="*/ 8 h 63"/>
                  <a:gd name="T58" fmla="*/ 4 w 58"/>
                  <a:gd name="T59" fmla="*/ 14 h 63"/>
                  <a:gd name="T60" fmla="*/ 45 w 58"/>
                  <a:gd name="T61" fmla="*/ 4 h 63"/>
                  <a:gd name="T62" fmla="*/ 45 w 58"/>
                  <a:gd name="T63" fmla="*/ 2 h 63"/>
                  <a:gd name="T64" fmla="*/ 48 w 58"/>
                  <a:gd name="T65" fmla="*/ 0 h 63"/>
                  <a:gd name="T66" fmla="*/ 50 w 58"/>
                  <a:gd name="T67" fmla="*/ 0 h 63"/>
                  <a:gd name="T68" fmla="*/ 50 w 58"/>
                  <a:gd name="T69" fmla="*/ 2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63">
                    <a:moveTo>
                      <a:pt x="52" y="12"/>
                    </a:moveTo>
                    <a:lnTo>
                      <a:pt x="43" y="12"/>
                    </a:lnTo>
                    <a:lnTo>
                      <a:pt x="50" y="16"/>
                    </a:lnTo>
                    <a:lnTo>
                      <a:pt x="54" y="20"/>
                    </a:lnTo>
                    <a:lnTo>
                      <a:pt x="56" y="25"/>
                    </a:lnTo>
                    <a:lnTo>
                      <a:pt x="56" y="29"/>
                    </a:lnTo>
                    <a:lnTo>
                      <a:pt x="58" y="35"/>
                    </a:lnTo>
                    <a:lnTo>
                      <a:pt x="56" y="39"/>
                    </a:lnTo>
                    <a:lnTo>
                      <a:pt x="54" y="43"/>
                    </a:lnTo>
                    <a:lnTo>
                      <a:pt x="52" y="45"/>
                    </a:lnTo>
                    <a:lnTo>
                      <a:pt x="48" y="47"/>
                    </a:lnTo>
                    <a:lnTo>
                      <a:pt x="43" y="49"/>
                    </a:lnTo>
                    <a:lnTo>
                      <a:pt x="13" y="55"/>
                    </a:lnTo>
                    <a:lnTo>
                      <a:pt x="15" y="59"/>
                    </a:lnTo>
                    <a:lnTo>
                      <a:pt x="15" y="61"/>
                    </a:lnTo>
                    <a:lnTo>
                      <a:pt x="13" y="63"/>
                    </a:lnTo>
                    <a:lnTo>
                      <a:pt x="11" y="63"/>
                    </a:lnTo>
                    <a:lnTo>
                      <a:pt x="11" y="61"/>
                    </a:lnTo>
                    <a:lnTo>
                      <a:pt x="9" y="59"/>
                    </a:lnTo>
                    <a:lnTo>
                      <a:pt x="6" y="47"/>
                    </a:lnTo>
                    <a:lnTo>
                      <a:pt x="6" y="45"/>
                    </a:lnTo>
                    <a:lnTo>
                      <a:pt x="9" y="45"/>
                    </a:lnTo>
                    <a:lnTo>
                      <a:pt x="11" y="43"/>
                    </a:lnTo>
                    <a:lnTo>
                      <a:pt x="11" y="45"/>
                    </a:lnTo>
                    <a:lnTo>
                      <a:pt x="11" y="47"/>
                    </a:lnTo>
                    <a:lnTo>
                      <a:pt x="13" y="51"/>
                    </a:lnTo>
                    <a:lnTo>
                      <a:pt x="43" y="45"/>
                    </a:lnTo>
                    <a:lnTo>
                      <a:pt x="48" y="43"/>
                    </a:lnTo>
                    <a:lnTo>
                      <a:pt x="50" y="39"/>
                    </a:lnTo>
                    <a:lnTo>
                      <a:pt x="52" y="35"/>
                    </a:lnTo>
                    <a:lnTo>
                      <a:pt x="52" y="29"/>
                    </a:lnTo>
                    <a:lnTo>
                      <a:pt x="50" y="27"/>
                    </a:lnTo>
                    <a:lnTo>
                      <a:pt x="48" y="22"/>
                    </a:lnTo>
                    <a:lnTo>
                      <a:pt x="45" y="18"/>
                    </a:lnTo>
                    <a:lnTo>
                      <a:pt x="37" y="14"/>
                    </a:lnTo>
                    <a:lnTo>
                      <a:pt x="6" y="20"/>
                    </a:lnTo>
                    <a:lnTo>
                      <a:pt x="6" y="25"/>
                    </a:lnTo>
                    <a:lnTo>
                      <a:pt x="6" y="27"/>
                    </a:lnTo>
                    <a:lnTo>
                      <a:pt x="6" y="29"/>
                    </a:lnTo>
                    <a:lnTo>
                      <a:pt x="4" y="29"/>
                    </a:lnTo>
                    <a:lnTo>
                      <a:pt x="2" y="29"/>
                    </a:lnTo>
                    <a:lnTo>
                      <a:pt x="2" y="27"/>
                    </a:lnTo>
                    <a:lnTo>
                      <a:pt x="0" y="10"/>
                    </a:lnTo>
                    <a:lnTo>
                      <a:pt x="0" y="8"/>
                    </a:lnTo>
                    <a:lnTo>
                      <a:pt x="2" y="8"/>
                    </a:lnTo>
                    <a:lnTo>
                      <a:pt x="4" y="8"/>
                    </a:lnTo>
                    <a:lnTo>
                      <a:pt x="4" y="10"/>
                    </a:lnTo>
                    <a:lnTo>
                      <a:pt x="4" y="14"/>
                    </a:lnTo>
                    <a:lnTo>
                      <a:pt x="45" y="8"/>
                    </a:lnTo>
                    <a:lnTo>
                      <a:pt x="45" y="4"/>
                    </a:lnTo>
                    <a:lnTo>
                      <a:pt x="45" y="2"/>
                    </a:lnTo>
                    <a:lnTo>
                      <a:pt x="45" y="0"/>
                    </a:lnTo>
                    <a:lnTo>
                      <a:pt x="48" y="0"/>
                    </a:lnTo>
                    <a:lnTo>
                      <a:pt x="50" y="0"/>
                    </a:lnTo>
                    <a:lnTo>
                      <a:pt x="50" y="2"/>
                    </a:lnTo>
                    <a:lnTo>
                      <a:pt x="52" y="12"/>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grpSp>
        <p:sp>
          <p:nvSpPr>
            <p:cNvPr id="36" name="Freeform 37"/>
            <p:cNvSpPr>
              <a:spLocks noEditPoints="1"/>
            </p:cNvSpPr>
            <p:nvPr/>
          </p:nvSpPr>
          <p:spPr bwMode="auto">
            <a:xfrm>
              <a:off x="2301" y="2076"/>
              <a:ext cx="2089" cy="1942"/>
            </a:xfrm>
            <a:custGeom>
              <a:avLst/>
              <a:gdLst>
                <a:gd name="T0" fmla="*/ 4445 w 2089"/>
                <a:gd name="T1" fmla="*/ 553085 h 1942"/>
                <a:gd name="T2" fmla="*/ 20955 w 2089"/>
                <a:gd name="T3" fmla="*/ 462915 h 1942"/>
                <a:gd name="T4" fmla="*/ 52705 w 2089"/>
                <a:gd name="T5" fmla="*/ 376555 h 1942"/>
                <a:gd name="T6" fmla="*/ 113030 w 2089"/>
                <a:gd name="T7" fmla="*/ 271780 h 1942"/>
                <a:gd name="T8" fmla="*/ 242570 w 2089"/>
                <a:gd name="T9" fmla="*/ 140335 h 1942"/>
                <a:gd name="T10" fmla="*/ 375920 w 2089"/>
                <a:gd name="T11" fmla="*/ 60960 h 1942"/>
                <a:gd name="T12" fmla="*/ 466725 w 2089"/>
                <a:gd name="T13" fmla="*/ 28575 h 1942"/>
                <a:gd name="T14" fmla="*/ 563245 w 2089"/>
                <a:gd name="T15" fmla="*/ 7620 h 1942"/>
                <a:gd name="T16" fmla="*/ 663575 w 2089"/>
                <a:gd name="T17" fmla="*/ 0 h 1942"/>
                <a:gd name="T18" fmla="*/ 763905 w 2089"/>
                <a:gd name="T19" fmla="*/ 7620 h 1942"/>
                <a:gd name="T20" fmla="*/ 860425 w 2089"/>
                <a:gd name="T21" fmla="*/ 28575 h 1942"/>
                <a:gd name="T22" fmla="*/ 951230 w 2089"/>
                <a:gd name="T23" fmla="*/ 60960 h 1942"/>
                <a:gd name="T24" fmla="*/ 1085850 w 2089"/>
                <a:gd name="T25" fmla="*/ 140335 h 1942"/>
                <a:gd name="T26" fmla="*/ 1213485 w 2089"/>
                <a:gd name="T27" fmla="*/ 271780 h 1942"/>
                <a:gd name="T28" fmla="*/ 1274445 w 2089"/>
                <a:gd name="T29" fmla="*/ 376555 h 1942"/>
                <a:gd name="T30" fmla="*/ 1306195 w 2089"/>
                <a:gd name="T31" fmla="*/ 462915 h 1942"/>
                <a:gd name="T32" fmla="*/ 1323975 w 2089"/>
                <a:gd name="T33" fmla="*/ 553085 h 1942"/>
                <a:gd name="T34" fmla="*/ 1325245 w 2089"/>
                <a:gd name="T35" fmla="*/ 648335 h 1942"/>
                <a:gd name="T36" fmla="*/ 1312545 w 2089"/>
                <a:gd name="T37" fmla="*/ 741045 h 1942"/>
                <a:gd name="T38" fmla="*/ 1286510 w 2089"/>
                <a:gd name="T39" fmla="*/ 828675 h 1942"/>
                <a:gd name="T40" fmla="*/ 1246505 w 2089"/>
                <a:gd name="T41" fmla="*/ 911225 h 1942"/>
                <a:gd name="T42" fmla="*/ 1132840 w 2089"/>
                <a:gd name="T43" fmla="*/ 1052830 h 1942"/>
                <a:gd name="T44" fmla="*/ 979805 w 2089"/>
                <a:gd name="T45" fmla="*/ 1158240 h 1942"/>
                <a:gd name="T46" fmla="*/ 891540 w 2089"/>
                <a:gd name="T47" fmla="*/ 1195705 h 1942"/>
                <a:gd name="T48" fmla="*/ 796925 w 2089"/>
                <a:gd name="T49" fmla="*/ 1219835 h 1942"/>
                <a:gd name="T50" fmla="*/ 697865 w 2089"/>
                <a:gd name="T51" fmla="*/ 1231900 h 1942"/>
                <a:gd name="T52" fmla="*/ 596265 w 2089"/>
                <a:gd name="T53" fmla="*/ 1230630 h 1942"/>
                <a:gd name="T54" fmla="*/ 498475 w 2089"/>
                <a:gd name="T55" fmla="*/ 1213485 h 1942"/>
                <a:gd name="T56" fmla="*/ 406400 w 2089"/>
                <a:gd name="T57" fmla="*/ 1184275 h 1942"/>
                <a:gd name="T58" fmla="*/ 293370 w 2089"/>
                <a:gd name="T59" fmla="*/ 1127125 h 1942"/>
                <a:gd name="T60" fmla="*/ 151765 w 2089"/>
                <a:gd name="T61" fmla="*/ 1009015 h 1942"/>
                <a:gd name="T62" fmla="*/ 66040 w 2089"/>
                <a:gd name="T63" fmla="*/ 883920 h 1942"/>
                <a:gd name="T64" fmla="*/ 30480 w 2089"/>
                <a:gd name="T65" fmla="*/ 800100 h 1942"/>
                <a:gd name="T66" fmla="*/ 8255 w 2089"/>
                <a:gd name="T67" fmla="*/ 709930 h 1942"/>
                <a:gd name="T68" fmla="*/ 0 w 2089"/>
                <a:gd name="T69" fmla="*/ 615950 h 1942"/>
                <a:gd name="T70" fmla="*/ 203835 w 2089"/>
                <a:gd name="T71" fmla="*/ 704850 h 1942"/>
                <a:gd name="T72" fmla="*/ 250825 w 2089"/>
                <a:gd name="T73" fmla="*/ 824865 h 1942"/>
                <a:gd name="T74" fmla="*/ 332105 w 2089"/>
                <a:gd name="T75" fmla="*/ 925195 h 1942"/>
                <a:gd name="T76" fmla="*/ 440690 w 2089"/>
                <a:gd name="T77" fmla="*/ 1000125 h 1942"/>
                <a:gd name="T78" fmla="*/ 568325 w 2089"/>
                <a:gd name="T79" fmla="*/ 1043305 h 1942"/>
                <a:gd name="T80" fmla="*/ 711835 w 2089"/>
                <a:gd name="T81" fmla="*/ 1050290 h 1942"/>
                <a:gd name="T82" fmla="*/ 846455 w 2089"/>
                <a:gd name="T83" fmla="*/ 1019175 h 1942"/>
                <a:gd name="T84" fmla="*/ 963295 w 2089"/>
                <a:gd name="T85" fmla="*/ 953135 h 1942"/>
                <a:gd name="T86" fmla="*/ 1054100 w 2089"/>
                <a:gd name="T87" fmla="*/ 860425 h 1942"/>
                <a:gd name="T88" fmla="*/ 1113155 w 2089"/>
                <a:gd name="T89" fmla="*/ 746125 h 1942"/>
                <a:gd name="T90" fmla="*/ 1134110 w 2089"/>
                <a:gd name="T91" fmla="*/ 615950 h 1942"/>
                <a:gd name="T92" fmla="*/ 1113155 w 2089"/>
                <a:gd name="T93" fmla="*/ 485775 h 1942"/>
                <a:gd name="T94" fmla="*/ 1054100 w 2089"/>
                <a:gd name="T95" fmla="*/ 372745 h 1942"/>
                <a:gd name="T96" fmla="*/ 963295 w 2089"/>
                <a:gd name="T97" fmla="*/ 279400 h 1942"/>
                <a:gd name="T98" fmla="*/ 846455 w 2089"/>
                <a:gd name="T99" fmla="*/ 215265 h 1942"/>
                <a:gd name="T100" fmla="*/ 711835 w 2089"/>
                <a:gd name="T101" fmla="*/ 182880 h 1942"/>
                <a:gd name="T102" fmla="*/ 568325 w 2089"/>
                <a:gd name="T103" fmla="*/ 189230 h 1942"/>
                <a:gd name="T104" fmla="*/ 440690 w 2089"/>
                <a:gd name="T105" fmla="*/ 233045 h 1942"/>
                <a:gd name="T106" fmla="*/ 332105 w 2089"/>
                <a:gd name="T107" fmla="*/ 307975 h 1942"/>
                <a:gd name="T108" fmla="*/ 250825 w 2089"/>
                <a:gd name="T109" fmla="*/ 408305 h 1942"/>
                <a:gd name="T110" fmla="*/ 203835 w 2089"/>
                <a:gd name="T111" fmla="*/ 528320 h 19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89" h="1942">
                  <a:moveTo>
                    <a:pt x="0" y="970"/>
                  </a:moveTo>
                  <a:lnTo>
                    <a:pt x="3" y="919"/>
                  </a:lnTo>
                  <a:lnTo>
                    <a:pt x="7" y="871"/>
                  </a:lnTo>
                  <a:lnTo>
                    <a:pt x="13" y="822"/>
                  </a:lnTo>
                  <a:lnTo>
                    <a:pt x="22" y="775"/>
                  </a:lnTo>
                  <a:lnTo>
                    <a:pt x="33" y="729"/>
                  </a:lnTo>
                  <a:lnTo>
                    <a:pt x="48" y="682"/>
                  </a:lnTo>
                  <a:lnTo>
                    <a:pt x="63" y="637"/>
                  </a:lnTo>
                  <a:lnTo>
                    <a:pt x="83" y="593"/>
                  </a:lnTo>
                  <a:lnTo>
                    <a:pt x="104" y="550"/>
                  </a:lnTo>
                  <a:lnTo>
                    <a:pt x="126" y="507"/>
                  </a:lnTo>
                  <a:lnTo>
                    <a:pt x="178" y="428"/>
                  </a:lnTo>
                  <a:lnTo>
                    <a:pt x="239" y="353"/>
                  </a:lnTo>
                  <a:lnTo>
                    <a:pt x="306" y="284"/>
                  </a:lnTo>
                  <a:lnTo>
                    <a:pt x="382" y="221"/>
                  </a:lnTo>
                  <a:lnTo>
                    <a:pt x="462" y="167"/>
                  </a:lnTo>
                  <a:lnTo>
                    <a:pt x="546" y="118"/>
                  </a:lnTo>
                  <a:lnTo>
                    <a:pt x="592" y="96"/>
                  </a:lnTo>
                  <a:lnTo>
                    <a:pt x="640" y="77"/>
                  </a:lnTo>
                  <a:lnTo>
                    <a:pt x="685" y="59"/>
                  </a:lnTo>
                  <a:lnTo>
                    <a:pt x="735" y="45"/>
                  </a:lnTo>
                  <a:lnTo>
                    <a:pt x="785" y="31"/>
                  </a:lnTo>
                  <a:lnTo>
                    <a:pt x="835" y="21"/>
                  </a:lnTo>
                  <a:lnTo>
                    <a:pt x="887" y="12"/>
                  </a:lnTo>
                  <a:lnTo>
                    <a:pt x="939" y="4"/>
                  </a:lnTo>
                  <a:lnTo>
                    <a:pt x="991" y="2"/>
                  </a:lnTo>
                  <a:lnTo>
                    <a:pt x="1045" y="0"/>
                  </a:lnTo>
                  <a:lnTo>
                    <a:pt x="1099" y="2"/>
                  </a:lnTo>
                  <a:lnTo>
                    <a:pt x="1151" y="4"/>
                  </a:lnTo>
                  <a:lnTo>
                    <a:pt x="1203" y="12"/>
                  </a:lnTo>
                  <a:lnTo>
                    <a:pt x="1255" y="21"/>
                  </a:lnTo>
                  <a:lnTo>
                    <a:pt x="1305" y="31"/>
                  </a:lnTo>
                  <a:lnTo>
                    <a:pt x="1355" y="45"/>
                  </a:lnTo>
                  <a:lnTo>
                    <a:pt x="1404" y="59"/>
                  </a:lnTo>
                  <a:lnTo>
                    <a:pt x="1452" y="77"/>
                  </a:lnTo>
                  <a:lnTo>
                    <a:pt x="1498" y="96"/>
                  </a:lnTo>
                  <a:lnTo>
                    <a:pt x="1543" y="118"/>
                  </a:lnTo>
                  <a:lnTo>
                    <a:pt x="1628" y="167"/>
                  </a:lnTo>
                  <a:lnTo>
                    <a:pt x="1710" y="221"/>
                  </a:lnTo>
                  <a:lnTo>
                    <a:pt x="1784" y="284"/>
                  </a:lnTo>
                  <a:lnTo>
                    <a:pt x="1851" y="353"/>
                  </a:lnTo>
                  <a:lnTo>
                    <a:pt x="1911" y="428"/>
                  </a:lnTo>
                  <a:lnTo>
                    <a:pt x="1963" y="507"/>
                  </a:lnTo>
                  <a:lnTo>
                    <a:pt x="1985" y="550"/>
                  </a:lnTo>
                  <a:lnTo>
                    <a:pt x="2007" y="593"/>
                  </a:lnTo>
                  <a:lnTo>
                    <a:pt x="2026" y="637"/>
                  </a:lnTo>
                  <a:lnTo>
                    <a:pt x="2041" y="682"/>
                  </a:lnTo>
                  <a:lnTo>
                    <a:pt x="2057" y="729"/>
                  </a:lnTo>
                  <a:lnTo>
                    <a:pt x="2067" y="775"/>
                  </a:lnTo>
                  <a:lnTo>
                    <a:pt x="2076" y="822"/>
                  </a:lnTo>
                  <a:lnTo>
                    <a:pt x="2085" y="871"/>
                  </a:lnTo>
                  <a:lnTo>
                    <a:pt x="2087" y="919"/>
                  </a:lnTo>
                  <a:lnTo>
                    <a:pt x="2089" y="970"/>
                  </a:lnTo>
                  <a:lnTo>
                    <a:pt x="2087" y="1021"/>
                  </a:lnTo>
                  <a:lnTo>
                    <a:pt x="2085" y="1069"/>
                  </a:lnTo>
                  <a:lnTo>
                    <a:pt x="2076" y="1118"/>
                  </a:lnTo>
                  <a:lnTo>
                    <a:pt x="2067" y="1167"/>
                  </a:lnTo>
                  <a:lnTo>
                    <a:pt x="2057" y="1213"/>
                  </a:lnTo>
                  <a:lnTo>
                    <a:pt x="2041" y="1260"/>
                  </a:lnTo>
                  <a:lnTo>
                    <a:pt x="2026" y="1305"/>
                  </a:lnTo>
                  <a:lnTo>
                    <a:pt x="2007" y="1349"/>
                  </a:lnTo>
                  <a:lnTo>
                    <a:pt x="1985" y="1392"/>
                  </a:lnTo>
                  <a:lnTo>
                    <a:pt x="1963" y="1435"/>
                  </a:lnTo>
                  <a:lnTo>
                    <a:pt x="1911" y="1514"/>
                  </a:lnTo>
                  <a:lnTo>
                    <a:pt x="1851" y="1589"/>
                  </a:lnTo>
                  <a:lnTo>
                    <a:pt x="1784" y="1658"/>
                  </a:lnTo>
                  <a:lnTo>
                    <a:pt x="1710" y="1721"/>
                  </a:lnTo>
                  <a:lnTo>
                    <a:pt x="1628" y="1775"/>
                  </a:lnTo>
                  <a:lnTo>
                    <a:pt x="1543" y="1824"/>
                  </a:lnTo>
                  <a:lnTo>
                    <a:pt x="1498" y="1846"/>
                  </a:lnTo>
                  <a:lnTo>
                    <a:pt x="1452" y="1865"/>
                  </a:lnTo>
                  <a:lnTo>
                    <a:pt x="1404" y="1883"/>
                  </a:lnTo>
                  <a:lnTo>
                    <a:pt x="1355" y="1899"/>
                  </a:lnTo>
                  <a:lnTo>
                    <a:pt x="1305" y="1911"/>
                  </a:lnTo>
                  <a:lnTo>
                    <a:pt x="1255" y="1921"/>
                  </a:lnTo>
                  <a:lnTo>
                    <a:pt x="1203" y="1932"/>
                  </a:lnTo>
                  <a:lnTo>
                    <a:pt x="1151" y="1938"/>
                  </a:lnTo>
                  <a:lnTo>
                    <a:pt x="1099" y="1940"/>
                  </a:lnTo>
                  <a:lnTo>
                    <a:pt x="1045" y="1942"/>
                  </a:lnTo>
                  <a:lnTo>
                    <a:pt x="991" y="1940"/>
                  </a:lnTo>
                  <a:lnTo>
                    <a:pt x="939" y="1938"/>
                  </a:lnTo>
                  <a:lnTo>
                    <a:pt x="887" y="1932"/>
                  </a:lnTo>
                  <a:lnTo>
                    <a:pt x="835" y="1921"/>
                  </a:lnTo>
                  <a:lnTo>
                    <a:pt x="785" y="1911"/>
                  </a:lnTo>
                  <a:lnTo>
                    <a:pt x="735" y="1899"/>
                  </a:lnTo>
                  <a:lnTo>
                    <a:pt x="685" y="1883"/>
                  </a:lnTo>
                  <a:lnTo>
                    <a:pt x="640" y="1865"/>
                  </a:lnTo>
                  <a:lnTo>
                    <a:pt x="592" y="1846"/>
                  </a:lnTo>
                  <a:lnTo>
                    <a:pt x="546" y="1824"/>
                  </a:lnTo>
                  <a:lnTo>
                    <a:pt x="462" y="1775"/>
                  </a:lnTo>
                  <a:lnTo>
                    <a:pt x="382" y="1721"/>
                  </a:lnTo>
                  <a:lnTo>
                    <a:pt x="306" y="1658"/>
                  </a:lnTo>
                  <a:lnTo>
                    <a:pt x="239" y="1589"/>
                  </a:lnTo>
                  <a:lnTo>
                    <a:pt x="178" y="1514"/>
                  </a:lnTo>
                  <a:lnTo>
                    <a:pt x="126" y="1435"/>
                  </a:lnTo>
                  <a:lnTo>
                    <a:pt x="104" y="1392"/>
                  </a:lnTo>
                  <a:lnTo>
                    <a:pt x="83" y="1349"/>
                  </a:lnTo>
                  <a:lnTo>
                    <a:pt x="63" y="1305"/>
                  </a:lnTo>
                  <a:lnTo>
                    <a:pt x="48" y="1260"/>
                  </a:lnTo>
                  <a:lnTo>
                    <a:pt x="33" y="1213"/>
                  </a:lnTo>
                  <a:lnTo>
                    <a:pt x="22" y="1167"/>
                  </a:lnTo>
                  <a:lnTo>
                    <a:pt x="13" y="1118"/>
                  </a:lnTo>
                  <a:lnTo>
                    <a:pt x="7" y="1069"/>
                  </a:lnTo>
                  <a:lnTo>
                    <a:pt x="3" y="1021"/>
                  </a:lnTo>
                  <a:lnTo>
                    <a:pt x="0" y="970"/>
                  </a:lnTo>
                  <a:close/>
                  <a:moveTo>
                    <a:pt x="306" y="970"/>
                  </a:moveTo>
                  <a:lnTo>
                    <a:pt x="310" y="1041"/>
                  </a:lnTo>
                  <a:lnTo>
                    <a:pt x="321" y="1110"/>
                  </a:lnTo>
                  <a:lnTo>
                    <a:pt x="338" y="1175"/>
                  </a:lnTo>
                  <a:lnTo>
                    <a:pt x="364" y="1238"/>
                  </a:lnTo>
                  <a:lnTo>
                    <a:pt x="395" y="1299"/>
                  </a:lnTo>
                  <a:lnTo>
                    <a:pt x="432" y="1355"/>
                  </a:lnTo>
                  <a:lnTo>
                    <a:pt x="475" y="1408"/>
                  </a:lnTo>
                  <a:lnTo>
                    <a:pt x="523" y="1457"/>
                  </a:lnTo>
                  <a:lnTo>
                    <a:pt x="575" y="1501"/>
                  </a:lnTo>
                  <a:lnTo>
                    <a:pt x="633" y="1540"/>
                  </a:lnTo>
                  <a:lnTo>
                    <a:pt x="694" y="1575"/>
                  </a:lnTo>
                  <a:lnTo>
                    <a:pt x="757" y="1605"/>
                  </a:lnTo>
                  <a:lnTo>
                    <a:pt x="826" y="1627"/>
                  </a:lnTo>
                  <a:lnTo>
                    <a:pt x="895" y="1643"/>
                  </a:lnTo>
                  <a:lnTo>
                    <a:pt x="969" y="1654"/>
                  </a:lnTo>
                  <a:lnTo>
                    <a:pt x="1045" y="1658"/>
                  </a:lnTo>
                  <a:lnTo>
                    <a:pt x="1121" y="1654"/>
                  </a:lnTo>
                  <a:lnTo>
                    <a:pt x="1194" y="1643"/>
                  </a:lnTo>
                  <a:lnTo>
                    <a:pt x="1266" y="1627"/>
                  </a:lnTo>
                  <a:lnTo>
                    <a:pt x="1333" y="1605"/>
                  </a:lnTo>
                  <a:lnTo>
                    <a:pt x="1398" y="1575"/>
                  </a:lnTo>
                  <a:lnTo>
                    <a:pt x="1459" y="1540"/>
                  </a:lnTo>
                  <a:lnTo>
                    <a:pt x="1517" y="1501"/>
                  </a:lnTo>
                  <a:lnTo>
                    <a:pt x="1569" y="1457"/>
                  </a:lnTo>
                  <a:lnTo>
                    <a:pt x="1617" y="1408"/>
                  </a:lnTo>
                  <a:lnTo>
                    <a:pt x="1660" y="1355"/>
                  </a:lnTo>
                  <a:lnTo>
                    <a:pt x="1697" y="1299"/>
                  </a:lnTo>
                  <a:lnTo>
                    <a:pt x="1727" y="1238"/>
                  </a:lnTo>
                  <a:lnTo>
                    <a:pt x="1753" y="1175"/>
                  </a:lnTo>
                  <a:lnTo>
                    <a:pt x="1771" y="1110"/>
                  </a:lnTo>
                  <a:lnTo>
                    <a:pt x="1781" y="1041"/>
                  </a:lnTo>
                  <a:lnTo>
                    <a:pt x="1786" y="970"/>
                  </a:lnTo>
                  <a:lnTo>
                    <a:pt x="1781" y="899"/>
                  </a:lnTo>
                  <a:lnTo>
                    <a:pt x="1771" y="832"/>
                  </a:lnTo>
                  <a:lnTo>
                    <a:pt x="1753" y="765"/>
                  </a:lnTo>
                  <a:lnTo>
                    <a:pt x="1727" y="702"/>
                  </a:lnTo>
                  <a:lnTo>
                    <a:pt x="1697" y="643"/>
                  </a:lnTo>
                  <a:lnTo>
                    <a:pt x="1660" y="587"/>
                  </a:lnTo>
                  <a:lnTo>
                    <a:pt x="1617" y="534"/>
                  </a:lnTo>
                  <a:lnTo>
                    <a:pt x="1569" y="485"/>
                  </a:lnTo>
                  <a:lnTo>
                    <a:pt x="1517" y="440"/>
                  </a:lnTo>
                  <a:lnTo>
                    <a:pt x="1459" y="402"/>
                  </a:lnTo>
                  <a:lnTo>
                    <a:pt x="1398" y="367"/>
                  </a:lnTo>
                  <a:lnTo>
                    <a:pt x="1333" y="339"/>
                  </a:lnTo>
                  <a:lnTo>
                    <a:pt x="1266" y="315"/>
                  </a:lnTo>
                  <a:lnTo>
                    <a:pt x="1194" y="298"/>
                  </a:lnTo>
                  <a:lnTo>
                    <a:pt x="1121" y="288"/>
                  </a:lnTo>
                  <a:lnTo>
                    <a:pt x="1045" y="284"/>
                  </a:lnTo>
                  <a:lnTo>
                    <a:pt x="969" y="288"/>
                  </a:lnTo>
                  <a:lnTo>
                    <a:pt x="895" y="298"/>
                  </a:lnTo>
                  <a:lnTo>
                    <a:pt x="826" y="315"/>
                  </a:lnTo>
                  <a:lnTo>
                    <a:pt x="757" y="339"/>
                  </a:lnTo>
                  <a:lnTo>
                    <a:pt x="694" y="367"/>
                  </a:lnTo>
                  <a:lnTo>
                    <a:pt x="633" y="402"/>
                  </a:lnTo>
                  <a:lnTo>
                    <a:pt x="575" y="440"/>
                  </a:lnTo>
                  <a:lnTo>
                    <a:pt x="523" y="485"/>
                  </a:lnTo>
                  <a:lnTo>
                    <a:pt x="475" y="534"/>
                  </a:lnTo>
                  <a:lnTo>
                    <a:pt x="432" y="587"/>
                  </a:lnTo>
                  <a:lnTo>
                    <a:pt x="395" y="643"/>
                  </a:lnTo>
                  <a:lnTo>
                    <a:pt x="364" y="702"/>
                  </a:lnTo>
                  <a:lnTo>
                    <a:pt x="338" y="765"/>
                  </a:lnTo>
                  <a:lnTo>
                    <a:pt x="321" y="832"/>
                  </a:lnTo>
                  <a:lnTo>
                    <a:pt x="310" y="899"/>
                  </a:lnTo>
                  <a:lnTo>
                    <a:pt x="306" y="970"/>
                  </a:lnTo>
                  <a:close/>
                </a:path>
              </a:pathLst>
            </a:custGeom>
            <a:noFill/>
            <a:ln w="2603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grpSp>
          <p:nvGrpSpPr>
            <p:cNvPr id="37" name="Group 38"/>
            <p:cNvGrpSpPr>
              <a:grpSpLocks/>
            </p:cNvGrpSpPr>
            <p:nvPr/>
          </p:nvGrpSpPr>
          <p:grpSpPr bwMode="auto">
            <a:xfrm>
              <a:off x="2862" y="3360"/>
              <a:ext cx="797" cy="228"/>
              <a:chOff x="620" y="1302"/>
              <a:chExt cx="797" cy="228"/>
            </a:xfrm>
          </p:grpSpPr>
          <p:sp>
            <p:nvSpPr>
              <p:cNvPr id="41" name="Freeform 39"/>
              <p:cNvSpPr>
                <a:spLocks noEditPoints="1"/>
              </p:cNvSpPr>
              <p:nvPr/>
            </p:nvSpPr>
            <p:spPr bwMode="auto">
              <a:xfrm>
                <a:off x="620" y="1309"/>
                <a:ext cx="151" cy="156"/>
              </a:xfrm>
              <a:custGeom>
                <a:avLst/>
                <a:gdLst>
                  <a:gd name="T0" fmla="*/ 134 w 151"/>
                  <a:gd name="T1" fmla="*/ 0 h 156"/>
                  <a:gd name="T2" fmla="*/ 151 w 151"/>
                  <a:gd name="T3" fmla="*/ 14 h 156"/>
                  <a:gd name="T4" fmla="*/ 99 w 151"/>
                  <a:gd name="T5" fmla="*/ 156 h 156"/>
                  <a:gd name="T6" fmla="*/ 86 w 151"/>
                  <a:gd name="T7" fmla="*/ 148 h 156"/>
                  <a:gd name="T8" fmla="*/ 104 w 151"/>
                  <a:gd name="T9" fmla="*/ 103 h 156"/>
                  <a:gd name="T10" fmla="*/ 54 w 151"/>
                  <a:gd name="T11" fmla="*/ 68 h 156"/>
                  <a:gd name="T12" fmla="*/ 13 w 151"/>
                  <a:gd name="T13" fmla="*/ 95 h 156"/>
                  <a:gd name="T14" fmla="*/ 0 w 151"/>
                  <a:gd name="T15" fmla="*/ 87 h 156"/>
                  <a:gd name="T16" fmla="*/ 134 w 151"/>
                  <a:gd name="T17" fmla="*/ 0 h 156"/>
                  <a:gd name="T18" fmla="*/ 136 w 151"/>
                  <a:gd name="T19" fmla="*/ 14 h 156"/>
                  <a:gd name="T20" fmla="*/ 67 w 151"/>
                  <a:gd name="T21" fmla="*/ 60 h 156"/>
                  <a:gd name="T22" fmla="*/ 108 w 151"/>
                  <a:gd name="T23" fmla="*/ 89 h 156"/>
                  <a:gd name="T24" fmla="*/ 136 w 151"/>
                  <a:gd name="T25" fmla="*/ 14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1" h="156">
                    <a:moveTo>
                      <a:pt x="134" y="0"/>
                    </a:moveTo>
                    <a:lnTo>
                      <a:pt x="151" y="14"/>
                    </a:lnTo>
                    <a:lnTo>
                      <a:pt x="99" y="156"/>
                    </a:lnTo>
                    <a:lnTo>
                      <a:pt x="86" y="148"/>
                    </a:lnTo>
                    <a:lnTo>
                      <a:pt x="104" y="103"/>
                    </a:lnTo>
                    <a:lnTo>
                      <a:pt x="54" y="68"/>
                    </a:lnTo>
                    <a:lnTo>
                      <a:pt x="13" y="95"/>
                    </a:lnTo>
                    <a:lnTo>
                      <a:pt x="0" y="87"/>
                    </a:lnTo>
                    <a:lnTo>
                      <a:pt x="134" y="0"/>
                    </a:lnTo>
                    <a:close/>
                    <a:moveTo>
                      <a:pt x="136" y="14"/>
                    </a:moveTo>
                    <a:lnTo>
                      <a:pt x="67" y="60"/>
                    </a:lnTo>
                    <a:lnTo>
                      <a:pt x="108" y="89"/>
                    </a:lnTo>
                    <a:lnTo>
                      <a:pt x="136" y="14"/>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2" name="Freeform 40"/>
              <p:cNvSpPr>
                <a:spLocks/>
              </p:cNvSpPr>
              <p:nvPr/>
            </p:nvSpPr>
            <p:spPr bwMode="auto">
              <a:xfrm>
                <a:off x="765" y="1345"/>
                <a:ext cx="175" cy="172"/>
              </a:xfrm>
              <a:custGeom>
                <a:avLst/>
                <a:gdLst>
                  <a:gd name="T0" fmla="*/ 41 w 175"/>
                  <a:gd name="T1" fmla="*/ 0 h 172"/>
                  <a:gd name="T2" fmla="*/ 65 w 175"/>
                  <a:gd name="T3" fmla="*/ 6 h 172"/>
                  <a:gd name="T4" fmla="*/ 76 w 175"/>
                  <a:gd name="T5" fmla="*/ 128 h 172"/>
                  <a:gd name="T6" fmla="*/ 152 w 175"/>
                  <a:gd name="T7" fmla="*/ 28 h 172"/>
                  <a:gd name="T8" fmla="*/ 175 w 175"/>
                  <a:gd name="T9" fmla="*/ 35 h 172"/>
                  <a:gd name="T10" fmla="*/ 134 w 175"/>
                  <a:gd name="T11" fmla="*/ 172 h 172"/>
                  <a:gd name="T12" fmla="*/ 121 w 175"/>
                  <a:gd name="T13" fmla="*/ 170 h 172"/>
                  <a:gd name="T14" fmla="*/ 158 w 175"/>
                  <a:gd name="T15" fmla="*/ 43 h 172"/>
                  <a:gd name="T16" fmla="*/ 71 w 175"/>
                  <a:gd name="T17" fmla="*/ 156 h 172"/>
                  <a:gd name="T18" fmla="*/ 63 w 175"/>
                  <a:gd name="T19" fmla="*/ 154 h 172"/>
                  <a:gd name="T20" fmla="*/ 52 w 175"/>
                  <a:gd name="T21" fmla="*/ 16 h 172"/>
                  <a:gd name="T22" fmla="*/ 13 w 175"/>
                  <a:gd name="T23" fmla="*/ 142 h 172"/>
                  <a:gd name="T24" fmla="*/ 0 w 175"/>
                  <a:gd name="T25" fmla="*/ 138 h 172"/>
                  <a:gd name="T26" fmla="*/ 41 w 175"/>
                  <a:gd name="T27" fmla="*/ 0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 h="172">
                    <a:moveTo>
                      <a:pt x="41" y="0"/>
                    </a:moveTo>
                    <a:lnTo>
                      <a:pt x="65" y="6"/>
                    </a:lnTo>
                    <a:lnTo>
                      <a:pt x="76" y="128"/>
                    </a:lnTo>
                    <a:lnTo>
                      <a:pt x="152" y="28"/>
                    </a:lnTo>
                    <a:lnTo>
                      <a:pt x="175" y="35"/>
                    </a:lnTo>
                    <a:lnTo>
                      <a:pt x="134" y="172"/>
                    </a:lnTo>
                    <a:lnTo>
                      <a:pt x="121" y="170"/>
                    </a:lnTo>
                    <a:lnTo>
                      <a:pt x="158" y="43"/>
                    </a:lnTo>
                    <a:lnTo>
                      <a:pt x="71" y="156"/>
                    </a:lnTo>
                    <a:lnTo>
                      <a:pt x="63" y="154"/>
                    </a:lnTo>
                    <a:lnTo>
                      <a:pt x="52" y="16"/>
                    </a:lnTo>
                    <a:lnTo>
                      <a:pt x="13" y="142"/>
                    </a:lnTo>
                    <a:lnTo>
                      <a:pt x="0" y="138"/>
                    </a:lnTo>
                    <a:lnTo>
                      <a:pt x="41" y="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3" name="Freeform 41"/>
              <p:cNvSpPr>
                <a:spLocks noEditPoints="1"/>
              </p:cNvSpPr>
              <p:nvPr/>
            </p:nvSpPr>
            <p:spPr bwMode="auto">
              <a:xfrm>
                <a:off x="938" y="1382"/>
                <a:ext cx="124" cy="148"/>
              </a:xfrm>
              <a:custGeom>
                <a:avLst/>
                <a:gdLst>
                  <a:gd name="T0" fmla="*/ 59 w 124"/>
                  <a:gd name="T1" fmla="*/ 0 h 148"/>
                  <a:gd name="T2" fmla="*/ 83 w 124"/>
                  <a:gd name="T3" fmla="*/ 2 h 148"/>
                  <a:gd name="T4" fmla="*/ 124 w 124"/>
                  <a:gd name="T5" fmla="*/ 148 h 148"/>
                  <a:gd name="T6" fmla="*/ 109 w 124"/>
                  <a:gd name="T7" fmla="*/ 148 h 148"/>
                  <a:gd name="T8" fmla="*/ 96 w 124"/>
                  <a:gd name="T9" fmla="*/ 101 h 148"/>
                  <a:gd name="T10" fmla="*/ 33 w 124"/>
                  <a:gd name="T11" fmla="*/ 97 h 148"/>
                  <a:gd name="T12" fmla="*/ 15 w 124"/>
                  <a:gd name="T13" fmla="*/ 142 h 148"/>
                  <a:gd name="T14" fmla="*/ 0 w 124"/>
                  <a:gd name="T15" fmla="*/ 142 h 148"/>
                  <a:gd name="T16" fmla="*/ 59 w 124"/>
                  <a:gd name="T17" fmla="*/ 0 h 148"/>
                  <a:gd name="T18" fmla="*/ 70 w 124"/>
                  <a:gd name="T19" fmla="*/ 10 h 148"/>
                  <a:gd name="T20" fmla="*/ 39 w 124"/>
                  <a:gd name="T21" fmla="*/ 85 h 148"/>
                  <a:gd name="T22" fmla="*/ 91 w 124"/>
                  <a:gd name="T23" fmla="*/ 87 h 148"/>
                  <a:gd name="T24" fmla="*/ 70 w 124"/>
                  <a:gd name="T25" fmla="*/ 10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148">
                    <a:moveTo>
                      <a:pt x="59" y="0"/>
                    </a:moveTo>
                    <a:lnTo>
                      <a:pt x="83" y="2"/>
                    </a:lnTo>
                    <a:lnTo>
                      <a:pt x="124" y="148"/>
                    </a:lnTo>
                    <a:lnTo>
                      <a:pt x="109" y="148"/>
                    </a:lnTo>
                    <a:lnTo>
                      <a:pt x="96" y="101"/>
                    </a:lnTo>
                    <a:lnTo>
                      <a:pt x="33" y="97"/>
                    </a:lnTo>
                    <a:lnTo>
                      <a:pt x="15" y="142"/>
                    </a:lnTo>
                    <a:lnTo>
                      <a:pt x="0" y="142"/>
                    </a:lnTo>
                    <a:lnTo>
                      <a:pt x="59" y="0"/>
                    </a:lnTo>
                    <a:close/>
                    <a:moveTo>
                      <a:pt x="70" y="10"/>
                    </a:moveTo>
                    <a:lnTo>
                      <a:pt x="39" y="85"/>
                    </a:lnTo>
                    <a:lnTo>
                      <a:pt x="91" y="87"/>
                    </a:lnTo>
                    <a:lnTo>
                      <a:pt x="70" y="10"/>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4" name="Freeform 42"/>
              <p:cNvSpPr>
                <a:spLocks noEditPoints="1"/>
              </p:cNvSpPr>
              <p:nvPr/>
            </p:nvSpPr>
            <p:spPr bwMode="auto">
              <a:xfrm>
                <a:off x="1081" y="1380"/>
                <a:ext cx="126" cy="148"/>
              </a:xfrm>
              <a:custGeom>
                <a:avLst/>
                <a:gdLst>
                  <a:gd name="T0" fmla="*/ 0 w 126"/>
                  <a:gd name="T1" fmla="*/ 6 h 148"/>
                  <a:gd name="T2" fmla="*/ 46 w 126"/>
                  <a:gd name="T3" fmla="*/ 0 h 148"/>
                  <a:gd name="T4" fmla="*/ 63 w 126"/>
                  <a:gd name="T5" fmla="*/ 0 h 148"/>
                  <a:gd name="T6" fmla="*/ 78 w 126"/>
                  <a:gd name="T7" fmla="*/ 2 h 148"/>
                  <a:gd name="T8" fmla="*/ 91 w 126"/>
                  <a:gd name="T9" fmla="*/ 6 h 148"/>
                  <a:gd name="T10" fmla="*/ 100 w 126"/>
                  <a:gd name="T11" fmla="*/ 12 h 148"/>
                  <a:gd name="T12" fmla="*/ 106 w 126"/>
                  <a:gd name="T13" fmla="*/ 22 h 148"/>
                  <a:gd name="T14" fmla="*/ 111 w 126"/>
                  <a:gd name="T15" fmla="*/ 32 h 148"/>
                  <a:gd name="T16" fmla="*/ 109 w 126"/>
                  <a:gd name="T17" fmla="*/ 44 h 148"/>
                  <a:gd name="T18" fmla="*/ 104 w 126"/>
                  <a:gd name="T19" fmla="*/ 54 h 148"/>
                  <a:gd name="T20" fmla="*/ 96 w 126"/>
                  <a:gd name="T21" fmla="*/ 64 h 148"/>
                  <a:gd name="T22" fmla="*/ 80 w 126"/>
                  <a:gd name="T23" fmla="*/ 73 h 148"/>
                  <a:gd name="T24" fmla="*/ 126 w 126"/>
                  <a:gd name="T25" fmla="*/ 135 h 148"/>
                  <a:gd name="T26" fmla="*/ 111 w 126"/>
                  <a:gd name="T27" fmla="*/ 137 h 148"/>
                  <a:gd name="T28" fmla="*/ 65 w 126"/>
                  <a:gd name="T29" fmla="*/ 77 h 148"/>
                  <a:gd name="T30" fmla="*/ 24 w 126"/>
                  <a:gd name="T31" fmla="*/ 81 h 148"/>
                  <a:gd name="T32" fmla="*/ 33 w 126"/>
                  <a:gd name="T33" fmla="*/ 146 h 148"/>
                  <a:gd name="T34" fmla="*/ 18 w 126"/>
                  <a:gd name="T35" fmla="*/ 148 h 148"/>
                  <a:gd name="T36" fmla="*/ 0 w 126"/>
                  <a:gd name="T37" fmla="*/ 6 h 148"/>
                  <a:gd name="T38" fmla="*/ 15 w 126"/>
                  <a:gd name="T39" fmla="*/ 16 h 148"/>
                  <a:gd name="T40" fmla="*/ 22 w 126"/>
                  <a:gd name="T41" fmla="*/ 68 h 148"/>
                  <a:gd name="T42" fmla="*/ 54 w 126"/>
                  <a:gd name="T43" fmla="*/ 66 h 148"/>
                  <a:gd name="T44" fmla="*/ 67 w 126"/>
                  <a:gd name="T45" fmla="*/ 64 h 148"/>
                  <a:gd name="T46" fmla="*/ 78 w 126"/>
                  <a:gd name="T47" fmla="*/ 60 h 148"/>
                  <a:gd name="T48" fmla="*/ 85 w 126"/>
                  <a:gd name="T49" fmla="*/ 54 h 148"/>
                  <a:gd name="T50" fmla="*/ 91 w 126"/>
                  <a:gd name="T51" fmla="*/ 48 h 148"/>
                  <a:gd name="T52" fmla="*/ 93 w 126"/>
                  <a:gd name="T53" fmla="*/ 42 h 148"/>
                  <a:gd name="T54" fmla="*/ 93 w 126"/>
                  <a:gd name="T55" fmla="*/ 34 h 148"/>
                  <a:gd name="T56" fmla="*/ 89 w 126"/>
                  <a:gd name="T57" fmla="*/ 24 h 148"/>
                  <a:gd name="T58" fmla="*/ 83 w 126"/>
                  <a:gd name="T59" fmla="*/ 16 h 148"/>
                  <a:gd name="T60" fmla="*/ 70 w 126"/>
                  <a:gd name="T61" fmla="*/ 12 h 148"/>
                  <a:gd name="T62" fmla="*/ 54 w 126"/>
                  <a:gd name="T63" fmla="*/ 12 h 148"/>
                  <a:gd name="T64" fmla="*/ 15 w 126"/>
                  <a:gd name="T65" fmla="*/ 16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6" h="148">
                    <a:moveTo>
                      <a:pt x="0" y="6"/>
                    </a:moveTo>
                    <a:lnTo>
                      <a:pt x="46" y="0"/>
                    </a:lnTo>
                    <a:lnTo>
                      <a:pt x="63" y="0"/>
                    </a:lnTo>
                    <a:lnTo>
                      <a:pt x="78" y="2"/>
                    </a:lnTo>
                    <a:lnTo>
                      <a:pt x="91" y="6"/>
                    </a:lnTo>
                    <a:lnTo>
                      <a:pt x="100" y="12"/>
                    </a:lnTo>
                    <a:lnTo>
                      <a:pt x="106" y="22"/>
                    </a:lnTo>
                    <a:lnTo>
                      <a:pt x="111" y="32"/>
                    </a:lnTo>
                    <a:lnTo>
                      <a:pt x="109" y="44"/>
                    </a:lnTo>
                    <a:lnTo>
                      <a:pt x="104" y="54"/>
                    </a:lnTo>
                    <a:lnTo>
                      <a:pt x="96" y="64"/>
                    </a:lnTo>
                    <a:lnTo>
                      <a:pt x="80" y="73"/>
                    </a:lnTo>
                    <a:lnTo>
                      <a:pt x="126" y="135"/>
                    </a:lnTo>
                    <a:lnTo>
                      <a:pt x="111" y="137"/>
                    </a:lnTo>
                    <a:lnTo>
                      <a:pt x="65" y="77"/>
                    </a:lnTo>
                    <a:lnTo>
                      <a:pt x="24" y="81"/>
                    </a:lnTo>
                    <a:lnTo>
                      <a:pt x="33" y="146"/>
                    </a:lnTo>
                    <a:lnTo>
                      <a:pt x="18" y="148"/>
                    </a:lnTo>
                    <a:lnTo>
                      <a:pt x="0" y="6"/>
                    </a:lnTo>
                    <a:close/>
                    <a:moveTo>
                      <a:pt x="15" y="16"/>
                    </a:moveTo>
                    <a:lnTo>
                      <a:pt x="22" y="68"/>
                    </a:lnTo>
                    <a:lnTo>
                      <a:pt x="54" y="66"/>
                    </a:lnTo>
                    <a:lnTo>
                      <a:pt x="67" y="64"/>
                    </a:lnTo>
                    <a:lnTo>
                      <a:pt x="78" y="60"/>
                    </a:lnTo>
                    <a:lnTo>
                      <a:pt x="85" y="54"/>
                    </a:lnTo>
                    <a:lnTo>
                      <a:pt x="91" y="48"/>
                    </a:lnTo>
                    <a:lnTo>
                      <a:pt x="93" y="42"/>
                    </a:lnTo>
                    <a:lnTo>
                      <a:pt x="93" y="34"/>
                    </a:lnTo>
                    <a:lnTo>
                      <a:pt x="89" y="24"/>
                    </a:lnTo>
                    <a:lnTo>
                      <a:pt x="83" y="16"/>
                    </a:lnTo>
                    <a:lnTo>
                      <a:pt x="70" y="12"/>
                    </a:lnTo>
                    <a:lnTo>
                      <a:pt x="54" y="12"/>
                    </a:lnTo>
                    <a:lnTo>
                      <a:pt x="15" y="16"/>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5" name="Freeform 43"/>
              <p:cNvSpPr>
                <a:spLocks noEditPoints="1"/>
              </p:cNvSpPr>
              <p:nvPr/>
            </p:nvSpPr>
            <p:spPr bwMode="auto">
              <a:xfrm>
                <a:off x="1231" y="1355"/>
                <a:ext cx="119" cy="158"/>
              </a:xfrm>
              <a:custGeom>
                <a:avLst/>
                <a:gdLst>
                  <a:gd name="T0" fmla="*/ 2 w 119"/>
                  <a:gd name="T1" fmla="*/ 6 h 158"/>
                  <a:gd name="T2" fmla="*/ 26 w 119"/>
                  <a:gd name="T3" fmla="*/ 0 h 158"/>
                  <a:gd name="T4" fmla="*/ 119 w 119"/>
                  <a:gd name="T5" fmla="*/ 124 h 158"/>
                  <a:gd name="T6" fmla="*/ 104 w 119"/>
                  <a:gd name="T7" fmla="*/ 128 h 158"/>
                  <a:gd name="T8" fmla="*/ 76 w 119"/>
                  <a:gd name="T9" fmla="*/ 89 h 158"/>
                  <a:gd name="T10" fmla="*/ 15 w 119"/>
                  <a:gd name="T11" fmla="*/ 106 h 158"/>
                  <a:gd name="T12" fmla="*/ 15 w 119"/>
                  <a:gd name="T13" fmla="*/ 154 h 158"/>
                  <a:gd name="T14" fmla="*/ 0 w 119"/>
                  <a:gd name="T15" fmla="*/ 158 h 158"/>
                  <a:gd name="T16" fmla="*/ 2 w 119"/>
                  <a:gd name="T17" fmla="*/ 6 h 158"/>
                  <a:gd name="T18" fmla="*/ 17 w 119"/>
                  <a:gd name="T19" fmla="*/ 12 h 158"/>
                  <a:gd name="T20" fmla="*/ 15 w 119"/>
                  <a:gd name="T21" fmla="*/ 91 h 158"/>
                  <a:gd name="T22" fmla="*/ 67 w 119"/>
                  <a:gd name="T23" fmla="*/ 77 h 158"/>
                  <a:gd name="T24" fmla="*/ 17 w 119"/>
                  <a:gd name="T25" fmla="*/ 12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9" h="158">
                    <a:moveTo>
                      <a:pt x="2" y="6"/>
                    </a:moveTo>
                    <a:lnTo>
                      <a:pt x="26" y="0"/>
                    </a:lnTo>
                    <a:lnTo>
                      <a:pt x="119" y="124"/>
                    </a:lnTo>
                    <a:lnTo>
                      <a:pt x="104" y="128"/>
                    </a:lnTo>
                    <a:lnTo>
                      <a:pt x="76" y="89"/>
                    </a:lnTo>
                    <a:lnTo>
                      <a:pt x="15" y="106"/>
                    </a:lnTo>
                    <a:lnTo>
                      <a:pt x="15" y="154"/>
                    </a:lnTo>
                    <a:lnTo>
                      <a:pt x="0" y="158"/>
                    </a:lnTo>
                    <a:lnTo>
                      <a:pt x="2" y="6"/>
                    </a:lnTo>
                    <a:close/>
                    <a:moveTo>
                      <a:pt x="17" y="12"/>
                    </a:moveTo>
                    <a:lnTo>
                      <a:pt x="15" y="91"/>
                    </a:lnTo>
                    <a:lnTo>
                      <a:pt x="67" y="77"/>
                    </a:lnTo>
                    <a:lnTo>
                      <a:pt x="17" y="12"/>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6" name="Freeform 44"/>
              <p:cNvSpPr>
                <a:spLocks noEditPoints="1"/>
              </p:cNvSpPr>
              <p:nvPr/>
            </p:nvSpPr>
            <p:spPr bwMode="auto">
              <a:xfrm>
                <a:off x="1300" y="1302"/>
                <a:ext cx="117" cy="159"/>
              </a:xfrm>
              <a:custGeom>
                <a:avLst/>
                <a:gdLst>
                  <a:gd name="T0" fmla="*/ 0 w 117"/>
                  <a:gd name="T1" fmla="*/ 43 h 159"/>
                  <a:gd name="T2" fmla="*/ 39 w 117"/>
                  <a:gd name="T3" fmla="*/ 13 h 159"/>
                  <a:gd name="T4" fmla="*/ 61 w 117"/>
                  <a:gd name="T5" fmla="*/ 2 h 159"/>
                  <a:gd name="T6" fmla="*/ 72 w 117"/>
                  <a:gd name="T7" fmla="*/ 0 h 159"/>
                  <a:gd name="T8" fmla="*/ 80 w 117"/>
                  <a:gd name="T9" fmla="*/ 0 h 159"/>
                  <a:gd name="T10" fmla="*/ 98 w 117"/>
                  <a:gd name="T11" fmla="*/ 4 h 159"/>
                  <a:gd name="T12" fmla="*/ 108 w 117"/>
                  <a:gd name="T13" fmla="*/ 13 h 159"/>
                  <a:gd name="T14" fmla="*/ 113 w 117"/>
                  <a:gd name="T15" fmla="*/ 21 h 159"/>
                  <a:gd name="T16" fmla="*/ 117 w 117"/>
                  <a:gd name="T17" fmla="*/ 29 h 159"/>
                  <a:gd name="T18" fmla="*/ 117 w 117"/>
                  <a:gd name="T19" fmla="*/ 37 h 159"/>
                  <a:gd name="T20" fmla="*/ 115 w 117"/>
                  <a:gd name="T21" fmla="*/ 45 h 159"/>
                  <a:gd name="T22" fmla="*/ 111 w 117"/>
                  <a:gd name="T23" fmla="*/ 53 h 159"/>
                  <a:gd name="T24" fmla="*/ 106 w 117"/>
                  <a:gd name="T25" fmla="*/ 61 h 159"/>
                  <a:gd name="T26" fmla="*/ 100 w 117"/>
                  <a:gd name="T27" fmla="*/ 69 h 159"/>
                  <a:gd name="T28" fmla="*/ 89 w 117"/>
                  <a:gd name="T29" fmla="*/ 78 h 159"/>
                  <a:gd name="T30" fmla="*/ 63 w 117"/>
                  <a:gd name="T31" fmla="*/ 98 h 159"/>
                  <a:gd name="T32" fmla="*/ 104 w 117"/>
                  <a:gd name="T33" fmla="*/ 149 h 159"/>
                  <a:gd name="T34" fmla="*/ 93 w 117"/>
                  <a:gd name="T35" fmla="*/ 159 h 159"/>
                  <a:gd name="T36" fmla="*/ 0 w 117"/>
                  <a:gd name="T37" fmla="*/ 43 h 159"/>
                  <a:gd name="T38" fmla="*/ 20 w 117"/>
                  <a:gd name="T39" fmla="*/ 45 h 159"/>
                  <a:gd name="T40" fmla="*/ 54 w 117"/>
                  <a:gd name="T41" fmla="*/ 88 h 159"/>
                  <a:gd name="T42" fmla="*/ 80 w 117"/>
                  <a:gd name="T43" fmla="*/ 69 h 159"/>
                  <a:gd name="T44" fmla="*/ 93 w 117"/>
                  <a:gd name="T45" fmla="*/ 57 h 159"/>
                  <a:gd name="T46" fmla="*/ 98 w 117"/>
                  <a:gd name="T47" fmla="*/ 51 h 159"/>
                  <a:gd name="T48" fmla="*/ 100 w 117"/>
                  <a:gd name="T49" fmla="*/ 45 h 159"/>
                  <a:gd name="T50" fmla="*/ 102 w 117"/>
                  <a:gd name="T51" fmla="*/ 35 h 159"/>
                  <a:gd name="T52" fmla="*/ 100 w 117"/>
                  <a:gd name="T53" fmla="*/ 29 h 159"/>
                  <a:gd name="T54" fmla="*/ 95 w 117"/>
                  <a:gd name="T55" fmla="*/ 23 h 159"/>
                  <a:gd name="T56" fmla="*/ 85 w 117"/>
                  <a:gd name="T57" fmla="*/ 17 h 159"/>
                  <a:gd name="T58" fmla="*/ 78 w 117"/>
                  <a:gd name="T59" fmla="*/ 15 h 159"/>
                  <a:gd name="T60" fmla="*/ 72 w 117"/>
                  <a:gd name="T61" fmla="*/ 15 h 159"/>
                  <a:gd name="T62" fmla="*/ 59 w 117"/>
                  <a:gd name="T63" fmla="*/ 19 h 159"/>
                  <a:gd name="T64" fmla="*/ 43 w 117"/>
                  <a:gd name="T65" fmla="*/ 27 h 159"/>
                  <a:gd name="T66" fmla="*/ 20 w 117"/>
                  <a:gd name="T67" fmla="*/ 45 h 1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7" h="159">
                    <a:moveTo>
                      <a:pt x="0" y="43"/>
                    </a:moveTo>
                    <a:lnTo>
                      <a:pt x="39" y="13"/>
                    </a:lnTo>
                    <a:lnTo>
                      <a:pt x="61" y="2"/>
                    </a:lnTo>
                    <a:lnTo>
                      <a:pt x="72" y="0"/>
                    </a:lnTo>
                    <a:lnTo>
                      <a:pt x="80" y="0"/>
                    </a:lnTo>
                    <a:lnTo>
                      <a:pt x="98" y="4"/>
                    </a:lnTo>
                    <a:lnTo>
                      <a:pt x="108" y="13"/>
                    </a:lnTo>
                    <a:lnTo>
                      <a:pt x="113" y="21"/>
                    </a:lnTo>
                    <a:lnTo>
                      <a:pt x="117" y="29"/>
                    </a:lnTo>
                    <a:lnTo>
                      <a:pt x="117" y="37"/>
                    </a:lnTo>
                    <a:lnTo>
                      <a:pt x="115" y="45"/>
                    </a:lnTo>
                    <a:lnTo>
                      <a:pt x="111" y="53"/>
                    </a:lnTo>
                    <a:lnTo>
                      <a:pt x="106" y="61"/>
                    </a:lnTo>
                    <a:lnTo>
                      <a:pt x="100" y="69"/>
                    </a:lnTo>
                    <a:lnTo>
                      <a:pt x="89" y="78"/>
                    </a:lnTo>
                    <a:lnTo>
                      <a:pt x="63" y="98"/>
                    </a:lnTo>
                    <a:lnTo>
                      <a:pt x="104" y="149"/>
                    </a:lnTo>
                    <a:lnTo>
                      <a:pt x="93" y="159"/>
                    </a:lnTo>
                    <a:lnTo>
                      <a:pt x="0" y="43"/>
                    </a:lnTo>
                    <a:close/>
                    <a:moveTo>
                      <a:pt x="20" y="45"/>
                    </a:moveTo>
                    <a:lnTo>
                      <a:pt x="54" y="88"/>
                    </a:lnTo>
                    <a:lnTo>
                      <a:pt x="80" y="69"/>
                    </a:lnTo>
                    <a:lnTo>
                      <a:pt x="93" y="57"/>
                    </a:lnTo>
                    <a:lnTo>
                      <a:pt x="98" y="51"/>
                    </a:lnTo>
                    <a:lnTo>
                      <a:pt x="100" y="45"/>
                    </a:lnTo>
                    <a:lnTo>
                      <a:pt x="102" y="35"/>
                    </a:lnTo>
                    <a:lnTo>
                      <a:pt x="100" y="29"/>
                    </a:lnTo>
                    <a:lnTo>
                      <a:pt x="95" y="23"/>
                    </a:lnTo>
                    <a:lnTo>
                      <a:pt x="85" y="17"/>
                    </a:lnTo>
                    <a:lnTo>
                      <a:pt x="78" y="15"/>
                    </a:lnTo>
                    <a:lnTo>
                      <a:pt x="72" y="15"/>
                    </a:lnTo>
                    <a:lnTo>
                      <a:pt x="59" y="19"/>
                    </a:lnTo>
                    <a:lnTo>
                      <a:pt x="43" y="27"/>
                    </a:lnTo>
                    <a:lnTo>
                      <a:pt x="20" y="45"/>
                    </a:lnTo>
                    <a:close/>
                  </a:path>
                </a:pathLst>
              </a:custGeom>
              <a:solidFill>
                <a:srgbClr val="000000"/>
              </a:solidFill>
              <a:ln w="825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grpSp>
        <p:sp>
          <p:nvSpPr>
            <p:cNvPr id="38" name="Rectangle 45"/>
            <p:cNvSpPr>
              <a:spLocks noChangeArrowheads="1"/>
            </p:cNvSpPr>
            <p:nvPr/>
          </p:nvSpPr>
          <p:spPr bwMode="auto">
            <a:xfrm>
              <a:off x="2766" y="2381"/>
              <a:ext cx="1060" cy="6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pic>
          <p:nvPicPr>
            <p:cNvPr id="39" name="Picture 46"/>
            <p:cNvPicPr>
              <a:picLocks noChangeAspect="1" noChangeArrowheads="1"/>
            </p:cNvPicPr>
            <p:nvPr/>
          </p:nvPicPr>
          <p:blipFill>
            <a:blip r:embed="rId8"/>
            <a:srcRect/>
            <a:stretch>
              <a:fillRect/>
            </a:stretch>
          </p:blipFill>
          <p:spPr bwMode="auto">
            <a:xfrm>
              <a:off x="2886" y="2464"/>
              <a:ext cx="793" cy="416"/>
            </a:xfrm>
            <a:prstGeom prst="rect">
              <a:avLst/>
            </a:prstGeom>
            <a:noFill/>
          </p:spPr>
        </p:pic>
        <p:sp>
          <p:nvSpPr>
            <p:cNvPr id="40" name="Rectangle 47"/>
            <p:cNvSpPr>
              <a:spLocks noChangeArrowheads="1"/>
            </p:cNvSpPr>
            <p:nvPr/>
          </p:nvSpPr>
          <p:spPr bwMode="auto">
            <a:xfrm>
              <a:off x="3694" y="2734"/>
              <a:ext cx="51" cy="2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Arial" pitchFamily="34" charset="0"/>
                  <a:ea typeface="Times New Roman" pitchFamily="18" charset="0"/>
                  <a:cs typeface="Arial" pitchFamily="34" charset="0"/>
                </a:rPr>
                <a:t> </a:t>
              </a:r>
              <a:endParaRPr lang="en-US" dirty="0">
                <a:solidFill>
                  <a:prstClr val="black"/>
                </a:solidFill>
                <a:latin typeface="Arial" pitchFamily="34" charset="0"/>
                <a:cs typeface="Arial" pitchFamily="34" charset="0"/>
              </a:endParaRPr>
            </a:p>
          </p:txBody>
        </p:sp>
      </p:grpSp>
      <p:sp>
        <p:nvSpPr>
          <p:cNvPr id="78" name="Title 1">
            <a:extLst>
              <a:ext uri="{FF2B5EF4-FFF2-40B4-BE49-F238E27FC236}">
                <a16:creationId xmlns:a16="http://schemas.microsoft.com/office/drawing/2014/main" id="{68C931E5-7228-F990-F986-EF17D6CAAA5C}"/>
              </a:ext>
            </a:extLst>
          </p:cNvPr>
          <p:cNvSpPr txBox="1">
            <a:spLocks/>
          </p:cNvSpPr>
          <p:nvPr/>
        </p:nvSpPr>
        <p:spPr>
          <a:xfrm>
            <a:off x="8215886" y="790618"/>
            <a:ext cx="3774816" cy="301558"/>
          </a:xfrm>
          <a:prstGeom prst="rect">
            <a:avLst/>
          </a:prstGeom>
          <a:noFill/>
          <a:ln>
            <a:noFill/>
          </a:ln>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200000"/>
              </a:lnSpc>
            </a:pPr>
            <a:r>
              <a:rPr lang="fr-FR" sz="1400" b="1" dirty="0">
                <a:solidFill>
                  <a:srgbClr val="002060"/>
                </a:solidFill>
                <a:latin typeface="Arial" panose="020B0604020202020204" pitchFamily="34" charset="0"/>
                <a:cs typeface="Arial" panose="020B0604020202020204" pitchFamily="34" charset="0"/>
              </a:rPr>
              <a:t>5. </a:t>
            </a:r>
            <a:r>
              <a:rPr lang="fr-FR" sz="1400" b="1" dirty="0" err="1">
                <a:solidFill>
                  <a:srgbClr val="002060"/>
                </a:solidFill>
                <a:latin typeface="Arial" panose="020B0604020202020204" pitchFamily="34" charset="0"/>
                <a:cs typeface="Arial" panose="020B0604020202020204" pitchFamily="34" charset="0"/>
              </a:rPr>
              <a:t>Needs</a:t>
            </a:r>
            <a:r>
              <a:rPr lang="fr-FR" sz="1400" b="1" dirty="0">
                <a:solidFill>
                  <a:srgbClr val="002060"/>
                </a:solidFill>
                <a:latin typeface="Arial" panose="020B0604020202020204" pitchFamily="34" charset="0"/>
                <a:cs typeface="Arial" panose="020B0604020202020204" pitchFamily="34" charset="0"/>
              </a:rPr>
              <a:t>, challenges and perspectives</a:t>
            </a:r>
          </a:p>
        </p:txBody>
      </p:sp>
      <p:sp>
        <p:nvSpPr>
          <p:cNvPr id="16" name="Rectangle 15"/>
          <p:cNvSpPr/>
          <p:nvPr/>
        </p:nvSpPr>
        <p:spPr>
          <a:xfrm>
            <a:off x="8154866" y="1244056"/>
            <a:ext cx="3922349" cy="3600986"/>
          </a:xfrm>
          <a:prstGeom prst="rect">
            <a:avLst/>
          </a:prstGeom>
        </p:spPr>
        <p:txBody>
          <a:bodyPr wrap="square">
            <a:spAutoFit/>
          </a:bodyPr>
          <a:lstStyle/>
          <a:p>
            <a:pPr algn="just"/>
            <a:r>
              <a:rPr lang="fr-FR" sz="1200" b="1" dirty="0" err="1">
                <a:solidFill>
                  <a:srgbClr val="C00000"/>
                </a:solidFill>
                <a:latin typeface="Arial" panose="020B0604020202020204" pitchFamily="34" charset="0"/>
                <a:cs typeface="Arial" panose="020B0604020202020204" pitchFamily="34" charset="0"/>
              </a:rPr>
              <a:t>Needs</a:t>
            </a:r>
            <a:endParaRPr lang="fr-FR" sz="1200" b="1" dirty="0">
              <a:solidFill>
                <a:srgbClr val="C00000"/>
              </a:solidFill>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In </a:t>
            </a:r>
            <a:r>
              <a:rPr lang="fr-FR" sz="1200" dirty="0" err="1">
                <a:latin typeface="Arial" panose="020B0604020202020204" pitchFamily="34" charset="0"/>
                <a:cs typeface="Arial" panose="020B0604020202020204" pitchFamily="34" charset="0"/>
              </a:rPr>
              <a:t>order</a:t>
            </a:r>
            <a:r>
              <a:rPr lang="fr-FR" sz="1200" dirty="0">
                <a:latin typeface="Arial" panose="020B0604020202020204" pitchFamily="34" charset="0"/>
                <a:cs typeface="Arial" panose="020B0604020202020204" pitchFamily="34" charset="0"/>
              </a:rPr>
              <a:t> to </a:t>
            </a:r>
            <a:r>
              <a:rPr lang="fr-FR" sz="1200" dirty="0" err="1">
                <a:latin typeface="Arial" panose="020B0604020202020204" pitchFamily="34" charset="0"/>
                <a:cs typeface="Arial" panose="020B0604020202020204" pitchFamily="34" charset="0"/>
              </a:rPr>
              <a:t>start</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directly</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radionuclide</a:t>
            </a:r>
            <a:r>
              <a:rPr lang="fr-FR" sz="1200" dirty="0">
                <a:latin typeface="Arial" panose="020B0604020202020204" pitchFamily="34" charset="0"/>
                <a:cs typeface="Arial" panose="020B0604020202020204" pitchFamily="34" charset="0"/>
              </a:rPr>
              <a:t> monitoring in air </a:t>
            </a:r>
            <a:r>
              <a:rPr lang="fr-FR" sz="1200" dirty="0" err="1">
                <a:latin typeface="Arial" panose="020B0604020202020204" pitchFamily="34" charset="0"/>
                <a:cs typeface="Arial" panose="020B0604020202020204" pitchFamily="34" charset="0"/>
              </a:rPr>
              <a:t>some</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equipments</a:t>
            </a:r>
            <a:r>
              <a:rPr lang="fr-FR" sz="1200" dirty="0">
                <a:latin typeface="Arial" panose="020B0604020202020204" pitchFamily="34" charset="0"/>
                <a:cs typeface="Arial" panose="020B0604020202020204" pitchFamily="34" charset="0"/>
              </a:rPr>
              <a:t> are </a:t>
            </a:r>
            <a:r>
              <a:rPr lang="fr-FR" sz="1200" dirty="0" err="1">
                <a:latin typeface="Arial" panose="020B0604020202020204" pitchFamily="34" charset="0"/>
                <a:cs typeface="Arial" panose="020B0604020202020204" pitchFamily="34" charset="0"/>
              </a:rPr>
              <a:t>requested</a:t>
            </a:r>
            <a:r>
              <a:rPr lang="fr-FR" sz="1200" dirty="0">
                <a:latin typeface="Arial" panose="020B0604020202020204" pitchFamily="34" charset="0"/>
                <a:cs typeface="Arial" panose="020B0604020202020204" pitchFamily="34" charset="0"/>
              </a:rPr>
              <a:t> : more detectors (</a:t>
            </a:r>
            <a:r>
              <a:rPr lang="fr-FR" sz="1200" dirty="0" err="1">
                <a:latin typeface="Arial" panose="020B0604020202020204" pitchFamily="34" charset="0"/>
                <a:cs typeface="Arial" panose="020B0604020202020204" pitchFamily="34" charset="0"/>
              </a:rPr>
              <a:t>HPGe</a:t>
            </a:r>
            <a:r>
              <a:rPr lang="fr-FR"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sym typeface="Symbol" panose="05050102010706020507" pitchFamily="18" charset="2"/>
              </a:rPr>
              <a:t>β </a:t>
            </a:r>
            <a:r>
              <a:rPr lang="fr-FR" sz="1200" dirty="0" err="1">
                <a:latin typeface="Arial" panose="020B0604020202020204" pitchFamily="34" charset="0"/>
                <a:cs typeface="Arial" panose="020B0604020202020204" pitchFamily="34" charset="0"/>
                <a:sym typeface="Symbol" panose="05050102010706020507" pitchFamily="18" charset="2"/>
              </a:rPr>
              <a:t>counters</a:t>
            </a:r>
            <a:r>
              <a:rPr lang="fr-FR" sz="1200" dirty="0">
                <a:latin typeface="Arial" panose="020B0604020202020204" pitchFamily="34" charset="0"/>
                <a:cs typeface="Arial" panose="020B0604020202020204" pitchFamily="34" charset="0"/>
                <a:sym typeface="Symbol" panose="05050102010706020507" pitchFamily="18" charset="2"/>
              </a:rPr>
              <a:t>, etc.), </a:t>
            </a:r>
            <a:r>
              <a:rPr lang="fr-FR" sz="1200" dirty="0" err="1">
                <a:latin typeface="Arial" panose="020B0604020202020204" pitchFamily="34" charset="0"/>
                <a:cs typeface="Arial" panose="020B0604020202020204" pitchFamily="34" charset="0"/>
                <a:sym typeface="Symbol" panose="05050102010706020507" pitchFamily="18" charset="2"/>
              </a:rPr>
              <a:t>s</a:t>
            </a:r>
            <a:r>
              <a:rPr lang="fr-FR" sz="1200" dirty="0" err="1">
                <a:latin typeface="Arial" panose="020B0604020202020204" pitchFamily="34" charset="0"/>
                <a:cs typeface="Arial" panose="020B0604020202020204" pitchFamily="34" charset="0"/>
              </a:rPr>
              <a:t>pecific</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pumps</a:t>
            </a:r>
            <a:r>
              <a:rPr lang="fr-FR" sz="1200" dirty="0">
                <a:latin typeface="Arial" panose="020B0604020202020204" pitchFamily="34" charset="0"/>
                <a:cs typeface="Arial" panose="020B0604020202020204" pitchFamily="34" charset="0"/>
              </a:rPr>
              <a:t> and </a:t>
            </a:r>
            <a:r>
              <a:rPr lang="fr-FR" sz="1200" dirty="0" err="1">
                <a:latin typeface="Arial" panose="020B0604020202020204" pitchFamily="34" charset="0"/>
                <a:cs typeface="Arial" panose="020B0604020202020204" pitchFamily="34" charset="0"/>
              </a:rPr>
              <a:t>associeted</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filters</a:t>
            </a:r>
            <a:r>
              <a:rPr lang="fr-FR" sz="1200" dirty="0">
                <a:latin typeface="Arial" panose="020B0604020202020204" pitchFamily="34" charset="0"/>
                <a:cs typeface="Arial" panose="020B0604020202020204" pitchFamily="34" charset="0"/>
              </a:rPr>
              <a:t> for direct air </a:t>
            </a:r>
            <a:r>
              <a:rPr lang="fr-FR" sz="1200" dirty="0" err="1">
                <a:latin typeface="Arial" panose="020B0604020202020204" pitchFamily="34" charset="0"/>
                <a:cs typeface="Arial" panose="020B0604020202020204" pitchFamily="34" charset="0"/>
              </a:rPr>
              <a:t>sampling</a:t>
            </a:r>
            <a:r>
              <a:rPr lang="fr-FR" sz="1200" dirty="0">
                <a:latin typeface="Arial" panose="020B0604020202020204" pitchFamily="34" charset="0"/>
                <a:cs typeface="Arial" panose="020B0604020202020204" pitchFamily="34" charset="0"/>
              </a:rPr>
              <a:t>, standards for calibrations, trainings of </a:t>
            </a:r>
            <a:r>
              <a:rPr lang="fr-FR" sz="1200" dirty="0" err="1">
                <a:latin typeface="Arial" panose="020B0604020202020204" pitchFamily="34" charset="0"/>
                <a:cs typeface="Arial" panose="020B0604020202020204" pitchFamily="34" charset="0"/>
              </a:rPr>
              <a:t>operators</a:t>
            </a:r>
            <a:r>
              <a:rPr lang="fr-FR" sz="1200" dirty="0">
                <a:latin typeface="Arial" panose="020B0604020202020204" pitchFamily="34" charset="0"/>
                <a:cs typeface="Arial" panose="020B0604020202020204" pitchFamily="34" charset="0"/>
              </a:rPr>
              <a:t>.</a:t>
            </a:r>
          </a:p>
          <a:p>
            <a:pPr algn="just"/>
            <a:endParaRPr lang="fr-ML" sz="1200" dirty="0">
              <a:latin typeface="Arial" panose="020B0604020202020204" pitchFamily="34" charset="0"/>
              <a:cs typeface="Arial" panose="020B0604020202020204" pitchFamily="34" charset="0"/>
            </a:endParaRPr>
          </a:p>
          <a:p>
            <a:pPr algn="just"/>
            <a:r>
              <a:rPr lang="fr-FR" sz="1200" b="1" dirty="0">
                <a:solidFill>
                  <a:srgbClr val="C00000"/>
                </a:solidFill>
                <a:latin typeface="Arial" panose="020B0604020202020204" pitchFamily="34" charset="0"/>
                <a:cs typeface="Arial" panose="020B0604020202020204" pitchFamily="34" charset="0"/>
              </a:rPr>
              <a:t>Main challenges </a:t>
            </a:r>
          </a:p>
          <a:p>
            <a:pPr marL="171450" indent="-171450" algn="just">
              <a:buClr>
                <a:schemeClr val="accent6">
                  <a:lumMod val="75000"/>
                </a:schemeClr>
              </a:buClr>
              <a:buFont typeface="Wingdings" panose="05000000000000000000" pitchFamily="2" charset="2"/>
              <a:buChar char="ü"/>
            </a:pPr>
            <a:r>
              <a:rPr lang="en-GB" sz="1200" dirty="0">
                <a:latin typeface="Arial" panose="020B0604020202020204" pitchFamily="34" charset="0"/>
                <a:cs typeface="Arial" panose="020B0604020202020204" pitchFamily="34" charset="0"/>
              </a:rPr>
              <a:t>Terrorism across the country ;</a:t>
            </a:r>
          </a:p>
          <a:p>
            <a:pPr marL="171450" indent="-171450" algn="just">
              <a:buClr>
                <a:schemeClr val="accent6">
                  <a:lumMod val="75000"/>
                </a:schemeClr>
              </a:buClr>
              <a:buFont typeface="Wingdings" panose="05000000000000000000" pitchFamily="2" charset="2"/>
              <a:buChar char="ü"/>
            </a:pPr>
            <a:r>
              <a:rPr lang="en-GB" sz="1200" dirty="0">
                <a:latin typeface="Arial" panose="020B0604020202020204" pitchFamily="34" charset="0"/>
                <a:cs typeface="Arial" panose="020B0604020202020204" pitchFamily="34" charset="0"/>
              </a:rPr>
              <a:t>Trainings and insufficient of qualified human resources ;</a:t>
            </a:r>
          </a:p>
          <a:p>
            <a:pPr marL="171450" indent="-171450" algn="just">
              <a:buClr>
                <a:schemeClr val="accent6">
                  <a:lumMod val="75000"/>
                </a:schemeClr>
              </a:buClr>
              <a:buFont typeface="Wingdings" panose="05000000000000000000" pitchFamily="2" charset="2"/>
              <a:buChar char="ü"/>
            </a:pPr>
            <a:r>
              <a:rPr lang="en-GB" sz="1200" dirty="0">
                <a:latin typeface="Arial" panose="020B0604020202020204" pitchFamily="34" charset="0"/>
                <a:cs typeface="Arial" panose="020B0604020202020204" pitchFamily="34" charset="0"/>
              </a:rPr>
              <a:t>Etc.</a:t>
            </a:r>
          </a:p>
          <a:p>
            <a:pPr algn="just">
              <a:buClr>
                <a:schemeClr val="accent6">
                  <a:lumMod val="75000"/>
                </a:schemeClr>
              </a:buClr>
            </a:pPr>
            <a:endParaRPr lang="en-GB" sz="1200" dirty="0">
              <a:latin typeface="Arial" panose="020B0604020202020204" pitchFamily="34" charset="0"/>
              <a:cs typeface="Arial" panose="020B0604020202020204" pitchFamily="34" charset="0"/>
            </a:endParaRPr>
          </a:p>
          <a:p>
            <a:pPr algn="just">
              <a:buClr>
                <a:schemeClr val="accent6">
                  <a:lumMod val="75000"/>
                </a:schemeClr>
              </a:buClr>
            </a:pPr>
            <a:r>
              <a:rPr lang="fr-FR" sz="1200" b="1" dirty="0">
                <a:solidFill>
                  <a:srgbClr val="C00000"/>
                </a:solidFill>
                <a:latin typeface="Arial" panose="020B0604020202020204" pitchFamily="34" charset="0"/>
                <a:cs typeface="Arial" panose="020B0604020202020204" pitchFamily="34" charset="0"/>
              </a:rPr>
              <a:t>Perspectives</a:t>
            </a:r>
          </a:p>
          <a:p>
            <a:pPr algn="just"/>
            <a:r>
              <a:rPr lang="en-GB" sz="1200" dirty="0">
                <a:latin typeface="Arial" panose="020B0604020202020204" pitchFamily="34" charset="0"/>
                <a:cs typeface="Arial" panose="020B0604020202020204" pitchFamily="34" charset="0"/>
              </a:rPr>
              <a:t>Based on the motivation of AMARAP’s NDC, we plan :</a:t>
            </a:r>
          </a:p>
          <a:p>
            <a:pPr marL="171450" indent="-171450" algn="just">
              <a:buClr>
                <a:schemeClr val="accent6">
                  <a:lumMod val="75000"/>
                </a:schemeClr>
              </a:buClr>
              <a:buFont typeface="Wingdings" panose="05000000000000000000" pitchFamily="2" charset="2"/>
              <a:buChar char="ü"/>
            </a:pPr>
            <a:r>
              <a:rPr lang="en-GB" sz="1200" dirty="0">
                <a:latin typeface="Arial" panose="020B0604020202020204" pitchFamily="34" charset="0"/>
                <a:cs typeface="Arial" panose="020B0604020202020204" pitchFamily="34" charset="0"/>
              </a:rPr>
              <a:t>To start as soon as possible direct air sampling ;</a:t>
            </a:r>
          </a:p>
          <a:p>
            <a:pPr marL="171450" indent="-171450" algn="just">
              <a:buClr>
                <a:schemeClr val="accent6">
                  <a:lumMod val="75000"/>
                </a:schemeClr>
              </a:buClr>
              <a:buFont typeface="Wingdings" panose="05000000000000000000" pitchFamily="2" charset="2"/>
              <a:buChar char="ü"/>
            </a:pPr>
            <a:r>
              <a:rPr lang="en-GB" sz="1200" dirty="0">
                <a:latin typeface="Arial" panose="020B0604020202020204" pitchFamily="34" charset="0"/>
                <a:cs typeface="Arial" panose="020B0604020202020204" pitchFamily="34" charset="0"/>
              </a:rPr>
              <a:t>To ensure aerosol analysis to all mining area in Mali ;</a:t>
            </a:r>
          </a:p>
          <a:p>
            <a:pPr marL="171450" indent="-171450" algn="just">
              <a:buClr>
                <a:schemeClr val="accent6">
                  <a:lumMod val="75000"/>
                </a:schemeClr>
              </a:buClr>
              <a:buFont typeface="Wingdings" panose="05000000000000000000" pitchFamily="2" charset="2"/>
              <a:buChar char="ü"/>
            </a:pPr>
            <a:r>
              <a:rPr lang="en-GB" sz="1200" dirty="0">
                <a:latin typeface="Arial" panose="020B0604020202020204" pitchFamily="34" charset="0"/>
                <a:cs typeface="Arial" panose="020B0604020202020204" pitchFamily="34" charset="0"/>
              </a:rPr>
              <a:t>To strengthen collaboration and data exchanges between stakeholders in charge of environment, etc.</a:t>
            </a:r>
          </a:p>
        </p:txBody>
      </p:sp>
      <p:sp>
        <p:nvSpPr>
          <p:cNvPr id="81" name="Rectangle 80"/>
          <p:cNvSpPr/>
          <p:nvPr/>
        </p:nvSpPr>
        <p:spPr>
          <a:xfrm>
            <a:off x="8214892" y="5051404"/>
            <a:ext cx="3775810" cy="1015663"/>
          </a:xfrm>
          <a:prstGeom prst="rect">
            <a:avLst/>
          </a:prstGeom>
        </p:spPr>
        <p:txBody>
          <a:bodyPr wrap="square">
            <a:spAutoFit/>
          </a:bodyPr>
          <a:lstStyle/>
          <a:p>
            <a:pPr algn="just">
              <a:buClr>
                <a:srgbClr val="0E2841"/>
              </a:buClr>
            </a:pPr>
            <a:r>
              <a:rPr lang="en-US" sz="1200" dirty="0">
                <a:solidFill>
                  <a:prstClr val="black"/>
                </a:solidFill>
                <a:latin typeface="Arial" panose="020B0604020202020204" pitchFamily="34" charset="0"/>
                <a:cs typeface="Arial" panose="020B0604020202020204" pitchFamily="34" charset="0"/>
              </a:rPr>
              <a:t>In order to achieve its main mission, AMARAP has to implement a complete and efficient radiological monitoring </a:t>
            </a:r>
            <a:r>
              <a:rPr lang="en-US" sz="1200" dirty="0" err="1">
                <a:solidFill>
                  <a:prstClr val="black"/>
                </a:solidFill>
                <a:latin typeface="Arial" panose="020B0604020202020204" pitchFamily="34" charset="0"/>
                <a:cs typeface="Arial" panose="020B0604020202020204" pitchFamily="34" charset="0"/>
              </a:rPr>
              <a:t>programme</a:t>
            </a:r>
            <a:r>
              <a:rPr lang="en-US" sz="1200" dirty="0">
                <a:solidFill>
                  <a:prstClr val="black"/>
                </a:solidFill>
                <a:latin typeface="Arial" panose="020B0604020202020204" pitchFamily="34" charset="0"/>
                <a:cs typeface="Arial" panose="020B0604020202020204" pitchFamily="34" charset="0"/>
              </a:rPr>
              <a:t> of environment to well assess radiological hazards risk on the health of workers and population.</a:t>
            </a:r>
          </a:p>
        </p:txBody>
      </p:sp>
      <p:sp>
        <p:nvSpPr>
          <p:cNvPr id="82" name="Rectangle 81"/>
          <p:cNvSpPr/>
          <p:nvPr/>
        </p:nvSpPr>
        <p:spPr>
          <a:xfrm>
            <a:off x="8269752" y="6024055"/>
            <a:ext cx="2865680" cy="830997"/>
          </a:xfrm>
          <a:prstGeom prst="rect">
            <a:avLst/>
          </a:prstGeom>
        </p:spPr>
        <p:txBody>
          <a:bodyPr wrap="square">
            <a:spAutoFit/>
          </a:bodyPr>
          <a:lstStyle/>
          <a:p>
            <a:pPr algn="just">
              <a:buClr>
                <a:srgbClr val="0E2841"/>
              </a:buClr>
            </a:pPr>
            <a:r>
              <a:rPr lang="en-US" sz="1200" b="1" i="1" dirty="0">
                <a:solidFill>
                  <a:schemeClr val="accent6">
                    <a:lumMod val="50000"/>
                  </a:schemeClr>
                </a:solidFill>
                <a:latin typeface="Arial" panose="020B0604020202020204" pitchFamily="34" charset="0"/>
                <a:cs typeface="Arial" panose="020B0604020202020204" pitchFamily="34" charset="0"/>
              </a:rPr>
              <a:t>Continuous analysis is necessary to prevent any overexposure and mitigate exposition to low doses to the population. </a:t>
            </a:r>
            <a:endParaRPr lang="fr-FR" sz="1200" b="1" i="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4559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TER Template_visual dr 26_250609" id="{B1F6B71B-FEA1-4E41-B25E-FFAFBBD1640C}" vid="{76F54DD8-8782-4B54-B260-E4E227B9417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e43835-892f-4438-b97f-a194acad537d">
      <Terms xmlns="http://schemas.microsoft.com/office/infopath/2007/PartnerControls"/>
    </lcf76f155ced4ddcb4097134ff3c332f>
    <TaxCatchAll xmlns="92ea592d-9254-4852-90b7-7d20b5286f6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AC10656680304EA4A371A737EC296E" ma:contentTypeVersion="13" ma:contentTypeDescription="Create a new document." ma:contentTypeScope="" ma:versionID="11f42e4868807888b35289107d1404d8">
  <xsd:schema xmlns:xsd="http://www.w3.org/2001/XMLSchema" xmlns:xs="http://www.w3.org/2001/XMLSchema" xmlns:p="http://schemas.microsoft.com/office/2006/metadata/properties" xmlns:ns2="dee43835-892f-4438-b97f-a194acad537d" xmlns:ns3="92ea592d-9254-4852-90b7-7d20b5286f68" targetNamespace="http://schemas.microsoft.com/office/2006/metadata/properties" ma:root="true" ma:fieldsID="a733c18ec0ca6fc540137f3b391bd7b8" ns2:_="" ns3:_="">
    <xsd:import namespace="dee43835-892f-4438-b97f-a194acad537d"/>
    <xsd:import namespace="92ea592d-9254-4852-90b7-7d20b5286f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43835-892f-4438-b97f-a194acad5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ea592d-9254-4852-90b7-7d20b5286f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4da7c0-8a0d-42fa-a26f-7bb62f36dfe9}" ma:internalName="TaxCatchAll" ma:showField="CatchAllData" ma:web="92ea592d-9254-4852-90b7-7d20b5286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661AFE-A0D9-40C8-858B-22DCD61367BE}">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5a04fe74-c1d3-4bbb-b483-e7f84b54f361"/>
    <ds:schemaRef ds:uri="http://purl.org/dc/elements/1.1/"/>
    <ds:schemaRef ds:uri="dee43835-892f-4438-b97f-a194acad537d"/>
    <ds:schemaRef ds:uri="92ea592d-9254-4852-90b7-7d20b5286f68"/>
  </ds:schemaRefs>
</ds:datastoreItem>
</file>

<file path=customXml/itemProps2.xml><?xml version="1.0" encoding="utf-8"?>
<ds:datastoreItem xmlns:ds="http://schemas.openxmlformats.org/officeDocument/2006/customXml" ds:itemID="{631B2391-BB47-4844-8BD8-08DE9757A500}">
  <ds:schemaRefs>
    <ds:schemaRef ds:uri="http://schemas.microsoft.com/sharepoint/v3/contenttype/forms"/>
  </ds:schemaRefs>
</ds:datastoreItem>
</file>

<file path=customXml/itemProps3.xml><?xml version="1.0" encoding="utf-8"?>
<ds:datastoreItem xmlns:ds="http://schemas.openxmlformats.org/officeDocument/2006/customXml" ds:itemID="{AEF9B3A1-0342-4164-BC40-00BFCA257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e43835-892f-4438-b97f-a194acad537d"/>
    <ds:schemaRef ds:uri="92ea592d-9254-4852-90b7-7d20b5286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E-POSTER Template_visual dr 26_250609</Template>
  <TotalTime>572</TotalTime>
  <Words>720</Words>
  <Application>Microsoft Office PowerPoint</Application>
  <PresentationFormat>Grand écran</PresentationFormat>
  <Paragraphs>57</Paragraphs>
  <Slides>2</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vt:i4>
      </vt:variant>
    </vt:vector>
  </HeadingPairs>
  <TitlesOfParts>
    <vt:vector size="9" baseType="lpstr">
      <vt:lpstr>Aptos</vt:lpstr>
      <vt:lpstr>Aptos Display</vt:lpstr>
      <vt:lpstr>Arial</vt:lpstr>
      <vt:lpstr>Calibri</vt:lpstr>
      <vt:lpstr>Times New Roman</vt:lpstr>
      <vt:lpstr>Wingdings</vt:lpstr>
      <vt:lpstr>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HASSANI Hossein</dc:creator>
  <cp:lastModifiedBy>Daniel K™</cp:lastModifiedBy>
  <cp:revision>54</cp:revision>
  <dcterms:created xsi:type="dcterms:W3CDTF">2025-06-09T12:44:39Z</dcterms:created>
  <dcterms:modified xsi:type="dcterms:W3CDTF">2025-08-29T13:42:31Z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0x01010032AC10656680304EA4A371A737EC296E</vt:lpwstr>
  </property>
  <property fmtid="{D5CDD505-2E9C-101B-9397-08002B2CF9AE}" pid="3" name="MediaServiceImageTags">
    <vt:lpwstr/>
  </property>
</Properties>
</file>