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82" d="100"/>
          <a:sy n="82" d="100"/>
        </p:scale>
        <p:origin x="4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o Crispim" userId="3cc1a8d740fc1aff" providerId="LiveId" clId="{4CAE9109-AEEC-418A-96C6-57E90BEFDDCA}"/>
    <pc:docChg chg="modSld">
      <pc:chgData name="Claudio Crispim" userId="3cc1a8d740fc1aff" providerId="LiveId" clId="{4CAE9109-AEEC-418A-96C6-57E90BEFDDCA}" dt="2025-07-28T13:00:54.856" v="2" actId="20577"/>
      <pc:docMkLst>
        <pc:docMk/>
      </pc:docMkLst>
      <pc:sldChg chg="modSp mod">
        <pc:chgData name="Claudio Crispim" userId="3cc1a8d740fc1aff" providerId="LiveId" clId="{4CAE9109-AEEC-418A-96C6-57E90BEFDDCA}" dt="2025-07-28T13:00:54.856" v="2" actId="20577"/>
        <pc:sldMkLst>
          <pc:docMk/>
          <pc:sldMk cId="223735078" sldId="257"/>
        </pc:sldMkLst>
        <pc:spChg chg="mod">
          <ac:chgData name="Claudio Crispim" userId="3cc1a8d740fc1aff" providerId="LiveId" clId="{4CAE9109-AEEC-418A-96C6-57E90BEFDDCA}" dt="2025-07-28T13:00:54.856" v="2" actId="20577"/>
          <ac:spMkLst>
            <pc:docMk/>
            <pc:sldMk cId="223735078" sldId="257"/>
            <ac:spMk id="10" creationId="{3D37EAC3-90CD-EA42-4DD4-7E98DD56B84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pt-PT"/>
              <a:t>Clique para editar o estilo</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pt-PT"/>
              <a:t>Clique para editar o estilo</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pt-PT"/>
              <a:t>Clique para editar o estilo</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Editar os estilos de texto do Modelo Global</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pt-PT"/>
              <a:t>Clique para editar o estilo</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pt-PT"/>
              <a:t>Clique para editar o estilo</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pt-PT"/>
              <a:t>Clique para editar o estilo</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29.07.2025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29.07.2025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193533"/>
            <a:ext cx="10272988" cy="1020843"/>
          </a:xfrm>
          <a:prstGeom prst="rect">
            <a:avLst/>
          </a:prstGeom>
          <a:noFill/>
        </p:spPr>
        <p:txBody>
          <a:bodyPr wrap="square" lIns="0" tIns="0" rIns="0" bIns="0" rtlCol="0" anchor="ctr">
            <a:noAutofit/>
          </a:bodyPr>
          <a:lstStyle/>
          <a:p>
            <a:pPr algn="just"/>
            <a:r>
              <a:rPr lang="en-US" sz="2200" b="1" dirty="0" smtClean="0">
                <a:solidFill>
                  <a:srgbClr val="1A3A64"/>
                </a:solidFill>
                <a:latin typeface="Arial" panose="020B0604020202020204" pitchFamily="34" charset="0"/>
                <a:cs typeface="Arial" panose="020B0604020202020204" pitchFamily="34" charset="0"/>
              </a:rPr>
              <a:t>The </a:t>
            </a:r>
            <a:r>
              <a:rPr lang="en-US" sz="2200" b="1" dirty="0">
                <a:solidFill>
                  <a:srgbClr val="1A3A64"/>
                </a:solidFill>
                <a:latin typeface="Arial" panose="020B0604020202020204" pitchFamily="34" charset="0"/>
                <a:cs typeface="Arial" panose="020B0604020202020204" pitchFamily="34" charset="0"/>
              </a:rPr>
              <a:t>National Authority for Arms Control and Disarmament of Angola (ANCAD) - Framework for the Implementation of the Treaty</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2272224"/>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Jesualdo Felino Jeremias </a:t>
            </a:r>
            <a:r>
              <a:rPr lang="en-GB" dirty="0" err="1">
                <a:solidFill>
                  <a:srgbClr val="1A3A64"/>
                </a:solidFill>
                <a:latin typeface="Arial" panose="020B0604020202020204" pitchFamily="34" charset="0"/>
                <a:cs typeface="Arial" panose="020B0604020202020204" pitchFamily="34" charset="0"/>
              </a:rPr>
              <a:t>Cambuta</a:t>
            </a:r>
            <a:r>
              <a:rPr lang="en-GB" dirty="0">
                <a:solidFill>
                  <a:srgbClr val="1A3A64"/>
                </a:solidFill>
                <a:latin typeface="Arial" panose="020B0604020202020204" pitchFamily="34" charset="0"/>
                <a:cs typeface="Arial" panose="020B0604020202020204" pitchFamily="34" charset="0"/>
              </a:rPr>
              <a:t>, </a:t>
            </a:r>
            <a:r>
              <a:rPr lang="en-GB" noProof="0">
                <a:solidFill>
                  <a:srgbClr val="1A3A64"/>
                </a:solidFill>
                <a:latin typeface="Arial" panose="020B0604020202020204" pitchFamily="34" charset="0"/>
                <a:cs typeface="Arial" panose="020B0604020202020204" pitchFamily="34" charset="0"/>
              </a:rPr>
              <a:t>Claudio Crispim</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dirty="0" smtClean="0"/>
              <a:t>Ministry </a:t>
            </a:r>
            <a:r>
              <a:rPr lang="en-US" sz="1400" dirty="0"/>
              <a:t>of National Defense, Former Combatants and Veterans of the Homeland / National Authority for Arms Control and Disarmament</a:t>
            </a:r>
            <a:endParaRPr lang="en-GB" sz="1400" dirty="0"/>
          </a:p>
          <a:p>
            <a:endParaRPr lang="en-GB" sz="1400"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03816" y="4177302"/>
            <a:ext cx="6984367" cy="205018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90170">
              <a:lnSpc>
                <a:spcPct val="107000"/>
              </a:lnSpc>
            </a:pPr>
            <a:r>
              <a:rPr lang="en-US" dirty="0" smtClean="0">
                <a:latin typeface="Cambria" panose="02040503050406030204" pitchFamily="18" charset="0"/>
                <a:ea typeface="Calibri" panose="020F0502020204030204" pitchFamily="34" charset="0"/>
                <a:cs typeface="Times New Roman" panose="02020603050405020304" pitchFamily="18" charset="0"/>
              </a:rPr>
              <a:t>This </a:t>
            </a:r>
            <a:r>
              <a:rPr lang="en-US" dirty="0">
                <a:latin typeface="Cambria" panose="02040503050406030204" pitchFamily="18" charset="0"/>
                <a:ea typeface="Calibri" panose="020F0502020204030204" pitchFamily="34" charset="0"/>
                <a:cs typeface="Times New Roman" panose="02020603050405020304" pitchFamily="18" charset="0"/>
              </a:rPr>
              <a:t>presentation provides insights related to an overview of the current status of the CTBT implementation process in Angola and the future vision.</a:t>
            </a:r>
            <a:endParaRPr lang="pt-PT" dirty="0">
              <a:latin typeface="Cambria" panose="02040503050406030204" pitchFamily="18" charset="0"/>
              <a:ea typeface="Calibri" panose="020F0502020204030204" pitchFamily="34" charset="0"/>
              <a:cs typeface="Times New Roman" panose="02020603050405020304" pitchFamily="18" charset="0"/>
            </a:endParaRPr>
          </a:p>
          <a:p>
            <a:pPr marL="90170">
              <a:lnSpc>
                <a:spcPct val="107000"/>
              </a:lnSpc>
            </a:pPr>
            <a:r>
              <a:rPr lang="en-US" dirty="0" smtClean="0">
                <a:latin typeface="Cambria" panose="02040503050406030204" pitchFamily="18" charset="0"/>
                <a:ea typeface="Calibri" panose="020F0502020204030204" pitchFamily="34" charset="0"/>
                <a:cs typeface="Times New Roman" panose="02020603050405020304" pitchFamily="18" charset="0"/>
              </a:rPr>
              <a:t>Angola </a:t>
            </a:r>
            <a:r>
              <a:rPr lang="en-US" dirty="0">
                <a:latin typeface="Cambria" panose="02040503050406030204" pitchFamily="18" charset="0"/>
                <a:ea typeface="Calibri" panose="020F0502020204030204" pitchFamily="34" charset="0"/>
                <a:cs typeface="Times New Roman" panose="02020603050405020304" pitchFamily="18" charset="0"/>
              </a:rPr>
              <a:t>has been a Signatory State to the CTBT since 2016, and institutionalized its National Authority for Arms Control and Disarmament (ANCAD) in 2017, the body responsible for implementing the CTBT and other international instruments on Non-Proliferation and Disarmament.</a:t>
            </a:r>
            <a:endParaRPr lang="pt-PT" dirty="0">
              <a:latin typeface="Cambria" panose="02040503050406030204" pitchFamily="18" charset="0"/>
              <a:ea typeface="Calibri" panose="020F0502020204030204" pitchFamily="34" charset="0"/>
              <a:cs typeface="Times New Roman" panose="02020603050405020304" pitchFamily="18" charset="0"/>
            </a:endParaRPr>
          </a:p>
          <a:p>
            <a:pPr marL="90170">
              <a:lnSpc>
                <a:spcPct val="107000"/>
              </a:lnSpc>
            </a:pPr>
            <a:r>
              <a:rPr lang="en-US" dirty="0" smtClean="0">
                <a:latin typeface="Cambria" panose="02040503050406030204" pitchFamily="18" charset="0"/>
                <a:ea typeface="Calibri" panose="020F0502020204030204" pitchFamily="34" charset="0"/>
                <a:cs typeface="Times New Roman" panose="02020603050405020304" pitchFamily="18" charset="0"/>
              </a:rPr>
              <a:t>In </a:t>
            </a:r>
            <a:r>
              <a:rPr lang="en-US" dirty="0">
                <a:latin typeface="Cambria" panose="02040503050406030204" pitchFamily="18" charset="0"/>
                <a:ea typeface="Calibri" panose="020F0502020204030204" pitchFamily="34" charset="0"/>
                <a:cs typeface="Times New Roman" panose="02020603050405020304" pitchFamily="18" charset="0"/>
              </a:rPr>
              <a:t>October 2024, the National Data Center (NDC) was installed at ANCAD, an important contribution to the global process of expanding the nuclear weapons verification and non-proliferation regime.</a:t>
            </a:r>
            <a:endParaRPr lang="en-GB" dirty="0"/>
          </a:p>
        </p:txBody>
      </p:sp>
      <p:sp>
        <p:nvSpPr>
          <p:cNvPr id="16" name="Title 1">
            <a:extLst>
              <a:ext uri="{FF2B5EF4-FFF2-40B4-BE49-F238E27FC236}">
                <a16:creationId xmlns:a16="http://schemas.microsoft.com/office/drawing/2014/main" id="{6910C544-B75A-90B9-D114-868E155C073E}"/>
              </a:ext>
            </a:extLst>
          </p:cNvPr>
          <p:cNvSpPr txBox="1">
            <a:spLocks/>
          </p:cNvSpPr>
          <p:nvPr/>
        </p:nvSpPr>
        <p:spPr>
          <a:xfrm>
            <a:off x="9157333" y="2917618"/>
            <a:ext cx="2173607" cy="618215"/>
          </a:xfrm>
          <a:prstGeom prst="rect">
            <a:avLst/>
          </a:prstGeom>
          <a:ln>
            <a:solidFill>
              <a:srgbClr val="FF0000"/>
            </a:solidFill>
          </a:ln>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rgbClr val="FF0000"/>
                </a:solidFill>
                <a:latin typeface="Arial" panose="020B0604020202020204" pitchFamily="34" charset="0"/>
                <a:cs typeface="Arial" panose="020B0604020202020204" pitchFamily="34" charset="0"/>
              </a:rPr>
              <a:t>Place your institution logo here after removing this text box!</a:t>
            </a:r>
          </a:p>
          <a:p>
            <a:r>
              <a:rPr lang="en-US" sz="900" b="1" dirty="0">
                <a:solidFill>
                  <a:srgbClr val="FF0000"/>
                </a:solidFill>
                <a:latin typeface="Arial" panose="020B0604020202020204" pitchFamily="34" charset="0"/>
                <a:cs typeface="Arial" panose="020B0604020202020204" pitchFamily="34" charset="0"/>
              </a:rPr>
              <a:t>[Text box indicates </a:t>
            </a:r>
          </a:p>
          <a:p>
            <a:r>
              <a:rPr lang="en-US" sz="900" b="1" dirty="0">
                <a:solidFill>
                  <a:srgbClr val="FF0000"/>
                </a:solidFill>
                <a:latin typeface="Arial" panose="020B0604020202020204" pitchFamily="34" charset="0"/>
                <a:cs typeface="Arial" panose="020B0604020202020204" pitchFamily="34" charset="0"/>
              </a:rPr>
              <a:t>max. height and/or width </a:t>
            </a:r>
          </a:p>
          <a:p>
            <a:r>
              <a:rPr lang="en-US" sz="900" b="1" dirty="0">
                <a:solidFill>
                  <a:srgbClr val="FF0000"/>
                </a:solidFill>
                <a:latin typeface="Arial" panose="020B0604020202020204" pitchFamily="34" charset="0"/>
                <a:cs typeface="Arial" panose="020B0604020202020204" pitchFamily="34" charset="0"/>
              </a:rPr>
              <a:t>of logo placement]</a:t>
            </a:r>
            <a:endParaRPr lang="en-AT" sz="900" b="1" dirty="0">
              <a:solidFill>
                <a:srgbClr val="FF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P5.2-088 </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26D426A2-CC2F-8341-6905-34FD0D48DF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6" t="14153" r="9553" b="27141"/>
          <a:stretch/>
        </p:blipFill>
        <p:spPr bwMode="auto">
          <a:xfrm>
            <a:off x="9157333" y="3282315"/>
            <a:ext cx="2173607" cy="455974"/>
          </a:xfrm>
          <a:prstGeom prst="rect">
            <a:avLst/>
          </a:prstGeom>
          <a:noFill/>
          <a:ln>
            <a:noFill/>
          </a:ln>
          <a:extLst>
            <a:ext uri="{53640926-AAD7-44D8-BBD7-CCE9431645EC}">
              <a14:shadowObscured xmlns:a14="http://schemas.microsoft.com/office/drawing/2010/main"/>
            </a:ext>
          </a:extLst>
        </p:spPr>
      </p:pic>
      <p:pic>
        <p:nvPicPr>
          <p:cNvPr id="7" name="Imagem 1">
            <a:extLst>
              <a:ext uri="{FF2B5EF4-FFF2-40B4-BE49-F238E27FC236}">
                <a16:creationId xmlns:a16="http://schemas.microsoft.com/office/drawing/2014/main" id="{FB20A4C2-E71E-720A-7F39-65C1C6FB6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333" y="2917618"/>
            <a:ext cx="2173607" cy="34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r>
              <a:rPr lang="en-US" sz="1200" dirty="0" smtClean="0"/>
              <a:t>Angola</a:t>
            </a:r>
            <a:r>
              <a:rPr lang="en-US" sz="1200" dirty="0"/>
              <a:t>, as a Portuguese-speaking country, also plays a unique role in the inclusion of this language by regularly and actively participating in events and the internal translation of training materials and technical documentation related to the subject.</a:t>
            </a:r>
            <a:endParaRPr lang="pt-PT" sz="1200" dirty="0" smtClean="0"/>
          </a:p>
          <a:p>
            <a:r>
              <a:rPr lang="en-US" sz="1200" dirty="0" smtClean="0"/>
              <a:t>On </a:t>
            </a:r>
            <a:r>
              <a:rPr lang="en-US" sz="1200" dirty="0"/>
              <a:t>this basis, the NDC is developing the Integrated National Plan for the Use of IMS Data and IDC Products, which will allow the inclusion of other national agencies in the CTBT implementation process, integrate rapid response protocols for unusual events, and allow for better regional cooperation in sharing information with neighboring countries and SADC members.</a:t>
            </a:r>
            <a:endParaRPr lang="pt-PT" sz="1200" dirty="0"/>
          </a:p>
          <a:p>
            <a:endParaRPr lang="pt-PT" sz="1200" dirty="0"/>
          </a:p>
          <a:p>
            <a:r>
              <a:rPr lang="en-US" sz="1200" dirty="0" smtClean="0"/>
              <a:t>Thus</a:t>
            </a:r>
            <a:r>
              <a:rPr lang="en-US" sz="1200" dirty="0"/>
              <a:t>, Angola's NDC is built on five essential pillars</a:t>
            </a:r>
            <a:r>
              <a:rPr lang="en-US" sz="1200" dirty="0" smtClean="0"/>
              <a:t>:</a:t>
            </a:r>
          </a:p>
          <a:p>
            <a:endParaRPr lang="pt-PT" sz="1200" dirty="0"/>
          </a:p>
          <a:p>
            <a:r>
              <a:rPr lang="en-US" sz="1200" b="1" dirty="0" smtClean="0"/>
              <a:t>	1-Training </a:t>
            </a:r>
            <a:r>
              <a:rPr lang="en-US" sz="1200" b="1" dirty="0"/>
              <a:t>and Development;</a:t>
            </a:r>
          </a:p>
          <a:p>
            <a:endParaRPr lang="en-US" sz="1200" b="1" dirty="0"/>
          </a:p>
          <a:p>
            <a:r>
              <a:rPr lang="en-US" sz="1200" b="1" dirty="0" smtClean="0"/>
              <a:t>	2-Technical </a:t>
            </a:r>
            <a:r>
              <a:rPr lang="en-US" sz="1200" b="1" dirty="0"/>
              <a:t>Assistance;</a:t>
            </a:r>
          </a:p>
          <a:p>
            <a:endParaRPr lang="en-US" sz="1200" b="1" dirty="0"/>
          </a:p>
          <a:p>
            <a:r>
              <a:rPr lang="en-US" sz="1200" b="1" dirty="0" smtClean="0"/>
              <a:t>	3-Regional </a:t>
            </a:r>
            <a:r>
              <a:rPr lang="en-US" sz="1200" b="1" dirty="0"/>
              <a:t>Networks;</a:t>
            </a:r>
          </a:p>
          <a:p>
            <a:endParaRPr lang="en-US" sz="1200" b="1" dirty="0"/>
          </a:p>
          <a:p>
            <a:r>
              <a:rPr lang="en-US" sz="1200" b="1" dirty="0" smtClean="0"/>
              <a:t>	4-Multilingualism</a:t>
            </a:r>
            <a:r>
              <a:rPr lang="en-US" sz="1200" b="1" dirty="0"/>
              <a:t>.</a:t>
            </a:r>
            <a:endParaRPr lang="pt-PT" sz="1200" b="1" dirty="0"/>
          </a:p>
          <a:p>
            <a:endParaRPr lang="en-GB" sz="1200" noProof="0" dirty="0"/>
          </a:p>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09"/>
            <a:ext cx="3926734" cy="525388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a:t>
            </a:r>
            <a:r>
              <a:rPr lang="en-US" sz="1200" dirty="0"/>
              <a:t>establishment of the NDC enabled us to develop the capacity to read data from any nuclear experiment/test event, whether in our territory or in neighboring countries, as well as real-time detection of earthquakes and other climate data that could endanger human life.</a:t>
            </a:r>
          </a:p>
          <a:p>
            <a:endParaRPr lang="en-US" sz="1200" dirty="0"/>
          </a:p>
          <a:p>
            <a:r>
              <a:rPr lang="en-US" sz="1200" dirty="0"/>
              <a:t>For our daily activities, the NDC's raw data contributes significantly to:</a:t>
            </a:r>
            <a:endParaRPr lang="pt-PT" sz="1200" dirty="0" smtClean="0"/>
          </a:p>
          <a:p>
            <a:pPr marL="171450" indent="-171450">
              <a:buFont typeface="Arial" panose="020B0604020202020204" pitchFamily="34" charset="0"/>
              <a:buChar char="•"/>
            </a:pPr>
            <a:r>
              <a:rPr lang="en-US" sz="1200" dirty="0" smtClean="0"/>
              <a:t>Detection </a:t>
            </a:r>
            <a:r>
              <a:rPr lang="en-US" sz="1200" dirty="0"/>
              <a:t>of unusual events (underground, atmospheric, or underwater explosions);</a:t>
            </a:r>
          </a:p>
          <a:p>
            <a:pPr marL="171450" indent="-171450">
              <a:buFont typeface="Arial" panose="020B0604020202020204" pitchFamily="34" charset="0"/>
              <a:buChar char="•"/>
            </a:pPr>
            <a:r>
              <a:rPr lang="en-US" sz="1200" dirty="0"/>
              <a:t>Training local technicians in the analysis of raw signals;</a:t>
            </a:r>
          </a:p>
          <a:p>
            <a:pPr marL="171450" indent="-171450">
              <a:buFont typeface="Arial" panose="020B0604020202020204" pitchFamily="34" charset="0"/>
              <a:buChar char="•"/>
            </a:pPr>
            <a:r>
              <a:rPr lang="en-US" sz="1200" dirty="0"/>
              <a:t>Validating alerts by comparing raw IMS data with IDC products and developing rapid responses, submitting national reports, and international cooperation.</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3733800" y="55009"/>
            <a:ext cx="8458199" cy="491092"/>
          </a:xfrm>
          <a:prstGeom prst="rect">
            <a:avLst/>
          </a:prstGeom>
          <a:noFill/>
        </p:spPr>
        <p:txBody>
          <a:bodyPr wrap="square" lIns="0" tIns="0" rIns="0" bIns="0" rtlCol="0" anchor="ctr">
            <a:noAutofit/>
          </a:bodyPr>
          <a:lstStyle/>
          <a:p>
            <a:r>
              <a:rPr lang="en-US" sz="1600" b="1" dirty="0">
                <a:solidFill>
                  <a:schemeClr val="bg1"/>
                </a:solidFill>
                <a:latin typeface="Arial" panose="020B0604020202020204" pitchFamily="34" charset="0"/>
                <a:cs typeface="Arial" panose="020B0604020202020204" pitchFamily="34" charset="0"/>
              </a:rPr>
              <a:t>The National Authority for Arms Control and Disarmament of Angola (ANCAD) - Framework for the Implementation of the Treaty</a:t>
            </a:r>
            <a:endParaRPr lang="en-GB" sz="1600" b="1"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Based </a:t>
            </a:r>
            <a:r>
              <a:rPr lang="en-US" sz="1200" dirty="0"/>
              <a:t>on the technical assistance provided by the CTBTO to the Signatory States, Angola was awarded the donation of information technology resources for the operationalization of the National Data Center (NDC) at ANCAD, which formed a multidisciplinary and </a:t>
            </a:r>
            <a:r>
              <a:rPr lang="en-US" sz="1200" dirty="0" err="1"/>
              <a:t>multisectoral</a:t>
            </a:r>
            <a:r>
              <a:rPr lang="en-US" sz="1200" dirty="0"/>
              <a:t> team for the initial stage of formation and operationalization of the NDC in the national territory</a:t>
            </a:r>
            <a:r>
              <a:rPr lang="en-US" sz="1200" dirty="0" smtClean="0"/>
              <a:t>.</a:t>
            </a:r>
          </a:p>
          <a:p>
            <a:endParaRPr lang="pt-PT" sz="1200" dirty="0"/>
          </a:p>
          <a:p>
            <a:r>
              <a:rPr lang="en-US" sz="1200" dirty="0"/>
              <a:t>The NDC team was instructed on the use of data from the International Monitoring System (IMS) and the products of the International Data Center (IDC). Practical training was also provided on the use of NDC-in-a-Box components, including analysis of one of the local events (an earthquake detected on June 5, 2024, with a magnitude of 5.4 on the Richter scale, </a:t>
            </a:r>
            <a:r>
              <a:rPr lang="en-US" sz="1200" dirty="0" smtClean="0"/>
              <a:t>Moderate class, </a:t>
            </a:r>
            <a:r>
              <a:rPr lang="en-US" sz="1200" dirty="0"/>
              <a:t>with its epicenter recorded approximately 142 km from the city of </a:t>
            </a:r>
            <a:r>
              <a:rPr lang="en-US" sz="1200" dirty="0" err="1"/>
              <a:t>Namibe</a:t>
            </a:r>
            <a:r>
              <a:rPr lang="en-US" sz="1200" dirty="0"/>
              <a:t>).</a:t>
            </a:r>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a:solidFill>
                  <a:srgbClr val="1A3A64"/>
                </a:solidFill>
                <a:latin typeface="Arial" panose="020B0604020202020204" pitchFamily="34" charset="0"/>
                <a:cs typeface="Arial" panose="020B0604020202020204" pitchFamily="34" charset="0"/>
              </a:rPr>
              <a:t>Jesualdo</a:t>
            </a:r>
            <a:r>
              <a:rPr lang="en-GB" sz="1200" dirty="0">
                <a:solidFill>
                  <a:srgbClr val="1A3A64"/>
                </a:solidFill>
                <a:latin typeface="Arial" panose="020B0604020202020204" pitchFamily="34" charset="0"/>
                <a:cs typeface="Arial" panose="020B0604020202020204" pitchFamily="34" charset="0"/>
              </a:rPr>
              <a:t> </a:t>
            </a:r>
            <a:r>
              <a:rPr lang="en-GB" sz="1200" dirty="0" err="1">
                <a:solidFill>
                  <a:srgbClr val="1A3A64"/>
                </a:solidFill>
                <a:latin typeface="Arial" panose="020B0604020202020204" pitchFamily="34" charset="0"/>
                <a:cs typeface="Arial" panose="020B0604020202020204" pitchFamily="34" charset="0"/>
              </a:rPr>
              <a:t>Felino</a:t>
            </a:r>
            <a:r>
              <a:rPr lang="en-GB" sz="1200" dirty="0">
                <a:solidFill>
                  <a:srgbClr val="1A3A64"/>
                </a:solidFill>
                <a:latin typeface="Arial" panose="020B0604020202020204" pitchFamily="34" charset="0"/>
                <a:cs typeface="Arial" panose="020B0604020202020204" pitchFamily="34" charset="0"/>
              </a:rPr>
              <a:t> Jeremias </a:t>
            </a:r>
            <a:r>
              <a:rPr lang="en-GB" sz="1200" dirty="0" err="1">
                <a:solidFill>
                  <a:srgbClr val="1A3A64"/>
                </a:solidFill>
                <a:latin typeface="Arial" panose="020B0604020202020204" pitchFamily="34" charset="0"/>
                <a:cs typeface="Arial" panose="020B0604020202020204" pitchFamily="34" charset="0"/>
              </a:rPr>
              <a:t>Cambuta</a:t>
            </a:r>
            <a:r>
              <a:rPr lang="en-GB" sz="1200" dirty="0">
                <a:solidFill>
                  <a:srgbClr val="1A3A64"/>
                </a:solidFill>
                <a:latin typeface="Arial" panose="020B0604020202020204" pitchFamily="34" charset="0"/>
                <a:cs typeface="Arial" panose="020B0604020202020204" pitchFamily="34" charset="0"/>
              </a:rPr>
              <a:t> , Claudio Roberto H. </a:t>
            </a:r>
            <a:r>
              <a:rPr lang="en-GB" sz="1200" dirty="0" err="1">
                <a:solidFill>
                  <a:srgbClr val="1A3A64"/>
                </a:solidFill>
                <a:latin typeface="Arial" panose="020B0604020202020204" pitchFamily="34" charset="0"/>
                <a:cs typeface="Arial" panose="020B0604020202020204" pitchFamily="34" charset="0"/>
              </a:rPr>
              <a:t>Crispim</a:t>
            </a:r>
            <a:r>
              <a:rPr lang="en-GB" sz="1200" dirty="0">
                <a:solidFill>
                  <a:srgbClr val="1A3A64"/>
                </a:solidFill>
                <a:latin typeface="Arial" panose="020B0604020202020204" pitchFamily="34" charset="0"/>
                <a:cs typeface="Arial" panose="020B0604020202020204" pitchFamily="34" charset="0"/>
              </a:rPr>
              <a:t> </a:t>
            </a:r>
            <a:endParaRPr lang="en-GB" sz="1200" noProof="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Introduction</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ANCAD's </a:t>
            </a:r>
            <a:r>
              <a:rPr lang="en-US" dirty="0"/>
              <a:t>Role in the Implementation of the CTBT</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Results </a:t>
            </a:r>
            <a:r>
              <a:rPr lang="en-GB" dirty="0"/>
              <a:t>and Conclusions</a:t>
            </a:r>
            <a:endParaRPr lang="en-GB" dirty="0"/>
          </a:p>
        </p:txBody>
      </p:sp>
      <p:sp>
        <p:nvSpPr>
          <p:cNvPr id="34" name="Title 1">
            <a:extLst>
              <a:ext uri="{FF2B5EF4-FFF2-40B4-BE49-F238E27FC236}">
                <a16:creationId xmlns:a16="http://schemas.microsoft.com/office/drawing/2014/main" id="{BEDA9E74-3579-844B-AE94-60F78ADADB80}"/>
              </a:ext>
            </a:extLst>
          </p:cNvPr>
          <p:cNvSpPr txBox="1">
            <a:spLocks/>
          </p:cNvSpPr>
          <p:nvPr/>
        </p:nvSpPr>
        <p:spPr>
          <a:xfrm>
            <a:off x="9669780" y="6246159"/>
            <a:ext cx="2362201" cy="503891"/>
          </a:xfrm>
          <a:prstGeom prst="rect">
            <a:avLst/>
          </a:prstGeom>
          <a:ln>
            <a:solidFill>
              <a:srgbClr val="FF0000"/>
            </a:solidFill>
          </a:ln>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900" b="1" dirty="0">
              <a:solidFill>
                <a:srgbClr val="FF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P5.2-088</a:t>
            </a:r>
            <a:endParaRPr lang="en-GB" sz="1050" noProof="0" dirty="0">
              <a:solidFill>
                <a:srgbClr val="1A3A64"/>
              </a:solidFill>
              <a:highlight>
                <a:srgbClr val="BCCBD9"/>
              </a:highlight>
              <a:latin typeface="Arial" panose="020B0604020202020204" pitchFamily="34" charset="0"/>
              <a:cs typeface="Arial" panose="020B0604020202020204" pitchFamily="34" charset="0"/>
            </a:endParaRPr>
          </a:p>
        </p:txBody>
      </p:sp>
      <p:pic>
        <p:nvPicPr>
          <p:cNvPr id="17" name="Imagem 16" descr="C:\Users\Coronel Adão Valente\Downloads\NDC e parceiros\analise de dados.png"/>
          <p:cNvPicPr/>
          <p:nvPr/>
        </p:nvPicPr>
        <p:blipFill>
          <a:blip r:embed="rId2">
            <a:extLst>
              <a:ext uri="{28A0092B-C50C-407E-A947-70E740481C1C}">
                <a14:useLocalDpi xmlns:a14="http://schemas.microsoft.com/office/drawing/2010/main" val="0"/>
              </a:ext>
            </a:extLst>
          </a:blip>
          <a:srcRect/>
          <a:stretch>
            <a:fillRect/>
          </a:stretch>
        </p:blipFill>
        <p:spPr bwMode="auto">
          <a:xfrm>
            <a:off x="4169862" y="4652483"/>
            <a:ext cx="3926734" cy="1959789"/>
          </a:xfrm>
          <a:prstGeom prst="rect">
            <a:avLst/>
          </a:prstGeom>
          <a:noFill/>
          <a:ln>
            <a:noFill/>
          </a:ln>
        </p:spPr>
      </p:pic>
      <p:pic>
        <p:nvPicPr>
          <p:cNvPr id="4" name="Imagem 3"/>
          <p:cNvPicPr>
            <a:picLocks noChangeAspect="1"/>
          </p:cNvPicPr>
          <p:nvPr/>
        </p:nvPicPr>
        <p:blipFill>
          <a:blip r:embed="rId3"/>
          <a:stretch>
            <a:fillRect/>
          </a:stretch>
        </p:blipFill>
        <p:spPr>
          <a:xfrm>
            <a:off x="141924" y="4844279"/>
            <a:ext cx="3133121" cy="1767993"/>
          </a:xfrm>
          <a:prstGeom prst="rect">
            <a:avLst/>
          </a:prstGeom>
        </p:spPr>
      </p:pic>
      <p:pic>
        <p:nvPicPr>
          <p:cNvPr id="3" name="Imagem 2">
            <a:extLst>
              <a:ext uri="{FF2B5EF4-FFF2-40B4-BE49-F238E27FC236}">
                <a16:creationId xmlns:a16="http://schemas.microsoft.com/office/drawing/2014/main" id="{35902E02-271F-07FE-EE50-015D32289C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6" t="14153" r="9553" b="27141"/>
          <a:stretch/>
        </p:blipFill>
        <p:spPr bwMode="auto">
          <a:xfrm>
            <a:off x="9684757" y="6246159"/>
            <a:ext cx="1155028" cy="611841"/>
          </a:xfrm>
          <a:prstGeom prst="rect">
            <a:avLst/>
          </a:prstGeom>
          <a:noFill/>
          <a:ln>
            <a:noFill/>
          </a:ln>
          <a:extLst>
            <a:ext uri="{53640926-AAD7-44D8-BBD7-CCE9431645EC}">
              <a14:shadowObscured xmlns:a14="http://schemas.microsoft.com/office/drawing/2010/main"/>
            </a:ext>
          </a:extLst>
        </p:spPr>
      </p:pic>
      <p:pic>
        <p:nvPicPr>
          <p:cNvPr id="5" name="Imagem 1">
            <a:extLst>
              <a:ext uri="{FF2B5EF4-FFF2-40B4-BE49-F238E27FC236}">
                <a16:creationId xmlns:a16="http://schemas.microsoft.com/office/drawing/2014/main" id="{99F90AFA-2BD4-B7B5-DCD2-6302D585E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7297" y="6246159"/>
            <a:ext cx="1192775" cy="61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265</TotalTime>
  <Words>607</Words>
  <Application>Microsoft Office PowerPoint</Application>
  <PresentationFormat>Ecrã Panorâmico</PresentationFormat>
  <Paragraphs>41</Paragraphs>
  <Slides>2</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vt:i4>
      </vt:variant>
    </vt:vector>
  </HeadingPairs>
  <TitlesOfParts>
    <vt:vector size="9" baseType="lpstr">
      <vt:lpstr>Aptos</vt:lpstr>
      <vt:lpstr>Aptos Display</vt:lpstr>
      <vt:lpstr>Arial</vt:lpstr>
      <vt:lpstr>Calibri</vt:lpstr>
      <vt:lpstr>Cambria</vt:lpstr>
      <vt:lpstr>Times New Roman</vt:lpstr>
      <vt:lpstr>Office</vt:lpstr>
      <vt:lpstr>Apresentação do PowerPoint</vt:lpstr>
      <vt:lpstr>Apresentação do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elijoaomateus</dc:creator>
  <cp:lastModifiedBy>ANCAD</cp:lastModifiedBy>
  <cp:revision>22</cp:revision>
  <dcterms:created xsi:type="dcterms:W3CDTF">2025-07-14T13:03:51Z</dcterms:created>
  <dcterms:modified xsi:type="dcterms:W3CDTF">2025-07-29T08:14:27Z</dcterms:modified>
</cp:coreProperties>
</file>