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6"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712" autoAdjust="0"/>
  </p:normalViewPr>
  <p:slideViewPr>
    <p:cSldViewPr snapToGrid="0">
      <p:cViewPr varScale="1">
        <p:scale>
          <a:sx n="76" d="100"/>
          <a:sy n="76" d="100"/>
        </p:scale>
        <p:origin x="126"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192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C0F1A-05D0-481B-9EDD-05D6D95B294A}" type="datetimeFigureOut">
              <a:rPr lang="fr-FR" smtClean="0"/>
              <a:t>08/07/2025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3E675-0908-4D8D-9431-D3319479BE67}" type="slidenum">
              <a:rPr lang="fr-FR" smtClean="0"/>
              <a:t>‹N°›</a:t>
            </a:fld>
            <a:endParaRPr lang="fr-FR"/>
          </a:p>
        </p:txBody>
      </p:sp>
    </p:spTree>
    <p:extLst>
      <p:ext uri="{BB962C8B-B14F-4D97-AF65-F5344CB8AC3E}">
        <p14:creationId xmlns:p14="http://schemas.microsoft.com/office/powerpoint/2010/main" val="9826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723E675-0908-4D8D-9431-D3319479BE67}" type="slidenum">
              <a:rPr lang="fr-FR" smtClean="0"/>
              <a:t>2</a:t>
            </a:fld>
            <a:endParaRPr lang="fr-FR"/>
          </a:p>
        </p:txBody>
      </p:sp>
    </p:spTree>
    <p:extLst>
      <p:ext uri="{BB962C8B-B14F-4D97-AF65-F5344CB8AC3E}">
        <p14:creationId xmlns:p14="http://schemas.microsoft.com/office/powerpoint/2010/main" val="364228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08.07.2025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fr-FR"/>
              <a:t>Modifiez le style du titre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08.07.2025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fr-FR"/>
              <a:t>Modifiez le style du titre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08.07.2025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fr-FR"/>
              <a:t>Modifiez le style du titre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08.07.2025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08.07.2025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fr-FR"/>
              <a:t>Modifiez le style du titre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08.07.2025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fr-FR"/>
              <a:t>Modifiez le style du titre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08.07.2025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fr-FR"/>
              <a:t>Modifiez le style du titre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08.07.2025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08.07.2025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08.07.2025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08.07.2025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08.07.2025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‹N°›</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1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pPr algn="ctr">
              <a:spcBef>
                <a:spcPct val="20000"/>
              </a:spcBef>
              <a:defRPr/>
            </a:pPr>
            <a:r>
              <a:rPr lang="en-US" sz="2400" b="1" dirty="0">
                <a:solidFill>
                  <a:srgbClr val="1A3A64"/>
                </a:solidFill>
                <a:latin typeface="Arial" panose="020B0604020202020204" pitchFamily="34" charset="0"/>
                <a:cs typeface="Arial" panose="020B0604020202020204" pitchFamily="34" charset="0"/>
              </a:rPr>
              <a:t> Analyze data in the NDC of Congo by </a:t>
            </a:r>
            <a:r>
              <a:rPr lang="en-US" sz="2400" b="1" dirty="0" err="1">
                <a:solidFill>
                  <a:srgbClr val="1A3A64"/>
                </a:solidFill>
                <a:latin typeface="Arial" panose="020B0604020202020204" pitchFamily="34" charset="0"/>
                <a:cs typeface="Arial" panose="020B0604020202020204" pitchFamily="34" charset="0"/>
              </a:rPr>
              <a:t>Geotool</a:t>
            </a:r>
            <a:r>
              <a:rPr lang="en-US" sz="2400" b="1" dirty="0">
                <a:solidFill>
                  <a:srgbClr val="1A3A64"/>
                </a:solidFill>
                <a:latin typeface="Arial" panose="020B0604020202020204" pitchFamily="34" charset="0"/>
                <a:cs typeface="Arial" panose="020B0604020202020204" pitchFamily="34" charset="0"/>
              </a:rPr>
              <a:t> and GPMCC </a:t>
            </a:r>
          </a:p>
          <a:p>
            <a:endParaRPr lang="en-GB" sz="2400" b="1"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218235"/>
            <a:ext cx="8058149" cy="594632"/>
          </a:xfrm>
          <a:prstGeom prst="rect">
            <a:avLst/>
          </a:prstGeom>
          <a:noFill/>
        </p:spPr>
        <p:txBody>
          <a:bodyPr wrap="square" lIns="0" tIns="0" rIns="0" bIns="0" rtlCol="0" anchor="ctr">
            <a:normAutofit lnSpcReduction="10000"/>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pPr>
              <a:spcBef>
                <a:spcPct val="20000"/>
              </a:spcBef>
              <a:defRPr/>
            </a:pPr>
            <a:r>
              <a:rPr lang="fr-FR"/>
              <a:t>Mr PINA-SILAS </a:t>
            </a:r>
            <a:r>
              <a:rPr lang="fr-FR" dirty="0"/>
              <a:t>Franck Davy Rolland</a:t>
            </a:r>
          </a:p>
          <a:p>
            <a:pPr>
              <a:spcBef>
                <a:spcPct val="20000"/>
              </a:spcBef>
              <a:defRPr/>
            </a:pPr>
            <a:r>
              <a:rPr lang="fr-FR" dirty="0"/>
              <a:t>PPOC of NDC Congo – Brazzaville / Ministry of </a:t>
            </a:r>
            <a:r>
              <a:rPr lang="fr-FR" dirty="0" err="1"/>
              <a:t>Defense</a:t>
            </a:r>
            <a:endParaRPr lang="fr-FR" dirty="0"/>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Based on the explosion of an ammunition depot on 4 March 2012 in a military camp in our country Congo Brazzaville, we share the experience on the daily work of the NDC.</a:t>
            </a:r>
          </a:p>
          <a:p>
            <a:endParaRPr lang="en-US" dirty="0"/>
          </a:p>
          <a:p>
            <a:r>
              <a:rPr lang="en-US" dirty="0"/>
              <a:t>We show here the methods of data analysis by the analysts who analyze this explosion of ammunition depot with the GPMCC software for </a:t>
            </a:r>
            <a:r>
              <a:rPr lang="en-US" dirty="0" err="1"/>
              <a:t>infrason</a:t>
            </a:r>
            <a:r>
              <a:rPr lang="en-US" dirty="0"/>
              <a:t> data.</a:t>
            </a:r>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800" b="1" noProof="0" dirty="0">
              <a:solidFill>
                <a:srgbClr val="1B3B65"/>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26FB4D34-0D90-D9C2-7920-90DD5CA8C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3212" y="1250"/>
            <a:ext cx="17145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F82008B4-1D54-79DB-AA1C-4E84D7BD80D2}"/>
              </a:ext>
            </a:extLst>
          </p:cNvPr>
          <p:cNvPicPr>
            <a:picLocks noChangeAspect="1"/>
          </p:cNvPicPr>
          <p:nvPr/>
        </p:nvPicPr>
        <p:blipFill>
          <a:blip r:embed="rId4" cstate="print"/>
          <a:srcRect/>
          <a:stretch>
            <a:fillRect/>
          </a:stretch>
        </p:blipFill>
        <p:spPr bwMode="auto">
          <a:xfrm>
            <a:off x="10572271" y="1936706"/>
            <a:ext cx="1456690" cy="95821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1E89CD43-FF80-3593-7026-BDF338BBFF94}"/>
              </a:ext>
            </a:extLst>
          </p:cNvPr>
          <p:cNvSpPr txBox="1"/>
          <p:nvPr/>
        </p:nvSpPr>
        <p:spPr>
          <a:xfrm>
            <a:off x="8326275" y="5107209"/>
            <a:ext cx="3798000" cy="176263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defRPr/>
            </a:pPr>
            <a:endParaRPr lang="fr-FR" sz="1200" dirty="0"/>
          </a:p>
          <a:p>
            <a:pPr>
              <a:defRPr/>
            </a:pPr>
            <a:endParaRPr lang="en-US" sz="1200" dirty="0"/>
          </a:p>
          <a:p>
            <a:pPr>
              <a:defRPr/>
            </a:pPr>
            <a:r>
              <a:rPr lang="en-US" sz="1050" b="1" dirty="0">
                <a:solidFill>
                  <a:schemeClr val="bg2">
                    <a:lumMod val="10000"/>
                  </a:schemeClr>
                </a:solidFill>
              </a:rPr>
              <a:t>Infrasound technology, which is mainly focused on detecting nuclear explosions in the atmosphere.</a:t>
            </a:r>
          </a:p>
          <a:p>
            <a:pPr>
              <a:defRPr/>
            </a:pPr>
            <a:endParaRPr lang="en-US" sz="1050" b="1" dirty="0">
              <a:solidFill>
                <a:schemeClr val="bg2">
                  <a:lumMod val="10000"/>
                </a:schemeClr>
              </a:solidFill>
            </a:endParaRPr>
          </a:p>
          <a:p>
            <a:pPr>
              <a:defRPr/>
            </a:pPr>
            <a:r>
              <a:rPr lang="en-US" sz="1050" b="1" dirty="0">
                <a:solidFill>
                  <a:schemeClr val="bg2">
                    <a:lumMod val="10000"/>
                  </a:schemeClr>
                </a:solidFill>
              </a:rPr>
              <a:t>Helps us identify the location of these events, as in the case of the infrasound event in the Republic of Congo which had experienced an explosion of an ammunition depot in a military barracks, with the GPMCC software process, we analyzed this event</a:t>
            </a:r>
            <a:endParaRPr lang="en-GB" sz="1050" b="1" dirty="0">
              <a:solidFill>
                <a:schemeClr val="bg2">
                  <a:lumMod val="10000"/>
                </a:schemeClr>
              </a:solidFill>
            </a:endParaRPr>
          </a:p>
        </p:txBody>
      </p:sp>
      <p:sp>
        <p:nvSpPr>
          <p:cNvPr id="7" name="TextBox 3">
            <a:extLst>
              <a:ext uri="{FF2B5EF4-FFF2-40B4-BE49-F238E27FC236}">
                <a16:creationId xmlns:a16="http://schemas.microsoft.com/office/drawing/2014/main" id="{9A5EB31E-0D60-B708-DDA3-638C6CE2CC33}"/>
              </a:ext>
            </a:extLst>
          </p:cNvPr>
          <p:cNvSpPr txBox="1"/>
          <p:nvPr/>
        </p:nvSpPr>
        <p:spPr>
          <a:xfrm>
            <a:off x="2993849" y="55008"/>
            <a:ext cx="7133942" cy="492443"/>
          </a:xfrm>
          <a:prstGeom prst="rect">
            <a:avLst/>
          </a:prstGeom>
          <a:noFill/>
        </p:spPr>
        <p:txBody>
          <a:bodyPr wrap="square" lIns="0" tIns="0" rIns="0" bIns="0" rtlCol="0" anchor="ctr">
            <a:normAutofit/>
          </a:bodyPr>
          <a:lstStyle/>
          <a:p>
            <a:pPr algn="ctr">
              <a:spcBef>
                <a:spcPct val="20000"/>
              </a:spcBef>
              <a:defRPr/>
            </a:pPr>
            <a:r>
              <a:rPr lang="en-US" sz="1600" b="1" dirty="0">
                <a:solidFill>
                  <a:schemeClr val="bg1"/>
                </a:solidFill>
                <a:latin typeface="Arial" panose="020B0604020202020204" pitchFamily="34" charset="0"/>
                <a:cs typeface="Arial" panose="020B0604020202020204" pitchFamily="34" charset="0"/>
              </a:rPr>
              <a:t> Analyze data in the NDC of Congo by GPMCC and </a:t>
            </a:r>
            <a:r>
              <a:rPr lang="en-US" sz="1600" b="1" dirty="0" err="1">
                <a:solidFill>
                  <a:schemeClr val="bg1"/>
                </a:solidFill>
                <a:latin typeface="Arial" panose="020B0604020202020204" pitchFamily="34" charset="0"/>
                <a:cs typeface="Arial" panose="020B0604020202020204" pitchFamily="34" charset="0"/>
              </a:rPr>
              <a:t>Geotool</a:t>
            </a:r>
            <a:endParaRPr lang="en-US" sz="1600" b="1"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1691395"/>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defRPr/>
            </a:pPr>
            <a:r>
              <a:rPr lang="en-US" sz="1050" b="1" dirty="0">
                <a:solidFill>
                  <a:schemeClr val="bg2">
                    <a:lumMod val="10000"/>
                  </a:schemeClr>
                </a:solidFill>
              </a:rPr>
              <a:t>The NDC-CG is the interface of the international data center (IDC) at the national level it is placed under the supervision of the Minister of National Defense (MDN).</a:t>
            </a:r>
          </a:p>
          <a:p>
            <a:pPr>
              <a:defRPr/>
            </a:pPr>
            <a:endParaRPr lang="en-US" sz="200" b="1" dirty="0">
              <a:solidFill>
                <a:schemeClr val="bg2">
                  <a:lumMod val="10000"/>
                </a:schemeClr>
              </a:solidFill>
            </a:endParaRPr>
          </a:p>
          <a:p>
            <a:pPr>
              <a:defRPr/>
            </a:pPr>
            <a:r>
              <a:rPr lang="en-US" sz="1050" b="1" dirty="0">
                <a:solidFill>
                  <a:schemeClr val="bg2">
                    <a:lumMod val="10000"/>
                  </a:schemeClr>
                </a:solidFill>
              </a:rPr>
              <a:t>Its mission is to:</a:t>
            </a:r>
          </a:p>
          <a:p>
            <a:pPr marL="285750" indent="-285750">
              <a:buFont typeface="Arial" panose="020B0604020202020204" pitchFamily="34" charset="0"/>
              <a:buChar char="•"/>
              <a:defRPr/>
            </a:pPr>
            <a:r>
              <a:rPr lang="en-US" sz="1050" b="1" dirty="0">
                <a:solidFill>
                  <a:schemeClr val="bg2">
                    <a:lumMod val="10000"/>
                  </a:schemeClr>
                </a:solidFill>
              </a:rPr>
              <a:t>Verification of the treaty providing technical advice and support to the national authority;</a:t>
            </a:r>
          </a:p>
          <a:p>
            <a:pPr marL="285750" indent="-285750">
              <a:buFont typeface="Arial" panose="020B0604020202020204" pitchFamily="34" charset="0"/>
              <a:buChar char="•"/>
              <a:defRPr/>
            </a:pPr>
            <a:r>
              <a:rPr lang="en-US" sz="1050" b="1" dirty="0">
                <a:solidFill>
                  <a:schemeClr val="bg2">
                    <a:lumMod val="10000"/>
                  </a:schemeClr>
                </a:solidFill>
              </a:rPr>
              <a:t>Receive, exploit and analyze the data (seismic, infrasound, hydroacoustic and radionuclides) of the International Monitoring System via the NDC-in-a-box software (SHI-NIAB_Mar2025_Rocky9.5_ver7.2).</a:t>
            </a:r>
            <a:endParaRPr lang="en-GB" sz="800" b="1" dirty="0">
              <a:solidFill>
                <a:schemeClr val="bg2">
                  <a:lumMod val="10000"/>
                </a:schemeClr>
              </a:solidFill>
              <a:cs typeface="Calibri" pitchFamily="34" charset="0"/>
            </a:endParaRPr>
          </a:p>
        </p:txBody>
      </p:sp>
      <p:sp>
        <p:nvSpPr>
          <p:cNvPr id="15" name="TextBox 3">
            <a:extLst>
              <a:ext uri="{FF2B5EF4-FFF2-40B4-BE49-F238E27FC236}">
                <a16:creationId xmlns:a16="http://schemas.microsoft.com/office/drawing/2014/main" id="{143C780A-D306-D9FA-EEC7-455406624C00}"/>
              </a:ext>
            </a:extLst>
          </p:cNvPr>
          <p:cNvSpPr txBox="1"/>
          <p:nvPr/>
        </p:nvSpPr>
        <p:spPr>
          <a:xfrm>
            <a:off x="0" y="659697"/>
            <a:ext cx="12167711" cy="369332"/>
          </a:xfrm>
          <a:prstGeom prst="rect">
            <a:avLst/>
          </a:prstGeom>
          <a:noFill/>
        </p:spPr>
        <p:txBody>
          <a:bodyPr wrap="square" lIns="0" tIns="0" rIns="0" bIns="0" rtlCol="0" anchor="t">
            <a:normAutofit/>
          </a:bodyPr>
          <a:lstStyle/>
          <a:p>
            <a:pPr algn="ctr"/>
            <a:r>
              <a:rPr lang="en-GB" sz="1200" dirty="0">
                <a:solidFill>
                  <a:srgbClr val="1A3A64"/>
                </a:solidFill>
                <a:latin typeface="Arial" panose="020B0604020202020204" pitchFamily="34" charset="0"/>
                <a:cs typeface="Arial" panose="020B0604020202020204" pitchFamily="34" charset="0"/>
              </a:rPr>
              <a:t>PINA-SILAS Franck Davy Rolland</a:t>
            </a:r>
            <a:endParaRPr lang="en-GB" sz="1200" noProof="0" dirty="0">
              <a:solidFill>
                <a:srgbClr val="1A3A64"/>
              </a:solidFill>
              <a:latin typeface="Arial" panose="020B0604020202020204" pitchFamily="34" charset="0"/>
              <a:cs typeface="Arial" panose="020B0604020202020204" pitchFamily="34" charset="0"/>
            </a:endParaRPr>
          </a:p>
        </p:txBody>
      </p:sp>
      <p:sp>
        <p:nvSpPr>
          <p:cNvPr id="24" name="TextBox 3">
            <a:extLst>
              <a:ext uri="{FF2B5EF4-FFF2-40B4-BE49-F238E27FC236}">
                <a16:creationId xmlns:a16="http://schemas.microsoft.com/office/drawing/2014/main" id="{A34004C7-4749-B7E3-E7D7-B3572BC231EF}"/>
              </a:ext>
            </a:extLst>
          </p:cNvPr>
          <p:cNvSpPr txBox="1"/>
          <p:nvPr/>
        </p:nvSpPr>
        <p:spPr>
          <a:xfrm>
            <a:off x="137713" y="1087945"/>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 Mission of NDC Congo</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18369" y="1087945"/>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II. Technical analysis</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50531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III. Conclusion</a:t>
            </a:r>
          </a:p>
        </p:txBody>
      </p:sp>
      <p:pic>
        <p:nvPicPr>
          <p:cNvPr id="3" name="Picture 2">
            <a:extLst>
              <a:ext uri="{FF2B5EF4-FFF2-40B4-BE49-F238E27FC236}">
                <a16:creationId xmlns:a16="http://schemas.microsoft.com/office/drawing/2014/main" id="{BF98DAB6-A419-21B5-7E35-16576274B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3212" y="1250"/>
            <a:ext cx="17145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1">
            <a:extLst>
              <a:ext uri="{FF2B5EF4-FFF2-40B4-BE49-F238E27FC236}">
                <a16:creationId xmlns:a16="http://schemas.microsoft.com/office/drawing/2014/main" id="{001F7F0A-58FC-F102-EEA8-392D7B71D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8711" y="2887978"/>
            <a:ext cx="1804987"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4">
            <a:extLst>
              <a:ext uri="{FF2B5EF4-FFF2-40B4-BE49-F238E27FC236}">
                <a16:creationId xmlns:a16="http://schemas.microsoft.com/office/drawing/2014/main" id="{6A321E4B-882E-6C4C-E858-DC5336E0A5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5207" y="3347842"/>
            <a:ext cx="2207364" cy="133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25">
            <a:extLst>
              <a:ext uri="{FF2B5EF4-FFF2-40B4-BE49-F238E27FC236}">
                <a16:creationId xmlns:a16="http://schemas.microsoft.com/office/drawing/2014/main" id="{64F555E6-F03F-C247-79EC-AAB5118FD9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7672" y="1584489"/>
            <a:ext cx="1838218" cy="147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7">
            <a:extLst>
              <a:ext uri="{FF2B5EF4-FFF2-40B4-BE49-F238E27FC236}">
                <a16:creationId xmlns:a16="http://schemas.microsoft.com/office/drawing/2014/main" id="{5B82CC83-5648-57C5-1B31-3E7943DB86EC}"/>
              </a:ext>
            </a:extLst>
          </p:cNvPr>
          <p:cNvSpPr txBox="1">
            <a:spLocks noChangeArrowheads="1"/>
          </p:cNvSpPr>
          <p:nvPr/>
        </p:nvSpPr>
        <p:spPr bwMode="auto">
          <a:xfrm>
            <a:off x="4118711" y="4686640"/>
            <a:ext cx="1804986" cy="314173"/>
          </a:xfrm>
          <a:prstGeom prst="rect">
            <a:avLst/>
          </a:prstGeom>
          <a:solidFill>
            <a:schemeClr val="bg1">
              <a:lumMod val="85000"/>
            </a:schemeClr>
          </a:solidFill>
          <a:ln w="12700">
            <a:noFill/>
            <a:miter lim="800000"/>
            <a:headEnd/>
            <a:tailEnd/>
          </a:ln>
          <a:effectLst>
            <a:outerShdw dist="28398" dir="3806097" algn="ctr" rotWithShape="0">
              <a:schemeClr val="accent5">
                <a:lumMod val="50000"/>
                <a:lumOff val="0"/>
                <a:alpha val="50000"/>
              </a:schemeClr>
            </a:outerShdw>
          </a:effectLst>
        </p:spPr>
        <p:txBody>
          <a:bodyPr upright="1"/>
          <a:lstStyle/>
          <a:p>
            <a:pPr algn="ctr">
              <a:lnSpc>
                <a:spcPct val="115000"/>
              </a:lnSpc>
              <a:spcAft>
                <a:spcPts val="1000"/>
              </a:spcAft>
              <a:defRPr/>
            </a:pPr>
            <a:r>
              <a:rPr lang="en-US" sz="900" b="1" dirty="0">
                <a:latin typeface="Calibri" panose="020F0502020204030204" pitchFamily="34" charset="0"/>
                <a:ea typeface="Calibri" panose="020F0502020204030204" pitchFamily="34" charset="0"/>
                <a:cs typeface="Times New Roman" panose="02020603050405020304" pitchFamily="18" charset="0"/>
              </a:rPr>
              <a:t>The location on map</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defRPr/>
            </a:pPr>
            <a:r>
              <a:rPr lang="fr-FR" sz="900" dirty="0">
                <a:latin typeface="Calibri" panose="020F050202020403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0">
            <a:extLst>
              <a:ext uri="{FF2B5EF4-FFF2-40B4-BE49-F238E27FC236}">
                <a16:creationId xmlns:a16="http://schemas.microsoft.com/office/drawing/2014/main" id="{CA85C67A-EF8B-9EF3-D311-2350475A6022}"/>
              </a:ext>
            </a:extLst>
          </p:cNvPr>
          <p:cNvSpPr txBox="1">
            <a:spLocks noChangeArrowheads="1"/>
          </p:cNvSpPr>
          <p:nvPr/>
        </p:nvSpPr>
        <p:spPr bwMode="auto">
          <a:xfrm>
            <a:off x="6377671" y="3058095"/>
            <a:ext cx="1838218" cy="182410"/>
          </a:xfrm>
          <a:prstGeom prst="rect">
            <a:avLst/>
          </a:prstGeom>
          <a:solidFill>
            <a:schemeClr val="bg1">
              <a:lumMod val="85000"/>
            </a:schemeClr>
          </a:solidFill>
          <a:ln w="12700">
            <a:noFill/>
            <a:miter lim="800000"/>
            <a:headEnd/>
            <a:tailEnd/>
          </a:ln>
          <a:effectLst>
            <a:outerShdw dist="28398" dir="3806097" algn="ctr" rotWithShape="0">
              <a:schemeClr val="accent5">
                <a:lumMod val="50000"/>
                <a:lumOff val="0"/>
                <a:alpha val="50000"/>
              </a:schemeClr>
            </a:outerShdw>
          </a:effectLst>
        </p:spPr>
        <p:txBody>
          <a:bodyPr upright="1"/>
          <a:lstStyle/>
          <a:p>
            <a:pPr algn="ctr">
              <a:lnSpc>
                <a:spcPct val="115000"/>
              </a:lnSpc>
              <a:spcAft>
                <a:spcPts val="1000"/>
              </a:spcAft>
              <a:defRPr/>
            </a:pPr>
            <a:r>
              <a:rPr lang="en-US" sz="900" b="1" dirty="0">
                <a:latin typeface="Calibri" panose="020F0502020204030204" pitchFamily="34" charset="0"/>
                <a:ea typeface="Calibri" panose="020F0502020204030204" pitchFamily="34" charset="0"/>
                <a:cs typeface="Times New Roman" panose="02020603050405020304" pitchFamily="18" charset="0"/>
              </a:rPr>
              <a:t>The locate event</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23">
            <a:extLst>
              <a:ext uri="{FF2B5EF4-FFF2-40B4-BE49-F238E27FC236}">
                <a16:creationId xmlns:a16="http://schemas.microsoft.com/office/drawing/2014/main" id="{4B51F1F1-4494-FF01-27CD-F9D4B587FBD4}"/>
              </a:ext>
            </a:extLst>
          </p:cNvPr>
          <p:cNvSpPr txBox="1">
            <a:spLocks noChangeArrowheads="1"/>
          </p:cNvSpPr>
          <p:nvPr/>
        </p:nvSpPr>
        <p:spPr bwMode="auto">
          <a:xfrm>
            <a:off x="6102648" y="4649176"/>
            <a:ext cx="2020887" cy="242888"/>
          </a:xfrm>
          <a:prstGeom prst="rect">
            <a:avLst/>
          </a:prstGeom>
          <a:solidFill>
            <a:schemeClr val="bg1">
              <a:lumMod val="85000"/>
            </a:schemeClr>
          </a:solidFill>
          <a:ln w="12700">
            <a:noFill/>
            <a:miter lim="800000"/>
            <a:headEnd/>
            <a:tailEnd/>
          </a:ln>
          <a:effectLst>
            <a:outerShdw dist="28398" dir="3806097" algn="ctr" rotWithShape="0">
              <a:schemeClr val="accent5">
                <a:lumMod val="50000"/>
                <a:lumOff val="0"/>
                <a:alpha val="50000"/>
              </a:schemeClr>
            </a:outerShdw>
          </a:effectLst>
        </p:spPr>
        <p:txBody>
          <a:bodyPr upright="1"/>
          <a:lstStyle/>
          <a:p>
            <a:pPr>
              <a:lnSpc>
                <a:spcPct val="115000"/>
              </a:lnSpc>
              <a:spcAft>
                <a:spcPts val="1000"/>
              </a:spcAft>
              <a:defRPr/>
            </a:pPr>
            <a:r>
              <a:rPr lang="en-US" sz="900" b="1" dirty="0">
                <a:latin typeface="Calibri" panose="020F0502020204030204" pitchFamily="34" charset="0"/>
                <a:ea typeface="Calibri" panose="020F0502020204030204" pitchFamily="34" charset="0"/>
                <a:cs typeface="Times New Roman" panose="02020603050405020304" pitchFamily="18" charset="0"/>
              </a:rPr>
              <a:t>Bulletin of results our seismic analysis</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3">
            <a:extLst>
              <a:ext uri="{FF2B5EF4-FFF2-40B4-BE49-F238E27FC236}">
                <a16:creationId xmlns:a16="http://schemas.microsoft.com/office/drawing/2014/main" id="{FD2BD902-C710-0278-D255-A3227724FB54}"/>
              </a:ext>
            </a:extLst>
          </p:cNvPr>
          <p:cNvSpPr txBox="1"/>
          <p:nvPr/>
        </p:nvSpPr>
        <p:spPr>
          <a:xfrm>
            <a:off x="4169568" y="1362351"/>
            <a:ext cx="4018335" cy="17761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lgn="ctr">
              <a:buFont typeface="Wingdings" panose="05000000000000000000" pitchFamily="2" charset="2"/>
              <a:buChar char="v"/>
            </a:pPr>
            <a:r>
              <a:rPr lang="en-GB" sz="1200" noProof="0" dirty="0">
                <a:solidFill>
                  <a:srgbClr val="FF0000"/>
                </a:solidFill>
              </a:rPr>
              <a:t>How </a:t>
            </a:r>
            <a:r>
              <a:rPr lang="en-US" sz="1200" dirty="0">
                <a:solidFill>
                  <a:srgbClr val="FF0000"/>
                </a:solidFill>
              </a:rPr>
              <a:t>to use </a:t>
            </a:r>
            <a:r>
              <a:rPr lang="en-US" sz="1200" dirty="0" err="1">
                <a:solidFill>
                  <a:srgbClr val="FF0000"/>
                </a:solidFill>
              </a:rPr>
              <a:t>Geotool</a:t>
            </a:r>
            <a:r>
              <a:rPr lang="en-US" sz="1200" dirty="0">
                <a:solidFill>
                  <a:srgbClr val="FF0000"/>
                </a:solidFill>
              </a:rPr>
              <a:t> to analyze seismic data DPRK event</a:t>
            </a:r>
            <a:endParaRPr lang="en-GB" sz="1200" noProof="0" dirty="0">
              <a:solidFill>
                <a:srgbClr val="FF0000"/>
              </a:solidFill>
            </a:endParaRPr>
          </a:p>
        </p:txBody>
      </p:sp>
      <p:sp>
        <p:nvSpPr>
          <p:cNvPr id="31" name="TextBox 3">
            <a:extLst>
              <a:ext uri="{FF2B5EF4-FFF2-40B4-BE49-F238E27FC236}">
                <a16:creationId xmlns:a16="http://schemas.microsoft.com/office/drawing/2014/main" id="{419A5A71-ABA9-4D7D-2A32-02E77850ACD4}"/>
              </a:ext>
            </a:extLst>
          </p:cNvPr>
          <p:cNvSpPr txBox="1"/>
          <p:nvPr/>
        </p:nvSpPr>
        <p:spPr>
          <a:xfrm>
            <a:off x="4118369" y="5079841"/>
            <a:ext cx="4064202" cy="374009"/>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lgn="ctr">
              <a:buFont typeface="Wingdings" panose="05000000000000000000" pitchFamily="2" charset="2"/>
              <a:buChar char="v"/>
            </a:pPr>
            <a:r>
              <a:rPr lang="en-GB" sz="1200" noProof="0" dirty="0">
                <a:solidFill>
                  <a:srgbClr val="FF0000"/>
                </a:solidFill>
              </a:rPr>
              <a:t>How </a:t>
            </a:r>
            <a:r>
              <a:rPr lang="en-US" sz="1200" dirty="0">
                <a:solidFill>
                  <a:srgbClr val="FF0000"/>
                </a:solidFill>
              </a:rPr>
              <a:t>to use GPMCC to analyze infrasound data the explosion of an ammunition depot </a:t>
            </a:r>
            <a:endParaRPr lang="en-GB" sz="1200" dirty="0">
              <a:solidFill>
                <a:srgbClr val="FF0000"/>
              </a:solidFill>
            </a:endParaRPr>
          </a:p>
        </p:txBody>
      </p:sp>
      <p:sp>
        <p:nvSpPr>
          <p:cNvPr id="33" name="Text Box 20">
            <a:extLst>
              <a:ext uri="{FF2B5EF4-FFF2-40B4-BE49-F238E27FC236}">
                <a16:creationId xmlns:a16="http://schemas.microsoft.com/office/drawing/2014/main" id="{CD6E5D3C-C4A9-FF1C-DEAB-C6101A4A5B9F}"/>
              </a:ext>
            </a:extLst>
          </p:cNvPr>
          <p:cNvSpPr txBox="1">
            <a:spLocks noChangeArrowheads="1"/>
          </p:cNvSpPr>
          <p:nvPr/>
        </p:nvSpPr>
        <p:spPr bwMode="auto">
          <a:xfrm>
            <a:off x="4118369" y="6567900"/>
            <a:ext cx="1205135" cy="235092"/>
          </a:xfrm>
          <a:prstGeom prst="rect">
            <a:avLst/>
          </a:prstGeom>
          <a:gradFill rotWithShape="0">
            <a:gsLst>
              <a:gs pos="0">
                <a:schemeClr val="lt1">
                  <a:lumMod val="100000"/>
                  <a:lumOff val="0"/>
                </a:schemeClr>
              </a:gs>
              <a:gs pos="100000">
                <a:schemeClr val="accent5">
                  <a:lumMod val="40000"/>
                  <a:lumOff val="60000"/>
                </a:schemeClr>
              </a:gs>
            </a:gsLst>
            <a:lin ang="5400000" scaled="1"/>
          </a:gradFill>
          <a:ln w="12700">
            <a:solidFill>
              <a:schemeClr val="accent5">
                <a:lumMod val="60000"/>
                <a:lumOff val="40000"/>
              </a:schemeClr>
            </a:solidFill>
            <a:miter lim="800000"/>
            <a:headEnd/>
            <a:tailEnd/>
          </a:ln>
          <a:effectLst>
            <a:outerShdw dist="28398" dir="3806097" algn="ctr" rotWithShape="0">
              <a:schemeClr val="accent5">
                <a:lumMod val="50000"/>
                <a:lumOff val="0"/>
                <a:alpha val="50000"/>
              </a:schemeClr>
            </a:outerShdw>
          </a:effectLst>
        </p:spPr>
        <p:txBody>
          <a:bodyPr upright="1"/>
          <a:lstStyle/>
          <a:p>
            <a:pPr algn="ctr">
              <a:lnSpc>
                <a:spcPct val="115000"/>
              </a:lnSpc>
              <a:spcAft>
                <a:spcPts val="1000"/>
              </a:spcAft>
              <a:defRPr/>
            </a:pPr>
            <a:r>
              <a:rPr lang="fr-FR" sz="1100" dirty="0"/>
              <a:t>Open GPMCC</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5" name="Image 13">
            <a:extLst>
              <a:ext uri="{FF2B5EF4-FFF2-40B4-BE49-F238E27FC236}">
                <a16:creationId xmlns:a16="http://schemas.microsoft.com/office/drawing/2014/main" id="{FCB9612B-364D-251D-A857-F7428732DC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4376" y="5527352"/>
            <a:ext cx="1342560" cy="96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 15">
            <a:extLst>
              <a:ext uri="{FF2B5EF4-FFF2-40B4-BE49-F238E27FC236}">
                <a16:creationId xmlns:a16="http://schemas.microsoft.com/office/drawing/2014/main" id="{F1EA3BD2-4188-CC49-88AB-DC5436FB19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4289" y="1611817"/>
            <a:ext cx="1948992" cy="113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Image 16">
            <a:extLst>
              <a:ext uri="{FF2B5EF4-FFF2-40B4-BE49-F238E27FC236}">
                <a16:creationId xmlns:a16="http://schemas.microsoft.com/office/drawing/2014/main" id="{1F4EFF02-7D57-BCBB-7A1D-67359E6373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64657" y="1622250"/>
            <a:ext cx="1787014" cy="113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 17">
            <a:extLst>
              <a:ext uri="{FF2B5EF4-FFF2-40B4-BE49-F238E27FC236}">
                <a16:creationId xmlns:a16="http://schemas.microsoft.com/office/drawing/2014/main" id="{90E57DE1-57D9-50C8-226B-8F604FD142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24122" y="3258235"/>
            <a:ext cx="196512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Image 18">
            <a:extLst>
              <a:ext uri="{FF2B5EF4-FFF2-40B4-BE49-F238E27FC236}">
                <a16:creationId xmlns:a16="http://schemas.microsoft.com/office/drawing/2014/main" id="{CF867F2C-FAD7-DCF5-D565-81CC7C3488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03281" y="3302847"/>
            <a:ext cx="1934953"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20">
            <a:extLst>
              <a:ext uri="{FF2B5EF4-FFF2-40B4-BE49-F238E27FC236}">
                <a16:creationId xmlns:a16="http://schemas.microsoft.com/office/drawing/2014/main" id="{730D6AC8-BE7B-B8E2-353B-A3B6D29FD0ED}"/>
              </a:ext>
            </a:extLst>
          </p:cNvPr>
          <p:cNvSpPr txBox="1">
            <a:spLocks noChangeArrowheads="1"/>
          </p:cNvSpPr>
          <p:nvPr/>
        </p:nvSpPr>
        <p:spPr bwMode="auto">
          <a:xfrm>
            <a:off x="5351453" y="6599284"/>
            <a:ext cx="1461164" cy="215901"/>
          </a:xfrm>
          <a:prstGeom prst="rect">
            <a:avLst/>
          </a:prstGeom>
          <a:gradFill rotWithShape="0">
            <a:gsLst>
              <a:gs pos="0">
                <a:schemeClr val="lt1">
                  <a:lumMod val="100000"/>
                  <a:lumOff val="0"/>
                </a:schemeClr>
              </a:gs>
              <a:gs pos="100000">
                <a:schemeClr val="accent5">
                  <a:lumMod val="40000"/>
                  <a:lumOff val="60000"/>
                </a:schemeClr>
              </a:gs>
            </a:gsLst>
            <a:lin ang="5400000" scaled="1"/>
          </a:gradFill>
          <a:ln w="12700">
            <a:solidFill>
              <a:schemeClr val="accent5">
                <a:lumMod val="60000"/>
                <a:lumOff val="40000"/>
              </a:schemeClr>
            </a:solidFill>
            <a:miter lim="800000"/>
            <a:headEnd/>
            <a:tailEnd/>
          </a:ln>
          <a:effectLst>
            <a:outerShdw dist="28398" dir="3806097" algn="ctr" rotWithShape="0">
              <a:schemeClr val="accent5">
                <a:lumMod val="50000"/>
                <a:lumOff val="0"/>
                <a:alpha val="50000"/>
              </a:schemeClr>
            </a:outerShdw>
          </a:effectLst>
        </p:spPr>
        <p:txBody>
          <a:bodyPr upright="1"/>
          <a:lstStyle/>
          <a:p>
            <a:pPr algn="ctr">
              <a:lnSpc>
                <a:spcPct val="115000"/>
              </a:lnSpc>
              <a:spcAft>
                <a:spcPts val="1000"/>
              </a:spcAft>
              <a:defRPr/>
            </a:pPr>
            <a:r>
              <a:rPr lang="fr-FR" sz="1100" dirty="0"/>
              <a:t>Download the data</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0">
            <a:extLst>
              <a:ext uri="{FF2B5EF4-FFF2-40B4-BE49-F238E27FC236}">
                <a16:creationId xmlns:a16="http://schemas.microsoft.com/office/drawing/2014/main" id="{FB7A6AC6-9146-7D37-0387-02ECF791C65D}"/>
              </a:ext>
            </a:extLst>
          </p:cNvPr>
          <p:cNvSpPr txBox="1">
            <a:spLocks noChangeArrowheads="1"/>
          </p:cNvSpPr>
          <p:nvPr/>
        </p:nvSpPr>
        <p:spPr bwMode="auto">
          <a:xfrm>
            <a:off x="6812617" y="6491700"/>
            <a:ext cx="1443823" cy="327347"/>
          </a:xfrm>
          <a:prstGeom prst="rect">
            <a:avLst/>
          </a:prstGeom>
          <a:gradFill rotWithShape="0">
            <a:gsLst>
              <a:gs pos="0">
                <a:schemeClr val="lt1">
                  <a:lumMod val="100000"/>
                  <a:lumOff val="0"/>
                </a:schemeClr>
              </a:gs>
              <a:gs pos="100000">
                <a:schemeClr val="accent5">
                  <a:lumMod val="40000"/>
                  <a:lumOff val="60000"/>
                </a:schemeClr>
              </a:gs>
            </a:gsLst>
            <a:lin ang="5400000" scaled="1"/>
          </a:gradFill>
          <a:ln w="12700">
            <a:solidFill>
              <a:schemeClr val="accent5">
                <a:lumMod val="60000"/>
                <a:lumOff val="40000"/>
              </a:schemeClr>
            </a:solidFill>
            <a:miter lim="800000"/>
            <a:headEnd/>
            <a:tailEnd/>
          </a:ln>
          <a:effectLst>
            <a:outerShdw dist="28398" dir="3806097" algn="ctr" rotWithShape="0">
              <a:schemeClr val="accent5">
                <a:lumMod val="50000"/>
                <a:lumOff val="0"/>
                <a:alpha val="50000"/>
              </a:schemeClr>
            </a:outerShdw>
          </a:effectLst>
        </p:spPr>
        <p:txBody>
          <a:bodyPr upright="1"/>
          <a:lstStyle/>
          <a:p>
            <a:pPr algn="ctr">
              <a:lnSpc>
                <a:spcPct val="115000"/>
              </a:lnSpc>
              <a:spcAft>
                <a:spcPts val="1000"/>
              </a:spcAft>
              <a:defRPr/>
            </a:pPr>
            <a:r>
              <a:rPr lang="en-US" sz="900" dirty="0"/>
              <a:t>Configure the executable by setting the rules.</a:t>
            </a:r>
            <a:endParaRPr lang="fr-FR"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0">
            <a:extLst>
              <a:ext uri="{FF2B5EF4-FFF2-40B4-BE49-F238E27FC236}">
                <a16:creationId xmlns:a16="http://schemas.microsoft.com/office/drawing/2014/main" id="{4573D137-1CA0-E5C1-F2E9-D1B5A29055AE}"/>
              </a:ext>
            </a:extLst>
          </p:cNvPr>
          <p:cNvSpPr txBox="1">
            <a:spLocks noChangeArrowheads="1"/>
          </p:cNvSpPr>
          <p:nvPr/>
        </p:nvSpPr>
        <p:spPr bwMode="auto">
          <a:xfrm>
            <a:off x="8324121" y="4737466"/>
            <a:ext cx="3914111" cy="294157"/>
          </a:xfrm>
          <a:prstGeom prst="rect">
            <a:avLst/>
          </a:prstGeom>
          <a:gradFill rotWithShape="0">
            <a:gsLst>
              <a:gs pos="0">
                <a:schemeClr val="lt1">
                  <a:lumMod val="100000"/>
                  <a:lumOff val="0"/>
                </a:schemeClr>
              </a:gs>
              <a:gs pos="100000">
                <a:schemeClr val="accent5">
                  <a:lumMod val="40000"/>
                  <a:lumOff val="60000"/>
                </a:schemeClr>
              </a:gs>
            </a:gsLst>
            <a:lin ang="5400000" scaled="1"/>
          </a:gradFill>
          <a:ln w="12700">
            <a:solidFill>
              <a:schemeClr val="accent5">
                <a:lumMod val="60000"/>
                <a:lumOff val="40000"/>
              </a:schemeClr>
            </a:solidFill>
            <a:miter lim="800000"/>
            <a:headEnd/>
            <a:tailEnd/>
          </a:ln>
          <a:effectLst>
            <a:outerShdw dist="28398" dir="3806097" algn="ctr" rotWithShape="0">
              <a:schemeClr val="accent5">
                <a:lumMod val="50000"/>
                <a:lumOff val="0"/>
                <a:alpha val="50000"/>
              </a:schemeClr>
            </a:outerShdw>
          </a:effectLst>
        </p:spPr>
        <p:txBody>
          <a:bodyPr upright="1"/>
          <a:lstStyle/>
          <a:p>
            <a:pPr algn="ctr">
              <a:lnSpc>
                <a:spcPct val="115000"/>
              </a:lnSpc>
              <a:spcAft>
                <a:spcPts val="1000"/>
              </a:spcAft>
              <a:defRPr/>
            </a:pPr>
            <a:r>
              <a:rPr lang="en-US" sz="1100" dirty="0"/>
              <a:t>Our results with the azimuth of the stations</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20">
            <a:extLst>
              <a:ext uri="{FF2B5EF4-FFF2-40B4-BE49-F238E27FC236}">
                <a16:creationId xmlns:a16="http://schemas.microsoft.com/office/drawing/2014/main" id="{5F856DC8-ACB8-8726-A856-1840EFE5CC53}"/>
              </a:ext>
            </a:extLst>
          </p:cNvPr>
          <p:cNvSpPr txBox="1">
            <a:spLocks noChangeArrowheads="1"/>
          </p:cNvSpPr>
          <p:nvPr/>
        </p:nvSpPr>
        <p:spPr bwMode="auto">
          <a:xfrm>
            <a:off x="8345102" y="2719768"/>
            <a:ext cx="3846897" cy="378471"/>
          </a:xfrm>
          <a:prstGeom prst="rect">
            <a:avLst/>
          </a:prstGeom>
          <a:gradFill rotWithShape="0">
            <a:gsLst>
              <a:gs pos="0">
                <a:schemeClr val="lt1">
                  <a:lumMod val="100000"/>
                  <a:lumOff val="0"/>
                </a:schemeClr>
              </a:gs>
              <a:gs pos="100000">
                <a:schemeClr val="accent5">
                  <a:lumMod val="40000"/>
                  <a:lumOff val="60000"/>
                </a:schemeClr>
              </a:gs>
            </a:gsLst>
            <a:lin ang="5400000" scaled="1"/>
          </a:gradFill>
          <a:ln w="12700">
            <a:solidFill>
              <a:schemeClr val="accent5">
                <a:lumMod val="60000"/>
                <a:lumOff val="40000"/>
              </a:schemeClr>
            </a:solidFill>
            <a:miter lim="800000"/>
            <a:headEnd/>
            <a:tailEnd/>
          </a:ln>
          <a:effectLst>
            <a:outerShdw dist="28398" dir="3806097" algn="ctr" rotWithShape="0">
              <a:schemeClr val="accent5">
                <a:lumMod val="50000"/>
                <a:lumOff val="0"/>
                <a:alpha val="50000"/>
              </a:schemeClr>
            </a:outerShdw>
          </a:effectLst>
        </p:spPr>
        <p:txBody>
          <a:bodyPr upright="1"/>
          <a:lstStyle/>
          <a:p>
            <a:pPr algn="ctr">
              <a:lnSpc>
                <a:spcPct val="115000"/>
              </a:lnSpc>
              <a:spcAft>
                <a:spcPts val="1000"/>
              </a:spcAft>
              <a:defRPr/>
            </a:pPr>
            <a:r>
              <a:rPr lang="en-US" sz="1100" dirty="0"/>
              <a:t>The execution of the software</a:t>
            </a:r>
            <a:endParaRPr lang="fr-FR" sz="1400" dirty="0">
              <a:ea typeface="Calibri" panose="020F0502020204030204" pitchFamily="34" charset="0"/>
              <a:cs typeface="Times New Roman" panose="02020603050405020304" pitchFamily="18" charset="0"/>
            </a:endParaRPr>
          </a:p>
        </p:txBody>
      </p:sp>
      <p:cxnSp>
        <p:nvCxnSpPr>
          <p:cNvPr id="6" name="Connecteur droit 5">
            <a:extLst>
              <a:ext uri="{FF2B5EF4-FFF2-40B4-BE49-F238E27FC236}">
                <a16:creationId xmlns:a16="http://schemas.microsoft.com/office/drawing/2014/main" id="{6CFD26E5-9CE3-9DF5-3D8D-6E580DC7255C}"/>
              </a:ext>
            </a:extLst>
          </p:cNvPr>
          <p:cNvCxnSpPr/>
          <p:nvPr/>
        </p:nvCxnSpPr>
        <p:spPr>
          <a:xfrm>
            <a:off x="4034219" y="1113345"/>
            <a:ext cx="0" cy="5781902"/>
          </a:xfrm>
          <a:prstGeom prst="line">
            <a:avLst/>
          </a:prstGeom>
          <a:ln w="76200">
            <a:solidFill>
              <a:schemeClr val="bg1">
                <a:lumMod val="85000"/>
              </a:schemeClr>
            </a:solidFill>
            <a:prstDash val="lgDashDotDot"/>
          </a:ln>
        </p:spPr>
        <p:style>
          <a:lnRef idx="2">
            <a:schemeClr val="accent1"/>
          </a:lnRef>
          <a:fillRef idx="0">
            <a:schemeClr val="accent1"/>
          </a:fillRef>
          <a:effectRef idx="1">
            <a:schemeClr val="accent1"/>
          </a:effectRef>
          <a:fontRef idx="minor">
            <a:schemeClr val="tx1"/>
          </a:fontRef>
        </p:style>
      </p:cxnSp>
      <p:cxnSp>
        <p:nvCxnSpPr>
          <p:cNvPr id="12" name="Connecteur droit 11">
            <a:extLst>
              <a:ext uri="{FF2B5EF4-FFF2-40B4-BE49-F238E27FC236}">
                <a16:creationId xmlns:a16="http://schemas.microsoft.com/office/drawing/2014/main" id="{D0040789-E6EE-2914-A9B7-BAFC62FEE3FD}"/>
              </a:ext>
            </a:extLst>
          </p:cNvPr>
          <p:cNvCxnSpPr/>
          <p:nvPr/>
        </p:nvCxnSpPr>
        <p:spPr>
          <a:xfrm>
            <a:off x="8276019" y="1126045"/>
            <a:ext cx="0" cy="5781902"/>
          </a:xfrm>
          <a:prstGeom prst="line">
            <a:avLst/>
          </a:prstGeom>
          <a:ln w="76200">
            <a:solidFill>
              <a:schemeClr val="bg1">
                <a:lumMod val="85000"/>
              </a:schemeClr>
            </a:solidFill>
            <a:prstDash val="lgDashDotDot"/>
          </a:ln>
        </p:spPr>
        <p:style>
          <a:lnRef idx="2">
            <a:schemeClr val="accent1"/>
          </a:lnRef>
          <a:fillRef idx="0">
            <a:schemeClr val="accent1"/>
          </a:fillRef>
          <a:effectRef idx="1">
            <a:schemeClr val="accent1"/>
          </a:effectRef>
          <a:fontRef idx="minor">
            <a:schemeClr val="tx1"/>
          </a:fontRef>
        </p:style>
      </p:cxnSp>
      <p:pic>
        <p:nvPicPr>
          <p:cNvPr id="29" name="Image 28">
            <a:extLst>
              <a:ext uri="{FF2B5EF4-FFF2-40B4-BE49-F238E27FC236}">
                <a16:creationId xmlns:a16="http://schemas.microsoft.com/office/drawing/2014/main" id="{716E3C3C-BE8B-0200-1F26-588CDA68B62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314" y="4900562"/>
            <a:ext cx="2054794" cy="1848391"/>
          </a:xfrm>
          <a:prstGeom prst="rect">
            <a:avLst/>
          </a:prstGeom>
        </p:spPr>
      </p:pic>
      <p:pic>
        <p:nvPicPr>
          <p:cNvPr id="34" name="Image 33">
            <a:extLst>
              <a:ext uri="{FF2B5EF4-FFF2-40B4-BE49-F238E27FC236}">
                <a16:creationId xmlns:a16="http://schemas.microsoft.com/office/drawing/2014/main" id="{0C29E11B-1FDB-16A4-8BD3-5D5143CA496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5107" y="4983613"/>
            <a:ext cx="1926404" cy="1691394"/>
          </a:xfrm>
          <a:prstGeom prst="rect">
            <a:avLst/>
          </a:prstGeom>
        </p:spPr>
      </p:pic>
      <p:pic>
        <p:nvPicPr>
          <p:cNvPr id="42" name="Picture 6" descr="Chin_Mon_expl">
            <a:extLst>
              <a:ext uri="{FF2B5EF4-FFF2-40B4-BE49-F238E27FC236}">
                <a16:creationId xmlns:a16="http://schemas.microsoft.com/office/drawing/2014/main" id="{F78EB736-BE87-B15A-4110-767FF3CF931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4024" t="3876" r="3006"/>
          <a:stretch>
            <a:fillRect/>
          </a:stretch>
        </p:blipFill>
        <p:spPr bwMode="auto">
          <a:xfrm>
            <a:off x="2054138" y="3286741"/>
            <a:ext cx="1925876" cy="163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 47">
            <a:extLst>
              <a:ext uri="{FF2B5EF4-FFF2-40B4-BE49-F238E27FC236}">
                <a16:creationId xmlns:a16="http://schemas.microsoft.com/office/drawing/2014/main" id="{9BDC164C-F4C9-AB30-3E2B-CA8B0AD7D973}"/>
              </a:ext>
            </a:extLst>
          </p:cNvPr>
          <p:cNvPicPr>
            <a:picLocks noChangeAspect="1"/>
          </p:cNvPicPr>
          <p:nvPr/>
        </p:nvPicPr>
        <p:blipFill>
          <a:blip r:embed="rId15"/>
          <a:stretch>
            <a:fillRect/>
          </a:stretch>
        </p:blipFill>
        <p:spPr>
          <a:xfrm>
            <a:off x="33049" y="3282274"/>
            <a:ext cx="2034337" cy="1581538"/>
          </a:xfrm>
          <a:prstGeom prst="rect">
            <a:avLst/>
          </a:prstGeom>
        </p:spPr>
      </p:pic>
      <p:pic>
        <p:nvPicPr>
          <p:cNvPr id="49" name="Image 48">
            <a:extLst>
              <a:ext uri="{FF2B5EF4-FFF2-40B4-BE49-F238E27FC236}">
                <a16:creationId xmlns:a16="http://schemas.microsoft.com/office/drawing/2014/main" id="{53EE7C4F-D02F-465F-E458-32D9AA068ACE}"/>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32453" y="5532193"/>
            <a:ext cx="1231601" cy="1022350"/>
          </a:xfrm>
          <a:prstGeom prst="rect">
            <a:avLst/>
          </a:prstGeom>
          <a:noFill/>
          <a:ln>
            <a:noFill/>
          </a:ln>
        </p:spPr>
      </p:pic>
      <p:pic>
        <p:nvPicPr>
          <p:cNvPr id="50" name="Image 49">
            <a:extLst>
              <a:ext uri="{FF2B5EF4-FFF2-40B4-BE49-F238E27FC236}">
                <a16:creationId xmlns:a16="http://schemas.microsoft.com/office/drawing/2014/main" id="{9C77782B-86DE-10B1-6912-85055EED6450}"/>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83633" y="5545550"/>
            <a:ext cx="1461164" cy="1071171"/>
          </a:xfrm>
          <a:prstGeom prst="rect">
            <a:avLst/>
          </a:prstGeom>
          <a:noFill/>
          <a:ln>
            <a:noFill/>
          </a:ln>
        </p:spPr>
      </p:pic>
      <p:cxnSp>
        <p:nvCxnSpPr>
          <p:cNvPr id="51" name="AutoShape 5">
            <a:extLst>
              <a:ext uri="{FF2B5EF4-FFF2-40B4-BE49-F238E27FC236}">
                <a16:creationId xmlns:a16="http://schemas.microsoft.com/office/drawing/2014/main" id="{E0F9637D-86F5-4335-4B45-086B2544D63A}"/>
              </a:ext>
            </a:extLst>
          </p:cNvPr>
          <p:cNvCxnSpPr>
            <a:cxnSpLocks noChangeShapeType="1"/>
          </p:cNvCxnSpPr>
          <p:nvPr/>
        </p:nvCxnSpPr>
        <p:spPr bwMode="auto">
          <a:xfrm flipV="1">
            <a:off x="9083842" y="4547534"/>
            <a:ext cx="348916" cy="18144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 name="AutoShape 5">
            <a:extLst>
              <a:ext uri="{FF2B5EF4-FFF2-40B4-BE49-F238E27FC236}">
                <a16:creationId xmlns:a16="http://schemas.microsoft.com/office/drawing/2014/main" id="{1821F1C1-FAAD-8485-1E02-D0441D53B4CF}"/>
              </a:ext>
            </a:extLst>
          </p:cNvPr>
          <p:cNvCxnSpPr>
            <a:cxnSpLocks noChangeShapeType="1"/>
          </p:cNvCxnSpPr>
          <p:nvPr/>
        </p:nvCxnSpPr>
        <p:spPr bwMode="auto">
          <a:xfrm flipH="1" flipV="1">
            <a:off x="11447987" y="4567857"/>
            <a:ext cx="241897" cy="13752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6C955B92-1A58-3FAB-119E-830FAEB4955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169568" y="1555850"/>
            <a:ext cx="1214065" cy="1191797"/>
          </a:xfrm>
          <a:prstGeom prst="rect">
            <a:avLst/>
          </a:prstGeom>
        </p:spPr>
      </p:pic>
      <p:pic>
        <p:nvPicPr>
          <p:cNvPr id="4" name="Image 3">
            <a:extLst>
              <a:ext uri="{FF2B5EF4-FFF2-40B4-BE49-F238E27FC236}">
                <a16:creationId xmlns:a16="http://schemas.microsoft.com/office/drawing/2014/main" id="{8BB44171-C32D-ACBD-DC7B-70379B43700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143455" y="1552224"/>
            <a:ext cx="1214063" cy="1214063"/>
          </a:xfrm>
          <a:prstGeom prst="rect">
            <a:avLst/>
          </a:prstGeom>
        </p:spPr>
      </p:pic>
      <p:sp>
        <p:nvSpPr>
          <p:cNvPr id="22" name="Text Box 18">
            <a:extLst>
              <a:ext uri="{FF2B5EF4-FFF2-40B4-BE49-F238E27FC236}">
                <a16:creationId xmlns:a16="http://schemas.microsoft.com/office/drawing/2014/main" id="{BCD6002F-07D7-6E44-BD45-0E742E7CF01C}"/>
              </a:ext>
            </a:extLst>
          </p:cNvPr>
          <p:cNvSpPr txBox="1">
            <a:spLocks noChangeArrowheads="1"/>
          </p:cNvSpPr>
          <p:nvPr/>
        </p:nvSpPr>
        <p:spPr bwMode="auto">
          <a:xfrm>
            <a:off x="4156469" y="2699808"/>
            <a:ext cx="2077343" cy="404812"/>
          </a:xfrm>
          <a:prstGeom prst="rect">
            <a:avLst/>
          </a:prstGeom>
          <a:solidFill>
            <a:schemeClr val="bg1">
              <a:lumMod val="85000"/>
            </a:schemeClr>
          </a:solidFill>
          <a:ln w="12700">
            <a:noFill/>
            <a:miter lim="800000"/>
            <a:headEnd/>
            <a:tailEnd/>
          </a:ln>
          <a:effectLst>
            <a:outerShdw dist="28398" dir="3806097" algn="ctr" rotWithShape="0">
              <a:schemeClr val="accent5">
                <a:lumMod val="50000"/>
                <a:lumOff val="0"/>
                <a:alpha val="50000"/>
              </a:schemeClr>
            </a:outerShdw>
          </a:effectLst>
        </p:spPr>
        <p:txBody>
          <a:bodyPr upright="1"/>
          <a:lstStyle/>
          <a:p>
            <a:pPr>
              <a:lnSpc>
                <a:spcPct val="115000"/>
              </a:lnSpc>
              <a:spcAft>
                <a:spcPts val="1000"/>
              </a:spcAft>
              <a:defRPr/>
            </a:pPr>
            <a:r>
              <a:rPr lang="en-US" sz="900" b="1" dirty="0">
                <a:latin typeface="Calibri" panose="020F0502020204030204" pitchFamily="34" charset="0"/>
                <a:ea typeface="Calibri" panose="020F0502020204030204" pitchFamily="34" charset="0"/>
                <a:cs typeface="Times New Roman" panose="02020603050405020304" pitchFamily="18" charset="0"/>
              </a:rPr>
              <a:t>The beam for obtain the good signal for array station</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AutoShape 5">
            <a:extLst>
              <a:ext uri="{FF2B5EF4-FFF2-40B4-BE49-F238E27FC236}">
                <a16:creationId xmlns:a16="http://schemas.microsoft.com/office/drawing/2014/main" id="{E79814B1-0442-BCCC-8A26-3B920303E21B}"/>
              </a:ext>
            </a:extLst>
          </p:cNvPr>
          <p:cNvCxnSpPr>
            <a:cxnSpLocks noChangeShapeType="1"/>
          </p:cNvCxnSpPr>
          <p:nvPr/>
        </p:nvCxnSpPr>
        <p:spPr bwMode="auto">
          <a:xfrm flipV="1">
            <a:off x="6233812" y="2393548"/>
            <a:ext cx="0" cy="70469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542376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0</TotalTime>
  <Words>337</Words>
  <Application>Microsoft Office PowerPoint</Application>
  <PresentationFormat>Grand écran</PresentationFormat>
  <Paragraphs>34</Paragraphs>
  <Slides>2</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Aptos</vt:lpstr>
      <vt:lpstr>Aptos Display</vt:lpstr>
      <vt:lpstr>Arial</vt:lpstr>
      <vt:lpstr>Calibri</vt:lpstr>
      <vt:lpstr>Wingdings</vt:lpstr>
      <vt:lpstr>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NDC USER</dc:creator>
  <cp:lastModifiedBy>NDC USER</cp:lastModifiedBy>
  <cp:revision>7</cp:revision>
  <dcterms:created xsi:type="dcterms:W3CDTF">2025-07-07T11:11:47Z</dcterms:created>
  <dcterms:modified xsi:type="dcterms:W3CDTF">2025-07-08T15:51:39Z</dcterms:modified>
</cp:coreProperties>
</file>