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9" r:id="rId3"/>
    <p:sldId id="265" r:id="rId4"/>
    <p:sldId id="264" r:id="rId5"/>
    <p:sldId id="266" r:id="rId6"/>
    <p:sldId id="260"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Slides" id="{AA65376A-F1B8-4985-9D91-856E127C1E0B}">
          <p14:sldIdLst>
            <p14:sldId id="257"/>
            <p14:sldId id="259"/>
            <p14:sldId id="265"/>
            <p14:sldId id="264"/>
            <p14:sldId id="266"/>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4" d="100"/>
          <a:sy n="74" d="100"/>
        </p:scale>
        <p:origin x="1042" y="2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D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3938C3-6637-4B28-ACF9-67FBC902675D}" type="datetimeFigureOut">
              <a:rPr lang="es-DO" smtClean="0"/>
              <a:t>4/8/2025</a:t>
            </a:fld>
            <a:endParaRPr lang="es-D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D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D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4F31B2-E4BC-4C92-83D6-54547A363D45}" type="slidenum">
              <a:rPr lang="es-DO" smtClean="0"/>
              <a:t>‹Nº›</a:t>
            </a:fld>
            <a:endParaRPr lang="es-DO"/>
          </a:p>
        </p:txBody>
      </p:sp>
    </p:spTree>
    <p:extLst>
      <p:ext uri="{BB962C8B-B14F-4D97-AF65-F5344CB8AC3E}">
        <p14:creationId xmlns:p14="http://schemas.microsoft.com/office/powerpoint/2010/main" val="2241349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fld id="{BA4F31B2-E4BC-4C92-83D6-54547A363D45}" type="slidenum">
              <a:rPr lang="es-DO" smtClean="0"/>
              <a:t>2</a:t>
            </a:fld>
            <a:endParaRPr lang="es-DO"/>
          </a:p>
        </p:txBody>
      </p:sp>
    </p:spTree>
    <p:extLst>
      <p:ext uri="{BB962C8B-B14F-4D97-AF65-F5344CB8AC3E}">
        <p14:creationId xmlns:p14="http://schemas.microsoft.com/office/powerpoint/2010/main" val="419466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04.08.2025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s-ES"/>
              <a:t>Haga clic para modificar el estilo de título del patrón</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04.08.2025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04.08.2025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s-ES"/>
              <a:t>Haga clic para modificar el estilo de título del patrón</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04.08.2025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04.08.2025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s-ES"/>
              <a:t>Haga clic para modificar el estilo de título del patrón</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04.08.2025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04.08.2025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s-ES"/>
              <a:t>Haga clic para modificar el estilo de título del patrón</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04.08.2025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04.08.2025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04.08.2025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04.08.2025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04.08.2025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‹Nº›</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usgs.gov/faqs/why-do-usgs-earthquake-magnitudes-differ-those-published-other-agenc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35789" y="2915891"/>
            <a:ext cx="512452" cy="606813"/>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836626" y="1493519"/>
            <a:ext cx="10272988" cy="746575"/>
          </a:xfrm>
          <a:prstGeom prst="rect">
            <a:avLst/>
          </a:prstGeom>
          <a:noFill/>
        </p:spPr>
        <p:txBody>
          <a:bodyPr wrap="square" lIns="0" tIns="0" rIns="0" bIns="0" rtlCol="0" anchor="ctr">
            <a:normAutofit fontScale="85000" lnSpcReduction="10000"/>
          </a:bodyPr>
          <a:lstStyle/>
          <a:p>
            <a:pPr>
              <a:lnSpc>
                <a:spcPct val="90000"/>
              </a:lnSpc>
            </a:pPr>
            <a:r>
              <a:rPr lang="en-US" sz="2900" b="1" dirty="0">
                <a:solidFill>
                  <a:srgbClr val="1A3A64"/>
                </a:solidFill>
                <a:latin typeface="Arial" panose="020B0604020202020204" pitchFamily="34" charset="0"/>
                <a:cs typeface="Arial" panose="020B0604020202020204" pitchFamily="34" charset="0"/>
              </a:rPr>
              <a:t>Analysis of Global Seismicity in 2024 and the Occurrence of Tsunamigenic Events Using the SSEB from the IDC of the CTBTO</a:t>
            </a:r>
            <a:endParaRPr lang="en-GB" sz="2900" b="1"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noProof="0" dirty="0">
                <a:solidFill>
                  <a:srgbClr val="1A3A64"/>
                </a:solidFill>
                <a:latin typeface="Arial" panose="020B0604020202020204" pitchFamily="34" charset="0"/>
                <a:cs typeface="Arial" panose="020B0604020202020204" pitchFamily="34" charset="0"/>
              </a:rPr>
              <a:t>Pedro M. Paulino / </a:t>
            </a:r>
            <a:r>
              <a:rPr lang="en-GB" dirty="0">
                <a:solidFill>
                  <a:srgbClr val="1A3A64"/>
                </a:solidFill>
                <a:latin typeface="Arial" panose="020B0604020202020204" pitchFamily="34" charset="0"/>
                <a:cs typeface="Arial" panose="020B0604020202020204" pitchFamily="34" charset="0"/>
              </a:rPr>
              <a:t>Jottin M. Leonel</a:t>
            </a:r>
            <a:endParaRPr lang="en-GB" noProof="0"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3" y="2952157"/>
            <a:ext cx="5585418"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noProof="0" dirty="0"/>
              <a:t>Centro Nacional de Sismología (CNS) / Universidad Autónoma de Santo Domingo (UASD)</a:t>
            </a:r>
          </a:p>
        </p:txBody>
      </p:sp>
      <p:sp>
        <p:nvSpPr>
          <p:cNvPr id="13" name="TextBox 3">
            <a:extLst>
              <a:ext uri="{FF2B5EF4-FFF2-40B4-BE49-F238E27FC236}">
                <a16:creationId xmlns:a16="http://schemas.microsoft.com/office/drawing/2014/main" id="{D1B99D56-EC8A-2AAE-205C-D5BC83000B29}"/>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(if any) [Arial Regular/ Font Size 8]</a:t>
            </a:r>
          </a:p>
          <a:p>
            <a:r>
              <a:rPr lang="en-GB" sz="800" noProof="0" dirty="0">
                <a:solidFill>
                  <a:schemeClr val="bg1">
                    <a:lumMod val="65000"/>
                  </a:schemeClr>
                </a:solidFill>
              </a:rPr>
              <a:t>Ut </a:t>
            </a:r>
            <a:r>
              <a:rPr lang="en-GB" sz="800" noProof="0" dirty="0" err="1">
                <a:solidFill>
                  <a:schemeClr val="bg1">
                    <a:lumMod val="65000"/>
                  </a:schemeClr>
                </a:solidFill>
              </a:rPr>
              <a:t>enim</a:t>
            </a:r>
            <a:r>
              <a:rPr lang="en-GB" sz="800" noProof="0" dirty="0">
                <a:solidFill>
                  <a:schemeClr val="bg1">
                    <a:lumMod val="65000"/>
                  </a:schemeClr>
                </a:solidFill>
              </a:rPr>
              <a:t> ad minim </a:t>
            </a:r>
            <a:r>
              <a:rPr lang="en-GB" sz="800" noProof="0" dirty="0" err="1">
                <a:solidFill>
                  <a:schemeClr val="bg1">
                    <a:lumMod val="65000"/>
                  </a:schemeClr>
                </a:solidFill>
              </a:rPr>
              <a:t>veniam</a:t>
            </a:r>
            <a:r>
              <a:rPr lang="en-GB" sz="800" noProof="0" dirty="0">
                <a:solidFill>
                  <a:schemeClr val="bg1">
                    <a:lumMod val="65000"/>
                  </a:schemeClr>
                </a:solidFill>
              </a:rPr>
              <a:t>, </a:t>
            </a:r>
            <a:r>
              <a:rPr lang="en-GB" sz="800" noProof="0" dirty="0" err="1">
                <a:solidFill>
                  <a:schemeClr val="bg1">
                    <a:lumMod val="65000"/>
                  </a:schemeClr>
                </a:solidFill>
              </a:rPr>
              <a:t>quis</a:t>
            </a:r>
            <a:r>
              <a:rPr lang="en-GB" sz="800" noProof="0" dirty="0">
                <a:solidFill>
                  <a:schemeClr val="bg1">
                    <a:lumMod val="65000"/>
                  </a:schemeClr>
                </a:solidFill>
              </a:rPr>
              <a:t> </a:t>
            </a:r>
            <a:r>
              <a:rPr lang="en-GB" sz="800" noProof="0" dirty="0" err="1">
                <a:solidFill>
                  <a:schemeClr val="bg1">
                    <a:lumMod val="65000"/>
                  </a:schemeClr>
                </a:solidFill>
              </a:rPr>
              <a:t>nostrud</a:t>
            </a:r>
            <a:r>
              <a:rPr lang="en-GB" sz="800" noProof="0" dirty="0">
                <a:solidFill>
                  <a:schemeClr val="bg1">
                    <a:lumMod val="65000"/>
                  </a:schemeClr>
                </a:solidFill>
              </a:rPr>
              <a:t> exercitation </a:t>
            </a:r>
            <a:r>
              <a:rPr lang="en-GB" sz="800" noProof="0" dirty="0" err="1">
                <a:solidFill>
                  <a:schemeClr val="bg1">
                    <a:lumMod val="65000"/>
                  </a:schemeClr>
                </a:solidFill>
              </a:rPr>
              <a:t>ullamco</a:t>
            </a:r>
            <a:r>
              <a:rPr lang="en-GB" sz="800" noProof="0" dirty="0">
                <a:solidFill>
                  <a:schemeClr val="bg1">
                    <a:lumMod val="65000"/>
                  </a:schemeClr>
                </a:solidFill>
              </a:rPr>
              <a:t> </a:t>
            </a:r>
            <a:r>
              <a:rPr lang="en-GB" sz="800" noProof="0" dirty="0" err="1">
                <a:solidFill>
                  <a:schemeClr val="bg1">
                    <a:lumMod val="65000"/>
                  </a:schemeClr>
                </a:solidFill>
              </a:rPr>
              <a:t>laboris</a:t>
            </a:r>
            <a:r>
              <a:rPr lang="en-GB" sz="800" noProof="0" dirty="0">
                <a:solidFill>
                  <a:schemeClr val="bg1">
                    <a:lumMod val="65000"/>
                  </a:schemeClr>
                </a:solidFill>
              </a:rPr>
              <a:t> nisi </a:t>
            </a:r>
            <a:r>
              <a:rPr lang="en-GB" sz="800" noProof="0" dirty="0" err="1">
                <a:solidFill>
                  <a:schemeClr val="bg1">
                    <a:lumMod val="65000"/>
                  </a:schemeClr>
                </a:solidFill>
              </a:rPr>
              <a:t>ut</a:t>
            </a:r>
            <a:r>
              <a:rPr lang="en-GB" sz="800" noProof="0" dirty="0">
                <a:solidFill>
                  <a:schemeClr val="bg1">
                    <a:lumMod val="65000"/>
                  </a:schemeClr>
                </a:solidFill>
              </a:rPr>
              <a:t> </a:t>
            </a:r>
            <a:r>
              <a:rPr lang="en-GB" sz="800" noProof="0" dirty="0" err="1">
                <a:solidFill>
                  <a:schemeClr val="bg1">
                    <a:lumMod val="65000"/>
                  </a:schemeClr>
                </a:solidFill>
              </a:rPr>
              <a:t>aliquip</a:t>
            </a:r>
            <a:r>
              <a:rPr lang="en-GB" sz="800" noProof="0" dirty="0">
                <a:solidFill>
                  <a:schemeClr val="bg1">
                    <a:lumMod val="65000"/>
                  </a:schemeClr>
                </a:solidFill>
              </a:rPr>
              <a:t> ex </a:t>
            </a:r>
            <a:r>
              <a:rPr lang="en-GB" sz="800" noProof="0" dirty="0" err="1">
                <a:solidFill>
                  <a:schemeClr val="bg1">
                    <a:lumMod val="65000"/>
                  </a:schemeClr>
                </a:solidFill>
              </a:rPr>
              <a:t>ea</a:t>
            </a:r>
            <a:r>
              <a:rPr lang="en-GB" sz="800" noProof="0" dirty="0">
                <a:solidFill>
                  <a:schemeClr val="bg1">
                    <a:lumMod val="65000"/>
                  </a:schemeClr>
                </a:solidFill>
              </a:rPr>
              <a:t> </a:t>
            </a:r>
            <a:r>
              <a:rPr lang="en-GB" sz="800" noProof="0" dirty="0" err="1">
                <a:solidFill>
                  <a:schemeClr val="bg1">
                    <a:lumMod val="65000"/>
                  </a:schemeClr>
                </a:solidFill>
              </a:rPr>
              <a:t>commodo</a:t>
            </a:r>
            <a:r>
              <a:rPr lang="en-GB" sz="800" noProof="0" dirty="0">
                <a:solidFill>
                  <a:schemeClr val="bg1">
                    <a:lumMod val="65000"/>
                  </a:schemeClr>
                </a:solidFill>
              </a:rPr>
              <a:t> </a:t>
            </a:r>
            <a:r>
              <a:rPr lang="en-GB" sz="800" noProof="0" dirty="0" err="1">
                <a:solidFill>
                  <a:schemeClr val="bg1">
                    <a:lumMod val="65000"/>
                  </a:schemeClr>
                </a:solidFill>
              </a:rPr>
              <a:t>consequat</a:t>
            </a:r>
            <a:r>
              <a:rPr lang="en-GB" sz="800" noProof="0" dirty="0">
                <a:solidFill>
                  <a:schemeClr val="bg1">
                    <a:lumMod val="65000"/>
                  </a:schemeClr>
                </a:solidFill>
              </a:rPr>
              <a:t>. Lorem ipsum </a:t>
            </a:r>
            <a:r>
              <a:rPr lang="en-GB" sz="800" noProof="0" dirty="0" err="1">
                <a:solidFill>
                  <a:schemeClr val="bg1">
                    <a:lumMod val="65000"/>
                  </a:schemeClr>
                </a:solidFill>
              </a:rPr>
              <a:t>dolor</a:t>
            </a:r>
            <a:r>
              <a:rPr lang="en-GB" sz="800" noProof="0" dirty="0">
                <a:solidFill>
                  <a:schemeClr val="bg1">
                    <a:lumMod val="65000"/>
                  </a:schemeClr>
                </a:solidFill>
              </a:rPr>
              <a:t> sit </a:t>
            </a:r>
            <a:r>
              <a:rPr lang="en-GB" sz="800" noProof="0" dirty="0" err="1">
                <a:solidFill>
                  <a:schemeClr val="bg1">
                    <a:lumMod val="65000"/>
                  </a:schemeClr>
                </a:solidFill>
              </a:rPr>
              <a:t>amet</a:t>
            </a:r>
            <a:r>
              <a:rPr lang="en-GB" sz="800" noProof="0" dirty="0">
                <a:solidFill>
                  <a:schemeClr val="bg1">
                    <a:lumMod val="65000"/>
                  </a:schemeClr>
                </a:solidFill>
              </a:rPr>
              <a:t>, </a:t>
            </a:r>
            <a:r>
              <a:rPr lang="en-GB" sz="800" noProof="0" dirty="0" err="1">
                <a:solidFill>
                  <a:schemeClr val="bg1">
                    <a:lumMod val="65000"/>
                  </a:schemeClr>
                </a:solidFill>
              </a:rPr>
              <a:t>consectetur</a:t>
            </a:r>
            <a:r>
              <a:rPr lang="en-GB" sz="800" noProof="0" dirty="0">
                <a:solidFill>
                  <a:schemeClr val="bg1">
                    <a:lumMod val="65000"/>
                  </a:schemeClr>
                </a:solidFill>
              </a:rPr>
              <a:t> .</a:t>
            </a:r>
          </a:p>
        </p:txBody>
      </p:sp>
      <p:sp>
        <p:nvSpPr>
          <p:cNvPr id="14" name="TextBox 3">
            <a:extLst>
              <a:ext uri="{FF2B5EF4-FFF2-40B4-BE49-F238E27FC236}">
                <a16:creationId xmlns:a16="http://schemas.microsoft.com/office/drawing/2014/main" id="{D46122D2-621E-31CE-451D-B174F76F9990}"/>
              </a:ext>
            </a:extLst>
          </p:cNvPr>
          <p:cNvSpPr txBox="1"/>
          <p:nvPr/>
        </p:nvSpPr>
        <p:spPr>
          <a:xfrm>
            <a:off x="947463" y="3651565"/>
            <a:ext cx="5382218"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The Standard Screened Event Bulletin (SSEB) has proven to be a powerful and realistic tool for understanding global seismicity. Unlike raw seismic catalogs, the SSEB provides screened and validated data, offering greater reliability by minimizing false detections. In the context of this study, it has allowed us to observe clear seismic patterns, identify tsunamigenic candidates with greater confidence, and analyze tectonic behavior with precision. Its consistency and global coverage make it an essential reference for evaluating seismic hazards and supporting risk mitigation strategies.</a:t>
            </a:r>
          </a:p>
          <a:p>
            <a:endParaRPr lang="en-US" dirty="0"/>
          </a:p>
          <a:p>
            <a:r>
              <a:rPr lang="en-US" dirty="0"/>
              <a:t>As part of a comprehensive approach, we present data from other international seismic networks to complement and cross-check the findings based on the SSEB.</a:t>
            </a:r>
            <a:endParaRPr lang="en-GB" dirty="0"/>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DO" sz="1050" dirty="0"/>
              <a:t>P5.1-255</a:t>
            </a:r>
            <a:endParaRPr lang="en-GB" sz="1050" b="1" noProof="0" dirty="0">
              <a:solidFill>
                <a:srgbClr val="1B3B65"/>
              </a:solidFill>
              <a:latin typeface="Arial" panose="020B0604020202020204" pitchFamily="34" charset="0"/>
              <a:cs typeface="Arial" panose="020B0604020202020204" pitchFamily="34" charset="0"/>
            </a:endParaRPr>
          </a:p>
        </p:txBody>
      </p:sp>
      <p:pic>
        <p:nvPicPr>
          <p:cNvPr id="3" name="Grafik 4">
            <a:extLst>
              <a:ext uri="{FF2B5EF4-FFF2-40B4-BE49-F238E27FC236}">
                <a16:creationId xmlns:a16="http://schemas.microsoft.com/office/drawing/2014/main" id="{8B878AFB-E4BA-8914-1B4D-5CC89897B6D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33364" y="2930789"/>
            <a:ext cx="591915" cy="591915"/>
          </a:xfrm>
          <a:prstGeom prst="rect">
            <a:avLst/>
          </a:prstGeom>
        </p:spPr>
      </p:pic>
      <p:pic>
        <p:nvPicPr>
          <p:cNvPr id="18" name="Imagen 17">
            <a:extLst>
              <a:ext uri="{FF2B5EF4-FFF2-40B4-BE49-F238E27FC236}">
                <a16:creationId xmlns:a16="http://schemas.microsoft.com/office/drawing/2014/main" id="{A4D5D798-9C5B-F2D3-4C3E-F9F49CF6120F}"/>
              </a:ext>
            </a:extLst>
          </p:cNvPr>
          <p:cNvPicPr>
            <a:picLocks noChangeAspect="1"/>
          </p:cNvPicPr>
          <p:nvPr/>
        </p:nvPicPr>
        <p:blipFill>
          <a:blip r:embed="rId4">
            <a:extLst>
              <a:ext uri="{28A0092B-C50C-407E-A947-70E740481C1C}">
                <a14:useLocalDpi xmlns:a14="http://schemas.microsoft.com/office/drawing/2010/main" val="0"/>
              </a:ext>
            </a:extLst>
          </a:blip>
          <a:srcRect t="3678"/>
          <a:stretch>
            <a:fillRect/>
          </a:stretch>
        </p:blipFill>
        <p:spPr>
          <a:xfrm>
            <a:off x="6589121" y="3522704"/>
            <a:ext cx="5252358" cy="2790202"/>
          </a:xfrm>
          <a:prstGeom prst="rect">
            <a:avLst/>
          </a:prstGeom>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14E94-535F-47F2-D4CF-A7033D3A3E92}"/>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EA6FD73D-F9B7-2B3C-E709-85A408961DCC}"/>
              </a:ext>
            </a:extLst>
          </p:cNvPr>
          <p:cNvSpPr txBox="1"/>
          <p:nvPr/>
        </p:nvSpPr>
        <p:spPr>
          <a:xfrm>
            <a:off x="3606800" y="55008"/>
            <a:ext cx="7884159" cy="492443"/>
          </a:xfrm>
          <a:prstGeom prst="rect">
            <a:avLst/>
          </a:prstGeom>
          <a:noFill/>
        </p:spPr>
        <p:txBody>
          <a:bodyPr wrap="square" lIns="0" tIns="0" rIns="0" bIns="0" rtlCol="0" anchor="ctr">
            <a:normAutofit fontScale="62500" lnSpcReduction="20000"/>
          </a:bodyPr>
          <a:lstStyle/>
          <a:p>
            <a:endParaRPr lang="en-GB" sz="1600" b="1" noProof="0" dirty="0">
              <a:solidFill>
                <a:schemeClr val="bg1"/>
              </a:solidFill>
              <a:latin typeface="Arial" panose="020B0604020202020204" pitchFamily="34" charset="0"/>
              <a:cs typeface="Arial" panose="020B0604020202020204" pitchFamily="34" charset="0"/>
            </a:endParaRPr>
          </a:p>
          <a:p>
            <a:r>
              <a:rPr lang="en-US" sz="2100" b="1" dirty="0">
                <a:solidFill>
                  <a:schemeClr val="bg1"/>
                </a:solidFill>
                <a:latin typeface="Arial" panose="020B0604020202020204" pitchFamily="34" charset="0"/>
                <a:cs typeface="Arial" panose="020B0604020202020204" pitchFamily="34" charset="0"/>
              </a:rPr>
              <a:t>Analysis of Global Seismicity in 2024 and the Occurrence of Tsunamigenic Events Using the SSEB from the IDC of the CTBTO</a:t>
            </a:r>
            <a:endParaRPr lang="en-GB" sz="2100" b="1" dirty="0">
              <a:solidFill>
                <a:schemeClr val="bg1"/>
              </a:solidFill>
              <a:latin typeface="Arial" panose="020B0604020202020204" pitchFamily="34" charset="0"/>
              <a:cs typeface="Arial" panose="020B0604020202020204" pitchFamily="34" charset="0"/>
            </a:endParaRP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15" name="TextBox 3">
            <a:extLst>
              <a:ext uri="{FF2B5EF4-FFF2-40B4-BE49-F238E27FC236}">
                <a16:creationId xmlns:a16="http://schemas.microsoft.com/office/drawing/2014/main" id="{2137E999-8E20-5F37-9657-B11F9B3F3805}"/>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Pedro M. Paulino / Jottin M. Leonel</a:t>
            </a:r>
          </a:p>
        </p:txBody>
      </p:sp>
      <p:sp>
        <p:nvSpPr>
          <p:cNvPr id="16" name="TextBox 3">
            <a:extLst>
              <a:ext uri="{FF2B5EF4-FFF2-40B4-BE49-F238E27FC236}">
                <a16:creationId xmlns:a16="http://schemas.microsoft.com/office/drawing/2014/main" id="{17E07E98-BA63-B35A-BA25-326E02752FCE}"/>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(if any) [Arial Regular/ Font Size 8]</a:t>
            </a:r>
          </a:p>
          <a:p>
            <a:r>
              <a:rPr lang="en-GB" sz="800" noProof="0" dirty="0">
                <a:solidFill>
                  <a:schemeClr val="bg1">
                    <a:lumMod val="65000"/>
                  </a:schemeClr>
                </a:solidFill>
              </a:rPr>
              <a:t>Ut </a:t>
            </a:r>
            <a:r>
              <a:rPr lang="en-GB" sz="800" noProof="0" dirty="0" err="1">
                <a:solidFill>
                  <a:schemeClr val="bg1">
                    <a:lumMod val="65000"/>
                  </a:schemeClr>
                </a:solidFill>
              </a:rPr>
              <a:t>enim</a:t>
            </a:r>
            <a:r>
              <a:rPr lang="en-GB" sz="800" noProof="0" dirty="0">
                <a:solidFill>
                  <a:schemeClr val="bg1">
                    <a:lumMod val="65000"/>
                  </a:schemeClr>
                </a:solidFill>
              </a:rPr>
              <a:t> ad minim </a:t>
            </a:r>
            <a:r>
              <a:rPr lang="en-GB" sz="800" noProof="0" dirty="0" err="1">
                <a:solidFill>
                  <a:schemeClr val="bg1">
                    <a:lumMod val="65000"/>
                  </a:schemeClr>
                </a:solidFill>
              </a:rPr>
              <a:t>veniam</a:t>
            </a:r>
            <a:r>
              <a:rPr lang="en-GB" sz="800" noProof="0" dirty="0">
                <a:solidFill>
                  <a:schemeClr val="bg1">
                    <a:lumMod val="65000"/>
                  </a:schemeClr>
                </a:solidFill>
              </a:rPr>
              <a:t>, </a:t>
            </a:r>
            <a:r>
              <a:rPr lang="en-GB" sz="800" noProof="0" dirty="0" err="1">
                <a:solidFill>
                  <a:schemeClr val="bg1">
                    <a:lumMod val="65000"/>
                  </a:schemeClr>
                </a:solidFill>
              </a:rPr>
              <a:t>quis</a:t>
            </a:r>
            <a:r>
              <a:rPr lang="en-GB" sz="800" noProof="0" dirty="0">
                <a:solidFill>
                  <a:schemeClr val="bg1">
                    <a:lumMod val="65000"/>
                  </a:schemeClr>
                </a:solidFill>
              </a:rPr>
              <a:t> </a:t>
            </a:r>
            <a:r>
              <a:rPr lang="en-GB" sz="800" noProof="0" dirty="0" err="1">
                <a:solidFill>
                  <a:schemeClr val="bg1">
                    <a:lumMod val="65000"/>
                  </a:schemeClr>
                </a:solidFill>
              </a:rPr>
              <a:t>nostrud</a:t>
            </a:r>
            <a:r>
              <a:rPr lang="en-GB" sz="800" noProof="0" dirty="0">
                <a:solidFill>
                  <a:schemeClr val="bg1">
                    <a:lumMod val="65000"/>
                  </a:schemeClr>
                </a:solidFill>
              </a:rPr>
              <a:t> exercitation </a:t>
            </a:r>
            <a:r>
              <a:rPr lang="en-GB" sz="800" noProof="0" dirty="0" err="1">
                <a:solidFill>
                  <a:schemeClr val="bg1">
                    <a:lumMod val="65000"/>
                  </a:schemeClr>
                </a:solidFill>
              </a:rPr>
              <a:t>ullamco</a:t>
            </a:r>
            <a:r>
              <a:rPr lang="en-GB" sz="800" noProof="0" dirty="0">
                <a:solidFill>
                  <a:schemeClr val="bg1">
                    <a:lumMod val="65000"/>
                  </a:schemeClr>
                </a:solidFill>
              </a:rPr>
              <a:t> </a:t>
            </a:r>
            <a:r>
              <a:rPr lang="en-GB" sz="800" noProof="0" dirty="0" err="1">
                <a:solidFill>
                  <a:schemeClr val="bg1">
                    <a:lumMod val="65000"/>
                  </a:schemeClr>
                </a:solidFill>
              </a:rPr>
              <a:t>laboris</a:t>
            </a:r>
            <a:r>
              <a:rPr lang="en-GB" sz="800" noProof="0" dirty="0">
                <a:solidFill>
                  <a:schemeClr val="bg1">
                    <a:lumMod val="65000"/>
                  </a:schemeClr>
                </a:solidFill>
              </a:rPr>
              <a:t> nisi </a:t>
            </a:r>
            <a:r>
              <a:rPr lang="en-GB" sz="800" noProof="0" dirty="0" err="1">
                <a:solidFill>
                  <a:schemeClr val="bg1">
                    <a:lumMod val="65000"/>
                  </a:schemeClr>
                </a:solidFill>
              </a:rPr>
              <a:t>ut</a:t>
            </a:r>
            <a:r>
              <a:rPr lang="en-GB" sz="800" noProof="0" dirty="0">
                <a:solidFill>
                  <a:schemeClr val="bg1">
                    <a:lumMod val="65000"/>
                  </a:schemeClr>
                </a:solidFill>
              </a:rPr>
              <a:t> </a:t>
            </a:r>
            <a:r>
              <a:rPr lang="en-GB" sz="800" noProof="0" dirty="0" err="1">
                <a:solidFill>
                  <a:schemeClr val="bg1">
                    <a:lumMod val="65000"/>
                  </a:schemeClr>
                </a:solidFill>
              </a:rPr>
              <a:t>aliquip</a:t>
            </a:r>
            <a:r>
              <a:rPr lang="en-GB" sz="800" noProof="0" dirty="0">
                <a:solidFill>
                  <a:schemeClr val="bg1">
                    <a:lumMod val="65000"/>
                  </a:schemeClr>
                </a:solidFill>
              </a:rPr>
              <a:t> ex </a:t>
            </a:r>
            <a:r>
              <a:rPr lang="en-GB" sz="800" noProof="0" dirty="0" err="1">
                <a:solidFill>
                  <a:schemeClr val="bg1">
                    <a:lumMod val="65000"/>
                  </a:schemeClr>
                </a:solidFill>
              </a:rPr>
              <a:t>ea</a:t>
            </a:r>
            <a:r>
              <a:rPr lang="en-GB" sz="800" noProof="0" dirty="0">
                <a:solidFill>
                  <a:schemeClr val="bg1">
                    <a:lumMod val="65000"/>
                  </a:schemeClr>
                </a:solidFill>
              </a:rPr>
              <a:t> </a:t>
            </a:r>
            <a:r>
              <a:rPr lang="en-GB" sz="800" noProof="0" dirty="0" err="1">
                <a:solidFill>
                  <a:schemeClr val="bg1">
                    <a:lumMod val="65000"/>
                  </a:schemeClr>
                </a:solidFill>
              </a:rPr>
              <a:t>commodo</a:t>
            </a:r>
            <a:r>
              <a:rPr lang="en-GB" sz="800" noProof="0" dirty="0">
                <a:solidFill>
                  <a:schemeClr val="bg1">
                    <a:lumMod val="65000"/>
                  </a:schemeClr>
                </a:solidFill>
              </a:rPr>
              <a:t> </a:t>
            </a:r>
            <a:r>
              <a:rPr lang="en-GB" sz="800" noProof="0" dirty="0" err="1">
                <a:solidFill>
                  <a:schemeClr val="bg1">
                    <a:lumMod val="65000"/>
                  </a:schemeClr>
                </a:solidFill>
              </a:rPr>
              <a:t>consequat</a:t>
            </a:r>
            <a:r>
              <a:rPr lang="en-GB" sz="800" noProof="0" dirty="0">
                <a:solidFill>
                  <a:schemeClr val="bg1">
                    <a:lumMod val="65000"/>
                  </a:schemeClr>
                </a:solidFill>
              </a:rPr>
              <a:t>. Lorem ipsum </a:t>
            </a:r>
            <a:r>
              <a:rPr lang="en-GB" sz="800" noProof="0" dirty="0" err="1">
                <a:solidFill>
                  <a:schemeClr val="bg1">
                    <a:lumMod val="65000"/>
                  </a:schemeClr>
                </a:solidFill>
              </a:rPr>
              <a:t>dolor</a:t>
            </a:r>
            <a:r>
              <a:rPr lang="en-GB" sz="800" noProof="0" dirty="0">
                <a:solidFill>
                  <a:schemeClr val="bg1">
                    <a:lumMod val="65000"/>
                  </a:schemeClr>
                </a:solidFill>
              </a:rPr>
              <a:t> sit </a:t>
            </a:r>
            <a:r>
              <a:rPr lang="en-GB" sz="800" noProof="0" dirty="0" err="1">
                <a:solidFill>
                  <a:schemeClr val="bg1">
                    <a:lumMod val="65000"/>
                  </a:schemeClr>
                </a:solidFill>
              </a:rPr>
              <a:t>amet</a:t>
            </a:r>
            <a:r>
              <a:rPr lang="en-GB" sz="800" noProof="0" dirty="0">
                <a:solidFill>
                  <a:schemeClr val="bg1">
                    <a:lumMod val="65000"/>
                  </a:schemeClr>
                </a:solidFill>
              </a:rPr>
              <a:t>, </a:t>
            </a:r>
            <a:r>
              <a:rPr lang="en-GB" sz="800" noProof="0" dirty="0" err="1">
                <a:solidFill>
                  <a:schemeClr val="bg1">
                    <a:lumMod val="65000"/>
                  </a:schemeClr>
                </a:solidFill>
              </a:rPr>
              <a:t>consectetur</a:t>
            </a:r>
            <a:r>
              <a:rPr lang="en-GB" sz="800" noProof="0" dirty="0">
                <a:solidFill>
                  <a:schemeClr val="bg1">
                    <a:lumMod val="65000"/>
                  </a:schemeClr>
                </a:solidFill>
              </a:rPr>
              <a:t> .</a:t>
            </a:r>
          </a:p>
        </p:txBody>
      </p:sp>
      <p:sp>
        <p:nvSpPr>
          <p:cNvPr id="19" name="Rechteck 18">
            <a:extLst>
              <a:ext uri="{FF2B5EF4-FFF2-40B4-BE49-F238E27FC236}">
                <a16:creationId xmlns:a16="http://schemas.microsoft.com/office/drawing/2014/main" id="{A5038E00-8DD1-6971-23AA-3CFFB4F44644}"/>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03C2169-941B-3B3C-98D0-D150D0500B35}"/>
              </a:ext>
            </a:extLst>
          </p:cNvPr>
          <p:cNvSpPr txBox="1"/>
          <p:nvPr/>
        </p:nvSpPr>
        <p:spPr>
          <a:xfrm>
            <a:off x="-47121" y="1059901"/>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Global seismology</a:t>
            </a:r>
          </a:p>
        </p:txBody>
      </p:sp>
      <p:pic>
        <p:nvPicPr>
          <p:cNvPr id="2050" name="Picture 2">
            <a:extLst>
              <a:ext uri="{FF2B5EF4-FFF2-40B4-BE49-F238E27FC236}">
                <a16:creationId xmlns:a16="http://schemas.microsoft.com/office/drawing/2014/main" id="{2BFD6D0E-70E7-CFFA-FD20-F8ABFCBAF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87157" y="1456489"/>
            <a:ext cx="3563723" cy="190421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CC9A2A6-9695-76D6-C556-607E97845C08}"/>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DO" sz="1050" dirty="0"/>
              <a:t>P5.1-255</a:t>
            </a:r>
            <a:endParaRPr lang="en-GB" sz="1050" b="1" noProof="0" dirty="0">
              <a:solidFill>
                <a:srgbClr val="1B3B65"/>
              </a:solidFill>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80933021-A3EE-79DE-5D09-86782ABBF1F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25069" y="6183405"/>
            <a:ext cx="512452" cy="606813"/>
          </a:xfrm>
          <a:prstGeom prst="rect">
            <a:avLst/>
          </a:prstGeom>
        </p:spPr>
      </p:pic>
      <p:pic>
        <p:nvPicPr>
          <p:cNvPr id="6" name="Grafik 4">
            <a:extLst>
              <a:ext uri="{FF2B5EF4-FFF2-40B4-BE49-F238E27FC236}">
                <a16:creationId xmlns:a16="http://schemas.microsoft.com/office/drawing/2014/main" id="{BF9ABDC7-CEF0-C3FE-FE88-8BD1BE68235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22644" y="6198303"/>
            <a:ext cx="591915" cy="591915"/>
          </a:xfrm>
          <a:prstGeom prst="rect">
            <a:avLst/>
          </a:prstGeom>
        </p:spPr>
      </p:pic>
      <p:pic>
        <p:nvPicPr>
          <p:cNvPr id="2052" name="Picture 4">
            <a:extLst>
              <a:ext uri="{FF2B5EF4-FFF2-40B4-BE49-F238E27FC236}">
                <a16:creationId xmlns:a16="http://schemas.microsoft.com/office/drawing/2014/main" id="{BD0F2E41-D582-6F12-9621-605CE8053E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3985156" y="1460656"/>
            <a:ext cx="3573907" cy="190005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3">
            <a:extLst>
              <a:ext uri="{FF2B5EF4-FFF2-40B4-BE49-F238E27FC236}">
                <a16:creationId xmlns:a16="http://schemas.microsoft.com/office/drawing/2014/main" id="{10D92C07-C619-B80F-45D0-C48412827E0F}"/>
              </a:ext>
            </a:extLst>
          </p:cNvPr>
          <p:cNvSpPr txBox="1"/>
          <p:nvPr/>
        </p:nvSpPr>
        <p:spPr>
          <a:xfrm>
            <a:off x="187156" y="3429001"/>
            <a:ext cx="3563723" cy="221996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Here we show where earthquakes occurred during 2024. Every dot is a real event, placed by location and colored by how strong it was. You can clearly see how earthquakes align with major tectonic regions, especially around the Pacific, the Indian Ocean, and southern Europe. This map reminds us that seismic activity is not random—it follows the hidden architecture of the planet.</a:t>
            </a:r>
          </a:p>
          <a:p>
            <a:endParaRPr lang="en-GB" sz="1200" noProof="0" dirty="0"/>
          </a:p>
        </p:txBody>
      </p:sp>
      <p:sp>
        <p:nvSpPr>
          <p:cNvPr id="22" name="TextBox 3">
            <a:extLst>
              <a:ext uri="{FF2B5EF4-FFF2-40B4-BE49-F238E27FC236}">
                <a16:creationId xmlns:a16="http://schemas.microsoft.com/office/drawing/2014/main" id="{68CD7A7C-209C-679B-A2B8-78F8ED16D309}"/>
              </a:ext>
            </a:extLst>
          </p:cNvPr>
          <p:cNvSpPr txBox="1"/>
          <p:nvPr/>
        </p:nvSpPr>
        <p:spPr>
          <a:xfrm>
            <a:off x="3985155" y="3465495"/>
            <a:ext cx="3573907" cy="178835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Out of more than 15,000 seismic events recorded by the SSEB in 2024, this graphic highlights those with tsunamigenic characteristics: magnitude greater than 6, depth shallower than 100 km, and near the coast (not always). This selection offers a realistic glimpse into where these dangerous events occur — and which parts of our world are most at risk.</a:t>
            </a:r>
            <a:endParaRPr lang="en-GB" sz="1200" noProof="0" dirty="0"/>
          </a:p>
        </p:txBody>
      </p:sp>
      <p:sp>
        <p:nvSpPr>
          <p:cNvPr id="28" name="TextBox 3">
            <a:extLst>
              <a:ext uri="{FF2B5EF4-FFF2-40B4-BE49-F238E27FC236}">
                <a16:creationId xmlns:a16="http://schemas.microsoft.com/office/drawing/2014/main" id="{4BE6B9AB-4E02-66D4-BC72-849A2A8394FF}"/>
              </a:ext>
            </a:extLst>
          </p:cNvPr>
          <p:cNvSpPr txBox="1"/>
          <p:nvPr/>
        </p:nvSpPr>
        <p:spPr>
          <a:xfrm>
            <a:off x="3761062" y="1069577"/>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Most dangerous events</a:t>
            </a:r>
          </a:p>
        </p:txBody>
      </p:sp>
      <p:pic>
        <p:nvPicPr>
          <p:cNvPr id="2054" name="Picture 6">
            <a:extLst>
              <a:ext uri="{FF2B5EF4-FFF2-40B4-BE49-F238E27FC236}">
                <a16:creationId xmlns:a16="http://schemas.microsoft.com/office/drawing/2014/main" id="{E68A3AA6-3000-3E6C-3B22-5821F26377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7942866" y="1456487"/>
            <a:ext cx="3548093" cy="190421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3">
            <a:extLst>
              <a:ext uri="{FF2B5EF4-FFF2-40B4-BE49-F238E27FC236}">
                <a16:creationId xmlns:a16="http://schemas.microsoft.com/office/drawing/2014/main" id="{5AF2F09C-FBA9-FE03-AD6E-6D605276D42C}"/>
              </a:ext>
            </a:extLst>
          </p:cNvPr>
          <p:cNvSpPr txBox="1"/>
          <p:nvPr/>
        </p:nvSpPr>
        <p:spPr>
          <a:xfrm>
            <a:off x="7942866" y="3429000"/>
            <a:ext cx="3573907" cy="178835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In this magnitude‑vs‑depth plot (depth ≤ 1000 km), red dots represent the few earthquakes that meet our tsunamigenic criteria: Mw ≥ 7.0 and depth &lt; 100 km. These events are potentially capable of generating tsunamis, especially when they occur in subduction zones where vertical seabed displacement can move large volumes of water.</a:t>
            </a:r>
            <a:endParaRPr lang="en-GB" sz="1200" noProof="0" dirty="0"/>
          </a:p>
        </p:txBody>
      </p:sp>
      <p:sp>
        <p:nvSpPr>
          <p:cNvPr id="31" name="CuadroTexto 30">
            <a:extLst>
              <a:ext uri="{FF2B5EF4-FFF2-40B4-BE49-F238E27FC236}">
                <a16:creationId xmlns:a16="http://schemas.microsoft.com/office/drawing/2014/main" id="{B80B957A-27C5-8797-404C-EC14793B50D5}"/>
              </a:ext>
            </a:extLst>
          </p:cNvPr>
          <p:cNvSpPr txBox="1"/>
          <p:nvPr/>
        </p:nvSpPr>
        <p:spPr>
          <a:xfrm>
            <a:off x="84635" y="5457677"/>
            <a:ext cx="11920209" cy="461665"/>
          </a:xfrm>
          <a:prstGeom prst="rect">
            <a:avLst/>
          </a:prstGeom>
          <a:noFill/>
        </p:spPr>
        <p:txBody>
          <a:bodyPr wrap="square" rtlCol="0">
            <a:spAutoFit/>
          </a:bodyPr>
          <a:lstStyle/>
          <a:p>
            <a:pPr algn="just"/>
            <a:r>
              <a:rPr lang="en-US" sz="1200" dirty="0">
                <a:latin typeface="Arial" panose="020B0604020202020204" pitchFamily="34" charset="0"/>
                <a:cs typeface="Arial" panose="020B0604020202020204" pitchFamily="34" charset="0"/>
              </a:rPr>
              <a:t>Out of 15,341 seismic events recorded in 2024, most were minor (12,859 with M &lt; 4), while 2,037 events reached between M4 and M6, and 445 exceeded magnitude 6. On average, that’s 1,534 earthquakes per month, and the seismic activity occurred at an average depth of about 101.7 km.</a:t>
            </a:r>
            <a:endParaRPr lang="es-DO" sz="1200" dirty="0">
              <a:latin typeface="Arial" panose="020B0604020202020204" pitchFamily="34" charset="0"/>
              <a:cs typeface="Arial" panose="020B0604020202020204" pitchFamily="34" charset="0"/>
            </a:endParaRPr>
          </a:p>
        </p:txBody>
      </p:sp>
      <p:sp>
        <p:nvSpPr>
          <p:cNvPr id="35" name="TextBox 3">
            <a:extLst>
              <a:ext uri="{FF2B5EF4-FFF2-40B4-BE49-F238E27FC236}">
                <a16:creationId xmlns:a16="http://schemas.microsoft.com/office/drawing/2014/main" id="{9635FA1E-36E5-EB5E-C278-C5F3FA75911D}"/>
              </a:ext>
            </a:extLst>
          </p:cNvPr>
          <p:cNvSpPr txBox="1"/>
          <p:nvPr/>
        </p:nvSpPr>
        <p:spPr>
          <a:xfrm>
            <a:off x="7718773" y="1029029"/>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Depth magnitude </a:t>
            </a:r>
            <a:r>
              <a:rPr lang="en-US" dirty="0"/>
              <a:t>relationships </a:t>
            </a:r>
            <a:endParaRPr lang="en-GB" dirty="0"/>
          </a:p>
        </p:txBody>
      </p:sp>
    </p:spTree>
    <p:extLst>
      <p:ext uri="{BB962C8B-B14F-4D97-AF65-F5344CB8AC3E}">
        <p14:creationId xmlns:p14="http://schemas.microsoft.com/office/powerpoint/2010/main" val="80265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05627-490C-2735-6BC5-638CEF7CB1D2}"/>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B1B8E2CC-885E-1AE0-127B-EE125601B65D}"/>
              </a:ext>
            </a:extLst>
          </p:cNvPr>
          <p:cNvSpPr txBox="1"/>
          <p:nvPr/>
        </p:nvSpPr>
        <p:spPr>
          <a:xfrm>
            <a:off x="3606800" y="55008"/>
            <a:ext cx="7884159" cy="492443"/>
          </a:xfrm>
          <a:prstGeom prst="rect">
            <a:avLst/>
          </a:prstGeom>
          <a:noFill/>
        </p:spPr>
        <p:txBody>
          <a:bodyPr wrap="square" lIns="0" tIns="0" rIns="0" bIns="0" rtlCol="0" anchor="ctr">
            <a:normAutofit fontScale="62500" lnSpcReduction="20000"/>
          </a:bodyPr>
          <a:lstStyle/>
          <a:p>
            <a:endParaRPr lang="en-GB" sz="1600" b="1" noProof="0" dirty="0">
              <a:solidFill>
                <a:schemeClr val="bg1"/>
              </a:solidFill>
              <a:latin typeface="Arial" panose="020B0604020202020204" pitchFamily="34" charset="0"/>
              <a:cs typeface="Arial" panose="020B0604020202020204" pitchFamily="34" charset="0"/>
            </a:endParaRPr>
          </a:p>
          <a:p>
            <a:r>
              <a:rPr lang="en-US" sz="2100" b="1" dirty="0">
                <a:solidFill>
                  <a:schemeClr val="bg1"/>
                </a:solidFill>
                <a:latin typeface="Arial" panose="020B0604020202020204" pitchFamily="34" charset="0"/>
                <a:cs typeface="Arial" panose="020B0604020202020204" pitchFamily="34" charset="0"/>
              </a:rPr>
              <a:t>Analysis of Global Seismicity in 2024 and the Occurrence of Tsunamigenic Events Using the SSEB from the IDC of the CTBTO</a:t>
            </a:r>
            <a:endParaRPr lang="en-GB" sz="2100" b="1" dirty="0">
              <a:solidFill>
                <a:schemeClr val="bg1"/>
              </a:solidFill>
              <a:latin typeface="Arial" panose="020B0604020202020204" pitchFamily="34" charset="0"/>
              <a:cs typeface="Arial" panose="020B0604020202020204" pitchFamily="34" charset="0"/>
            </a:endParaRP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15" name="TextBox 3">
            <a:extLst>
              <a:ext uri="{FF2B5EF4-FFF2-40B4-BE49-F238E27FC236}">
                <a16:creationId xmlns:a16="http://schemas.microsoft.com/office/drawing/2014/main" id="{89445DE2-74A2-C758-3B67-6B6B627B8459}"/>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Pedro M. Paulino / Jottin M. Leonel</a:t>
            </a:r>
          </a:p>
        </p:txBody>
      </p:sp>
      <p:sp>
        <p:nvSpPr>
          <p:cNvPr id="19" name="Rechteck 18">
            <a:extLst>
              <a:ext uri="{FF2B5EF4-FFF2-40B4-BE49-F238E27FC236}">
                <a16:creationId xmlns:a16="http://schemas.microsoft.com/office/drawing/2014/main" id="{E2DB9774-FD4D-E3C8-5DD6-4FCF234FF60E}"/>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EB0C8CDD-DACB-BBE3-C986-8185F43DC1B1}"/>
              </a:ext>
            </a:extLst>
          </p:cNvPr>
          <p:cNvSpPr txBox="1"/>
          <p:nvPr/>
        </p:nvSpPr>
        <p:spPr>
          <a:xfrm>
            <a:off x="3750880" y="105990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Global seismology</a:t>
            </a:r>
          </a:p>
        </p:txBody>
      </p:sp>
      <p:pic>
        <p:nvPicPr>
          <p:cNvPr id="2050" name="Picture 2">
            <a:extLst>
              <a:ext uri="{FF2B5EF4-FFF2-40B4-BE49-F238E27FC236}">
                <a16:creationId xmlns:a16="http://schemas.microsoft.com/office/drawing/2014/main" id="{35720328-9D33-BF96-87D9-CF3E8B4D6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7156" y="1711885"/>
            <a:ext cx="5742397" cy="305186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B1BDC7BF-C492-DD29-2749-7F2A02058E3C}"/>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DO" sz="1050" dirty="0"/>
              <a:t>P5.1-255</a:t>
            </a:r>
            <a:endParaRPr lang="en-GB" sz="1050" b="1" noProof="0" dirty="0">
              <a:solidFill>
                <a:srgbClr val="1B3B65"/>
              </a:solidFill>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2B472FAE-678A-F4C6-A1C7-D88801FED3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25069" y="6183405"/>
            <a:ext cx="512452" cy="606813"/>
          </a:xfrm>
          <a:prstGeom prst="rect">
            <a:avLst/>
          </a:prstGeom>
        </p:spPr>
      </p:pic>
      <p:pic>
        <p:nvPicPr>
          <p:cNvPr id="6" name="Grafik 4">
            <a:extLst>
              <a:ext uri="{FF2B5EF4-FFF2-40B4-BE49-F238E27FC236}">
                <a16:creationId xmlns:a16="http://schemas.microsoft.com/office/drawing/2014/main" id="{EC647C18-0552-0554-ED56-465A9DFFF0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22644" y="6198303"/>
            <a:ext cx="591915" cy="591915"/>
          </a:xfrm>
          <a:prstGeom prst="rect">
            <a:avLst/>
          </a:prstGeom>
        </p:spPr>
      </p:pic>
      <p:pic>
        <p:nvPicPr>
          <p:cNvPr id="2052" name="Picture 4">
            <a:extLst>
              <a:ext uri="{FF2B5EF4-FFF2-40B4-BE49-F238E27FC236}">
                <a16:creationId xmlns:a16="http://schemas.microsoft.com/office/drawing/2014/main" id="{3F9F0271-8582-6CAE-7B7F-8683EDB054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262447" y="1703639"/>
            <a:ext cx="5742397" cy="305291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CE6CDBCA-6E08-47A5-8AF8-1DBB06AA130F}"/>
              </a:ext>
            </a:extLst>
          </p:cNvPr>
          <p:cNvSpPr txBox="1"/>
          <p:nvPr/>
        </p:nvSpPr>
        <p:spPr>
          <a:xfrm>
            <a:off x="187156" y="5189519"/>
            <a:ext cx="11817688" cy="830997"/>
          </a:xfrm>
          <a:prstGeom prst="rect">
            <a:avLst/>
          </a:prstGeom>
          <a:noFill/>
        </p:spPr>
        <p:txBody>
          <a:bodyPr wrap="square">
            <a:spAutoFit/>
          </a:bodyPr>
          <a:lstStyle/>
          <a:p>
            <a:r>
              <a:rPr lang="en-US" sz="1200" dirty="0"/>
              <a:t>Our world map built from the </a:t>
            </a:r>
            <a:r>
              <a:rPr lang="en-US" sz="1200" b="1" dirty="0"/>
              <a:t>full 2024 SSEB data </a:t>
            </a:r>
            <a:r>
              <a:rPr lang="en-US" sz="1200" dirty="0"/>
              <a:t>clearly shows that seismic activity is not random—it outlines the tectonic plates with precision. The highest concentrations appear around the Pacific Ring of Fire, and when we zoom into specific hotspots like Japan, Indonesia, or the South American coast, we see stronger and more frequent events. These aren’t just active zones—they’re mostly subduction areas, where one plate dives beneath another, which is exactly what can generate tsunamis. This makes the map more than just a distribution of earthquakes; it’s a direct and visual connection between plate tectonics and the global tsunamigenic threat.</a:t>
            </a:r>
          </a:p>
        </p:txBody>
      </p:sp>
    </p:spTree>
    <p:extLst>
      <p:ext uri="{BB962C8B-B14F-4D97-AF65-F5344CB8AC3E}">
        <p14:creationId xmlns:p14="http://schemas.microsoft.com/office/powerpoint/2010/main" val="379618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3EF45-5A0C-1CBB-9F5E-E49D3092E6BC}"/>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49143A9B-767A-1CE1-210C-A2CC8EF2050F}"/>
              </a:ext>
            </a:extLst>
          </p:cNvPr>
          <p:cNvSpPr txBox="1"/>
          <p:nvPr/>
        </p:nvSpPr>
        <p:spPr>
          <a:xfrm>
            <a:off x="3606800" y="55008"/>
            <a:ext cx="7884159" cy="492443"/>
          </a:xfrm>
          <a:prstGeom prst="rect">
            <a:avLst/>
          </a:prstGeom>
          <a:noFill/>
        </p:spPr>
        <p:txBody>
          <a:bodyPr wrap="square" lIns="0" tIns="0" rIns="0" bIns="0" rtlCol="0" anchor="ctr">
            <a:normAutofit fontScale="62500" lnSpcReduction="20000"/>
          </a:bodyPr>
          <a:lstStyle/>
          <a:p>
            <a:endParaRPr lang="en-GB" sz="1600" b="1" noProof="0" dirty="0">
              <a:solidFill>
                <a:schemeClr val="bg1"/>
              </a:solidFill>
              <a:latin typeface="Arial" panose="020B0604020202020204" pitchFamily="34" charset="0"/>
              <a:cs typeface="Arial" panose="020B0604020202020204" pitchFamily="34" charset="0"/>
            </a:endParaRPr>
          </a:p>
          <a:p>
            <a:r>
              <a:rPr lang="en-US" sz="2100" b="1" dirty="0">
                <a:solidFill>
                  <a:schemeClr val="bg1"/>
                </a:solidFill>
                <a:latin typeface="Arial" panose="020B0604020202020204" pitchFamily="34" charset="0"/>
                <a:cs typeface="Arial" panose="020B0604020202020204" pitchFamily="34" charset="0"/>
              </a:rPr>
              <a:t>Analysis of Global Seismicity in 2024 and the Occurrence of Tsunamigenic Events Using the SSEB from the IDC of the CTBTO</a:t>
            </a:r>
            <a:endParaRPr lang="en-GB" sz="2100" b="1" dirty="0">
              <a:solidFill>
                <a:schemeClr val="bg1"/>
              </a:solidFill>
              <a:latin typeface="Arial" panose="020B0604020202020204" pitchFamily="34" charset="0"/>
              <a:cs typeface="Arial" panose="020B0604020202020204" pitchFamily="34" charset="0"/>
            </a:endParaRP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15" name="TextBox 3">
            <a:extLst>
              <a:ext uri="{FF2B5EF4-FFF2-40B4-BE49-F238E27FC236}">
                <a16:creationId xmlns:a16="http://schemas.microsoft.com/office/drawing/2014/main" id="{C049A77C-6688-E99F-3E23-5AFD081DA466}"/>
              </a:ext>
            </a:extLst>
          </p:cNvPr>
          <p:cNvSpPr txBox="1"/>
          <p:nvPr/>
        </p:nvSpPr>
        <p:spPr>
          <a:xfrm>
            <a:off x="4196999" y="659697"/>
            <a:ext cx="2417161" cy="284340"/>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Pedro M. Paulino / Jottin M. Leonel</a:t>
            </a:r>
          </a:p>
        </p:txBody>
      </p:sp>
      <p:sp>
        <p:nvSpPr>
          <p:cNvPr id="19" name="Rechteck 18">
            <a:extLst>
              <a:ext uri="{FF2B5EF4-FFF2-40B4-BE49-F238E27FC236}">
                <a16:creationId xmlns:a16="http://schemas.microsoft.com/office/drawing/2014/main" id="{A9173E0E-70C1-96B6-C78C-89F2111C1194}"/>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4" name="Title 1">
            <a:extLst>
              <a:ext uri="{FF2B5EF4-FFF2-40B4-BE49-F238E27FC236}">
                <a16:creationId xmlns:a16="http://schemas.microsoft.com/office/drawing/2014/main" id="{41275B9D-B73F-52BB-59B5-ACAF5B33CD9C}"/>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DO" sz="1050" dirty="0"/>
              <a:t>P5.1-255</a:t>
            </a:r>
            <a:endParaRPr lang="en-GB" sz="1050" b="1" noProof="0" dirty="0">
              <a:solidFill>
                <a:srgbClr val="1B3B65"/>
              </a:solidFill>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870410BB-13A4-D59E-972D-19409113030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25069" y="6183405"/>
            <a:ext cx="512452" cy="606813"/>
          </a:xfrm>
          <a:prstGeom prst="rect">
            <a:avLst/>
          </a:prstGeom>
        </p:spPr>
      </p:pic>
      <p:pic>
        <p:nvPicPr>
          <p:cNvPr id="6" name="Grafik 4">
            <a:extLst>
              <a:ext uri="{FF2B5EF4-FFF2-40B4-BE49-F238E27FC236}">
                <a16:creationId xmlns:a16="http://schemas.microsoft.com/office/drawing/2014/main" id="{05ADC517-C1E1-E333-F431-DDE8290D64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22644" y="6198303"/>
            <a:ext cx="591915" cy="591915"/>
          </a:xfrm>
          <a:prstGeom prst="rect">
            <a:avLst/>
          </a:prstGeom>
        </p:spPr>
      </p:pic>
      <p:pic>
        <p:nvPicPr>
          <p:cNvPr id="2" name="Picture 2">
            <a:extLst>
              <a:ext uri="{FF2B5EF4-FFF2-40B4-BE49-F238E27FC236}">
                <a16:creationId xmlns:a16="http://schemas.microsoft.com/office/drawing/2014/main" id="{873365AE-5BF0-84D9-708B-5BEFC55125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42975" y="1310986"/>
            <a:ext cx="4901345" cy="25757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C35DCB88-B266-8E83-642F-5A6BA081A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426127" y="1310986"/>
            <a:ext cx="5188432" cy="2575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5D2A84E0-7D97-7EB3-6441-CE8FB32467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459266" y="4075186"/>
            <a:ext cx="5268764" cy="21231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231896C0-6554-4A8E-9FB0-1A9C122E31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6426127" y="4093531"/>
            <a:ext cx="5188432" cy="210477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
            <a:extLst>
              <a:ext uri="{FF2B5EF4-FFF2-40B4-BE49-F238E27FC236}">
                <a16:creationId xmlns:a16="http://schemas.microsoft.com/office/drawing/2014/main" id="{71308688-D99D-F19F-4259-8752A2758278}"/>
              </a:ext>
            </a:extLst>
          </p:cNvPr>
          <p:cNvSpPr txBox="1"/>
          <p:nvPr/>
        </p:nvSpPr>
        <p:spPr>
          <a:xfrm>
            <a:off x="4197000" y="857990"/>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Different catalogs</a:t>
            </a:r>
          </a:p>
        </p:txBody>
      </p:sp>
    </p:spTree>
    <p:extLst>
      <p:ext uri="{BB962C8B-B14F-4D97-AF65-F5344CB8AC3E}">
        <p14:creationId xmlns:p14="http://schemas.microsoft.com/office/powerpoint/2010/main" val="318491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8405B-1DAC-6481-689A-E721D090017B}"/>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8DFD7A76-E853-6BBA-210D-03B6802CC193}"/>
              </a:ext>
            </a:extLst>
          </p:cNvPr>
          <p:cNvSpPr txBox="1"/>
          <p:nvPr/>
        </p:nvSpPr>
        <p:spPr>
          <a:xfrm>
            <a:off x="3606800" y="55008"/>
            <a:ext cx="7884159" cy="492443"/>
          </a:xfrm>
          <a:prstGeom prst="rect">
            <a:avLst/>
          </a:prstGeom>
          <a:noFill/>
        </p:spPr>
        <p:txBody>
          <a:bodyPr wrap="square" lIns="0" tIns="0" rIns="0" bIns="0" rtlCol="0" anchor="ctr">
            <a:normAutofit fontScale="62500" lnSpcReduction="20000"/>
          </a:bodyPr>
          <a:lstStyle/>
          <a:p>
            <a:endParaRPr lang="en-GB" sz="1600" b="1" noProof="0" dirty="0">
              <a:solidFill>
                <a:schemeClr val="bg1"/>
              </a:solidFill>
              <a:latin typeface="Arial" panose="020B0604020202020204" pitchFamily="34" charset="0"/>
              <a:cs typeface="Arial" panose="020B0604020202020204" pitchFamily="34" charset="0"/>
            </a:endParaRPr>
          </a:p>
          <a:p>
            <a:r>
              <a:rPr lang="en-US" sz="2100" b="1" dirty="0">
                <a:solidFill>
                  <a:schemeClr val="bg1"/>
                </a:solidFill>
                <a:latin typeface="Arial" panose="020B0604020202020204" pitchFamily="34" charset="0"/>
                <a:cs typeface="Arial" panose="020B0604020202020204" pitchFamily="34" charset="0"/>
              </a:rPr>
              <a:t>Analysis of Global Seismicity in 2024 and the Occurrence of Tsunamigenic Events Using the SSEB from the IDC of the CTBTO</a:t>
            </a:r>
            <a:endParaRPr lang="en-GB" sz="2100" b="1" dirty="0">
              <a:solidFill>
                <a:schemeClr val="bg1"/>
              </a:solidFill>
              <a:latin typeface="Arial" panose="020B0604020202020204" pitchFamily="34" charset="0"/>
              <a:cs typeface="Arial" panose="020B0604020202020204" pitchFamily="34" charset="0"/>
            </a:endParaRP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15" name="TextBox 3">
            <a:extLst>
              <a:ext uri="{FF2B5EF4-FFF2-40B4-BE49-F238E27FC236}">
                <a16:creationId xmlns:a16="http://schemas.microsoft.com/office/drawing/2014/main" id="{137F4005-3816-8BD5-86E1-7F058BC12EA5}"/>
              </a:ext>
            </a:extLst>
          </p:cNvPr>
          <p:cNvSpPr txBox="1"/>
          <p:nvPr/>
        </p:nvSpPr>
        <p:spPr>
          <a:xfrm>
            <a:off x="4196999" y="659697"/>
            <a:ext cx="2417161" cy="284340"/>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Pedro M. Paulino / Jottin M. Leonel</a:t>
            </a:r>
          </a:p>
        </p:txBody>
      </p:sp>
      <p:sp>
        <p:nvSpPr>
          <p:cNvPr id="19" name="Rechteck 18">
            <a:extLst>
              <a:ext uri="{FF2B5EF4-FFF2-40B4-BE49-F238E27FC236}">
                <a16:creationId xmlns:a16="http://schemas.microsoft.com/office/drawing/2014/main" id="{B8221C6C-B05C-F8B7-3DC8-86DA0E8BF9D6}"/>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4" name="Title 1">
            <a:extLst>
              <a:ext uri="{FF2B5EF4-FFF2-40B4-BE49-F238E27FC236}">
                <a16:creationId xmlns:a16="http://schemas.microsoft.com/office/drawing/2014/main" id="{ECBBF6ED-DCCC-90D5-6C43-FE973FED4FEB}"/>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DO" sz="1050" dirty="0"/>
              <a:t>P5.1-255</a:t>
            </a:r>
            <a:endParaRPr lang="en-GB" sz="1050" b="1" noProof="0" dirty="0">
              <a:solidFill>
                <a:srgbClr val="1B3B65"/>
              </a:solidFill>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040E0892-9C0B-127F-1E29-B58B489489E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25069" y="6183405"/>
            <a:ext cx="512452" cy="606813"/>
          </a:xfrm>
          <a:prstGeom prst="rect">
            <a:avLst/>
          </a:prstGeom>
        </p:spPr>
      </p:pic>
      <p:pic>
        <p:nvPicPr>
          <p:cNvPr id="6" name="Grafik 4">
            <a:extLst>
              <a:ext uri="{FF2B5EF4-FFF2-40B4-BE49-F238E27FC236}">
                <a16:creationId xmlns:a16="http://schemas.microsoft.com/office/drawing/2014/main" id="{4F0869CE-2AFA-3C6B-7EA8-D0D957A8C3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22644" y="6198303"/>
            <a:ext cx="591915" cy="591915"/>
          </a:xfrm>
          <a:prstGeom prst="rect">
            <a:avLst/>
          </a:prstGeom>
        </p:spPr>
      </p:pic>
      <p:pic>
        <p:nvPicPr>
          <p:cNvPr id="2" name="Picture 2">
            <a:extLst>
              <a:ext uri="{FF2B5EF4-FFF2-40B4-BE49-F238E27FC236}">
                <a16:creationId xmlns:a16="http://schemas.microsoft.com/office/drawing/2014/main" id="{30F48BF5-6BD1-B4DB-816C-48AFD0F9B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16379" y="1036618"/>
            <a:ext cx="5679621" cy="3003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8EB835AD-E9AB-7B45-AE70-B333F313DD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161858" y="1036617"/>
            <a:ext cx="5679621" cy="300318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689F6315-CBF1-08F7-389F-1CD8A78CB12F}"/>
              </a:ext>
            </a:extLst>
          </p:cNvPr>
          <p:cNvSpPr txBox="1"/>
          <p:nvPr/>
        </p:nvSpPr>
        <p:spPr>
          <a:xfrm>
            <a:off x="416378" y="4039800"/>
            <a:ext cx="5679621" cy="1200329"/>
          </a:xfrm>
          <a:prstGeom prst="rect">
            <a:avLst/>
          </a:prstGeom>
          <a:noFill/>
        </p:spPr>
        <p:txBody>
          <a:bodyPr wrap="square">
            <a:spAutoFit/>
          </a:bodyPr>
          <a:lstStyle/>
          <a:p>
            <a:r>
              <a:rPr lang="en-US" sz="1200" dirty="0"/>
              <a:t>These two maps provide a complementary view of global seismicity in 2024. On the left, the cross-validation map shows a direct comparison between the SSEB from the CTBTO and the USGS catalog, revealing not only strong agreement across major tectonic boundaries but also the added value of each dataset. Notably, the SSEB contributes many unique detections—especially in subduction zones—demonstrating its refined screening capabilities and its global reliability.</a:t>
            </a:r>
            <a:endParaRPr lang="es-DO" sz="1200" dirty="0"/>
          </a:p>
        </p:txBody>
      </p:sp>
      <p:sp>
        <p:nvSpPr>
          <p:cNvPr id="13" name="CuadroTexto 12">
            <a:extLst>
              <a:ext uri="{FF2B5EF4-FFF2-40B4-BE49-F238E27FC236}">
                <a16:creationId xmlns:a16="http://schemas.microsoft.com/office/drawing/2014/main" id="{E4746830-1D10-E9BF-C59F-820D9F9CF5D4}"/>
              </a:ext>
            </a:extLst>
          </p:cNvPr>
          <p:cNvSpPr txBox="1"/>
          <p:nvPr/>
        </p:nvSpPr>
        <p:spPr>
          <a:xfrm>
            <a:off x="6161858" y="4039799"/>
            <a:ext cx="5679621" cy="646331"/>
          </a:xfrm>
          <a:prstGeom prst="rect">
            <a:avLst/>
          </a:prstGeom>
          <a:noFill/>
        </p:spPr>
        <p:txBody>
          <a:bodyPr wrap="square">
            <a:spAutoFit/>
          </a:bodyPr>
          <a:lstStyle/>
          <a:p>
            <a:r>
              <a:rPr lang="en-US" sz="1200" dirty="0"/>
              <a:t>This map highlights us the regions with the highest seismic density, reinforcing how the CTBTO’s monitoring infrastructure delivers an unparalleled global snapshot of seismic activity.</a:t>
            </a:r>
            <a:endParaRPr lang="es-DO" sz="1200" dirty="0"/>
          </a:p>
        </p:txBody>
      </p:sp>
    </p:spTree>
    <p:extLst>
      <p:ext uri="{BB962C8B-B14F-4D97-AF65-F5344CB8AC3E}">
        <p14:creationId xmlns:p14="http://schemas.microsoft.com/office/powerpoint/2010/main" val="279220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8ED4C-EFA0-F485-0BEF-D605B22D2446}"/>
            </a:ext>
          </a:extLst>
        </p:cNvPr>
        <p:cNvGrpSpPr/>
        <p:nvPr/>
      </p:nvGrpSpPr>
      <p:grpSpPr>
        <a:xfrm>
          <a:off x="0" y="0"/>
          <a:ext cx="0" cy="0"/>
          <a:chOff x="0" y="0"/>
          <a:chExt cx="0" cy="0"/>
        </a:xfrm>
      </p:grpSpPr>
      <p:sp>
        <p:nvSpPr>
          <p:cNvPr id="7" name="TextBox 3">
            <a:extLst>
              <a:ext uri="{FF2B5EF4-FFF2-40B4-BE49-F238E27FC236}">
                <a16:creationId xmlns:a16="http://schemas.microsoft.com/office/drawing/2014/main" id="{B1432F08-10CA-F34E-105B-EF6BA5AEED7B}"/>
              </a:ext>
            </a:extLst>
          </p:cNvPr>
          <p:cNvSpPr txBox="1"/>
          <p:nvPr/>
        </p:nvSpPr>
        <p:spPr>
          <a:xfrm>
            <a:off x="3606800" y="55008"/>
            <a:ext cx="7884159" cy="492443"/>
          </a:xfrm>
          <a:prstGeom prst="rect">
            <a:avLst/>
          </a:prstGeom>
          <a:noFill/>
        </p:spPr>
        <p:txBody>
          <a:bodyPr wrap="square" lIns="0" tIns="0" rIns="0" bIns="0" rtlCol="0" anchor="ctr">
            <a:normAutofit fontScale="62500" lnSpcReduction="20000"/>
          </a:bodyPr>
          <a:lstStyle/>
          <a:p>
            <a:endParaRPr lang="en-GB" sz="1600" b="1" noProof="0" dirty="0">
              <a:solidFill>
                <a:schemeClr val="bg1"/>
              </a:solidFill>
              <a:latin typeface="Arial" panose="020B0604020202020204" pitchFamily="34" charset="0"/>
              <a:cs typeface="Arial" panose="020B0604020202020204" pitchFamily="34" charset="0"/>
            </a:endParaRPr>
          </a:p>
          <a:p>
            <a:r>
              <a:rPr lang="en-US" sz="2100" b="1" dirty="0">
                <a:solidFill>
                  <a:schemeClr val="bg1"/>
                </a:solidFill>
                <a:latin typeface="Arial" panose="020B0604020202020204" pitchFamily="34" charset="0"/>
                <a:cs typeface="Arial" panose="020B0604020202020204" pitchFamily="34" charset="0"/>
              </a:rPr>
              <a:t>Analysis of Global Seismicity in 2024 and the Occurrence of Tsunamigenic Events Using the SSEB from the IDC of the CTBTO</a:t>
            </a:r>
            <a:endParaRPr lang="en-GB" sz="2100" b="1" dirty="0">
              <a:solidFill>
                <a:schemeClr val="bg1"/>
              </a:solidFill>
              <a:latin typeface="Arial" panose="020B0604020202020204" pitchFamily="34" charset="0"/>
              <a:cs typeface="Arial" panose="020B0604020202020204" pitchFamily="34" charset="0"/>
            </a:endParaRP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15" name="TextBox 3">
            <a:extLst>
              <a:ext uri="{FF2B5EF4-FFF2-40B4-BE49-F238E27FC236}">
                <a16:creationId xmlns:a16="http://schemas.microsoft.com/office/drawing/2014/main" id="{496B5CA8-1998-88D8-4BE2-F549BA0A20A8}"/>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Pedro M. Paulino / Jottin M. Leonel</a:t>
            </a:r>
          </a:p>
        </p:txBody>
      </p:sp>
      <p:sp>
        <p:nvSpPr>
          <p:cNvPr id="19" name="Rechteck 18">
            <a:extLst>
              <a:ext uri="{FF2B5EF4-FFF2-40B4-BE49-F238E27FC236}">
                <a16:creationId xmlns:a16="http://schemas.microsoft.com/office/drawing/2014/main" id="{26C651D0-B67D-5FA3-B01E-65D7E517731C}"/>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4" name="Title 1">
            <a:extLst>
              <a:ext uri="{FF2B5EF4-FFF2-40B4-BE49-F238E27FC236}">
                <a16:creationId xmlns:a16="http://schemas.microsoft.com/office/drawing/2014/main" id="{BC4AC599-8F3D-2849-C41F-EC53521097FF}"/>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DO" sz="1050" dirty="0"/>
              <a:t>P5.1-255</a:t>
            </a:r>
            <a:endParaRPr lang="en-GB" sz="1050" b="1" noProof="0" dirty="0">
              <a:solidFill>
                <a:srgbClr val="1B3B65"/>
              </a:solidFill>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C5668485-4EEF-4624-0E6B-7D1320359C6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25069" y="6183405"/>
            <a:ext cx="512452" cy="606813"/>
          </a:xfrm>
          <a:prstGeom prst="rect">
            <a:avLst/>
          </a:prstGeom>
        </p:spPr>
      </p:pic>
      <p:pic>
        <p:nvPicPr>
          <p:cNvPr id="6" name="Grafik 4">
            <a:extLst>
              <a:ext uri="{FF2B5EF4-FFF2-40B4-BE49-F238E27FC236}">
                <a16:creationId xmlns:a16="http://schemas.microsoft.com/office/drawing/2014/main" id="{B11E396D-D832-41F9-AE73-E41508A583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22644" y="6198303"/>
            <a:ext cx="591915" cy="591915"/>
          </a:xfrm>
          <a:prstGeom prst="rect">
            <a:avLst/>
          </a:prstGeom>
        </p:spPr>
      </p:pic>
      <p:sp>
        <p:nvSpPr>
          <p:cNvPr id="11" name="CuadroTexto 10">
            <a:extLst>
              <a:ext uri="{FF2B5EF4-FFF2-40B4-BE49-F238E27FC236}">
                <a16:creationId xmlns:a16="http://schemas.microsoft.com/office/drawing/2014/main" id="{F7581C8D-0922-A79F-3873-7789DAF9B543}"/>
              </a:ext>
            </a:extLst>
          </p:cNvPr>
          <p:cNvSpPr txBox="1"/>
          <p:nvPr/>
        </p:nvSpPr>
        <p:spPr>
          <a:xfrm>
            <a:off x="202395" y="1313750"/>
            <a:ext cx="11639084" cy="1569660"/>
          </a:xfrm>
          <a:prstGeom prst="rect">
            <a:avLst/>
          </a:prstGeom>
          <a:noFill/>
        </p:spPr>
        <p:txBody>
          <a:bodyPr wrap="square">
            <a:spAutoFit/>
          </a:bodyPr>
          <a:lstStyle/>
          <a:p>
            <a:r>
              <a:rPr lang="en-US" sz="1600" b="1" i="1" dirty="0"/>
              <a:t>The Standard Screened Event Bulletin has proven to be a powerful a</a:t>
            </a:r>
          </a:p>
          <a:p>
            <a:r>
              <a:rPr lang="en-US" sz="1600" b="1" i="1" dirty="0" err="1"/>
              <a:t>nd</a:t>
            </a:r>
            <a:r>
              <a:rPr lang="en-US" sz="1600" b="1" i="1" dirty="0"/>
              <a:t> realistic tool with robust quality. Its high‑confidence, expertly screened data are essential not only for tectonic and tsunami‑related studies, but also for shaping global disaster prevention policies—helping to prevent major catastrophes when some of these events occur.</a:t>
            </a:r>
          </a:p>
          <a:p>
            <a:r>
              <a:rPr lang="en-US" sz="1600" b="1" i="1" dirty="0"/>
              <a:t>Thanks to the CTBT’s strategic data pipeline via the IDC, this information provides a powerful foundation to raise awareness, analyze seismic patterns, and help shape public policies that specifically address tsunamigenic risks.</a:t>
            </a:r>
            <a:endParaRPr lang="es-DO" sz="1600" b="1" i="1" dirty="0"/>
          </a:p>
        </p:txBody>
      </p:sp>
      <p:sp>
        <p:nvSpPr>
          <p:cNvPr id="13" name="CuadroTexto 12">
            <a:extLst>
              <a:ext uri="{FF2B5EF4-FFF2-40B4-BE49-F238E27FC236}">
                <a16:creationId xmlns:a16="http://schemas.microsoft.com/office/drawing/2014/main" id="{EAC63275-959A-2F21-7851-D5FCF99F33DA}"/>
              </a:ext>
            </a:extLst>
          </p:cNvPr>
          <p:cNvSpPr txBox="1"/>
          <p:nvPr/>
        </p:nvSpPr>
        <p:spPr>
          <a:xfrm>
            <a:off x="187156" y="4374795"/>
            <a:ext cx="11303803" cy="2123658"/>
          </a:xfrm>
          <a:prstGeom prst="rect">
            <a:avLst/>
          </a:prstGeom>
          <a:noFill/>
        </p:spPr>
        <p:txBody>
          <a:bodyPr wrap="square">
            <a:spAutoFit/>
          </a:bodyPr>
          <a:lstStyle/>
          <a:p>
            <a:pPr marL="171450" indent="-171450">
              <a:buFont typeface="Wingdings" panose="05000000000000000000" pitchFamily="2" charset="2"/>
              <a:buChar char="q"/>
            </a:pPr>
            <a:r>
              <a:rPr lang="en-US" sz="1200" dirty="0"/>
              <a:t>CTBTO. (2024). </a:t>
            </a:r>
            <a:r>
              <a:rPr lang="en-US" sz="1200" i="1" dirty="0"/>
              <a:t>Standard Screened Event Bulletin (SSEB): Overview and verification applications</a:t>
            </a:r>
            <a:r>
              <a:rPr lang="en-US" sz="1200" dirty="0"/>
              <a:t>. Comprehensive Nuclear-Test-Ban Treaty Organization. https://www.ctbto.org/verification-regime/the-international-data-centre/idc-products-data</a:t>
            </a:r>
          </a:p>
          <a:p>
            <a:pPr marL="171450" indent="-171450">
              <a:buFont typeface="Wingdings" panose="05000000000000000000" pitchFamily="2" charset="2"/>
              <a:buChar char="q"/>
            </a:pPr>
            <a:r>
              <a:rPr lang="en-US" sz="1200" dirty="0"/>
              <a:t>CTBTO. (2022). </a:t>
            </a:r>
            <a:r>
              <a:rPr lang="en-US" sz="1200" i="1" dirty="0"/>
              <a:t>Contribution of the CTBTO to disaster risk reduction and tsunami early warning</a:t>
            </a:r>
            <a:r>
              <a:rPr lang="en-US" sz="1200" dirty="0"/>
              <a:t>. https://www.ctbto.org/news-and-events/news/disaster-risk-reduction-ctbtos-contribution</a:t>
            </a:r>
          </a:p>
          <a:p>
            <a:pPr marL="171450" indent="-171450">
              <a:buFont typeface="Wingdings" panose="05000000000000000000" pitchFamily="2" charset="2"/>
              <a:buChar char="q"/>
            </a:pPr>
            <a:r>
              <a:rPr lang="en-US" sz="1200" dirty="0"/>
              <a:t>International Seismological Centre. (2021). </a:t>
            </a:r>
            <a:r>
              <a:rPr lang="en-US" sz="1200" i="1" dirty="0"/>
              <a:t>Bulletin summary and methodology</a:t>
            </a:r>
            <a:r>
              <a:rPr lang="en-US" sz="1200" dirty="0"/>
              <a:t>. https://www.isc.ac.uk/summary.html</a:t>
            </a:r>
          </a:p>
          <a:p>
            <a:pPr marL="171450" indent="-171450">
              <a:buFont typeface="Wingdings" panose="05000000000000000000" pitchFamily="2" charset="2"/>
              <a:buChar char="q"/>
            </a:pPr>
            <a:r>
              <a:rPr lang="en-US" sz="1200" dirty="0"/>
              <a:t>Ringdal, F., &amp; Harris, D. B. (2013). Use of seismic bulletins for monitoring compliance with the CTBT. In W. H. K. Lee et al. (Eds.), </a:t>
            </a:r>
            <a:r>
              <a:rPr lang="en-US" sz="1200" i="1" dirty="0"/>
              <a:t>International Handbook of Earthquake and Engineering Seismology, Part B</a:t>
            </a:r>
            <a:r>
              <a:rPr lang="en-US" sz="1200" dirty="0"/>
              <a:t> (pp. 1807–1836). Elsevier.</a:t>
            </a:r>
          </a:p>
          <a:p>
            <a:pPr marL="171450" indent="-171450">
              <a:buFont typeface="Wingdings" panose="05000000000000000000" pitchFamily="2" charset="2"/>
              <a:buChar char="q"/>
            </a:pPr>
            <a:r>
              <a:rPr lang="en-US" sz="1200" dirty="0"/>
              <a:t>United States Geological Survey. (n.d.). </a:t>
            </a:r>
            <a:r>
              <a:rPr lang="en-US" sz="1200" i="1" dirty="0"/>
              <a:t>Why do USGS earthquake magnitudes differ from those published by other agencies?</a:t>
            </a:r>
            <a:r>
              <a:rPr lang="en-US" sz="1200" dirty="0"/>
              <a:t> </a:t>
            </a:r>
            <a:r>
              <a:rPr lang="en-US" sz="1200" dirty="0">
                <a:hlinkClick r:id="rId4"/>
              </a:rPr>
              <a:t>https://www.usgs.gov/faqs/why-do-usgs-earthquake-magnitudes-differ-those-published-other-agencies</a:t>
            </a:r>
            <a:endParaRPr lang="en-US" sz="1200" dirty="0"/>
          </a:p>
          <a:p>
            <a:pPr marL="171450" indent="-171450">
              <a:buFont typeface="Wingdings" panose="05000000000000000000" pitchFamily="2" charset="2"/>
              <a:buChar char="q"/>
            </a:pPr>
            <a:r>
              <a:rPr lang="en-US" sz="1200" dirty="0"/>
              <a:t>Preparatory Commission for the Comprehensive Nuclear-Test-Ban Treaty Organization (CTBTO). (2018, March). </a:t>
            </a:r>
            <a:r>
              <a:rPr lang="en-US" sz="1200" i="1" dirty="0"/>
              <a:t>Report on the 2016 National Data Centre Workshop: Dublin, Ireland, 9–13 May 2016</a:t>
            </a:r>
            <a:r>
              <a:rPr lang="en-US" sz="1200" dirty="0"/>
              <a:t> (CTBT/PTS/TR/2018/1). CTBTO. https://www.ctbto.org</a:t>
            </a:r>
          </a:p>
        </p:txBody>
      </p:sp>
    </p:spTree>
    <p:extLst>
      <p:ext uri="{BB962C8B-B14F-4D97-AF65-F5344CB8AC3E}">
        <p14:creationId xmlns:p14="http://schemas.microsoft.com/office/powerpoint/2010/main" val="107413991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SnT2025_E-Poster Template_CLEAN_250702</Template>
  <TotalTime>7753</TotalTime>
  <Words>1361</Words>
  <Application>Microsoft Office PowerPoint</Application>
  <PresentationFormat>Panorámica</PresentationFormat>
  <Paragraphs>63</Paragraphs>
  <Slides>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Aptos</vt:lpstr>
      <vt:lpstr>Aptos Display</vt:lpstr>
      <vt:lpstr>Arial</vt:lpstr>
      <vt:lpstr>Calibri</vt:lpstr>
      <vt:lpstr>Wingdings</vt:lpstr>
      <vt:lpstr>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ppaulino60</dc:creator>
  <cp:lastModifiedBy>ppaulino60</cp:lastModifiedBy>
  <cp:revision>10</cp:revision>
  <cp:lastPrinted>2025-08-01T01:29:20Z</cp:lastPrinted>
  <dcterms:created xsi:type="dcterms:W3CDTF">2025-07-28T19:15:23Z</dcterms:created>
  <dcterms:modified xsi:type="dcterms:W3CDTF">2025-08-04T22:11:57Z</dcterms:modified>
</cp:coreProperties>
</file>