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  <p14:section name="Presentation Slides" id="{AA65376A-F1B8-4985-9D91-856E127C1E0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BD9"/>
    <a:srgbClr val="1A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>
        <p:scale>
          <a:sx n="68" d="100"/>
          <a:sy n="68" d="100"/>
        </p:scale>
        <p:origin x="428" y="-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pecial-issue/318299/ai-powered-geological-hazard-mapping-monitoring-and-predict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212E3CC-C8F3-8724-236C-B7DF711CD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1517" y="2093359"/>
            <a:ext cx="2863097" cy="1262356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947462" y="2255058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04B700-9CAA-AD00-BCFB-1247EE1D285E}"/>
              </a:ext>
            </a:extLst>
          </p:cNvPr>
          <p:cNvSpPr txBox="1"/>
          <p:nvPr/>
        </p:nvSpPr>
        <p:spPr>
          <a:xfrm>
            <a:off x="947462" y="2952157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D1B99D56-EC8A-2AAE-205C-D5BC83000B29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763571" y="3903779"/>
            <a:ext cx="10981043" cy="2374473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The </a:t>
            </a:r>
            <a:r>
              <a:rPr lang="en-US" b="1" dirty="0"/>
              <a:t>Comprehensive Nuclear-Test-Ban Treaty (CTBT)</a:t>
            </a:r>
            <a:r>
              <a:rPr lang="en-US" dirty="0"/>
              <a:t> is one of the cornerstones of the global nuclear non-proliferation and disarmament architecture. With a robust </a:t>
            </a:r>
            <a:r>
              <a:rPr lang="en-US" b="1" dirty="0"/>
              <a:t>verification regime</a:t>
            </a:r>
            <a:r>
              <a:rPr lang="en-US" dirty="0"/>
              <a:t> comprising the </a:t>
            </a:r>
            <a:r>
              <a:rPr lang="en-US" b="1" dirty="0"/>
              <a:t>International Monitoring System (IMS)</a:t>
            </a:r>
            <a:r>
              <a:rPr lang="en-US" dirty="0"/>
              <a:t>, </a:t>
            </a:r>
            <a:r>
              <a:rPr lang="en-US" b="1" dirty="0"/>
              <a:t>the International Data Centre (IDC), and provisions for On-Site Inspections (OSIs), CTBT aims to detect and deter any nuclear explosion worldwide</a:t>
            </a:r>
            <a:r>
              <a:rPr lang="en-US" dirty="0"/>
              <a:t>. However, in a geopolitical climate characterised by mistrust and evolving technological landscapes, the Treaty’s full potential remains </a:t>
            </a:r>
            <a:r>
              <a:rPr lang="en-US" dirty="0" err="1"/>
              <a:t>unrealised</a:t>
            </a:r>
            <a:r>
              <a:rPr lang="en-US" dirty="0"/>
              <a:t>. Most critically, it has </a:t>
            </a:r>
            <a:r>
              <a:rPr lang="en-US" b="1" dirty="0"/>
              <a:t>yet to enter into force</a:t>
            </a:r>
            <a:r>
              <a:rPr lang="en-US" dirty="0"/>
              <a:t> due to pending ratifications by key States listed Annex 2.</a:t>
            </a:r>
            <a:endParaRPr lang="fr-FR" dirty="0"/>
          </a:p>
          <a:p>
            <a:endParaRPr lang="en-GB" dirty="0"/>
          </a:p>
          <a:p>
            <a:r>
              <a:rPr lang="en-US" dirty="0"/>
              <a:t>To navigate this impasse, a growing consensus is emerging on the need for </a:t>
            </a:r>
            <a:r>
              <a:rPr lang="en-US" b="1" dirty="0"/>
              <a:t>innovation </a:t>
            </a:r>
            <a:r>
              <a:rPr lang="en-US" dirty="0"/>
              <a:t>— not only in </a:t>
            </a:r>
            <a:r>
              <a:rPr lang="en-US" b="1" dirty="0"/>
              <a:t>political</a:t>
            </a:r>
            <a:r>
              <a:rPr lang="en-US" dirty="0"/>
              <a:t> </a:t>
            </a:r>
            <a:r>
              <a:rPr lang="en-US" b="1" dirty="0"/>
              <a:t>will</a:t>
            </a:r>
            <a:r>
              <a:rPr lang="en-US" dirty="0"/>
              <a:t> but also in </a:t>
            </a:r>
            <a:r>
              <a:rPr lang="en-US" b="1" dirty="0"/>
              <a:t>technical capability</a:t>
            </a:r>
            <a:r>
              <a:rPr lang="en-US" dirty="0"/>
              <a:t>. </a:t>
            </a:r>
            <a:r>
              <a:rPr lang="en-US" b="1" dirty="0"/>
              <a:t>Artificial Intelligence (AI)</a:t>
            </a:r>
            <a:r>
              <a:rPr lang="en-US" dirty="0"/>
              <a:t> offers a compelling frontier in this regard. It can enhance the sensitivity, accuracy, and responsiveness of the CTBT’s verification regime, while simultaneously serving as a </a:t>
            </a:r>
            <a:r>
              <a:rPr lang="en-US" b="1" dirty="0"/>
              <a:t>science diplomacy tool</a:t>
            </a:r>
            <a:r>
              <a:rPr lang="en-US" dirty="0"/>
              <a:t> </a:t>
            </a:r>
            <a:r>
              <a:rPr lang="en-US" b="1" dirty="0"/>
              <a:t>to foster trust and cooperation among States Parties</a:t>
            </a:r>
            <a:r>
              <a:rPr lang="en-US" dirty="0"/>
              <a:t>. This presentation examines how AI can enhance the CTBT regime through three interrelated vectors: </a:t>
            </a:r>
            <a:r>
              <a:rPr lang="en-US" b="1" dirty="0"/>
              <a:t>verification performance,</a:t>
            </a:r>
            <a:r>
              <a:rPr lang="en-US" dirty="0"/>
              <a:t> </a:t>
            </a:r>
            <a:r>
              <a:rPr lang="en-US" b="1" dirty="0"/>
              <a:t>confidence-building measures</a:t>
            </a:r>
            <a:r>
              <a:rPr lang="en-US" dirty="0"/>
              <a:t>, and </a:t>
            </a:r>
            <a:r>
              <a:rPr lang="en-US" b="1" dirty="0"/>
              <a:t>science diplomacy</a:t>
            </a:r>
            <a:r>
              <a:rPr lang="en-US" dirty="0"/>
              <a:t>.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1A715-793F-3235-8617-18E9A2538876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523C8-A219-1AA2-7C96-2891D618F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3FA73AF-44FE-E26D-6C16-496DA9619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A7F78F72-4E1D-7A25-D927-95187D6E3F3B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2E25EC32-D66F-CC4E-316C-DC2BAD358585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4F8E063-F1C0-B1BA-0396-6D76639F2D4B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CD4D59AE-7F4D-2484-B727-7B81EFCC0734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02BD6B12-3DF3-4A37-5266-A7B1831E7288}"/>
              </a:ext>
            </a:extLst>
          </p:cNvPr>
          <p:cNvSpPr txBox="1"/>
          <p:nvPr/>
        </p:nvSpPr>
        <p:spPr>
          <a:xfrm>
            <a:off x="860436" y="3179043"/>
            <a:ext cx="10981043" cy="341938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III- 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AI as a neutral tool for security cooperation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AI, by virtue of its algorithmic logic and reproducibility, can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transcend national biases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serves as a “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lingua franca”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unites scientists across borders, particularly within CTBTO’s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and Technology (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community.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AI-enhanced data interpretation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be: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Peer-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reviewed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international teams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Embedded into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capacity-building programs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(e.g., for Global South States)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fosters an inclusive,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multilateral epistemic community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—the heart of science diplomacy.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D1C73-4F60-3194-F393-0A0C9A0C15E1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3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54A75-2137-CC6F-BF09-7722D5D77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CD99328-4A34-3C63-BB26-4A6DF5A37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A416578B-4096-EDD5-70AD-4A3EC226D88F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A6D447B9-DC89-F6F5-413D-09791344A620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62F17B2-306A-07DC-CF0F-052C115F73B8}"/>
              </a:ext>
            </a:extLst>
          </p:cNvPr>
          <p:cNvSpPr txBox="1"/>
          <p:nvPr/>
        </p:nvSpPr>
        <p:spPr>
          <a:xfrm>
            <a:off x="947462" y="258251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6D3748AC-EEA1-C552-1762-205F0DC69FD9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0734D5D3-9EE7-492C-9999-4B0F06683063}"/>
              </a:ext>
            </a:extLst>
          </p:cNvPr>
          <p:cNvSpPr txBox="1"/>
          <p:nvPr/>
        </p:nvSpPr>
        <p:spPr>
          <a:xfrm>
            <a:off x="832156" y="2879826"/>
            <a:ext cx="10981043" cy="413371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III-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as a neutral tool for security cooperation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Mitigating disputes through technical legitimacy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disputes often stem from diverging interpretations of ambiguous data.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AI’s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evidentiary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enhancer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reference points for adjudicating claims.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Lowering the potential for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accusation-based escalation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reliance on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validation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over political assertion.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Integrating AI without heightening tensions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Geopolitical sensitivities around AI must be addressed.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States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 AI tools as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intelligence-gathering proxies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 externally developed algorithms due to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sovereignty concerns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98AC16-E28B-FF6E-9CE5-DC12817A24D9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260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BAB5A-CA8C-FECC-422A-EF63CBC59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0345A5C-F450-E217-71B2-F27C1C559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8285D4A8-2ED4-6689-3167-78DC1CF39BFB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C7F61B3-5728-5657-2907-E33F0425888D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1E8E3AD-8C66-1E65-A288-B793E6C80324}"/>
              </a:ext>
            </a:extLst>
          </p:cNvPr>
          <p:cNvSpPr txBox="1"/>
          <p:nvPr/>
        </p:nvSpPr>
        <p:spPr>
          <a:xfrm>
            <a:off x="947462" y="258251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B6412F72-B2F6-C7CB-F150-92457BF5C51C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2292E80-2054-A0B6-8205-E1D296821C71}"/>
              </a:ext>
            </a:extLst>
          </p:cNvPr>
          <p:cNvSpPr txBox="1"/>
          <p:nvPr/>
        </p:nvSpPr>
        <p:spPr>
          <a:xfrm>
            <a:off x="719035" y="3080459"/>
            <a:ext cx="10981043" cy="349002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III-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models reflect 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biases of the data they are trained 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 globally representative, models may systematically favor or exclude certain regional characteristics—reducing credibility.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Solutions: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training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datasets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Institutionalize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audits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Review Board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AI tools used in verification.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/>
              <a:t>.</a:t>
            </a:r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442C42-1E0F-E6AE-FD1C-362CA4A432F3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462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70BF4-3F9D-5F21-81A6-FA3F87DB8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618FA83-09AF-9626-31EE-970B92732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B2D1F754-D381-60B2-DA22-61BCD7F1F74E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DD8A31DF-8822-3673-F597-2B5419A587A1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University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1BEF38F-437C-A261-F437-EB43E3547935}"/>
              </a:ext>
            </a:extLst>
          </p:cNvPr>
          <p:cNvSpPr txBox="1"/>
          <p:nvPr/>
        </p:nvSpPr>
        <p:spPr>
          <a:xfrm>
            <a:off x="947462" y="2438538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400"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A48565B9-9876-8F34-3E6F-54BE696370ED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65642408-0DCC-6938-4AAE-CFDC0A04820D}"/>
              </a:ext>
            </a:extLst>
          </p:cNvPr>
          <p:cNvSpPr txBox="1"/>
          <p:nvPr/>
        </p:nvSpPr>
        <p:spPr>
          <a:xfrm>
            <a:off x="709608" y="2689794"/>
            <a:ext cx="10272989" cy="368239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III-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/>
              <a:t>B- Challenges and limitations</a:t>
            </a:r>
            <a:endParaRPr lang="fr-FR" dirty="0"/>
          </a:p>
          <a:p>
            <a:r>
              <a:rPr lang="en-US" b="1" dirty="0"/>
              <a:t> </a:t>
            </a:r>
            <a:endParaRPr lang="fr-FR" dirty="0"/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and Privacy Concerns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AI-based surveillance or pattern detection may raise concerns about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dual-use applications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On-Site Inspections using autonomous AI-driven tools could blur the line between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and intrusion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of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Misuse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could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weaponize AI models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generate misleading verification narratives.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Non-state actors may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tamper with AI systems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exploit weaknesses in training datasets.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Algorithmic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Impartiality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059497-2DFD-26E5-19D2-252B1BBFB2CF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237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82375-67F1-CA17-19D6-FB9B870FD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B615AB8-72F9-482C-505B-EC6BCB50F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000412C7-A213-BB3C-1D79-B662F5C445C3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053946E1-5B8A-7646-C303-69EFA03F7BF0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University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7EDAF67-1EF3-FA52-1018-247B5B32A2D7}"/>
              </a:ext>
            </a:extLst>
          </p:cNvPr>
          <p:cNvSpPr txBox="1"/>
          <p:nvPr/>
        </p:nvSpPr>
        <p:spPr>
          <a:xfrm>
            <a:off x="947462" y="2438538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400"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34DDA432-F88C-524D-C2D2-F16F8CE4023C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CA12A96-A8B3-5709-522F-5F02D64955E1}"/>
              </a:ext>
            </a:extLst>
          </p:cNvPr>
          <p:cNvSpPr txBox="1"/>
          <p:nvPr/>
        </p:nvSpPr>
        <p:spPr>
          <a:xfrm>
            <a:off x="709608" y="2689794"/>
            <a:ext cx="10272989" cy="416820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III-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Pathways to Implementation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Recommendations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AI in 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CTBT verification technology roadmap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programs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existing CTBTO Working Groups.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CTBTO AI Task Force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comprised of scientists, diplomats, and ethicists.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as a Driver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Leverage the CTBTO’s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Symposiums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foster cooperation on AI models.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AI projects as a platform to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re-engage Annex 2 States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framing participation as a contribution to global scientific advancement.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partnerships with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centers of excellence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Africa, Asia, and Latin America.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E94F8-E559-9213-7232-E846BF960DC1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23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AFE56-8626-19D3-934C-82785E350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8EE96B0-E747-A504-BE0E-9A988BF60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412D78FB-E7EC-D776-5F0C-7452642AEB15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7B51454-08FB-5DFF-FB85-B00F973AE239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University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693B9B1-B94A-0280-58CB-8824803B717C}"/>
              </a:ext>
            </a:extLst>
          </p:cNvPr>
          <p:cNvSpPr txBox="1"/>
          <p:nvPr/>
        </p:nvSpPr>
        <p:spPr>
          <a:xfrm>
            <a:off x="709608" y="2260552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400"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29E89178-797B-BEB4-715E-8FA95136C859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5B6DFE40-C9AD-B437-51D0-BC3529EB9432}"/>
              </a:ext>
            </a:extLst>
          </p:cNvPr>
          <p:cNvSpPr txBox="1"/>
          <p:nvPr/>
        </p:nvSpPr>
        <p:spPr>
          <a:xfrm>
            <a:off x="709608" y="2936079"/>
            <a:ext cx="10272989" cy="2985142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diplomacy and political dimensions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Policy Recommendations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 err="1"/>
              <a:t>Funding</a:t>
            </a:r>
            <a:r>
              <a:rPr lang="fr-FR" b="1" dirty="0"/>
              <a:t> and </a:t>
            </a:r>
            <a:r>
              <a:rPr lang="fr-FR" b="1" dirty="0" err="1"/>
              <a:t>Capacity</a:t>
            </a:r>
            <a:r>
              <a:rPr lang="fr-FR" b="1" dirty="0"/>
              <a:t>-Building</a:t>
            </a:r>
          </a:p>
          <a:p>
            <a:endParaRPr lang="fr-FR" dirty="0"/>
          </a:p>
          <a:p>
            <a:pPr lvl="0"/>
            <a:r>
              <a:rPr lang="en-US" dirty="0"/>
              <a:t>Partner with </a:t>
            </a:r>
            <a:r>
              <a:rPr lang="en-US" b="1" dirty="0"/>
              <a:t>UN bodies</a:t>
            </a:r>
            <a:r>
              <a:rPr lang="en-US" dirty="0"/>
              <a:t>, </a:t>
            </a:r>
            <a:r>
              <a:rPr lang="en-US" b="1" dirty="0"/>
              <a:t>EU Horizon</a:t>
            </a:r>
            <a:r>
              <a:rPr lang="en-US" dirty="0"/>
              <a:t>, and </a:t>
            </a:r>
            <a:r>
              <a:rPr lang="en-US" b="1" dirty="0"/>
              <a:t>AI4Good</a:t>
            </a:r>
            <a:r>
              <a:rPr lang="en-US" dirty="0"/>
              <a:t> for financing.</a:t>
            </a:r>
          </a:p>
          <a:p>
            <a:pPr lvl="0"/>
            <a:endParaRPr lang="fr-FR" dirty="0"/>
          </a:p>
          <a:p>
            <a:pPr lvl="0"/>
            <a:r>
              <a:rPr lang="en-US" dirty="0"/>
              <a:t>Offer </a:t>
            </a:r>
            <a:r>
              <a:rPr lang="en-US" b="1" dirty="0"/>
              <a:t>technical training programs</a:t>
            </a:r>
            <a:r>
              <a:rPr lang="en-US" dirty="0"/>
              <a:t> to ensure equitable participation in AI development.</a:t>
            </a:r>
          </a:p>
          <a:p>
            <a:pPr lvl="0"/>
            <a:endParaRPr lang="fr-FR" dirty="0"/>
          </a:p>
          <a:p>
            <a:pPr lvl="0"/>
            <a:r>
              <a:rPr lang="en-US" dirty="0"/>
              <a:t>Create an </a:t>
            </a:r>
            <a:r>
              <a:rPr lang="en-US" b="1" dirty="0"/>
              <a:t>AI Verification Fellowship Program</a:t>
            </a:r>
            <a:r>
              <a:rPr lang="en-US" dirty="0"/>
              <a:t> under CTBTO’s capacity-building initiatives.</a:t>
            </a:r>
            <a:endParaRPr lang="fr-FR" dirty="0"/>
          </a:p>
          <a:p>
            <a:pPr lvl="0"/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EF846F-B3F2-502B-729D-66E7850941A7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729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95325-2E49-779E-D5EA-F8BBF50F8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9DC5BAB-503B-FAED-04D5-53D8019E1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D99015A-27AB-0344-09A3-07EF6A44BA82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60BA1B96-5C24-5AC3-2946-99AC55D21E25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University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004AEAF-31CC-016A-E4AA-CE546302861F}"/>
              </a:ext>
            </a:extLst>
          </p:cNvPr>
          <p:cNvSpPr txBox="1"/>
          <p:nvPr/>
        </p:nvSpPr>
        <p:spPr>
          <a:xfrm>
            <a:off x="947462" y="2438538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400"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1C96B5BA-A79E-3972-D100-71AE4DE3454D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E832D08E-8497-A8A2-6FCE-3FF2E54DE2BB}"/>
              </a:ext>
            </a:extLst>
          </p:cNvPr>
          <p:cNvSpPr txBox="1"/>
          <p:nvPr/>
        </p:nvSpPr>
        <p:spPr>
          <a:xfrm>
            <a:off x="709608" y="2689794"/>
            <a:ext cx="10781351" cy="416820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Conclusion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holds transformative potential for 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CTBT verification regime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Technically, it can enhance data accuracy, reduce ambiguity, and provide tools for real-time response. Politically, it can be 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multiplier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helping States Parties reach consensus grounded in transparent, verifiable science. Diplomatically, AI aligns with the CTBT’s tradition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science-driven engagement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offering a compelling pathway toward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universalisation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entry into force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its promise is not automatic. Success will depend on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governance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safeguards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 deliberate effort to use AI not as a wedge, but as a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bridge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—between science and policy, between verification and diplomacy, between division and consensus.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CTBT was born from scientific consensus and political courage. AI offers the next frontier, where innovation meets commitment, for a world free from nuclear testing.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F8E3E7-84EC-75BC-04B7-C2B11E691589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95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89EDF-A886-65A1-0109-13EA7A7AD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7C3DA17-DAD1-C4F1-0A45-DF346A552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188C4EE3-E71F-103B-32C6-F8413A27DD21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8E8E27EA-F4E5-7026-40B5-AB3E3CB1DDAB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 University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E491CF4-6D69-53EC-3633-D05052C2D629}"/>
              </a:ext>
            </a:extLst>
          </p:cNvPr>
          <p:cNvSpPr txBox="1"/>
          <p:nvPr/>
        </p:nvSpPr>
        <p:spPr>
          <a:xfrm>
            <a:off x="947462" y="2438538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400"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4CCBCAAF-AB0B-AAC4-8278-E7E8BBFFAE65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CD809407-0CDC-DCDB-8433-7B26922840E2}"/>
              </a:ext>
            </a:extLst>
          </p:cNvPr>
          <p:cNvSpPr txBox="1"/>
          <p:nvPr/>
        </p:nvSpPr>
        <p:spPr>
          <a:xfrm>
            <a:off x="801277" y="2982264"/>
            <a:ext cx="10200473" cy="339215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!!!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dirty="0"/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788A8-F25E-8314-032B-0D9A86D0F65C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6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061F2-3CC0-2192-2BDC-164E2953C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70F2F04-5F34-2E0F-BFF2-C378AE6C8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BED3B39D-11A0-4C8F-CEE1-2373977074B7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31567B7-AF25-E467-1566-F828BA2935EE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63DB47C-0DFB-5BC4-08D2-1330294EA78B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6A9CF1E2-F962-B61F-0B39-16EF5587E230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ADEEA77C-8689-B674-639E-F7E256C13D60}"/>
              </a:ext>
            </a:extLst>
          </p:cNvPr>
          <p:cNvSpPr txBox="1"/>
          <p:nvPr/>
        </p:nvSpPr>
        <p:spPr>
          <a:xfrm>
            <a:off x="860436" y="3179044"/>
            <a:ext cx="10981043" cy="281712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fr-FR" dirty="0"/>
          </a:p>
          <a:p>
            <a:pPr lvl="0"/>
            <a:r>
              <a:rPr lang="en-US" sz="1200" b="1" dirty="0"/>
              <a:t>I- The Role of AI in treaty verification</a:t>
            </a:r>
            <a:endParaRPr lang="fr-FR" sz="1200" dirty="0"/>
          </a:p>
          <a:p>
            <a:r>
              <a:rPr lang="en-US" sz="1200" b="1" dirty="0"/>
              <a:t> </a:t>
            </a:r>
            <a:endParaRPr lang="fr-FR" sz="1200" dirty="0"/>
          </a:p>
          <a:p>
            <a:pPr lvl="0"/>
            <a:r>
              <a:rPr lang="en-US" sz="1200" b="1" dirty="0"/>
              <a:t>A- AI and the verification ecosystem</a:t>
            </a:r>
            <a:endParaRPr lang="fr-FR" sz="1200" dirty="0"/>
          </a:p>
          <a:p>
            <a:pPr>
              <a:lnSpc>
                <a:spcPct val="150000"/>
              </a:lnSpc>
            </a:pPr>
            <a:r>
              <a:rPr lang="en-US" sz="1200" b="1" dirty="0"/>
              <a:t> </a:t>
            </a:r>
            <a:endParaRPr lang="fr-FR" sz="1200" dirty="0"/>
          </a:p>
          <a:p>
            <a:pPr>
              <a:lnSpc>
                <a:spcPct val="150000"/>
              </a:lnSpc>
            </a:pPr>
            <a:r>
              <a:rPr lang="en-US" sz="1200" dirty="0"/>
              <a:t>AI can be embedded across the </a:t>
            </a:r>
            <a:r>
              <a:rPr lang="en-US" sz="1200" b="1" dirty="0"/>
              <a:t>technical pillars</a:t>
            </a:r>
            <a:r>
              <a:rPr lang="en-US" sz="1200" dirty="0"/>
              <a:t> of the CTBT’s verification regime. </a:t>
            </a:r>
            <a:r>
              <a:rPr lang="fr-FR" sz="1200" dirty="0"/>
              <a:t>Applications </a:t>
            </a:r>
            <a:r>
              <a:rPr lang="fr-FR" sz="1200" dirty="0" err="1"/>
              <a:t>include</a:t>
            </a:r>
            <a:r>
              <a:rPr lang="fr-FR" sz="12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200" b="1" dirty="0"/>
              <a:t>Machine learning (ML)</a:t>
            </a:r>
            <a:r>
              <a:rPr lang="en-US" sz="1200" dirty="0"/>
              <a:t> and </a:t>
            </a:r>
            <a:r>
              <a:rPr lang="en-US" sz="1200" b="1" dirty="0"/>
              <a:t>deep learning (DL)</a:t>
            </a:r>
            <a:r>
              <a:rPr lang="en-US" sz="1200" dirty="0"/>
              <a:t> for signal classification. (Scientific advances in CTBT monitoring and verification., p.42)</a:t>
            </a:r>
            <a:endParaRPr lang="fr-FR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pPr lvl="0">
              <a:lnSpc>
                <a:spcPct val="150000"/>
              </a:lnSpc>
            </a:pPr>
            <a:r>
              <a:rPr lang="en-US" sz="1200" b="1" dirty="0"/>
              <a:t>Natural Language Processing (NLP)</a:t>
            </a:r>
            <a:r>
              <a:rPr lang="en-US" sz="1200" dirty="0"/>
              <a:t> for rapid document analysis.</a:t>
            </a:r>
          </a:p>
          <a:p>
            <a:pPr lvl="0">
              <a:lnSpc>
                <a:spcPct val="150000"/>
              </a:lnSpc>
            </a:pPr>
            <a:endParaRPr lang="en-US" sz="1200" dirty="0"/>
          </a:p>
          <a:p>
            <a:pPr>
              <a:lnSpc>
                <a:spcPct val="150000"/>
              </a:lnSpc>
            </a:pPr>
            <a:r>
              <a:rPr lang="en-US" sz="1200" b="1" dirty="0"/>
              <a:t>Predictive analytics</a:t>
            </a:r>
            <a:r>
              <a:rPr lang="en-US" sz="1200" dirty="0"/>
              <a:t> for anomaly detection in large datasets.</a:t>
            </a:r>
            <a:endParaRPr lang="fr-FR" sz="1200" dirty="0"/>
          </a:p>
          <a:p>
            <a:pPr lvl="0">
              <a:lnSpc>
                <a:spcPct val="150000"/>
              </a:lnSpc>
            </a:pPr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FF6A6-079E-C97D-0BD9-6FCCC4E1E8D9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5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10CB2-DC9C-0E6F-21C8-0021CABD5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7697D26-D95F-D028-2C39-B287522DE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F5CCFFDB-049F-6CC4-15B5-8999E7D5ADF8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EF48991A-74CC-7D59-858A-24D6B2FD9B38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6D51C74-DA19-1BDA-DF32-8E4E893298CA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129B4080-38C4-3ACA-2463-E278BAE70E3D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34C3A53D-DCB9-E814-7C7F-397E18D7C8F2}"/>
              </a:ext>
            </a:extLst>
          </p:cNvPr>
          <p:cNvSpPr txBox="1"/>
          <p:nvPr/>
        </p:nvSpPr>
        <p:spPr>
          <a:xfrm>
            <a:off x="860436" y="3179044"/>
            <a:ext cx="10981043" cy="281712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fr-FR" dirty="0"/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B. IMS and OSI Applications</a:t>
            </a:r>
            <a:endParaRPr lang="fr-FR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Seismic monitoring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fr-FR" sz="1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 can improve the differentiation between natural earthquakes and anthropogenic seismic events.</a:t>
            </a:r>
            <a:endParaRPr lang="fr-FR" sz="1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ML models trained in historical seismic data (e.g., from global catalogues) can help improve event discrimination and reduce </a:t>
            </a: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false positives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Hydroacoustic &amp; infrasound monitoring :</a:t>
            </a:r>
          </a:p>
          <a:p>
            <a:pPr lvl="0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Neural networks can improve the classification of signals in noisy environments.</a:t>
            </a:r>
          </a:p>
          <a:p>
            <a:pPr lvl="0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AI allows a better identification of low-yield underwater or atmospheric events, previously masked by environmental interference</a:t>
            </a:r>
            <a:r>
              <a:rPr lang="en-US" sz="1200" dirty="0"/>
              <a:t>.</a:t>
            </a:r>
          </a:p>
          <a:p>
            <a:pPr lvl="0">
              <a:lnSpc>
                <a:spcPct val="150000"/>
              </a:lnSpc>
            </a:pPr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C32321-96FF-C038-DC2F-EDD9DC953043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3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06FCF-1059-5847-1890-2DA73BD63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8DF3C94-2027-97DB-8753-EC2F7A9CF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0FE1E132-E956-BE9E-CA28-496228A23F20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8121D471-56D3-336E-C360-A6044D66902A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B0FB683-16AD-196C-4464-E6C6837D1FD5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6DDF30F0-42A3-C9C7-952E-09D6E61B808F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2239A011-DB77-FF3C-8F2F-C6217599B3A6}"/>
              </a:ext>
            </a:extLst>
          </p:cNvPr>
          <p:cNvSpPr txBox="1"/>
          <p:nvPr/>
        </p:nvSpPr>
        <p:spPr>
          <a:xfrm>
            <a:off x="860436" y="3179044"/>
            <a:ext cx="10981043" cy="281712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fr-FR" dirty="0"/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c- </a:t>
            </a: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Radionuclide monitoring :</a:t>
            </a: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 enhances isotope pattern recognition.</a:t>
            </a:r>
          </a:p>
          <a:p>
            <a:pPr lvl="0" algn="just">
              <a:lnSpc>
                <a:spcPct val="150000"/>
              </a:lnSpc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It facilitates rapid filtering of benign isotopic releases (e.g., from civil sources) from suspect nuclear activities.</a:t>
            </a:r>
          </a:p>
          <a:p>
            <a:pPr lvl="0" algn="just">
              <a:lnSpc>
                <a:spcPct val="150000"/>
              </a:lnSpc>
            </a:pPr>
            <a:endParaRPr lang="en-US" sz="1200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d- </a:t>
            </a: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On-Site Inspections (OSIs):</a:t>
            </a: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 supports autonomous drone navigation and sensor deployment.</a:t>
            </a:r>
          </a:p>
          <a:p>
            <a:pPr lvl="0" algn="just">
              <a:lnSpc>
                <a:spcPct val="150000"/>
              </a:lnSpc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It assists in real-time data fusion from multi-modal sensors (e.g., infrared, geophysical).</a:t>
            </a:r>
          </a:p>
          <a:p>
            <a:pPr lvl="0">
              <a:lnSpc>
                <a:spcPct val="150000"/>
              </a:lnSpc>
            </a:pPr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EAF9DB-5A3C-5C16-6D30-65351B985944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2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D4C72-6F82-E0B1-4FE7-30D326DA5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AE83C1A-B65C-66E9-FBDB-A890E2962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2EB4849E-8E7F-911E-253B-08CF7A2C9515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E5BA95F-D2BC-6B98-DF32-7DCA7BAEA604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05CE4D9-9F9D-AC93-F4B3-CA1C50B79128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A44D0459-DF73-89A2-F63B-78C8CD849A7D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C26AA493-B850-C488-00A3-ED0288945855}"/>
              </a:ext>
            </a:extLst>
          </p:cNvPr>
          <p:cNvSpPr txBox="1"/>
          <p:nvPr/>
        </p:nvSpPr>
        <p:spPr>
          <a:xfrm>
            <a:off x="860436" y="3179044"/>
            <a:ext cx="10981043" cy="281712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fr-FR" dirty="0"/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c- </a:t>
            </a: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Radionuclide monitoring :</a:t>
            </a: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 enhances isotope pattern recognition.</a:t>
            </a:r>
          </a:p>
          <a:p>
            <a:pPr lvl="0" algn="just">
              <a:lnSpc>
                <a:spcPct val="150000"/>
              </a:lnSpc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It facilitates rapid filtering of benign isotopic releases (e.g., from civil sources) from suspect nuclear activities.</a:t>
            </a:r>
          </a:p>
          <a:p>
            <a:pPr lvl="0" algn="just">
              <a:lnSpc>
                <a:spcPct val="150000"/>
              </a:lnSpc>
            </a:pPr>
            <a:endParaRPr lang="en-US" sz="1200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d- </a:t>
            </a: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On-Site Inspections (OSIs):</a:t>
            </a:r>
          </a:p>
          <a:p>
            <a:pPr lvl="0" algn="just">
              <a:lnSpc>
                <a:spcPct val="150000"/>
              </a:lnSpc>
            </a:pPr>
            <a:r>
              <a:rPr lang="en-US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AI supports autonomous drone navigation and sensor deployment.</a:t>
            </a:r>
          </a:p>
          <a:p>
            <a:pPr lvl="0" algn="just">
              <a:lnSpc>
                <a:spcPct val="150000"/>
              </a:lnSpc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•	It assists in real-time data fusion from multi-modal sensors (e.g., infrared, geophysical).</a:t>
            </a:r>
          </a:p>
          <a:p>
            <a:pPr lvl="0">
              <a:lnSpc>
                <a:spcPct val="150000"/>
              </a:lnSpc>
            </a:pPr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7E4AD-259B-1063-77EE-A8269EB4E7C5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9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40655-AF9E-726B-8239-5FD3E8DF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4FC91B9-E033-B3CD-9005-8E4A6A552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35ED13E0-19BC-CEEC-24B2-2306D5BA4195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D2A80CD-E42D-7271-0F80-37134B63E861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B55F339-16C1-736D-6432-868C153E85F3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2297570E-052B-374E-0137-8AF391B5868D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BD0C84F9-1EC6-0FED-CDBF-68688AF2DE27}"/>
              </a:ext>
            </a:extLst>
          </p:cNvPr>
          <p:cNvSpPr txBox="1"/>
          <p:nvPr/>
        </p:nvSpPr>
        <p:spPr>
          <a:xfrm>
            <a:off x="860436" y="3179044"/>
            <a:ext cx="10981043" cy="319347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Cross-Field Case Studies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In climate science, AI models could help predict complex atmospheric flows —technologies transferable to radionuclide plume analysis.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Satellite imagery analysis in arms control (e.g., States, IAEA and commercial platforms) demonstrates the feasibility of AI for large-scale pattern detection. (Nuclear weapons and Artificial Intelligence: technological promises and practical realities, SIPRI Background Paper, Vladislav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Chernavskikh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September 2024, p.5)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AI applications in geohazard detection (In the nuclear context,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geohazard detection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both identifying seismic/geological signals to verify and discriminate nuclear explosions from natural events and monitoring the secondary geological hazards that a nuclear blast itself may trigger)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demonstrated promise for interpreting infrasound anomalies. (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https://www.sciencedirect.com/special-issue/318299/ai-powered-geological-hazard-mapping-monitoring-and-prediction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464380-9B13-ADB5-2B64-B096856D831D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81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5D3A8-D46E-C2D1-6593-95C60528F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7890989-9ACE-358C-5DF7-09FF106BB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DBAA0DC-5D03-D812-359F-0EE2556848D3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DAA32C7A-E0E3-80A7-B5CE-101EAFA8DCDF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ADEA768-35E6-7071-BCEB-D72A30522B1A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003404CC-7E51-62E6-51FF-F625A760943B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2D9D97F2-4B64-CB2B-3AC3-223919103C18}"/>
              </a:ext>
            </a:extLst>
          </p:cNvPr>
          <p:cNvSpPr txBox="1"/>
          <p:nvPr/>
        </p:nvSpPr>
        <p:spPr>
          <a:xfrm>
            <a:off x="754144" y="3179044"/>
            <a:ext cx="11087335" cy="333487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AI for Confidence Building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Increasing accuracy and transparency</a:t>
            </a:r>
          </a:p>
          <a:p>
            <a:pPr lvl="1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systems, especially those that are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open-source or verifiable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offer greater analytical consistency than subjective human assessments. 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By enabling: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Real-time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Multisource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Automated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and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peer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can also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the risk of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politicisation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technical data.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 </a:t>
            </a:r>
            <a:endParaRPr lang="fr-FR" dirty="0"/>
          </a:p>
          <a:p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E4751-6FF8-543C-7512-E6857CA9541F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8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03900-5DDE-C11F-071D-4C675F67B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4106F48-CFF3-D09F-C24C-B6735BB31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0F27467A-805F-BC0A-17B8-384D08C5549E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88417899-325C-8BD9-FFB2-5DCFFFEE1FE6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7AEC028-05E7-282E-FDEB-E5B9C60B83CE}"/>
              </a:ext>
            </a:extLst>
          </p:cNvPr>
          <p:cNvSpPr txBox="1"/>
          <p:nvPr/>
        </p:nvSpPr>
        <p:spPr>
          <a:xfrm>
            <a:off x="947462" y="2522374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0252C260-084B-168D-D182-8529602A49C2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73F58DDB-87B5-D241-1B1B-ABBF723F42CA}"/>
              </a:ext>
            </a:extLst>
          </p:cNvPr>
          <p:cNvSpPr txBox="1"/>
          <p:nvPr/>
        </p:nvSpPr>
        <p:spPr>
          <a:xfrm>
            <a:off x="766167" y="2823108"/>
            <a:ext cx="11205873" cy="327759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  <a:endParaRPr lang="fr-FR" dirty="0"/>
          </a:p>
          <a:p>
            <a:pPr lvl="0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AI for Confidence Building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B- Addressing Technical Challenges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algorithms can be trained to: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background noise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seismic and hydroacoustic data.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Flag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anomalous data spikes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warrant further expert scrutiny.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filter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 interference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mining or industrial activities.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tools improve overall system resilience and lower the probability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 alarms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have historically undermined treaty confidence.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 </a:t>
            </a:r>
            <a:endParaRPr lang="fr-FR" dirty="0"/>
          </a:p>
          <a:p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D8DF1-38DF-A42B-9683-1303725D3841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0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FCA77C-B5E2-E615-1809-DB9A78484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A812ACD-B4D7-8211-D629-29FAD9809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5611" y="1997251"/>
            <a:ext cx="2579490" cy="1137312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8D429D9A-CC7A-AC42-F67B-F18194953C75}"/>
              </a:ext>
            </a:extLst>
          </p:cNvPr>
          <p:cNvSpPr txBox="1"/>
          <p:nvPr/>
        </p:nvSpPr>
        <p:spPr>
          <a:xfrm>
            <a:off x="947462" y="1433082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24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and the CTBT: Enhancing verification, building trust, and advancing science diplomacy.</a:t>
            </a:r>
            <a:endParaRPr lang="en-GB" sz="2400" b="1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4FC2B84E-98A7-A1F5-A28A-E4A14449EC83}"/>
              </a:ext>
            </a:extLst>
          </p:cNvPr>
          <p:cNvSpPr txBox="1"/>
          <p:nvPr/>
        </p:nvSpPr>
        <p:spPr>
          <a:xfrm>
            <a:off x="959506" y="2187283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Yves Ndzana </a:t>
            </a:r>
            <a:r>
              <a:rPr lang="en-GB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Ndzana</a:t>
            </a: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42BE50-7722-019A-85C6-1067FB2ACB1B}"/>
              </a:ext>
            </a:extLst>
          </p:cNvPr>
          <p:cNvSpPr txBox="1"/>
          <p:nvPr/>
        </p:nvSpPr>
        <p:spPr>
          <a:xfrm>
            <a:off x="959506" y="2697420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dirty="0"/>
              <a:t>Leiden University, Netherlands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CA1368BD-2F57-03BE-0BE4-EABE1D192AF3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898BC77B-57BC-C09C-9DEA-4ED47430379A}"/>
              </a:ext>
            </a:extLst>
          </p:cNvPr>
          <p:cNvSpPr txBox="1"/>
          <p:nvPr/>
        </p:nvSpPr>
        <p:spPr>
          <a:xfrm>
            <a:off x="860436" y="3179043"/>
            <a:ext cx="10981043" cy="353284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AI for Confidence Building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Real-Time Data Sharing and Trust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systems can process and disseminate verified alerts more rapidly, improving transparency and stakeholder inclusion. 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supports:</a:t>
            </a:r>
          </a:p>
          <a:p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Multilateral monitoring initiatives</a:t>
            </a: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trust-building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early-warning platforms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among States Parties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features help establish a confidence-building loop among the CTBTO, technical experts, and political stakeholders.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 </a:t>
            </a:r>
            <a:endParaRPr lang="fr-FR" dirty="0"/>
          </a:p>
          <a:p>
            <a:endParaRPr lang="en-US" sz="1200" dirty="0"/>
          </a:p>
          <a:p>
            <a:pPr lvl="0">
              <a:lnSpc>
                <a:spcPct val="150000"/>
              </a:lnSpc>
            </a:pPr>
            <a:endParaRPr lang="fr-FR" sz="1200" dirty="0"/>
          </a:p>
          <a:p>
            <a:r>
              <a:rPr lang="en-US" dirty="0"/>
              <a:t> </a:t>
            </a:r>
            <a:endParaRPr lang="fr-FR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8160CF-AD83-6EDE-5216-55D9C5F9ADFF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" noProof="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 your programme code here</a:t>
            </a: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[Arial Bold; 10,5pt.]</a:t>
            </a:r>
            <a:endParaRPr lang="en-GB" sz="800" noProof="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rgbClr val="1A3A64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66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SnT2025_E-Poster Template_CLEAN_250702 - Copie</Template>
  <TotalTime>387</TotalTime>
  <Words>2976</Words>
  <Application>Microsoft Office PowerPoint</Application>
  <PresentationFormat>Widescreen</PresentationFormat>
  <Paragraphs>412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Symbol</vt:lpstr>
      <vt:lpstr>Times New Roman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Yves Ndzana Ndzana</dc:creator>
  <cp:lastModifiedBy>Jean Yves Ndzana Ndzana</cp:lastModifiedBy>
  <cp:revision>13</cp:revision>
  <dcterms:created xsi:type="dcterms:W3CDTF">2025-08-31T12:28:13Z</dcterms:created>
  <dcterms:modified xsi:type="dcterms:W3CDTF">2025-08-31T18:55:59Z</dcterms:modified>
</cp:coreProperties>
</file>