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3A64"/>
    <a:srgbClr val="C9CBC6"/>
    <a:srgbClr val="EEEE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3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875554731156279"/>
          <c:y val="0.13186349247078272"/>
          <c:w val="0.54301700726715518"/>
          <c:h val="0.62767444715290321"/>
        </c:manualLayout>
      </c:layout>
      <c:pieChart>
        <c:varyColors val="1"/>
        <c:ser>
          <c:idx val="0"/>
          <c:order val="0"/>
          <c:spPr>
            <a:ln>
              <a:solidFill>
                <a:srgbClr val="7030A0"/>
              </a:solidFill>
            </a:ln>
          </c:spPr>
          <c:dPt>
            <c:idx val="0"/>
            <c:bubble3D val="0"/>
            <c:spPr>
              <a:solidFill>
                <a:srgbClr val="0070C0"/>
              </a:solidFill>
              <a:ln>
                <a:solidFill>
                  <a:srgbClr val="7030A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54FE-4A5A-BF2E-C98DEFDED693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solidFill>
                  <a:srgbClr val="7030A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54FE-4A5A-BF2E-C98DEFDED693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>
                <a:solidFill>
                  <a:srgbClr val="7030A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54FE-4A5A-BF2E-C98DEFDED693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>
                <a:solidFill>
                  <a:srgbClr val="7030A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54FE-4A5A-BF2E-C98DEFDED693}"/>
              </c:ext>
            </c:extLst>
          </c:dPt>
          <c:dPt>
            <c:idx val="4"/>
            <c:bubble3D val="0"/>
            <c:spPr>
              <a:solidFill>
                <a:srgbClr val="D41CAD"/>
              </a:solidFill>
              <a:ln>
                <a:solidFill>
                  <a:srgbClr val="7030A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54FE-4A5A-BF2E-C98DEFDED693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34FE8161-E7C2-4C36-B136-85DAACF47E70}" type="PERCENTAGE">
                      <a:rPr lang="en-US"/>
                      <a:pPr/>
                      <a:t>[PERCENTAGE]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4FE-4A5A-BF2E-C98DEFDED693}"/>
                </c:ext>
              </c:extLst>
            </c:dLbl>
            <c:dLbl>
              <c:idx val="3"/>
              <c:layout>
                <c:manualLayout>
                  <c:x val="0.10024751490156977"/>
                  <c:y val="8.799537225374534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4FE-4A5A-BF2E-C98DEFDED693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Sheet2!$A$2:$A$6</c:f>
              <c:strCache>
                <c:ptCount val="5"/>
                <c:pt idx="0">
                  <c:v>Hydroacoustic</c:v>
                </c:pt>
                <c:pt idx="1">
                  <c:v>Radionuclide</c:v>
                </c:pt>
                <c:pt idx="2">
                  <c:v>Seismic</c:v>
                </c:pt>
                <c:pt idx="3">
                  <c:v>Infrasound</c:v>
                </c:pt>
                <c:pt idx="4">
                  <c:v>Mixed</c:v>
                </c:pt>
              </c:strCache>
            </c:strRef>
          </c:cat>
          <c:val>
            <c:numRef>
              <c:f>Sheet2!$B$2:$B$6</c:f>
              <c:numCache>
                <c:formatCode>General</c:formatCode>
                <c:ptCount val="5"/>
                <c:pt idx="0">
                  <c:v>28.7</c:v>
                </c:pt>
                <c:pt idx="1">
                  <c:v>36.5</c:v>
                </c:pt>
                <c:pt idx="2">
                  <c:v>18.5</c:v>
                </c:pt>
                <c:pt idx="3">
                  <c:v>7.8</c:v>
                </c:pt>
                <c:pt idx="4">
                  <c:v>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4FE-4A5A-BF2E-C98DEFDED69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2.6720480992489599E-2"/>
          <c:y val="0.13307445310056648"/>
          <c:w val="0.42152584381362224"/>
          <c:h val="0.39656969484622384"/>
        </c:manualLayout>
      </c:layout>
      <c:overlay val="0"/>
      <c:txPr>
        <a:bodyPr/>
        <a:lstStyle/>
        <a:p>
          <a:pPr rtl="0">
            <a:defRPr sz="1000"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ysClr val="window" lastClr="FFFFFF"/>
    </a:solidFill>
  </c:spPr>
  <c:externalData r:id="rId1">
    <c:autoUpdate val="0"/>
  </c:externalData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0.54721</cdr:x>
      <cdr:y>0.96258</cdr:y>
    </cdr:from>
    <cdr:to>
      <cdr:x>0.87476</cdr:x>
      <cdr:y>0.97327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705101" y="4116707"/>
          <a:ext cx="1619250" cy="4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GB" sz="1100"/>
        </a:p>
      </cdr:txBody>
    </cdr:sp>
  </cdr:relSizeAnchor>
  <cdr:relSizeAnchor xmlns:cdr="http://schemas.openxmlformats.org/drawingml/2006/chartDrawing">
    <cdr:from>
      <cdr:x>0.01338</cdr:x>
      <cdr:y>0</cdr:y>
    </cdr:from>
    <cdr:to>
      <cdr:x>1</cdr:x>
      <cdr:y>1</cdr:y>
    </cdr:to>
    <cdr:pic>
      <cdr:nvPicPr>
        <cdr:cNvPr id="3" name="Picture 2">
          <a:extLst xmlns:a="http://schemas.openxmlformats.org/drawingml/2006/main">
            <a:ext uri="{FF2B5EF4-FFF2-40B4-BE49-F238E27FC236}">
              <a16:creationId xmlns:a16="http://schemas.microsoft.com/office/drawing/2014/main" id="{42DD439B-8577-4D88-BB47-5075BE541939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0"/>
          <a:ext cx="3747200" cy="2025869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1462BB-03C6-EC18-DD8B-B019ACC25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1D143D7-35CC-8239-8541-451308221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F5C86A-FEB6-6444-674D-878883DCE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08.08.2025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1CABDE-322F-BEF9-CE09-389D73314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DA56BCE-43DE-E833-B09E-49095A0A9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2568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066274-3BEF-8BAF-BC4E-87A6E0E86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C36D3D2-0BAB-7582-0453-DC097926D9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853E14-BE89-BA00-2215-5CE8E7317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08.08.2025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EAC353-AFEC-A877-175D-AD16A3368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2B817A-90B0-87BB-3773-B749B79C6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5015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AACDB85-D685-A4FE-8887-E0A65165F5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D4C6333-3169-CB92-6347-C46F289D24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3E2F9E1-81EB-628C-1E94-FE42B2B80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08.08.2025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339DDA-8407-93A9-571C-A9233079A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E4927B-6356-2DBF-A032-24862B5B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86439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3E03E7-FB47-BA05-B0A0-ADBE5334C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580C84-DBB9-33B0-6C98-E1B6F9172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736A48-FCA0-7673-504B-CEAFF55DE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08.08.2025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9A3569-8E67-891D-9FE8-BED238474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7793BB-56D7-CC34-A0F2-7EF172F49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321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F11894-1C15-1E9F-28E5-316B45AD4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D4B307-C9AC-DBB0-8A3D-7031E3EF8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8A328A-243B-0CD0-FAAE-F3E0C629C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08.08.2025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17B5C8-F1D1-7128-9E71-4D419E0B3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7738D1-BEA9-FE1B-A844-E29DBB5AE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906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E7ACEC-C195-5184-C2AC-59F93B640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8073810-6858-8B47-50B0-70DA6C2CC2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92AC868-6701-9AF5-75C3-C62873144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A366C38-9DA6-B135-10CE-DEB561CC5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08.08.2025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A415E0F-E2F2-9537-F4FA-582E36C57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0A4C6A5-BCE7-713F-0688-395565F45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010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282D99-D0B4-1D12-5E42-246B39016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08595C7-19E6-C982-213E-0D06248C1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3C02A30-BFF3-2DF6-9043-F6405AC55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B1D9C90-1ED0-DDE6-1686-A02299F839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53F07DF-F537-1004-0982-F86591A883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67AFEF2-A9A9-826D-24E1-8991E02BC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08.08.2025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8915963-A1E2-2D74-B7B6-A32074D3E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2FB518B-7722-E795-D367-463D6DCD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6162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45AE4B-FBCE-323A-CDE9-B1E7B7982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C063ACF-B377-5488-70A1-AC09ED3D0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08.08.2025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80F58A9-5DBB-3855-9D77-F4361CF2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96EB511-E18F-9BA2-4AA7-CCE4CC7D8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3568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78B13EA-088E-8C10-C5DF-CF2576029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08.08.2025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D24B357-3962-93FF-BBB6-9C54E10D3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5C706DF-8C3E-E9B7-CD76-CD4BD6516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58776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2EF08-8D41-2117-D74E-AAFC27FE8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409215-7806-A6A2-D933-D1A7F208E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B7C0884-3B5C-3540-0FEE-C786FFA01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E68EF75-1282-4936-D7C7-35858B145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08.08.2025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58B69D3-756B-1744-31BD-0DA6BE959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2EC043-162F-EC88-57C0-A36F9B9D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2738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FD2273-9C95-2BA1-8244-B32F5C77B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800F816-0156-86E6-1725-5C77689723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A63B92B-CE93-CF24-C7B9-8496629586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5A43AC3-ACBC-416B-C40A-3E60F04E5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08.08.2025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F70FAB3-6CF7-5AA4-093E-325A19B9D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5B5E49B-8673-315B-7F9C-D1C1C7942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82797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3EADE16-7830-8AB3-8BEE-03A2B4B6B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6C3F146-67D8-AFC2-C996-9C93BAAFC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0F9612-DC19-0B52-BA6C-1DBE0DD437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DC3642-44F9-4841-A39A-061A9EDE6E17}" type="datetimeFigureOut">
              <a:rPr lang="de-AT" smtClean="0"/>
              <a:t>08.08.2025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60AB3D-3E8F-AC2D-0E19-9A9F8F8BC6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0C9E6F-842B-9480-CFB7-C9B01239D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4072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D3346CC-2301-B6CD-0D5D-8EB6E352E6C3}"/>
              </a:ext>
            </a:extLst>
          </p:cNvPr>
          <p:cNvSpPr txBox="1">
            <a:spLocks/>
          </p:cNvSpPr>
          <p:nvPr/>
        </p:nvSpPr>
        <p:spPr>
          <a:xfrm>
            <a:off x="11490959" y="898361"/>
            <a:ext cx="701041" cy="396586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050" b="1" noProof="0" dirty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P5.1-348</a:t>
            </a:r>
            <a:endParaRPr lang="en-GB" sz="2800" b="1" noProof="0" dirty="0">
              <a:solidFill>
                <a:srgbClr val="1B3B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D5AE4295-86D6-0ED9-4F2B-A8BCD338E5F5}"/>
              </a:ext>
            </a:extLst>
          </p:cNvPr>
          <p:cNvSpPr txBox="1"/>
          <p:nvPr/>
        </p:nvSpPr>
        <p:spPr>
          <a:xfrm>
            <a:off x="187156" y="6440942"/>
            <a:ext cx="3798000" cy="369332"/>
          </a:xfrm>
          <a:prstGeom prst="rect">
            <a:avLst/>
          </a:prstGeom>
          <a:noFill/>
        </p:spPr>
        <p:txBody>
          <a:bodyPr wrap="square" lIns="0" tIns="0" rIns="0" bIns="0" anchor="ctr">
            <a:norm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DISCLAIMER: This presentation has been generated for illustration purposes only</a:t>
            </a:r>
          </a:p>
        </p:txBody>
      </p:sp>
      <p:pic>
        <p:nvPicPr>
          <p:cNvPr id="2" name="Grafik 1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12132E0B-E116-9D7D-3E94-CE25DE0CD6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37" t="58098" r="764" b="5248"/>
          <a:stretch>
            <a:fillRect/>
          </a:stretch>
        </p:blipFill>
        <p:spPr>
          <a:xfrm>
            <a:off x="0" y="673101"/>
            <a:ext cx="2022237" cy="2438400"/>
          </a:xfrm>
          <a:prstGeom prst="rect">
            <a:avLst/>
          </a:prstGeom>
        </p:spPr>
      </p:pic>
      <p:pic>
        <p:nvPicPr>
          <p:cNvPr id="11" name="Grafik 10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0A982369-6EB6-234C-C0A7-58E556ED17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167" t="61204" r="764" b="5248"/>
          <a:stretch>
            <a:fillRect/>
          </a:stretch>
        </p:blipFill>
        <p:spPr>
          <a:xfrm>
            <a:off x="1993680" y="881061"/>
            <a:ext cx="244695" cy="2231535"/>
          </a:xfrm>
          <a:prstGeom prst="rect">
            <a:avLst/>
          </a:prstGeom>
        </p:spPr>
      </p:pic>
      <p:pic>
        <p:nvPicPr>
          <p:cNvPr id="14" name="Grafik 13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DF35B26D-BD9A-11F3-E5E5-FEB1BDE266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238375" y="1275898"/>
            <a:ext cx="589234" cy="212384"/>
          </a:xfrm>
          <a:prstGeom prst="rect">
            <a:avLst/>
          </a:prstGeom>
        </p:spPr>
      </p:pic>
      <p:pic>
        <p:nvPicPr>
          <p:cNvPr id="15" name="Grafik 14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F744C5CF-ABA7-8191-B25E-DC7835232A9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801699" y="1275897"/>
            <a:ext cx="589234" cy="212384"/>
          </a:xfrm>
          <a:prstGeom prst="rect">
            <a:avLst/>
          </a:prstGeom>
        </p:spPr>
      </p:pic>
      <p:pic>
        <p:nvPicPr>
          <p:cNvPr id="16" name="Grafik 15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ECE73A0F-CB91-0545-6D23-F3B16FF6ADC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903990" y="1275896"/>
            <a:ext cx="589234" cy="212384"/>
          </a:xfrm>
          <a:prstGeom prst="rect">
            <a:avLst/>
          </a:prstGeom>
        </p:spPr>
      </p:pic>
      <p:sp>
        <p:nvSpPr>
          <p:cNvPr id="9" name="TextBox 3">
            <a:extLst>
              <a:ext uri="{FF2B5EF4-FFF2-40B4-BE49-F238E27FC236}">
                <a16:creationId xmlns:a16="http://schemas.microsoft.com/office/drawing/2014/main" id="{89EA74CD-7C66-4B77-605D-E0D86DB56FF2}"/>
              </a:ext>
            </a:extLst>
          </p:cNvPr>
          <p:cNvSpPr txBox="1"/>
          <p:nvPr/>
        </p:nvSpPr>
        <p:spPr>
          <a:xfrm>
            <a:off x="3595515" y="1136649"/>
            <a:ext cx="7793154" cy="5639955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rtlCol="0" anchor="t">
            <a:noAutofit/>
          </a:bodyPr>
          <a:lstStyle/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 over to see our poster if you would like to find out more about:</a:t>
            </a: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Nuclear and Radiological Emergency Response Plan ( NNREP)</a:t>
            </a:r>
          </a:p>
          <a:p>
            <a:pPr marL="742950" lvl="1" indent="-285750">
              <a:buFont typeface="Arial"/>
              <a:buChar char="•"/>
            </a:pP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national radiation emergency response integrated with IMS and other response plans.</a:t>
            </a:r>
          </a:p>
          <a:p>
            <a:pPr marL="742950" lvl="1" indent="-285750">
              <a:buFont typeface="Arial"/>
              <a:buChar char="•"/>
            </a:pP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Helping to responding timely and adequately to nuclear and radiological emergencies </a:t>
            </a: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IMS data</a:t>
            </a:r>
          </a:p>
          <a:p>
            <a:pPr marL="742950" lvl="1" indent="-285750">
              <a:buFont typeface="Arial"/>
              <a:buChar char="•"/>
            </a:pP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advanced technologies and data for detecting nuclear explosions</a:t>
            </a:r>
          </a:p>
          <a:p>
            <a:pPr marL="742950" lvl="1" indent="-285750">
              <a:buFont typeface="Arial"/>
              <a:buChar char="•"/>
            </a:pP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potential applications for civil and scientific purposes</a:t>
            </a: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methodological feedback of scientific studies to monitoring and verification algorithms</a:t>
            </a:r>
          </a:p>
          <a:p>
            <a:pPr marL="742950" lvl="1" indent="-285750">
              <a:buFont typeface="Arial"/>
              <a:buChar char="•"/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/>
                <a:cs typeface="Arial"/>
              </a:rPr>
              <a:t>NDC</a:t>
            </a:r>
            <a:endParaRPr lang="en-US" sz="1400" dirty="0">
              <a:solidFill>
                <a:srgbClr val="1A3A64"/>
              </a:solidFill>
              <a:latin typeface="Arial"/>
              <a:cs typeface="Arial"/>
            </a:endParaRPr>
          </a:p>
          <a:p>
            <a:pPr marL="742950" lvl="1" indent="-285750">
              <a:buFont typeface="Arial"/>
              <a:buChar char="•"/>
            </a:pPr>
            <a:r>
              <a:rPr lang="en-US" sz="1400" dirty="0">
                <a:solidFill>
                  <a:srgbClr val="1A3A64"/>
                </a:solidFill>
                <a:latin typeface="Arial"/>
                <a:cs typeface="Arial"/>
              </a:rPr>
              <a:t>Early Detection: analyzing real-time data from the IMS, quickly detect unusual radiological events or potential nuclear explosions, enabling faster emergency response.</a:t>
            </a:r>
          </a:p>
          <a:p>
            <a:pPr marL="742950" lvl="1" indent="-285750">
              <a:buFont typeface="Arial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/>
                <a:cs typeface="Arial"/>
              </a:rPr>
              <a:t>Accurate Event Characterization, Information Sharing- </a:t>
            </a:r>
            <a:r>
              <a:rPr lang="en-US" sz="1400" dirty="0">
                <a:solidFill>
                  <a:srgbClr val="1A3A64"/>
                </a:solidFill>
                <a:latin typeface="Arial"/>
                <a:cs typeface="Arial"/>
              </a:rPr>
              <a:t>rapid international communication, data exchange, and coordination during emergencies</a:t>
            </a:r>
            <a:endParaRPr lang="en-GB" sz="1400" dirty="0">
              <a:solidFill>
                <a:srgbClr val="1A3A64"/>
              </a:solidFill>
              <a:latin typeface="Arial"/>
              <a:cs typeface="Arial"/>
            </a:endParaRPr>
          </a:p>
          <a:p>
            <a:pPr lvl="1"/>
            <a:endParaRPr lang="en-GB" sz="1400" dirty="0">
              <a:solidFill>
                <a:srgbClr val="1A3A64"/>
              </a:solidFill>
              <a:latin typeface="Arial"/>
              <a:cs typeface="Arial"/>
            </a:endParaRP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85BEB553-B80A-F162-FB89-86C2A440C13A}"/>
              </a:ext>
            </a:extLst>
          </p:cNvPr>
          <p:cNvSpPr txBox="1"/>
          <p:nvPr/>
        </p:nvSpPr>
        <p:spPr>
          <a:xfrm>
            <a:off x="3657600" y="63062"/>
            <a:ext cx="6794937" cy="378174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INTEGRATING IMS AND NDC INTO THE NATIONAL NUCLEAR AND RADIOLOGICAL EMERGENCY RESPONSE PLAN TO ENHANCE RADIOLOGICAL EMERGENCY RESPONSE </a:t>
            </a:r>
            <a:endParaRPr lang="en-GB" sz="1200" b="1" noProof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3">
            <a:extLst>
              <a:ext uri="{FF2B5EF4-FFF2-40B4-BE49-F238E27FC236}">
                <a16:creationId xmlns:a16="http://schemas.microsoft.com/office/drawing/2014/main" id="{B80091A9-21A6-ACE8-7D0F-BF92C1995514}"/>
              </a:ext>
            </a:extLst>
          </p:cNvPr>
          <p:cNvSpPr txBox="1"/>
          <p:nvPr/>
        </p:nvSpPr>
        <p:spPr>
          <a:xfrm>
            <a:off x="3756661" y="646416"/>
            <a:ext cx="7445839" cy="396586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r>
              <a:rPr lang="en-GB" sz="1200" dirty="0">
                <a:solidFill>
                  <a:srgbClr val="1A3A64"/>
                </a:solidFill>
                <a:latin typeface="Arial"/>
                <a:cs typeface="Arial"/>
              </a:rPr>
              <a:t>F. Lawal , A. Ibrahim. </a:t>
            </a:r>
            <a:endParaRPr lang="en-US" sz="1200" dirty="0">
              <a:latin typeface="Arial"/>
              <a:cs typeface="Arial"/>
            </a:endParaRPr>
          </a:p>
          <a:p>
            <a:r>
              <a:rPr lang="en-US" sz="1200" dirty="0">
                <a:solidFill>
                  <a:srgbClr val="1A3A64"/>
                </a:solidFill>
                <a:latin typeface="Arial"/>
                <a:cs typeface="Arial"/>
              </a:rPr>
              <a:t>Nigerian Nuclear Regulatory Authority </a:t>
            </a:r>
            <a:r>
              <a:rPr lang="en-US" sz="1200" b="0" i="0" u="none" strike="noStrike" dirty="0">
                <a:solidFill>
                  <a:srgbClr val="1A3A64"/>
                </a:solidFill>
                <a:effectLst/>
                <a:latin typeface="Arial"/>
                <a:cs typeface="Arial"/>
              </a:rPr>
              <a:t> (NNRA)</a:t>
            </a:r>
            <a:endParaRPr lang="en-GB" sz="1200" noProof="0" dirty="0">
              <a:solidFill>
                <a:srgbClr val="1A3A64"/>
              </a:solidFill>
              <a:latin typeface="Arial"/>
              <a:cs typeface="Arial"/>
            </a:endParaRPr>
          </a:p>
          <a:p>
            <a:endParaRPr lang="en-GB" sz="12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2E2DDE2A-D94F-9E69-2B32-407A44C125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8463981"/>
              </p:ext>
            </p:extLst>
          </p:nvPr>
        </p:nvGraphicFramePr>
        <p:xfrm>
          <a:off x="7590669" y="4761186"/>
          <a:ext cx="3798000" cy="1915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5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7A2FFD37-1476-A53F-898D-D39F28A061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9462" y="6272604"/>
            <a:ext cx="1885215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860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nT2025_Lightning Talk Template_CLEAN_250627_dr 3_FN" id="{506A7A28-3A96-48F3-B9F5-A7AF7546958D}" vid="{AC3700E0-E2A9-4A04-8C0A-BB56C749F823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ee43835-892f-4438-b97f-a194acad537d">
      <Terms xmlns="http://schemas.microsoft.com/office/infopath/2007/PartnerControls"/>
    </lcf76f155ced4ddcb4097134ff3c332f>
    <TaxCatchAll xmlns="92ea592d-9254-4852-90b7-7d20b5286f6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AC10656680304EA4A371A737EC296E" ma:contentTypeVersion="13" ma:contentTypeDescription="Create a new document." ma:contentTypeScope="" ma:versionID="11f42e4868807888b35289107d1404d8">
  <xsd:schema xmlns:xsd="http://www.w3.org/2001/XMLSchema" xmlns:xs="http://www.w3.org/2001/XMLSchema" xmlns:p="http://schemas.microsoft.com/office/2006/metadata/properties" xmlns:ns2="dee43835-892f-4438-b97f-a194acad537d" xmlns:ns3="92ea592d-9254-4852-90b7-7d20b5286f68" targetNamespace="http://schemas.microsoft.com/office/2006/metadata/properties" ma:root="true" ma:fieldsID="a733c18ec0ca6fc540137f3b391bd7b8" ns2:_="" ns3:_="">
    <xsd:import namespace="dee43835-892f-4438-b97f-a194acad537d"/>
    <xsd:import namespace="92ea592d-9254-4852-90b7-7d20b5286f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e43835-892f-4438-b97f-a194acad53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f9e8395b-6b03-452f-b821-0db5c680862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ea592d-9254-4852-90b7-7d20b5286f68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84da7c0-8a0d-42fa-a26f-7bb62f36dfe9}" ma:internalName="TaxCatchAll" ma:showField="CatchAllData" ma:web="92ea592d-9254-4852-90b7-7d20b5286f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A5DA042-D6BE-4CE2-944D-99D38DC3508E}">
  <ds:schemaRefs>
    <ds:schemaRef ds:uri="http://schemas.microsoft.com/office/2006/metadata/properties"/>
    <ds:schemaRef ds:uri="http://schemas.microsoft.com/office/infopath/2007/PartnerControls"/>
    <ds:schemaRef ds:uri="dee43835-892f-4438-b97f-a194acad537d"/>
    <ds:schemaRef ds:uri="92ea592d-9254-4852-90b7-7d20b5286f68"/>
  </ds:schemaRefs>
</ds:datastoreItem>
</file>

<file path=customXml/itemProps2.xml><?xml version="1.0" encoding="utf-8"?>
<ds:datastoreItem xmlns:ds="http://schemas.openxmlformats.org/officeDocument/2006/customXml" ds:itemID="{A84CB18E-B747-4B9D-BD57-25F78A284C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69224B2-52BE-48E6-85D5-CBC2DE85D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ee43835-892f-4438-b97f-a194acad537d"/>
    <ds:schemaRef ds:uri="92ea592d-9254-4852-90b7-7d20b5286f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beb0b889-53f4-4e3a-9b3f-a04468ed6d76}" enabled="0" method="" siteId="{beb0b889-53f4-4e3a-9b3f-a04468ed6d7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SnT2025_Lightning Talk Example_with_CTBTO_Logo</Template>
  <TotalTime>0</TotalTime>
  <Words>169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Kabel LT Std Book</vt:lpstr>
      <vt:lpstr>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KRYSTA Monika</dc:creator>
  <cp:lastModifiedBy>IBRAHIM, Abdulmajeed</cp:lastModifiedBy>
  <cp:revision>10</cp:revision>
  <dcterms:created xsi:type="dcterms:W3CDTF">2025-07-01T09:27:21Z</dcterms:created>
  <dcterms:modified xsi:type="dcterms:W3CDTF">2025-08-11T09:38:00Z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0x01010032AC10656680304EA4A371A737EC296E</vt:lpwstr>
  </property>
</Properties>
</file>