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Play" pitchFamily="2"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795CB7-AD6C-4EFB-8E78-72E7BADBF204}">
  <a:tblStyle styleId="{47795CB7-AD6C-4EFB-8E78-72E7BADBF2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9"/>
  </p:normalViewPr>
  <p:slideViewPr>
    <p:cSldViewPr snapToGrid="0">
      <p:cViewPr varScale="1">
        <p:scale>
          <a:sx n="110" d="100"/>
          <a:sy n="110"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nn.com/2023/09/22/asia/nuclear-testing-china-russia-us-exclusive-intl-hnk-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579eb53a5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4579eb53a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579eb53a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4579eb53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4fdcb134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4fdcb13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rPr>
              <a:t>The CTBTO’s soft power influence should be leveraged to create non-proliferation networks at every level. </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GB" sz="1400">
                <a:solidFill>
                  <a:schemeClr val="dk1"/>
                </a:solidFill>
              </a:rPr>
              <a:t>Signatories of the CTBT.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GB" sz="1400">
                <a:solidFill>
                  <a:schemeClr val="dk1"/>
                </a:solidFill>
              </a:rPr>
              <a:t>Civil society/grassroots initiatives (i.e. universities).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4fdcb134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4fdcb134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1"/>
              </a:buClr>
              <a:buSzPts val="1400"/>
              <a:buChar char="○"/>
            </a:pPr>
            <a:r>
              <a:rPr lang="en-GB" sz="1400">
                <a:solidFill>
                  <a:schemeClr val="dk1"/>
                </a:solidFill>
              </a:rPr>
              <a:t>Satellite imagery can detect activity at nuclear sites in the absence of chemical and seismic evidence.</a:t>
            </a:r>
            <a:r>
              <a:rPr lang="en-GB" sz="1400" baseline="30000">
                <a:solidFill>
                  <a:schemeClr val="dk1"/>
                </a:solidFill>
              </a:rPr>
              <a:t>1</a:t>
            </a:r>
            <a:r>
              <a:rPr lang="en-GB" sz="1400">
                <a:solidFill>
                  <a:schemeClr val="dk1"/>
                </a:solidFill>
              </a:rPr>
              <a:t> </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GB" sz="1400">
                <a:solidFill>
                  <a:schemeClr val="dk1"/>
                </a:solidFill>
              </a:rPr>
              <a:t>Reliability and credibility</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GB" sz="1400">
                <a:solidFill>
                  <a:schemeClr val="dk1"/>
                </a:solidFill>
              </a:rPr>
              <a:t>AI and OSINT (Open Source Intelligence) technology bring new opportunities and challenges.</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GB" sz="1400">
                <a:solidFill>
                  <a:schemeClr val="dk1"/>
                </a:solidFill>
              </a:rPr>
              <a:t>Managing data overload</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GB" sz="1400">
                <a:solidFill>
                  <a:schemeClr val="dk1"/>
                </a:solidFill>
              </a:rPr>
              <a:t>Cybersecurity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579eb53a5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4579eb53a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4fdcb134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4fdcb134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https://www.cnn.com/2023/09/22/asia/nuclear-testing-china-russia-us-exclusive-intl-hnk-ml</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4fdcb1346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64fdcb134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https://www.ctbto.org/news-and-events/news/building-regional-expertise-ctbt-verification-across-east-asia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64fdcb1346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64fdcb134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2e42170df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82e42170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iaea.org/sites/default/files/24/01/development-and-implementation-support-programme-for-nucear-verification-2024-2025.pdf" TargetMode="External"/><Relationship Id="rId13" Type="http://schemas.openxmlformats.org/officeDocument/2006/relationships/hyperlink" Target="https://www.ctbto.org/news-and-events/news/building-regional-expertise-ctbt-verification-across-east-asia" TargetMode="External"/><Relationship Id="rId3" Type="http://schemas.openxmlformats.org/officeDocument/2006/relationships/hyperlink" Target="https://unidir.org/files/publication/pdfs/regional-initiatives-on-nuclear-and-wmd-free-zones-cooperative-approaches-to-arms-control-and-non-proliferation-286.pdf" TargetMode="External"/><Relationship Id="rId7" Type="http://schemas.openxmlformats.org/officeDocument/2006/relationships/hyperlink" Target="https://www.nti.org/education-center/treaties-and-regimes/southeast-asian-nuclear-weapon-free-zone-seanwfz-treaty-bangkok-treaty/" TargetMode="External"/><Relationship Id="rId12" Type="http://schemas.openxmlformats.org/officeDocument/2006/relationships/hyperlink" Target="https://sentinels.copernicus.eu/web/success-stories/-/applying-artificial-intelligence-to-raw-satellite-imagery-for-time-critical-applic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orfonline.org/expert-speak/integrating-ai-in-nuclear-security-challenges-and-ethical-considerations" TargetMode="External"/><Relationship Id="rId11" Type="http://schemas.openxmlformats.org/officeDocument/2006/relationships/hyperlink" Target="https://www.sciencedirect.com/science/article/abs/pii/S136481522500009X?via%3Dihub" TargetMode="External"/><Relationship Id="rId5" Type="http://schemas.openxmlformats.org/officeDocument/2006/relationships/hyperlink" Target="https://www.worldscientific.com/doi/10.1142/9781800614079_0004" TargetMode="External"/><Relationship Id="rId10" Type="http://schemas.openxmlformats.org/officeDocument/2006/relationships/hyperlink" Target="https://science.nasa.gov/citizen-science/" TargetMode="External"/><Relationship Id="rId4" Type="http://schemas.openxmlformats.org/officeDocument/2006/relationships/hyperlink" Target="https://www.cnn.com/2023/09/22/asia/nuclear-testing-china-russia-us-exclusive-intl-hnk-ml" TargetMode="External"/><Relationship Id="rId9" Type="http://schemas.openxmlformats.org/officeDocument/2006/relationships/hyperlink" Target="https://www.ctbto.org/NDCs4A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Ein Bild, das Text, Screenshot, Brief, Briefumschlag enthält.&#10;&#10;KI-generierte Inhalte können fehlerhaft sein."/>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947462" y="1467801"/>
            <a:ext cx="10272988" cy="746575"/>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Tackling Trust in the Treaty: New Technologies and Diplomatic Strategies to Build Confidence in the CTBT(O)</a:t>
            </a:r>
            <a:endParaRPr/>
          </a:p>
        </p:txBody>
      </p:sp>
      <p:sp>
        <p:nvSpPr>
          <p:cNvPr id="86" name="Google Shape;86;p13"/>
          <p:cNvSpPr txBox="1"/>
          <p:nvPr/>
        </p:nvSpPr>
        <p:spPr>
          <a:xfrm>
            <a:off x="947463" y="2344870"/>
            <a:ext cx="10272988" cy="502511"/>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1800">
                <a:solidFill>
                  <a:srgbClr val="1A3A64"/>
                </a:solidFill>
              </a:rPr>
              <a:t>Francesca Crema, Amber Gaskill</a:t>
            </a:r>
            <a:endParaRPr/>
          </a:p>
        </p:txBody>
      </p:sp>
      <p:sp>
        <p:nvSpPr>
          <p:cNvPr id="87" name="Google Shape;87;p13"/>
          <p:cNvSpPr txBox="1"/>
          <p:nvPr/>
        </p:nvSpPr>
        <p:spPr>
          <a:xfrm>
            <a:off x="947462" y="2952157"/>
            <a:ext cx="8058149" cy="594632"/>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a:solidFill>
                  <a:srgbClr val="1A3A64"/>
                </a:solidFill>
              </a:rPr>
              <a:t>The University of British Columbia</a:t>
            </a:r>
            <a:endParaRPr/>
          </a:p>
        </p:txBody>
      </p:sp>
      <p:sp>
        <p:nvSpPr>
          <p:cNvPr id="88" name="Google Shape;88;p13"/>
          <p:cNvSpPr txBox="1"/>
          <p:nvPr/>
        </p:nvSpPr>
        <p:spPr>
          <a:xfrm>
            <a:off x="2636518" y="4273614"/>
            <a:ext cx="6984367" cy="193899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n-GB">
                <a:solidFill>
                  <a:schemeClr val="dk1"/>
                </a:solidFill>
              </a:rPr>
              <a:t>In a rapidly developing geopolitical and technological world, how can we ensure that the CTBTO fulfills its objective of monitoring and deterring nuclear testing, while bolstering support and trust from existing and potential Member States?</a:t>
            </a:r>
            <a:endParaRPr>
              <a:solidFill>
                <a:schemeClr val="dk1"/>
              </a:solidFill>
            </a:endParaRPr>
          </a:p>
          <a:p>
            <a:pPr marL="0" marR="0" lvl="0" indent="0" algn="just" rtl="0">
              <a:spcBef>
                <a:spcPts val="0"/>
              </a:spcBef>
              <a:spcAft>
                <a:spcPts val="0"/>
              </a:spcAft>
              <a:buNone/>
            </a:pPr>
            <a:endParaRPr>
              <a:solidFill>
                <a:schemeClr val="dk1"/>
              </a:solidFill>
            </a:endParaRPr>
          </a:p>
          <a:p>
            <a:pPr marL="0" marR="0" lvl="0" indent="0" algn="just" rtl="0">
              <a:spcBef>
                <a:spcPts val="0"/>
              </a:spcBef>
              <a:spcAft>
                <a:spcPts val="0"/>
              </a:spcAft>
              <a:buNone/>
            </a:pPr>
            <a:r>
              <a:rPr lang="en-GB">
                <a:solidFill>
                  <a:schemeClr val="dk1"/>
                </a:solidFill>
              </a:rPr>
              <a:t>We explore a political trust-building strategy based on inclusive diplomatic outreach and effective technological methods to maximise the CTBTO’s success.</a:t>
            </a:r>
            <a:endParaRPr>
              <a:solidFill>
                <a:schemeClr val="dk1"/>
              </a:solidFill>
            </a:endParaRPr>
          </a:p>
          <a:p>
            <a:pPr marL="0" marR="0" lvl="0" indent="0" algn="just" rtl="0">
              <a:spcBef>
                <a:spcPts val="0"/>
              </a:spcBef>
              <a:spcAft>
                <a:spcPts val="0"/>
              </a:spcAft>
              <a:buNone/>
            </a:pPr>
            <a:endParaRPr>
              <a:solidFill>
                <a:schemeClr val="dk1"/>
              </a:solidFill>
            </a:endParaRPr>
          </a:p>
          <a:p>
            <a:pPr marL="0" marR="0" lvl="0" indent="0" algn="just" rtl="0">
              <a:spcBef>
                <a:spcPts val="0"/>
              </a:spcBef>
              <a:spcAft>
                <a:spcPts val="0"/>
              </a:spcAft>
              <a:buNone/>
            </a:pPr>
            <a:endParaRPr sz="1400" b="0" i="0" u="none">
              <a:solidFill>
                <a:schemeClr val="dk1"/>
              </a:solidFill>
              <a:latin typeface="Arial"/>
              <a:ea typeface="Arial"/>
              <a:cs typeface="Arial"/>
              <a:sym typeface="Arial"/>
            </a:endParaRPr>
          </a:p>
        </p:txBody>
      </p:sp>
      <p:sp>
        <p:nvSpPr>
          <p:cNvPr id="89" name="Google Shape;89;p13"/>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sz="800" b="0" u="none">
              <a:solidFill>
                <a:srgbClr val="1A3A64"/>
              </a:solidFill>
              <a:highlight>
                <a:srgbClr val="BCCBD9"/>
              </a:highlight>
              <a:latin typeface="Arial"/>
              <a:ea typeface="Arial"/>
              <a:cs typeface="Arial"/>
              <a:sym typeface="Arial"/>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pic>
        <p:nvPicPr>
          <p:cNvPr id="90" name="Google Shape;90;p13"/>
          <p:cNvPicPr preferRelativeResize="0"/>
          <p:nvPr/>
        </p:nvPicPr>
        <p:blipFill>
          <a:blip r:embed="rId4">
            <a:alphaModFix/>
          </a:blip>
          <a:stretch>
            <a:fillRect/>
          </a:stretch>
        </p:blipFill>
        <p:spPr>
          <a:xfrm>
            <a:off x="10117525" y="2214375"/>
            <a:ext cx="1678126" cy="1678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p:nvPr/>
        </p:nvSpPr>
        <p:spPr>
          <a:xfrm>
            <a:off x="663537" y="783051"/>
            <a:ext cx="102729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References</a:t>
            </a:r>
            <a:endParaRPr/>
          </a:p>
        </p:txBody>
      </p:sp>
      <p:sp>
        <p:nvSpPr>
          <p:cNvPr id="205" name="Google Shape;205;p22"/>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206" name="Google Shape;206;p22"/>
          <p:cNvSpPr txBox="1"/>
          <p:nvPr/>
        </p:nvSpPr>
        <p:spPr>
          <a:xfrm>
            <a:off x="492950" y="1700300"/>
            <a:ext cx="11417400" cy="49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aseline="30000">
                <a:solidFill>
                  <a:schemeClr val="dk1"/>
                </a:solidFill>
              </a:rPr>
              <a:t>1 </a:t>
            </a:r>
            <a:r>
              <a:rPr lang="en-GB">
                <a:solidFill>
                  <a:schemeClr val="dk1"/>
                </a:solidFill>
              </a:rPr>
              <a:t>Hamel-Green, M. (2005) “Regional Initiatives on Nuclear and WMD-Free Zones: Cooperative Approaches to Arms Control and Non-Proliferation,” </a:t>
            </a:r>
            <a:r>
              <a:rPr lang="en-GB" i="1">
                <a:solidFill>
                  <a:schemeClr val="dk1"/>
                </a:solidFill>
              </a:rPr>
              <a:t>United Nations Institute for Disarmament Research</a:t>
            </a:r>
            <a:r>
              <a:rPr lang="en-GB">
                <a:solidFill>
                  <a:schemeClr val="dk1"/>
                </a:solidFill>
              </a:rPr>
              <a:t>. (</a:t>
            </a:r>
            <a:r>
              <a:rPr lang="en-GB" u="sng">
                <a:solidFill>
                  <a:srgbClr val="1155CC"/>
                </a:solidFill>
                <a:hlinkClick r:id="rId3">
                  <a:extLst>
                    <a:ext uri="{A12FA001-AC4F-418D-AE19-62706E023703}">
                      <ahyp:hlinkClr xmlns:ahyp="http://schemas.microsoft.com/office/drawing/2018/hyperlinkcolor" val="tx"/>
                    </a:ext>
                  </a:extLst>
                </a:hlinkClick>
              </a:rPr>
              <a:t>Link</a:t>
            </a:r>
            <a:r>
              <a:rPr lang="en-GB">
                <a:solidFill>
                  <a:schemeClr val="dk1"/>
                </a:solidFill>
              </a:rPr>
              <a:t>)</a:t>
            </a:r>
            <a:endParaRPr baseline="30000">
              <a:solidFill>
                <a:schemeClr val="dk1"/>
              </a:solidFill>
            </a:endParaRPr>
          </a:p>
          <a:p>
            <a:pPr marL="0" lvl="0" indent="0" algn="l" rtl="0">
              <a:spcBef>
                <a:spcPts val="0"/>
              </a:spcBef>
              <a:spcAft>
                <a:spcPts val="0"/>
              </a:spcAft>
              <a:buNone/>
            </a:pPr>
            <a:r>
              <a:rPr lang="en-GB" baseline="30000">
                <a:solidFill>
                  <a:schemeClr val="dk1"/>
                </a:solidFill>
              </a:rPr>
              <a:t>2  </a:t>
            </a:r>
            <a:r>
              <a:rPr lang="en-GB">
                <a:solidFill>
                  <a:schemeClr val="dk1"/>
                </a:solidFill>
              </a:rPr>
              <a:t>Cheung, E., Lendon, B&amp; Watson. (2023) “Exclusive: Satellite images show increased activity at nuclear test sites in Russia, China and US,” </a:t>
            </a:r>
            <a:r>
              <a:rPr lang="en-GB" i="1">
                <a:solidFill>
                  <a:schemeClr val="dk1"/>
                </a:solidFill>
              </a:rPr>
              <a:t>CNN</a:t>
            </a:r>
            <a:r>
              <a:rPr lang="en-GB">
                <a:solidFill>
                  <a:schemeClr val="dk1"/>
                </a:solidFill>
              </a:rPr>
              <a:t>. (</a:t>
            </a:r>
            <a:r>
              <a:rPr lang="en-GB" u="sng">
                <a:solidFill>
                  <a:srgbClr val="1155CC"/>
                </a:solidFill>
                <a:hlinkClick r:id="rId4">
                  <a:extLst>
                    <a:ext uri="{A12FA001-AC4F-418D-AE19-62706E023703}">
                      <ahyp:hlinkClr xmlns:ahyp="http://schemas.microsoft.com/office/drawing/2018/hyperlinkcolor" val="tx"/>
                    </a:ext>
                  </a:extLst>
                </a:hlinkClick>
              </a:rPr>
              <a:t>Link</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3 </a:t>
            </a:r>
            <a:r>
              <a:rPr lang="en-GB">
                <a:solidFill>
                  <a:schemeClr val="dk1"/>
                </a:solidFill>
              </a:rPr>
              <a:t> Kristensen, H. &amp; Korda, M. (2024) “Monitoring Nuclear Weapons Developments with Open Source Intelligence,” </a:t>
            </a:r>
            <a:r>
              <a:rPr lang="en-GB" i="1">
                <a:solidFill>
                  <a:schemeClr val="dk1"/>
                </a:solidFill>
              </a:rPr>
              <a:t>Open Source Investigations in the Age of Google</a:t>
            </a:r>
            <a:r>
              <a:rPr lang="en-GB">
                <a:solidFill>
                  <a:schemeClr val="dk1"/>
                </a:solidFill>
              </a:rPr>
              <a:t>, pp. 66-86. (</a:t>
            </a:r>
            <a:r>
              <a:rPr lang="en-GB" u="sng">
                <a:solidFill>
                  <a:srgbClr val="1155CC"/>
                </a:solidFill>
                <a:hlinkClick r:id="rId5">
                  <a:extLst>
                    <a:ext uri="{A12FA001-AC4F-418D-AE19-62706E023703}">
                      <ahyp:hlinkClr xmlns:ahyp="http://schemas.microsoft.com/office/drawing/2018/hyperlinkcolor" val="tx"/>
                    </a:ext>
                  </a:extLst>
                </a:hlinkClick>
              </a:rPr>
              <a:t>Link</a:t>
            </a:r>
            <a:r>
              <a:rPr lang="en-GB">
                <a:solidFill>
                  <a:schemeClr val="dk1"/>
                </a:solidFill>
              </a:rPr>
              <a:t>)</a:t>
            </a:r>
            <a:endParaRPr>
              <a:solidFill>
                <a:schemeClr val="dk1"/>
              </a:solidFill>
            </a:endParaRPr>
          </a:p>
          <a:p>
            <a:pPr marL="0" lvl="0" indent="0" algn="l" rtl="0">
              <a:spcBef>
                <a:spcPts val="0"/>
              </a:spcBef>
              <a:spcAft>
                <a:spcPts val="0"/>
              </a:spcAft>
              <a:buNone/>
            </a:pPr>
            <a:r>
              <a:rPr lang="en-GB" baseline="30000">
                <a:solidFill>
                  <a:schemeClr val="dk1"/>
                </a:solidFill>
              </a:rPr>
              <a:t>4  </a:t>
            </a:r>
            <a:r>
              <a:rPr lang="en-GB">
                <a:solidFill>
                  <a:schemeClr val="dk1"/>
                </a:solidFill>
              </a:rPr>
              <a:t>Ajaykumar, S. (2025) “Integrating AI in Nuclear Security: Challenges and Ethical Consideration,” </a:t>
            </a:r>
            <a:r>
              <a:rPr lang="en-GB" i="1">
                <a:solidFill>
                  <a:schemeClr val="dk1"/>
                </a:solidFill>
              </a:rPr>
              <a:t>Observer Research Foundation, </a:t>
            </a:r>
            <a:r>
              <a:rPr lang="en-GB">
                <a:solidFill>
                  <a:schemeClr val="dk1"/>
                </a:solidFill>
              </a:rPr>
              <a:t>2025. (</a:t>
            </a:r>
            <a:r>
              <a:rPr lang="en-GB" u="sng">
                <a:solidFill>
                  <a:schemeClr val="hlink"/>
                </a:solidFill>
                <a:hlinkClick r:id="rId6"/>
              </a:rPr>
              <a:t>Link</a:t>
            </a:r>
            <a:r>
              <a:rPr lang="en-GB">
                <a:solidFill>
                  <a:schemeClr val="dk1"/>
                </a:solidFill>
              </a:rPr>
              <a:t>)</a:t>
            </a:r>
            <a:endParaRPr>
              <a:solidFill>
                <a:schemeClr val="dk1"/>
              </a:solidFill>
            </a:endParaRPr>
          </a:p>
          <a:p>
            <a:pPr marL="0" lvl="0" indent="0" algn="l" rtl="0">
              <a:spcBef>
                <a:spcPts val="0"/>
              </a:spcBef>
              <a:spcAft>
                <a:spcPts val="0"/>
              </a:spcAft>
              <a:buNone/>
            </a:pPr>
            <a:r>
              <a:rPr lang="en-GB" baseline="30000">
                <a:solidFill>
                  <a:schemeClr val="dk1"/>
                </a:solidFill>
              </a:rPr>
              <a:t>5  </a:t>
            </a:r>
            <a:r>
              <a:rPr lang="en-GB">
                <a:solidFill>
                  <a:schemeClr val="dk1"/>
                </a:solidFill>
              </a:rPr>
              <a:t>Hamel-Green. (2005) “Regional Initiatives on Nuclear and WMD-Free Zones.”</a:t>
            </a:r>
            <a:endParaRPr>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6 </a:t>
            </a:r>
            <a:r>
              <a:rPr lang="en-GB">
                <a:solidFill>
                  <a:schemeClr val="dk1"/>
                </a:solidFill>
              </a:rPr>
              <a:t>Nuclear Threat Initiative. “Bangkok Treaty,” </a:t>
            </a:r>
            <a:r>
              <a:rPr lang="en-GB" i="1">
                <a:solidFill>
                  <a:schemeClr val="dk1"/>
                </a:solidFill>
              </a:rPr>
              <a:t>Nuclear Threat Initiative</a:t>
            </a:r>
            <a:r>
              <a:rPr lang="en-GB">
                <a:solidFill>
                  <a:schemeClr val="dk1"/>
                </a:solidFill>
              </a:rPr>
              <a:t>. (</a:t>
            </a:r>
            <a:r>
              <a:rPr lang="en-GB" u="sng">
                <a:solidFill>
                  <a:schemeClr val="hlink"/>
                </a:solidFill>
                <a:hlinkClick r:id="rId7"/>
              </a:rPr>
              <a:t>Link</a:t>
            </a:r>
            <a:r>
              <a:rPr lang="en-GB">
                <a:solidFill>
                  <a:schemeClr val="dk1"/>
                </a:solidFill>
              </a:rPr>
              <a:t>)</a:t>
            </a:r>
            <a:endParaRPr>
              <a:solidFill>
                <a:schemeClr val="dk1"/>
              </a:solidFill>
            </a:endParaRPr>
          </a:p>
          <a:p>
            <a:pPr marL="0" lvl="0" indent="0" algn="l" rtl="0">
              <a:spcBef>
                <a:spcPts val="0"/>
              </a:spcBef>
              <a:spcAft>
                <a:spcPts val="0"/>
              </a:spcAft>
              <a:buNone/>
            </a:pPr>
            <a:r>
              <a:rPr lang="en-GB" baseline="30000">
                <a:solidFill>
                  <a:schemeClr val="dk1"/>
                </a:solidFill>
              </a:rPr>
              <a:t>7 </a:t>
            </a:r>
            <a:r>
              <a:rPr lang="en-GB">
                <a:solidFill>
                  <a:schemeClr val="dk1"/>
                </a:solidFill>
              </a:rPr>
              <a:t>“Development and Implementation Support Programme for Nuclear Verification 2024-2025,” </a:t>
            </a:r>
            <a:r>
              <a:rPr lang="en-GB" i="1">
                <a:solidFill>
                  <a:schemeClr val="dk1"/>
                </a:solidFill>
              </a:rPr>
              <a:t>IAEA Safeguards</a:t>
            </a:r>
            <a:r>
              <a:rPr lang="en-GB">
                <a:solidFill>
                  <a:schemeClr val="dk1"/>
                </a:solidFill>
              </a:rPr>
              <a:t>. (</a:t>
            </a:r>
            <a:r>
              <a:rPr lang="en-GB" u="sng">
                <a:solidFill>
                  <a:schemeClr val="hlink"/>
                </a:solidFill>
                <a:hlinkClick r:id="rId8"/>
              </a:rPr>
              <a:t>Link</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8  </a:t>
            </a:r>
            <a:r>
              <a:rPr lang="en-GB">
                <a:solidFill>
                  <a:schemeClr val="dk1"/>
                </a:solidFill>
              </a:rPr>
              <a:t>CTBTO. “National Data Centres-For-All Initiative,” </a:t>
            </a:r>
            <a:r>
              <a:rPr lang="en-GB" i="1">
                <a:solidFill>
                  <a:schemeClr val="dk1"/>
                </a:solidFill>
              </a:rPr>
              <a:t>CTBTO Preparatory Committee</a:t>
            </a:r>
            <a:r>
              <a:rPr lang="en-GB">
                <a:solidFill>
                  <a:schemeClr val="dk1"/>
                </a:solidFill>
              </a:rPr>
              <a:t>. (</a:t>
            </a:r>
            <a:r>
              <a:rPr lang="en-GB" u="sng">
                <a:solidFill>
                  <a:schemeClr val="hlink"/>
                </a:solidFill>
                <a:hlinkClick r:id="rId9"/>
              </a:rPr>
              <a:t>Link</a:t>
            </a:r>
            <a:r>
              <a:rPr lang="en-GB">
                <a:solidFill>
                  <a:schemeClr val="dk1"/>
                </a:solidFill>
              </a:rPr>
              <a:t>)</a:t>
            </a:r>
            <a:endParaRPr>
              <a:solidFill>
                <a:schemeClr val="dk1"/>
              </a:solidFill>
            </a:endParaRPr>
          </a:p>
          <a:p>
            <a:pPr marL="0" lvl="0" indent="0" algn="l" rtl="0">
              <a:spcBef>
                <a:spcPts val="0"/>
              </a:spcBef>
              <a:spcAft>
                <a:spcPts val="0"/>
              </a:spcAft>
              <a:buNone/>
            </a:pPr>
            <a:r>
              <a:rPr lang="en-GB" baseline="30000">
                <a:solidFill>
                  <a:schemeClr val="dk1"/>
                </a:solidFill>
              </a:rPr>
              <a:t>9 </a:t>
            </a:r>
            <a:r>
              <a:rPr lang="en-GB">
                <a:solidFill>
                  <a:schemeClr val="dk1"/>
                </a:solidFill>
              </a:rPr>
              <a:t> NASA. “Citizen Science,” </a:t>
            </a:r>
            <a:r>
              <a:rPr lang="en-GB" i="1">
                <a:solidFill>
                  <a:schemeClr val="dk1"/>
                </a:solidFill>
              </a:rPr>
              <a:t>NASA</a:t>
            </a:r>
            <a:r>
              <a:rPr lang="en-GB">
                <a:solidFill>
                  <a:schemeClr val="dk1"/>
                </a:solidFill>
              </a:rPr>
              <a:t>, 2025. (</a:t>
            </a:r>
            <a:r>
              <a:rPr lang="en-GB" u="sng">
                <a:solidFill>
                  <a:schemeClr val="hlink"/>
                </a:solidFill>
                <a:hlinkClick r:id="rId10"/>
              </a:rPr>
              <a:t>Link</a:t>
            </a:r>
            <a:r>
              <a:rPr lang="en-GB">
                <a:solidFill>
                  <a:schemeClr val="dk1"/>
                </a:solidFill>
              </a:rPr>
              <a:t>)</a:t>
            </a:r>
            <a:endParaRPr>
              <a:solidFill>
                <a:schemeClr val="dk1"/>
              </a:solidFill>
            </a:endParaRPr>
          </a:p>
          <a:p>
            <a:pPr marL="0" lvl="0" indent="0" algn="l" rtl="0">
              <a:spcBef>
                <a:spcPts val="0"/>
              </a:spcBef>
              <a:spcAft>
                <a:spcPts val="0"/>
              </a:spcAft>
              <a:buNone/>
            </a:pPr>
            <a:r>
              <a:rPr lang="en-GB" baseline="30000">
                <a:solidFill>
                  <a:schemeClr val="dk1"/>
                </a:solidFill>
              </a:rPr>
              <a:t>10 </a:t>
            </a:r>
            <a:r>
              <a:rPr lang="en-GB">
                <a:solidFill>
                  <a:schemeClr val="dk1"/>
                </a:solidFill>
              </a:rPr>
              <a:t>Hazman et al. (2025) “PolarBytes: Advancing Polar Research with a Centralized Open-Source Data Sharing Platform,” </a:t>
            </a:r>
            <a:r>
              <a:rPr lang="en-GB" i="1">
                <a:solidFill>
                  <a:schemeClr val="dk1"/>
                </a:solidFill>
              </a:rPr>
              <a:t>Environmental Modelling &amp; Software </a:t>
            </a:r>
            <a:r>
              <a:rPr lang="en-GB">
                <a:solidFill>
                  <a:schemeClr val="dk1"/>
                </a:solidFill>
              </a:rPr>
              <a:t>Vol. 185(106325). (</a:t>
            </a:r>
            <a:r>
              <a:rPr lang="en-GB" u="sng">
                <a:solidFill>
                  <a:schemeClr val="hlink"/>
                </a:solidFill>
                <a:hlinkClick r:id="rId11"/>
              </a:rPr>
              <a:t>Link</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11 </a:t>
            </a:r>
            <a:r>
              <a:rPr lang="en-GB">
                <a:solidFill>
                  <a:schemeClr val="dk1"/>
                </a:solidFill>
              </a:rPr>
              <a:t>Sentinel Online. (2024) “Applying Artificial Intelligence to Raw Satellite Imagery for Time-Critical Applications,” </a:t>
            </a:r>
            <a:r>
              <a:rPr lang="en-GB" i="1">
                <a:solidFill>
                  <a:schemeClr val="dk1"/>
                </a:solidFill>
              </a:rPr>
              <a:t>Sentinel Online</a:t>
            </a:r>
            <a:r>
              <a:rPr lang="en-GB">
                <a:solidFill>
                  <a:schemeClr val="dk1"/>
                </a:solidFill>
              </a:rPr>
              <a:t>. (</a:t>
            </a:r>
            <a:r>
              <a:rPr lang="en-GB" u="sng">
                <a:solidFill>
                  <a:schemeClr val="hlink"/>
                </a:solidFill>
                <a:hlinkClick r:id="rId12"/>
              </a:rPr>
              <a:t>Link</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12 </a:t>
            </a:r>
            <a:r>
              <a:rPr lang="en-GB">
                <a:solidFill>
                  <a:schemeClr val="dk1"/>
                </a:solidFill>
              </a:rPr>
              <a:t>CTBTO. (2024) “Building Regional Expertise in CTBT Verification Across East Asia,” </a:t>
            </a:r>
            <a:r>
              <a:rPr lang="en-GB" i="1">
                <a:solidFill>
                  <a:schemeClr val="dk1"/>
                </a:solidFill>
              </a:rPr>
              <a:t>CTBTO Preparatory Commission</a:t>
            </a:r>
            <a:r>
              <a:rPr lang="en-GB">
                <a:solidFill>
                  <a:schemeClr val="dk1"/>
                </a:solidFill>
              </a:rPr>
              <a:t>. (</a:t>
            </a:r>
            <a:r>
              <a:rPr lang="en-GB" u="sng">
                <a:solidFill>
                  <a:schemeClr val="hlink"/>
                </a:solidFill>
                <a:hlinkClick r:id="rId13"/>
              </a:rPr>
              <a:t>Link</a:t>
            </a:r>
            <a:r>
              <a:rPr lang="en-GB">
                <a:solidFill>
                  <a:schemeClr val="dk1"/>
                </a:solidFill>
              </a:rPr>
              <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207" name="Google Shape;207;p22"/>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208" name="Google Shape;208;p22"/>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209" name="Google Shape;209;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96" name="Google Shape;96;p14"/>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97" name="Google Shape;97;p14"/>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98" name="Google Shape;98;p14"/>
          <p:cNvSpPr txBox="1"/>
          <p:nvPr/>
        </p:nvSpPr>
        <p:spPr>
          <a:xfrm>
            <a:off x="3824400" y="3967025"/>
            <a:ext cx="787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endParaRPr>
          </a:p>
        </p:txBody>
      </p:sp>
      <p:sp>
        <p:nvSpPr>
          <p:cNvPr id="99" name="Google Shape;99;p14"/>
          <p:cNvSpPr txBox="1"/>
          <p:nvPr/>
        </p:nvSpPr>
        <p:spPr>
          <a:xfrm>
            <a:off x="7506275" y="4430550"/>
            <a:ext cx="347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solidFill>
                  <a:srgbClr val="1A3A64"/>
                </a:solidFill>
              </a:rPr>
              <a:t>National</a:t>
            </a:r>
            <a:endParaRPr sz="2400" b="1">
              <a:solidFill>
                <a:srgbClr val="1A3A64"/>
              </a:solidFill>
            </a:endParaRPr>
          </a:p>
        </p:txBody>
      </p:sp>
      <p:sp>
        <p:nvSpPr>
          <p:cNvPr id="100" name="Google Shape;100;p14"/>
          <p:cNvSpPr txBox="1"/>
          <p:nvPr/>
        </p:nvSpPr>
        <p:spPr>
          <a:xfrm>
            <a:off x="7506275" y="3163425"/>
            <a:ext cx="347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solidFill>
                  <a:srgbClr val="1A3A64"/>
                </a:solidFill>
              </a:rPr>
              <a:t>Regional</a:t>
            </a:r>
            <a:endParaRPr sz="2400" b="1">
              <a:solidFill>
                <a:srgbClr val="1A3A64"/>
              </a:solidFill>
            </a:endParaRPr>
          </a:p>
        </p:txBody>
      </p:sp>
      <p:sp>
        <p:nvSpPr>
          <p:cNvPr id="101" name="Google Shape;101;p14"/>
          <p:cNvSpPr txBox="1"/>
          <p:nvPr/>
        </p:nvSpPr>
        <p:spPr>
          <a:xfrm>
            <a:off x="7506275" y="1919000"/>
            <a:ext cx="347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GB" sz="2400" b="1">
                <a:solidFill>
                  <a:srgbClr val="1A3A64"/>
                </a:solidFill>
              </a:rPr>
              <a:t>International</a:t>
            </a:r>
            <a:endParaRPr sz="2800">
              <a:solidFill>
                <a:srgbClr val="1A3A64"/>
              </a:solidFill>
            </a:endParaRPr>
          </a:p>
        </p:txBody>
      </p:sp>
      <p:sp>
        <p:nvSpPr>
          <p:cNvPr id="102" name="Google Shape;102;p14"/>
          <p:cNvSpPr txBox="1"/>
          <p:nvPr/>
        </p:nvSpPr>
        <p:spPr>
          <a:xfrm>
            <a:off x="8019350" y="5655450"/>
            <a:ext cx="347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b="1">
              <a:solidFill>
                <a:srgbClr val="1A3A64"/>
              </a:solidFill>
            </a:endParaRPr>
          </a:p>
        </p:txBody>
      </p:sp>
      <p:grpSp>
        <p:nvGrpSpPr>
          <p:cNvPr id="103" name="Google Shape;103;p14"/>
          <p:cNvGrpSpPr/>
          <p:nvPr/>
        </p:nvGrpSpPr>
        <p:grpSpPr>
          <a:xfrm>
            <a:off x="432038" y="1059950"/>
            <a:ext cx="6280919" cy="4732152"/>
            <a:chOff x="432038" y="1059950"/>
            <a:chExt cx="6280919" cy="4732152"/>
          </a:xfrm>
        </p:grpSpPr>
        <p:sp>
          <p:nvSpPr>
            <p:cNvPr id="104" name="Google Shape;104;p14"/>
            <p:cNvSpPr/>
            <p:nvPr/>
          </p:nvSpPr>
          <p:spPr>
            <a:xfrm>
              <a:off x="432038" y="2651702"/>
              <a:ext cx="3140400" cy="3140400"/>
            </a:xfrm>
            <a:prstGeom prst="diamond">
              <a:avLst/>
            </a:prstGeom>
            <a:solidFill>
              <a:schemeClr val="accent1"/>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05" name="Google Shape;105;p14"/>
            <p:cNvSpPr/>
            <p:nvPr/>
          </p:nvSpPr>
          <p:spPr>
            <a:xfrm>
              <a:off x="2001834" y="1059950"/>
              <a:ext cx="3140400" cy="3140400"/>
            </a:xfrm>
            <a:prstGeom prst="diamond">
              <a:avLst/>
            </a:prstGeom>
            <a:solidFill>
              <a:schemeClr val="accent5"/>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06" name="Google Shape;106;p14"/>
            <p:cNvSpPr/>
            <p:nvPr/>
          </p:nvSpPr>
          <p:spPr>
            <a:xfrm>
              <a:off x="3572557" y="2651702"/>
              <a:ext cx="3140400" cy="3140400"/>
            </a:xfrm>
            <a:prstGeom prst="diamond">
              <a:avLst/>
            </a:prstGeom>
            <a:solidFill>
              <a:srgbClr val="CC0000"/>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07" name="Google Shape;107;p14"/>
            <p:cNvSpPr txBox="1"/>
            <p:nvPr/>
          </p:nvSpPr>
          <p:spPr>
            <a:xfrm>
              <a:off x="1030156" y="3746696"/>
              <a:ext cx="1986000" cy="834300"/>
            </a:xfrm>
            <a:prstGeom prst="rect">
              <a:avLst/>
            </a:prstGeom>
            <a:noFill/>
            <a:ln>
              <a:noFill/>
            </a:ln>
          </p:spPr>
          <p:txBody>
            <a:bodyPr spcFirstLastPara="1" wrap="square" lIns="72875" tIns="72875" rIns="72875" bIns="72875" anchor="t" anchorCtr="0">
              <a:spAutoFit/>
            </a:bodyPr>
            <a:lstStyle/>
            <a:p>
              <a:pPr marL="0" lvl="0" indent="0" algn="ctr" rtl="0">
                <a:spcBef>
                  <a:spcPts val="0"/>
                </a:spcBef>
                <a:spcAft>
                  <a:spcPts val="0"/>
                </a:spcAft>
                <a:buNone/>
              </a:pPr>
              <a:r>
                <a:rPr lang="en-GB" sz="2232">
                  <a:solidFill>
                    <a:schemeClr val="lt1"/>
                  </a:solidFill>
                </a:rPr>
                <a:t>Technological</a:t>
              </a:r>
              <a:endParaRPr sz="2232">
                <a:solidFill>
                  <a:schemeClr val="lt1"/>
                </a:solidFill>
              </a:endParaRPr>
            </a:p>
            <a:p>
              <a:pPr marL="0" lvl="0" indent="0" algn="ctr" rtl="0">
                <a:spcBef>
                  <a:spcPts val="0"/>
                </a:spcBef>
                <a:spcAft>
                  <a:spcPts val="0"/>
                </a:spcAft>
                <a:buNone/>
              </a:pPr>
              <a:r>
                <a:rPr lang="en-GB" sz="2232">
                  <a:solidFill>
                    <a:schemeClr val="lt1"/>
                  </a:solidFill>
                </a:rPr>
                <a:t> Innovation</a:t>
              </a:r>
              <a:endParaRPr sz="2232">
                <a:solidFill>
                  <a:schemeClr val="lt1"/>
                </a:solidFill>
              </a:endParaRPr>
            </a:p>
          </p:txBody>
        </p:sp>
        <p:sp>
          <p:nvSpPr>
            <p:cNvPr id="108" name="Google Shape;108;p14"/>
            <p:cNvSpPr txBox="1"/>
            <p:nvPr/>
          </p:nvSpPr>
          <p:spPr>
            <a:xfrm>
              <a:off x="4144962" y="3918450"/>
              <a:ext cx="2363100" cy="490800"/>
            </a:xfrm>
            <a:prstGeom prst="rect">
              <a:avLst/>
            </a:prstGeom>
            <a:noFill/>
            <a:ln>
              <a:noFill/>
            </a:ln>
          </p:spPr>
          <p:txBody>
            <a:bodyPr spcFirstLastPara="1" wrap="square" lIns="72875" tIns="72875" rIns="72875" bIns="72875" anchor="t" anchorCtr="0">
              <a:spAutoFit/>
            </a:bodyPr>
            <a:lstStyle/>
            <a:p>
              <a:pPr marL="0" lvl="0" indent="0" algn="l" rtl="0">
                <a:spcBef>
                  <a:spcPts val="0"/>
                </a:spcBef>
                <a:spcAft>
                  <a:spcPts val="0"/>
                </a:spcAft>
                <a:buNone/>
              </a:pPr>
              <a:r>
                <a:rPr lang="en-GB" sz="2232">
                  <a:solidFill>
                    <a:schemeClr val="lt1"/>
                  </a:solidFill>
                </a:rPr>
                <a:t>Decentralization</a:t>
              </a:r>
              <a:endParaRPr sz="2232">
                <a:solidFill>
                  <a:schemeClr val="lt1"/>
                </a:solidFill>
              </a:endParaRPr>
            </a:p>
          </p:txBody>
        </p:sp>
        <p:sp>
          <p:nvSpPr>
            <p:cNvPr id="109" name="Google Shape;109;p14"/>
            <p:cNvSpPr/>
            <p:nvPr/>
          </p:nvSpPr>
          <p:spPr>
            <a:xfrm rot="2698632">
              <a:off x="2455827" y="2816871"/>
              <a:ext cx="533088" cy="868469"/>
            </a:xfrm>
            <a:prstGeom prst="up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endParaRPr sz="1116"/>
            </a:p>
          </p:txBody>
        </p:sp>
        <p:sp>
          <p:nvSpPr>
            <p:cNvPr id="110" name="Google Shape;110;p14"/>
            <p:cNvSpPr/>
            <p:nvPr/>
          </p:nvSpPr>
          <p:spPr>
            <a:xfrm rot="-2701368">
              <a:off x="4080540" y="2841620"/>
              <a:ext cx="533088" cy="868469"/>
            </a:xfrm>
            <a:prstGeom prst="up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endParaRPr sz="1116"/>
            </a:p>
          </p:txBody>
        </p:sp>
        <p:sp>
          <p:nvSpPr>
            <p:cNvPr id="111" name="Google Shape;111;p14"/>
            <p:cNvSpPr txBox="1"/>
            <p:nvPr/>
          </p:nvSpPr>
          <p:spPr>
            <a:xfrm>
              <a:off x="2653716" y="2142452"/>
              <a:ext cx="1986000" cy="490800"/>
            </a:xfrm>
            <a:prstGeom prst="rect">
              <a:avLst/>
            </a:prstGeom>
            <a:noFill/>
            <a:ln>
              <a:noFill/>
            </a:ln>
          </p:spPr>
          <p:txBody>
            <a:bodyPr spcFirstLastPara="1" wrap="square" lIns="72875" tIns="72875" rIns="72875" bIns="72875" anchor="t" anchorCtr="0">
              <a:spAutoFit/>
            </a:bodyPr>
            <a:lstStyle/>
            <a:p>
              <a:pPr marL="0" lvl="0" indent="0" algn="l" rtl="0">
                <a:spcBef>
                  <a:spcPts val="0"/>
                </a:spcBef>
                <a:spcAft>
                  <a:spcPts val="0"/>
                </a:spcAft>
                <a:buNone/>
              </a:pPr>
              <a:r>
                <a:rPr lang="en-GB" sz="2232">
                  <a:solidFill>
                    <a:schemeClr val="lt1"/>
                  </a:solidFill>
                </a:rPr>
                <a:t>Trust Building</a:t>
              </a:r>
              <a:endParaRPr sz="2232">
                <a:solidFill>
                  <a:schemeClr val="lt1"/>
                </a:solidFill>
              </a:endParaRPr>
            </a:p>
          </p:txBody>
        </p:sp>
      </p:grpSp>
      <p:sp>
        <p:nvSpPr>
          <p:cNvPr id="112" name="Google Shape;112;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p:nvPr/>
        </p:nvSpPr>
        <p:spPr>
          <a:xfrm>
            <a:off x="663537" y="783051"/>
            <a:ext cx="102729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Decentralization</a:t>
            </a:r>
            <a:endParaRPr/>
          </a:p>
        </p:txBody>
      </p:sp>
      <p:sp>
        <p:nvSpPr>
          <p:cNvPr id="118" name="Google Shape;118;p15"/>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119" name="Google Shape;119;p15"/>
          <p:cNvSpPr txBox="1"/>
          <p:nvPr/>
        </p:nvSpPr>
        <p:spPr>
          <a:xfrm>
            <a:off x="576300" y="1235625"/>
            <a:ext cx="107547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i="1">
                <a:solidFill>
                  <a:schemeClr val="dk1"/>
                </a:solidFill>
              </a:rPr>
              <a:t>Decentralizing CTBTO activities to increase international awareness and networking of non-proliferation activities.</a:t>
            </a:r>
            <a:endParaRPr sz="1500" i="1">
              <a:solidFill>
                <a:schemeClr val="dk1"/>
              </a:solidFill>
            </a:endParaRPr>
          </a:p>
        </p:txBody>
      </p:sp>
      <p:graphicFrame>
        <p:nvGraphicFramePr>
          <p:cNvPr id="120" name="Google Shape;120;p15"/>
          <p:cNvGraphicFramePr/>
          <p:nvPr/>
        </p:nvGraphicFramePr>
        <p:xfrm>
          <a:off x="195063" y="1651125"/>
          <a:ext cx="11831525" cy="5097744"/>
        </p:xfrm>
        <a:graphic>
          <a:graphicData uri="http://schemas.openxmlformats.org/drawingml/2006/table">
            <a:tbl>
              <a:tblPr>
                <a:noFill/>
                <a:tableStyleId>{47795CB7-AD6C-4EFB-8E78-72E7BADBF204}</a:tableStyleId>
              </a:tblPr>
              <a:tblGrid>
                <a:gridCol w="1604075">
                  <a:extLst>
                    <a:ext uri="{9D8B030D-6E8A-4147-A177-3AD203B41FA5}">
                      <a16:colId xmlns:a16="http://schemas.microsoft.com/office/drawing/2014/main" val="20000"/>
                    </a:ext>
                  </a:extLst>
                </a:gridCol>
                <a:gridCol w="2397850">
                  <a:extLst>
                    <a:ext uri="{9D8B030D-6E8A-4147-A177-3AD203B41FA5}">
                      <a16:colId xmlns:a16="http://schemas.microsoft.com/office/drawing/2014/main" val="20001"/>
                    </a:ext>
                  </a:extLst>
                </a:gridCol>
                <a:gridCol w="7829600">
                  <a:extLst>
                    <a:ext uri="{9D8B030D-6E8A-4147-A177-3AD203B41FA5}">
                      <a16:colId xmlns:a16="http://schemas.microsoft.com/office/drawing/2014/main" val="20002"/>
                    </a:ext>
                  </a:extLst>
                </a:gridCol>
              </a:tblGrid>
              <a:tr h="425825">
                <a:tc>
                  <a:txBody>
                    <a:bodyPr/>
                    <a:lstStyle/>
                    <a:p>
                      <a:pPr marL="0" lvl="0" indent="0" algn="l" rtl="0">
                        <a:spcBef>
                          <a:spcPts val="0"/>
                        </a:spcBef>
                        <a:spcAft>
                          <a:spcPts val="0"/>
                        </a:spcAft>
                        <a:buClr>
                          <a:schemeClr val="dk1"/>
                        </a:buClr>
                        <a:buFont typeface="Arial"/>
                        <a:buNone/>
                      </a:pPr>
                      <a:r>
                        <a:rPr lang="en-GB" sz="1600" b="1">
                          <a:solidFill>
                            <a:srgbClr val="1A3A64"/>
                          </a:solidFill>
                        </a:rPr>
                        <a:t>Scope</a:t>
                      </a:r>
                      <a:endParaRPr sz="1600" b="1"/>
                    </a:p>
                  </a:txBody>
                  <a:tcPr marL="91425" marR="91425" marT="91425" marB="91425"/>
                </a:tc>
                <a:tc>
                  <a:txBody>
                    <a:bodyPr/>
                    <a:lstStyle/>
                    <a:p>
                      <a:pPr marL="0" lvl="0" indent="0" algn="l" rtl="0">
                        <a:spcBef>
                          <a:spcPts val="0"/>
                        </a:spcBef>
                        <a:spcAft>
                          <a:spcPts val="0"/>
                        </a:spcAft>
                        <a:buClr>
                          <a:schemeClr val="dk1"/>
                        </a:buClr>
                        <a:buFont typeface="Arial"/>
                        <a:buNone/>
                      </a:pPr>
                      <a:r>
                        <a:rPr lang="en-GB" sz="1600" b="1">
                          <a:solidFill>
                            <a:srgbClr val="1A3A64"/>
                          </a:solidFill>
                        </a:rPr>
                        <a:t>Significance</a:t>
                      </a:r>
                      <a:endParaRPr sz="1600" b="1">
                        <a:solidFill>
                          <a:schemeClr val="dk1"/>
                        </a:solidFill>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GB" sz="1600" b="1">
                          <a:solidFill>
                            <a:srgbClr val="1A3A64"/>
                          </a:solidFill>
                        </a:rPr>
                        <a:t>Proposed Actions</a:t>
                      </a:r>
                      <a:endParaRPr sz="1600" b="1">
                        <a:solidFill>
                          <a:schemeClr val="dk1"/>
                        </a:solidFill>
                      </a:endParaRPr>
                    </a:p>
                  </a:txBody>
                  <a:tcPr marL="91425" marR="91425" marT="91425" marB="91425"/>
                </a:tc>
                <a:extLst>
                  <a:ext uri="{0D108BD9-81ED-4DB2-BD59-A6C34878D82A}">
                    <a16:rowId xmlns:a16="http://schemas.microsoft.com/office/drawing/2014/main" val="10000"/>
                  </a:ext>
                </a:extLst>
              </a:tr>
              <a:tr h="1362225">
                <a:tc>
                  <a:txBody>
                    <a:bodyPr/>
                    <a:lstStyle/>
                    <a:p>
                      <a:pPr marL="0" lvl="0" indent="0" algn="l" rtl="0">
                        <a:spcBef>
                          <a:spcPts val="0"/>
                        </a:spcBef>
                        <a:spcAft>
                          <a:spcPts val="0"/>
                        </a:spcAft>
                        <a:buClr>
                          <a:schemeClr val="dk1"/>
                        </a:buClr>
                        <a:buFont typeface="Arial"/>
                        <a:buNone/>
                      </a:pPr>
                      <a:r>
                        <a:rPr lang="en-GB" sz="1600" b="1">
                          <a:solidFill>
                            <a:srgbClr val="1A3A64"/>
                          </a:solidFill>
                        </a:rPr>
                        <a:t>International</a:t>
                      </a:r>
                      <a:endParaRPr sz="600" b="1"/>
                    </a:p>
                  </a:txBody>
                  <a:tcPr marL="91425" marR="91425" marT="91425" marB="91425"/>
                </a:tc>
                <a:tc>
                  <a:txBody>
                    <a:bodyPr/>
                    <a:lstStyle/>
                    <a:p>
                      <a:pPr marL="0" lvl="0" indent="0" algn="l" rtl="0">
                        <a:lnSpc>
                          <a:spcPct val="115000"/>
                        </a:lnSpc>
                        <a:spcBef>
                          <a:spcPts val="0"/>
                        </a:spcBef>
                        <a:spcAft>
                          <a:spcPts val="0"/>
                        </a:spcAft>
                        <a:buNone/>
                      </a:pPr>
                      <a:r>
                        <a:rPr lang="en-GB"/>
                        <a:t>Emphasizing regional initiatives for non-proliferation and nuclear arms control. </a:t>
                      </a:r>
                      <a:endParaRPr/>
                    </a:p>
                  </a:txBody>
                  <a:tcPr marL="91425" marR="91425" marT="91425" marB="91425"/>
                </a:tc>
                <a:tc>
                  <a:txBody>
                    <a:bodyPr/>
                    <a:lstStyle/>
                    <a:p>
                      <a:pPr marL="457200" lvl="0" indent="-317500" algn="l" rtl="0">
                        <a:lnSpc>
                          <a:spcPct val="115000"/>
                        </a:lnSpc>
                        <a:spcBef>
                          <a:spcPts val="0"/>
                        </a:spcBef>
                        <a:spcAft>
                          <a:spcPts val="0"/>
                        </a:spcAft>
                        <a:buClr>
                          <a:schemeClr val="dk1"/>
                        </a:buClr>
                        <a:buSzPts val="1400"/>
                        <a:buChar char="●"/>
                      </a:pPr>
                      <a:r>
                        <a:rPr lang="en-GB">
                          <a:solidFill>
                            <a:schemeClr val="dk1"/>
                          </a:solidFill>
                        </a:rPr>
                        <a:t>Adopting a diplomatic approach that focuses primarily on confidence-building through addressing regional concerns.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Prioritizing domestic/regional conditions over the political priorities of Nuclear Weapon States (NWS).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Example: Bangkok Treaty.</a:t>
                      </a:r>
                      <a:r>
                        <a:rPr lang="en-GB" sz="1500" baseline="30000">
                          <a:solidFill>
                            <a:schemeClr val="dk1"/>
                          </a:solidFill>
                        </a:rPr>
                        <a:t>1</a:t>
                      </a:r>
                      <a:r>
                        <a:rPr lang="en-GB">
                          <a:solidFill>
                            <a:schemeClr val="dk1"/>
                          </a:solidFill>
                        </a:rPr>
                        <a:t> </a:t>
                      </a:r>
                      <a:endParaRPr>
                        <a:solidFill>
                          <a:schemeClr val="dk1"/>
                        </a:solidFill>
                      </a:endParaRPr>
                    </a:p>
                  </a:txBody>
                  <a:tcPr marL="91425" marR="91425" marT="91425" marB="91425"/>
                </a:tc>
                <a:extLst>
                  <a:ext uri="{0D108BD9-81ED-4DB2-BD59-A6C34878D82A}">
                    <a16:rowId xmlns:a16="http://schemas.microsoft.com/office/drawing/2014/main" val="10001"/>
                  </a:ext>
                </a:extLst>
              </a:tr>
              <a:tr h="1442475">
                <a:tc>
                  <a:txBody>
                    <a:bodyPr/>
                    <a:lstStyle/>
                    <a:p>
                      <a:pPr marL="0" lvl="0" indent="0" algn="l" rtl="0">
                        <a:spcBef>
                          <a:spcPts val="0"/>
                        </a:spcBef>
                        <a:spcAft>
                          <a:spcPts val="0"/>
                        </a:spcAft>
                        <a:buClr>
                          <a:schemeClr val="dk1"/>
                        </a:buClr>
                        <a:buFont typeface="Arial"/>
                        <a:buNone/>
                      </a:pPr>
                      <a:r>
                        <a:rPr lang="en-GB" sz="1600" b="1">
                          <a:solidFill>
                            <a:srgbClr val="1A3A64"/>
                          </a:solidFill>
                        </a:rPr>
                        <a:t>Regional</a:t>
                      </a:r>
                      <a:endParaRPr sz="600" b="1"/>
                    </a:p>
                  </a:txBody>
                  <a:tcPr marL="91425" marR="91425" marT="91425" marB="91425"/>
                </a:tc>
                <a:tc>
                  <a:txBody>
                    <a:bodyPr/>
                    <a:lstStyle/>
                    <a:p>
                      <a:pPr marL="0" lvl="0" indent="0" algn="l" rtl="0">
                        <a:lnSpc>
                          <a:spcPct val="115000"/>
                        </a:lnSpc>
                        <a:spcBef>
                          <a:spcPts val="0"/>
                        </a:spcBef>
                        <a:spcAft>
                          <a:spcPts val="0"/>
                        </a:spcAft>
                        <a:buNone/>
                      </a:pPr>
                      <a:r>
                        <a:rPr lang="en-GB">
                          <a:solidFill>
                            <a:schemeClr val="dk1"/>
                          </a:solidFill>
                        </a:rPr>
                        <a:t>Enhancing access and engagement with CTBTO initiatives, promoting non-proliferation at a regional scale. </a:t>
                      </a:r>
                      <a:endParaRPr/>
                    </a:p>
                  </a:txBody>
                  <a:tcPr marL="91425" marR="91425" marT="91425" marB="91425"/>
                </a:tc>
                <a:tc>
                  <a:txBody>
                    <a:bodyPr/>
                    <a:lstStyle/>
                    <a:p>
                      <a:pPr marL="457200" lvl="0" indent="-317500" algn="l" rtl="0">
                        <a:lnSpc>
                          <a:spcPct val="115000"/>
                        </a:lnSpc>
                        <a:spcBef>
                          <a:spcPts val="0"/>
                        </a:spcBef>
                        <a:spcAft>
                          <a:spcPts val="0"/>
                        </a:spcAft>
                        <a:buClr>
                          <a:schemeClr val="dk1"/>
                        </a:buClr>
                        <a:buSzPts val="1400"/>
                        <a:buChar char="●"/>
                      </a:pPr>
                      <a:r>
                        <a:rPr lang="en-GB">
                          <a:solidFill>
                            <a:schemeClr val="dk1"/>
                          </a:solidFill>
                        </a:rPr>
                        <a:t>CTBTO events and documentation translated into different languages (i.e. French, Arabic, Spanish).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CTBTO diplomatic and technical workshops across different countries to mitigate scheduling difficulties.</a:t>
                      </a:r>
                      <a:endParaRPr>
                        <a:solidFill>
                          <a:schemeClr val="dk1"/>
                        </a:solidFill>
                      </a:endParaRPr>
                    </a:p>
                  </a:txBody>
                  <a:tcPr marL="91425" marR="91425" marT="91425" marB="91425"/>
                </a:tc>
                <a:extLst>
                  <a:ext uri="{0D108BD9-81ED-4DB2-BD59-A6C34878D82A}">
                    <a16:rowId xmlns:a16="http://schemas.microsoft.com/office/drawing/2014/main" val="10002"/>
                  </a:ext>
                </a:extLst>
              </a:tr>
              <a:tr h="1839800">
                <a:tc>
                  <a:txBody>
                    <a:bodyPr/>
                    <a:lstStyle/>
                    <a:p>
                      <a:pPr marL="0" lvl="0" indent="0" algn="l" rtl="0">
                        <a:spcBef>
                          <a:spcPts val="0"/>
                        </a:spcBef>
                        <a:spcAft>
                          <a:spcPts val="0"/>
                        </a:spcAft>
                        <a:buClr>
                          <a:schemeClr val="dk1"/>
                        </a:buClr>
                        <a:buFont typeface="Arial"/>
                        <a:buNone/>
                      </a:pPr>
                      <a:r>
                        <a:rPr lang="en-GB" sz="1600" b="1">
                          <a:solidFill>
                            <a:srgbClr val="1A3A64"/>
                          </a:solidFill>
                        </a:rPr>
                        <a:t>National</a:t>
                      </a:r>
                      <a:endParaRPr sz="600" b="1"/>
                    </a:p>
                  </a:txBody>
                  <a:tcPr marL="91425" marR="91425" marT="91425" marB="91425"/>
                </a:tc>
                <a:tc>
                  <a:txBody>
                    <a:bodyPr/>
                    <a:lstStyle/>
                    <a:p>
                      <a:pPr marL="0" lvl="0" indent="0" algn="l" rtl="0">
                        <a:spcBef>
                          <a:spcPts val="0"/>
                        </a:spcBef>
                        <a:spcAft>
                          <a:spcPts val="0"/>
                        </a:spcAft>
                        <a:buNone/>
                      </a:pPr>
                      <a:r>
                        <a:rPr lang="en-GB">
                          <a:solidFill>
                            <a:schemeClr val="dk1"/>
                          </a:solidFill>
                        </a:rPr>
                        <a:t>Leveraging the CTBTO’s soft power influence to increase engagement and build networks. </a:t>
                      </a:r>
                      <a:endParaRPr>
                        <a:solidFill>
                          <a:schemeClr val="dk1"/>
                        </a:solidFill>
                      </a:endParaRPr>
                    </a:p>
                  </a:txBody>
                  <a:tcPr marL="91425" marR="91425" marT="91425" marB="91425"/>
                </a:tc>
                <a:tc>
                  <a:txBody>
                    <a:bodyPr/>
                    <a:lstStyle/>
                    <a:p>
                      <a:pPr marL="457200" lvl="0" indent="-317500" algn="l" rtl="0">
                        <a:spcBef>
                          <a:spcPts val="0"/>
                        </a:spcBef>
                        <a:spcAft>
                          <a:spcPts val="0"/>
                        </a:spcAft>
                        <a:buClr>
                          <a:schemeClr val="dk1"/>
                        </a:buClr>
                        <a:buSzPts val="1400"/>
                        <a:buChar char="●"/>
                      </a:pPr>
                      <a:r>
                        <a:rPr lang="en-GB">
                          <a:solidFill>
                            <a:schemeClr val="dk1"/>
                          </a:solidFill>
                        </a:rPr>
                        <a:t>Increasing engagement with the CTBTO Youth Group in universities.  </a:t>
                      </a:r>
                      <a:endParaRPr>
                        <a:solidFill>
                          <a:schemeClr val="dk1"/>
                        </a:solidFill>
                      </a:endParaRPr>
                    </a:p>
                    <a:p>
                      <a:pPr marL="914400" lvl="1" indent="-317500" algn="l" rtl="0">
                        <a:spcBef>
                          <a:spcPts val="0"/>
                        </a:spcBef>
                        <a:spcAft>
                          <a:spcPts val="0"/>
                        </a:spcAft>
                        <a:buClr>
                          <a:schemeClr val="dk1"/>
                        </a:buClr>
                        <a:buSzPts val="1400"/>
                        <a:buChar char="○"/>
                      </a:pPr>
                      <a:r>
                        <a:rPr lang="en-GB">
                          <a:solidFill>
                            <a:schemeClr val="dk1"/>
                          </a:solidFill>
                        </a:rPr>
                        <a:t>Example: UBC’s nuclear security course and CTBTO engagement. </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Establishing a CTBTO presence across civil society and public events. </a:t>
                      </a:r>
                      <a:endParaRPr>
                        <a:solidFill>
                          <a:schemeClr val="dk1"/>
                        </a:solidFill>
                      </a:endParaRPr>
                    </a:p>
                    <a:p>
                      <a:pPr marL="457200" lvl="0" indent="-228600" algn="l" rtl="0">
                        <a:spcBef>
                          <a:spcPts val="0"/>
                        </a:spcBef>
                        <a:spcAft>
                          <a:spcPts val="0"/>
                        </a:spcAft>
                        <a:buNone/>
                      </a:pPr>
                      <a:endParaRPr>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121" name="Google Shape;121;p15"/>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122" name="Google Shape;122;p15"/>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23" name="Google Shape;123;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p:nvPr/>
        </p:nvSpPr>
        <p:spPr>
          <a:xfrm>
            <a:off x="663537" y="783051"/>
            <a:ext cx="102729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Technological Innovation</a:t>
            </a:r>
            <a:endParaRPr/>
          </a:p>
        </p:txBody>
      </p:sp>
      <p:sp>
        <p:nvSpPr>
          <p:cNvPr id="129" name="Google Shape;129;p16"/>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130" name="Google Shape;130;p16"/>
          <p:cNvSpPr txBox="1"/>
          <p:nvPr/>
        </p:nvSpPr>
        <p:spPr>
          <a:xfrm>
            <a:off x="576300" y="1319775"/>
            <a:ext cx="107547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i="1">
                <a:solidFill>
                  <a:schemeClr val="dk1"/>
                </a:solidFill>
              </a:rPr>
              <a:t>Adapting the CTBTO’s monitoring and communications systems to a changing technological landscape.</a:t>
            </a:r>
            <a:endParaRPr sz="3200" i="1">
              <a:solidFill>
                <a:schemeClr val="dk1"/>
              </a:solidFill>
            </a:endParaRPr>
          </a:p>
        </p:txBody>
      </p:sp>
      <p:sp>
        <p:nvSpPr>
          <p:cNvPr id="131" name="Google Shape;131;p16"/>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graphicFrame>
        <p:nvGraphicFramePr>
          <p:cNvPr id="132" name="Google Shape;132;p16"/>
          <p:cNvGraphicFramePr/>
          <p:nvPr/>
        </p:nvGraphicFramePr>
        <p:xfrm>
          <a:off x="139088" y="1651125"/>
          <a:ext cx="11887500" cy="5171062"/>
        </p:xfrm>
        <a:graphic>
          <a:graphicData uri="http://schemas.openxmlformats.org/drawingml/2006/table">
            <a:tbl>
              <a:tblPr>
                <a:noFill/>
                <a:tableStyleId>{47795CB7-AD6C-4EFB-8E78-72E7BADBF204}</a:tableStyleId>
              </a:tblPr>
              <a:tblGrid>
                <a:gridCol w="1516725">
                  <a:extLst>
                    <a:ext uri="{9D8B030D-6E8A-4147-A177-3AD203B41FA5}">
                      <a16:colId xmlns:a16="http://schemas.microsoft.com/office/drawing/2014/main" val="20000"/>
                    </a:ext>
                  </a:extLst>
                </a:gridCol>
                <a:gridCol w="2378050">
                  <a:extLst>
                    <a:ext uri="{9D8B030D-6E8A-4147-A177-3AD203B41FA5}">
                      <a16:colId xmlns:a16="http://schemas.microsoft.com/office/drawing/2014/main" val="20001"/>
                    </a:ext>
                  </a:extLst>
                </a:gridCol>
                <a:gridCol w="7992725">
                  <a:extLst>
                    <a:ext uri="{9D8B030D-6E8A-4147-A177-3AD203B41FA5}">
                      <a16:colId xmlns:a16="http://schemas.microsoft.com/office/drawing/2014/main" val="20002"/>
                    </a:ext>
                  </a:extLst>
                </a:gridCol>
              </a:tblGrid>
              <a:tr h="451350">
                <a:tc>
                  <a:txBody>
                    <a:bodyPr/>
                    <a:lstStyle/>
                    <a:p>
                      <a:pPr marL="0" lvl="0" indent="0" algn="l" rtl="0">
                        <a:spcBef>
                          <a:spcPts val="0"/>
                        </a:spcBef>
                        <a:spcAft>
                          <a:spcPts val="0"/>
                        </a:spcAft>
                        <a:buClr>
                          <a:schemeClr val="dk1"/>
                        </a:buClr>
                        <a:buFont typeface="Arial"/>
                        <a:buNone/>
                      </a:pPr>
                      <a:r>
                        <a:rPr lang="en-GB" sz="1600" b="1">
                          <a:solidFill>
                            <a:srgbClr val="1A3A64"/>
                          </a:solidFill>
                        </a:rPr>
                        <a:t>Scope</a:t>
                      </a:r>
                      <a:endParaRPr sz="1600" b="1"/>
                    </a:p>
                  </a:txBody>
                  <a:tcPr marL="91425" marR="91425" marT="91425" marB="91425"/>
                </a:tc>
                <a:tc>
                  <a:txBody>
                    <a:bodyPr/>
                    <a:lstStyle/>
                    <a:p>
                      <a:pPr marL="0" lvl="0" indent="0" algn="l" rtl="0">
                        <a:spcBef>
                          <a:spcPts val="0"/>
                        </a:spcBef>
                        <a:spcAft>
                          <a:spcPts val="0"/>
                        </a:spcAft>
                        <a:buClr>
                          <a:schemeClr val="dk1"/>
                        </a:buClr>
                        <a:buFont typeface="Arial"/>
                        <a:buNone/>
                      </a:pPr>
                      <a:r>
                        <a:rPr lang="en-GB" sz="1600" b="1">
                          <a:solidFill>
                            <a:srgbClr val="1A3A64"/>
                          </a:solidFill>
                        </a:rPr>
                        <a:t>Significance</a:t>
                      </a:r>
                      <a:endParaRPr sz="1600" b="1">
                        <a:solidFill>
                          <a:schemeClr val="dk1"/>
                        </a:solidFill>
                      </a:endParaRPr>
                    </a:p>
                  </a:txBody>
                  <a:tcPr marL="91425" marR="91425" marT="91425" marB="91425"/>
                </a:tc>
                <a:tc>
                  <a:txBody>
                    <a:bodyPr/>
                    <a:lstStyle/>
                    <a:p>
                      <a:pPr marL="0" lvl="0" indent="0" algn="l" rtl="0">
                        <a:spcBef>
                          <a:spcPts val="0"/>
                        </a:spcBef>
                        <a:spcAft>
                          <a:spcPts val="0"/>
                        </a:spcAft>
                        <a:buClr>
                          <a:schemeClr val="dk1"/>
                        </a:buClr>
                        <a:buFont typeface="Arial"/>
                        <a:buNone/>
                      </a:pPr>
                      <a:r>
                        <a:rPr lang="en-GB" sz="1600" b="1">
                          <a:solidFill>
                            <a:srgbClr val="1A3A64"/>
                          </a:solidFill>
                        </a:rPr>
                        <a:t>Proposed Actions</a:t>
                      </a:r>
                      <a:endParaRPr sz="1600" b="1">
                        <a:solidFill>
                          <a:schemeClr val="dk1"/>
                        </a:solidFill>
                      </a:endParaRPr>
                    </a:p>
                  </a:txBody>
                  <a:tcPr marL="91425" marR="91425" marT="91425" marB="91425"/>
                </a:tc>
                <a:extLst>
                  <a:ext uri="{0D108BD9-81ED-4DB2-BD59-A6C34878D82A}">
                    <a16:rowId xmlns:a16="http://schemas.microsoft.com/office/drawing/2014/main" val="10000"/>
                  </a:ext>
                </a:extLst>
              </a:tr>
              <a:tr h="2075525">
                <a:tc>
                  <a:txBody>
                    <a:bodyPr/>
                    <a:lstStyle/>
                    <a:p>
                      <a:pPr marL="0" lvl="0" indent="0" algn="l" rtl="0">
                        <a:spcBef>
                          <a:spcPts val="0"/>
                        </a:spcBef>
                        <a:spcAft>
                          <a:spcPts val="0"/>
                        </a:spcAft>
                        <a:buClr>
                          <a:schemeClr val="dk1"/>
                        </a:buClr>
                        <a:buFont typeface="Arial"/>
                        <a:buNone/>
                      </a:pPr>
                      <a:r>
                        <a:rPr lang="en-GB" sz="1600" b="1">
                          <a:solidFill>
                            <a:srgbClr val="1A3A64"/>
                          </a:solidFill>
                        </a:rPr>
                        <a:t>International</a:t>
                      </a:r>
                      <a:endParaRPr sz="600" b="1"/>
                    </a:p>
                  </a:txBody>
                  <a:tcPr marL="91425" marR="91425" marT="91425" marB="91425"/>
                </a:tc>
                <a:tc>
                  <a:txBody>
                    <a:bodyPr/>
                    <a:lstStyle/>
                    <a:p>
                      <a:pPr marL="0" lvl="0" indent="0" algn="l" rtl="0">
                        <a:lnSpc>
                          <a:spcPct val="115000"/>
                        </a:lnSpc>
                        <a:spcBef>
                          <a:spcPts val="0"/>
                        </a:spcBef>
                        <a:spcAft>
                          <a:spcPts val="0"/>
                        </a:spcAft>
                        <a:buNone/>
                      </a:pPr>
                      <a:r>
                        <a:rPr lang="en-GB"/>
                        <a:t>Enforcing accountability and strengthening the CTBTO monitoring system with new technologies.</a:t>
                      </a:r>
                      <a:endParaRPr/>
                    </a:p>
                  </a:txBody>
                  <a:tcPr marL="91425" marR="91425" marT="91425" marB="91425"/>
                </a:tc>
                <a:tc>
                  <a:txBody>
                    <a:bodyPr/>
                    <a:lstStyle/>
                    <a:p>
                      <a:pPr marL="457200" lvl="0" indent="-317500" algn="l" rtl="0">
                        <a:lnSpc>
                          <a:spcPct val="115000"/>
                        </a:lnSpc>
                        <a:spcBef>
                          <a:spcPts val="0"/>
                        </a:spcBef>
                        <a:spcAft>
                          <a:spcPts val="0"/>
                        </a:spcAft>
                        <a:buClr>
                          <a:schemeClr val="dk1"/>
                        </a:buClr>
                        <a:buSzPts val="1400"/>
                        <a:buChar char="●"/>
                      </a:pPr>
                      <a:r>
                        <a:rPr lang="en-GB">
                          <a:solidFill>
                            <a:schemeClr val="dk1"/>
                          </a:solidFill>
                        </a:rPr>
                        <a:t>Enforcing accountability to all states, especially NWS whose activities might not be detected with current CTBTO monitoring capabilities.</a:t>
                      </a:r>
                      <a:r>
                        <a:rPr lang="en-GB" sz="1500" baseline="30000">
                          <a:solidFill>
                            <a:schemeClr val="dk1"/>
                          </a:solidFill>
                        </a:rPr>
                        <a:t>2</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Leveraging open source/commercial imagery and machine learning to strengthen CTBTO monitoring systems.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Combatting mis-/dis-information through transparency.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“Needlessly withholding fundamental details about one’s nuclear programme does not make the world safer; on the contrary, it opens the door to exaggeration, hype and miscalculation.”</a:t>
                      </a:r>
                      <a:r>
                        <a:rPr lang="en-GB" baseline="30000">
                          <a:solidFill>
                            <a:schemeClr val="dk1"/>
                          </a:solidFill>
                        </a:rPr>
                        <a:t>3</a:t>
                      </a:r>
                      <a:endParaRPr baseline="30000">
                        <a:solidFill>
                          <a:schemeClr val="dk1"/>
                        </a:solidFill>
                      </a:endParaRPr>
                    </a:p>
                  </a:txBody>
                  <a:tcPr marL="91425" marR="91425" marT="91425" marB="91425"/>
                </a:tc>
                <a:extLst>
                  <a:ext uri="{0D108BD9-81ED-4DB2-BD59-A6C34878D82A}">
                    <a16:rowId xmlns:a16="http://schemas.microsoft.com/office/drawing/2014/main" val="10001"/>
                  </a:ext>
                </a:extLst>
              </a:tr>
              <a:tr h="1541025">
                <a:tc>
                  <a:txBody>
                    <a:bodyPr/>
                    <a:lstStyle/>
                    <a:p>
                      <a:pPr marL="0" lvl="0" indent="0" algn="l" rtl="0">
                        <a:spcBef>
                          <a:spcPts val="0"/>
                        </a:spcBef>
                        <a:spcAft>
                          <a:spcPts val="0"/>
                        </a:spcAft>
                        <a:buClr>
                          <a:schemeClr val="dk1"/>
                        </a:buClr>
                        <a:buFont typeface="Arial"/>
                        <a:buNone/>
                      </a:pPr>
                      <a:r>
                        <a:rPr lang="en-GB" sz="1600" b="1">
                          <a:solidFill>
                            <a:srgbClr val="1A3A64"/>
                          </a:solidFill>
                        </a:rPr>
                        <a:t>Regional</a:t>
                      </a:r>
                      <a:endParaRPr sz="600"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Enhancing access and engagement with CTBTO initiatives.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txBody>
                  <a:tcPr marL="91425" marR="91425" marT="91425" marB="91425"/>
                </a:tc>
                <a:tc>
                  <a:txBody>
                    <a:bodyPr/>
                    <a:lstStyle/>
                    <a:p>
                      <a:pPr marL="457200" lvl="0" indent="-317500" algn="l" rtl="0">
                        <a:spcBef>
                          <a:spcPts val="0"/>
                        </a:spcBef>
                        <a:spcAft>
                          <a:spcPts val="0"/>
                        </a:spcAft>
                        <a:buClr>
                          <a:schemeClr val="dk1"/>
                        </a:buClr>
                        <a:buSzPts val="1400"/>
                        <a:buChar char="●"/>
                      </a:pPr>
                      <a:r>
                        <a:rPr lang="en-GB">
                          <a:solidFill>
                            <a:schemeClr val="dk1"/>
                          </a:solidFill>
                        </a:rPr>
                        <a:t>Translation of CTBTO documents and media.</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Creating robust AI models intended for nuclear researchers to navigate CTBTO data and policies, and to assist strategic decision-making.</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Enforcing regulations and guidelines for implementation of AI.</a:t>
                      </a:r>
                      <a:r>
                        <a:rPr lang="en-GB" baseline="30000">
                          <a:solidFill>
                            <a:schemeClr val="dk1"/>
                          </a:solidFill>
                        </a:rPr>
                        <a:t>4</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Exploring AI integration in diplomatic outreach and initiating discussions on the establishment of ethical guidelines and application in CTBTO initiatives. </a:t>
                      </a:r>
                      <a:endParaRPr>
                        <a:solidFill>
                          <a:schemeClr val="dk1"/>
                        </a:solidFill>
                      </a:endParaRPr>
                    </a:p>
                  </a:txBody>
                  <a:tcPr marL="91425" marR="91425" marT="91425" marB="91425"/>
                </a:tc>
                <a:extLst>
                  <a:ext uri="{0D108BD9-81ED-4DB2-BD59-A6C34878D82A}">
                    <a16:rowId xmlns:a16="http://schemas.microsoft.com/office/drawing/2014/main" val="10002"/>
                  </a:ext>
                </a:extLst>
              </a:tr>
              <a:tr h="1017525">
                <a:tc>
                  <a:txBody>
                    <a:bodyPr/>
                    <a:lstStyle/>
                    <a:p>
                      <a:pPr marL="0" lvl="0" indent="0" algn="l" rtl="0">
                        <a:spcBef>
                          <a:spcPts val="0"/>
                        </a:spcBef>
                        <a:spcAft>
                          <a:spcPts val="0"/>
                        </a:spcAft>
                        <a:buClr>
                          <a:schemeClr val="dk1"/>
                        </a:buClr>
                        <a:buFont typeface="Arial"/>
                        <a:buNone/>
                      </a:pPr>
                      <a:r>
                        <a:rPr lang="en-GB" sz="1600" b="1">
                          <a:solidFill>
                            <a:srgbClr val="1A3A64"/>
                          </a:solidFill>
                        </a:rPr>
                        <a:t>National</a:t>
                      </a:r>
                      <a:endParaRPr sz="600" b="1"/>
                    </a:p>
                  </a:txBody>
                  <a:tcPr marL="91425" marR="91425" marT="91425" marB="91425"/>
                </a:tc>
                <a:tc>
                  <a:txBody>
                    <a:bodyPr/>
                    <a:lstStyle/>
                    <a:p>
                      <a:pPr marL="0" lvl="0" indent="0" algn="l" rtl="0">
                        <a:spcBef>
                          <a:spcPts val="0"/>
                        </a:spcBef>
                        <a:spcAft>
                          <a:spcPts val="0"/>
                        </a:spcAft>
                        <a:buNone/>
                      </a:pPr>
                      <a:r>
                        <a:rPr lang="en-GB">
                          <a:solidFill>
                            <a:schemeClr val="dk1"/>
                          </a:solidFill>
                        </a:rPr>
                        <a:t>Leveraging technology to increase engagement and build networks. </a:t>
                      </a:r>
                      <a:endParaRPr>
                        <a:solidFill>
                          <a:schemeClr val="dk1"/>
                        </a:solidFill>
                      </a:endParaRPr>
                    </a:p>
                  </a:txBody>
                  <a:tcPr marL="91425" marR="91425" marT="91425" marB="91425"/>
                </a:tc>
                <a:tc>
                  <a:txBody>
                    <a:bodyPr/>
                    <a:lstStyle/>
                    <a:p>
                      <a:pPr marL="457200" lvl="0" indent="-317500" algn="l" rtl="0">
                        <a:spcBef>
                          <a:spcPts val="0"/>
                        </a:spcBef>
                        <a:spcAft>
                          <a:spcPts val="0"/>
                        </a:spcAft>
                        <a:buClr>
                          <a:schemeClr val="dk1"/>
                        </a:buClr>
                        <a:buSzPts val="1400"/>
                        <a:buChar char="●"/>
                      </a:pPr>
                      <a:r>
                        <a:rPr lang="en-GB">
                          <a:solidFill>
                            <a:schemeClr val="dk1"/>
                          </a:solidFill>
                        </a:rPr>
                        <a:t>Facilitating and expanding grassroots discussion through virtual Data Exploitation Centre (vDEC) access/information, and other open-source platforms for researchers, students, and the public to collaborate and learn from.</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Creating more simulations and workshops for training and education.</a:t>
                      </a:r>
                      <a:endParaRPr>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133" name="Google Shape;133;p16"/>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34" name="Google Shape;134;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140" name="Google Shape;140;p17"/>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grpSp>
        <p:nvGrpSpPr>
          <p:cNvPr id="141" name="Google Shape;141;p17"/>
          <p:cNvGrpSpPr/>
          <p:nvPr/>
        </p:nvGrpSpPr>
        <p:grpSpPr>
          <a:xfrm>
            <a:off x="2687863" y="903900"/>
            <a:ext cx="6280919" cy="4732152"/>
            <a:chOff x="432038" y="1059950"/>
            <a:chExt cx="6280919" cy="4732152"/>
          </a:xfrm>
        </p:grpSpPr>
        <p:sp>
          <p:nvSpPr>
            <p:cNvPr id="142" name="Google Shape;142;p17"/>
            <p:cNvSpPr/>
            <p:nvPr/>
          </p:nvSpPr>
          <p:spPr>
            <a:xfrm>
              <a:off x="432038" y="2651702"/>
              <a:ext cx="3140400" cy="3140400"/>
            </a:xfrm>
            <a:prstGeom prst="diamond">
              <a:avLst/>
            </a:prstGeom>
            <a:solidFill>
              <a:schemeClr val="accent1"/>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43" name="Google Shape;143;p17"/>
            <p:cNvSpPr/>
            <p:nvPr/>
          </p:nvSpPr>
          <p:spPr>
            <a:xfrm>
              <a:off x="2001834" y="1059950"/>
              <a:ext cx="3140400" cy="3140400"/>
            </a:xfrm>
            <a:prstGeom prst="diamond">
              <a:avLst/>
            </a:prstGeom>
            <a:solidFill>
              <a:schemeClr val="accent5"/>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44" name="Google Shape;144;p17"/>
            <p:cNvSpPr/>
            <p:nvPr/>
          </p:nvSpPr>
          <p:spPr>
            <a:xfrm>
              <a:off x="3572557" y="2651702"/>
              <a:ext cx="3140400" cy="3140400"/>
            </a:xfrm>
            <a:prstGeom prst="diamond">
              <a:avLst/>
            </a:prstGeom>
            <a:solidFill>
              <a:srgbClr val="CC0000"/>
            </a:solidFill>
            <a:ln w="28575" cap="flat" cmpd="sng">
              <a:solidFill>
                <a:schemeClr val="dk2"/>
              </a:solidFill>
              <a:prstDash val="solid"/>
              <a:round/>
              <a:headEnd type="none" w="sm" len="sm"/>
              <a:tailEnd type="none" w="sm" len="sm"/>
            </a:ln>
          </p:spPr>
          <p:txBody>
            <a:bodyPr spcFirstLastPara="1" wrap="square" lIns="98175" tIns="98175" rIns="98175" bIns="98175" anchor="ctr" anchorCtr="0">
              <a:noAutofit/>
            </a:bodyPr>
            <a:lstStyle/>
            <a:p>
              <a:pPr marL="0" lvl="0" indent="0" algn="ctr" rtl="0">
                <a:spcBef>
                  <a:spcPts val="0"/>
                </a:spcBef>
                <a:spcAft>
                  <a:spcPts val="0"/>
                </a:spcAft>
                <a:buNone/>
              </a:pPr>
              <a:endParaRPr sz="1503"/>
            </a:p>
          </p:txBody>
        </p:sp>
        <p:sp>
          <p:nvSpPr>
            <p:cNvPr id="145" name="Google Shape;145;p17"/>
            <p:cNvSpPr txBox="1"/>
            <p:nvPr/>
          </p:nvSpPr>
          <p:spPr>
            <a:xfrm>
              <a:off x="1030156" y="3746696"/>
              <a:ext cx="1986000" cy="834300"/>
            </a:xfrm>
            <a:prstGeom prst="rect">
              <a:avLst/>
            </a:prstGeom>
            <a:noFill/>
            <a:ln>
              <a:noFill/>
            </a:ln>
          </p:spPr>
          <p:txBody>
            <a:bodyPr spcFirstLastPara="1" wrap="square" lIns="72875" tIns="72875" rIns="72875" bIns="72875" anchor="t" anchorCtr="0">
              <a:spAutoFit/>
            </a:bodyPr>
            <a:lstStyle/>
            <a:p>
              <a:pPr marL="0" lvl="0" indent="0" algn="ctr" rtl="0">
                <a:spcBef>
                  <a:spcPts val="0"/>
                </a:spcBef>
                <a:spcAft>
                  <a:spcPts val="0"/>
                </a:spcAft>
                <a:buNone/>
              </a:pPr>
              <a:r>
                <a:rPr lang="en-GB" sz="2232">
                  <a:solidFill>
                    <a:schemeClr val="lt1"/>
                  </a:solidFill>
                </a:rPr>
                <a:t>Technological</a:t>
              </a:r>
              <a:endParaRPr sz="2232">
                <a:solidFill>
                  <a:schemeClr val="lt1"/>
                </a:solidFill>
              </a:endParaRPr>
            </a:p>
            <a:p>
              <a:pPr marL="0" lvl="0" indent="0" algn="ctr" rtl="0">
                <a:spcBef>
                  <a:spcPts val="0"/>
                </a:spcBef>
                <a:spcAft>
                  <a:spcPts val="0"/>
                </a:spcAft>
                <a:buNone/>
              </a:pPr>
              <a:r>
                <a:rPr lang="en-GB" sz="2232">
                  <a:solidFill>
                    <a:schemeClr val="lt1"/>
                  </a:solidFill>
                </a:rPr>
                <a:t> Innovation</a:t>
              </a:r>
              <a:endParaRPr sz="2232">
                <a:solidFill>
                  <a:schemeClr val="lt1"/>
                </a:solidFill>
              </a:endParaRPr>
            </a:p>
          </p:txBody>
        </p:sp>
        <p:sp>
          <p:nvSpPr>
            <p:cNvPr id="146" name="Google Shape;146;p17"/>
            <p:cNvSpPr txBox="1"/>
            <p:nvPr/>
          </p:nvSpPr>
          <p:spPr>
            <a:xfrm>
              <a:off x="4144962" y="3918450"/>
              <a:ext cx="2363100" cy="490800"/>
            </a:xfrm>
            <a:prstGeom prst="rect">
              <a:avLst/>
            </a:prstGeom>
            <a:noFill/>
            <a:ln>
              <a:noFill/>
            </a:ln>
          </p:spPr>
          <p:txBody>
            <a:bodyPr spcFirstLastPara="1" wrap="square" lIns="72875" tIns="72875" rIns="72875" bIns="72875" anchor="t" anchorCtr="0">
              <a:spAutoFit/>
            </a:bodyPr>
            <a:lstStyle/>
            <a:p>
              <a:pPr marL="0" lvl="0" indent="0" algn="l" rtl="0">
                <a:spcBef>
                  <a:spcPts val="0"/>
                </a:spcBef>
                <a:spcAft>
                  <a:spcPts val="0"/>
                </a:spcAft>
                <a:buNone/>
              </a:pPr>
              <a:r>
                <a:rPr lang="en-GB" sz="2232">
                  <a:solidFill>
                    <a:schemeClr val="lt1"/>
                  </a:solidFill>
                </a:rPr>
                <a:t>Decentralization</a:t>
              </a:r>
              <a:endParaRPr sz="2232">
                <a:solidFill>
                  <a:schemeClr val="lt1"/>
                </a:solidFill>
              </a:endParaRPr>
            </a:p>
          </p:txBody>
        </p:sp>
        <p:sp>
          <p:nvSpPr>
            <p:cNvPr id="147" name="Google Shape;147;p17"/>
            <p:cNvSpPr/>
            <p:nvPr/>
          </p:nvSpPr>
          <p:spPr>
            <a:xfrm rot="2698632">
              <a:off x="2455827" y="2816871"/>
              <a:ext cx="533088" cy="868469"/>
            </a:xfrm>
            <a:prstGeom prst="up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endParaRPr sz="1116"/>
            </a:p>
          </p:txBody>
        </p:sp>
        <p:sp>
          <p:nvSpPr>
            <p:cNvPr id="148" name="Google Shape;148;p17"/>
            <p:cNvSpPr/>
            <p:nvPr/>
          </p:nvSpPr>
          <p:spPr>
            <a:xfrm rot="-2701368">
              <a:off x="4080540" y="2841620"/>
              <a:ext cx="533088" cy="868469"/>
            </a:xfrm>
            <a:prstGeom prst="up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endParaRPr sz="1116"/>
            </a:p>
          </p:txBody>
        </p:sp>
        <p:sp>
          <p:nvSpPr>
            <p:cNvPr id="149" name="Google Shape;149;p17"/>
            <p:cNvSpPr txBox="1"/>
            <p:nvPr/>
          </p:nvSpPr>
          <p:spPr>
            <a:xfrm>
              <a:off x="2647891" y="2142452"/>
              <a:ext cx="1986000" cy="490800"/>
            </a:xfrm>
            <a:prstGeom prst="rect">
              <a:avLst/>
            </a:prstGeom>
            <a:noFill/>
            <a:ln>
              <a:noFill/>
            </a:ln>
          </p:spPr>
          <p:txBody>
            <a:bodyPr spcFirstLastPara="1" wrap="square" lIns="72875" tIns="72875" rIns="72875" bIns="72875" anchor="t" anchorCtr="0">
              <a:spAutoFit/>
            </a:bodyPr>
            <a:lstStyle/>
            <a:p>
              <a:pPr marL="0" lvl="0" indent="0" algn="l" rtl="0">
                <a:spcBef>
                  <a:spcPts val="0"/>
                </a:spcBef>
                <a:spcAft>
                  <a:spcPts val="0"/>
                </a:spcAft>
                <a:buNone/>
              </a:pPr>
              <a:r>
                <a:rPr lang="en-GB" sz="2232">
                  <a:solidFill>
                    <a:schemeClr val="lt1"/>
                  </a:solidFill>
                </a:rPr>
                <a:t>Trust Building</a:t>
              </a:r>
              <a:endParaRPr sz="2232">
                <a:solidFill>
                  <a:schemeClr val="lt1"/>
                </a:solidFill>
              </a:endParaRPr>
            </a:p>
          </p:txBody>
        </p:sp>
      </p:grpSp>
      <p:sp>
        <p:nvSpPr>
          <p:cNvPr id="150" name="Google Shape;150;p17"/>
          <p:cNvSpPr txBox="1"/>
          <p:nvPr/>
        </p:nvSpPr>
        <p:spPr>
          <a:xfrm>
            <a:off x="818225" y="1273475"/>
            <a:ext cx="24789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solidFill>
                  <a:schemeClr val="dk1"/>
                </a:solidFill>
              </a:rPr>
              <a:t>Increase </a:t>
            </a:r>
            <a:r>
              <a:rPr lang="en-GB" sz="1500" b="1">
                <a:solidFill>
                  <a:schemeClr val="dk1"/>
                </a:solidFill>
              </a:rPr>
              <a:t>technical credibility</a:t>
            </a:r>
            <a:r>
              <a:rPr lang="en-GB" sz="1500">
                <a:solidFill>
                  <a:schemeClr val="dk1"/>
                </a:solidFill>
              </a:rPr>
              <a:t> to maintain the CTBTO’s non-proliferation and non-testing norms</a:t>
            </a:r>
            <a:endParaRPr sz="1500">
              <a:solidFill>
                <a:schemeClr val="dk1"/>
              </a:solidFill>
            </a:endParaRPr>
          </a:p>
        </p:txBody>
      </p:sp>
      <p:sp>
        <p:nvSpPr>
          <p:cNvPr id="151" name="Google Shape;151;p17"/>
          <p:cNvSpPr txBox="1"/>
          <p:nvPr/>
        </p:nvSpPr>
        <p:spPr>
          <a:xfrm>
            <a:off x="7836025" y="1055925"/>
            <a:ext cx="24093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solidFill>
                  <a:schemeClr val="dk1"/>
                </a:solidFill>
              </a:rPr>
              <a:t>Empowering </a:t>
            </a:r>
            <a:r>
              <a:rPr lang="en-GB" sz="1500" b="1">
                <a:solidFill>
                  <a:schemeClr val="dk1"/>
                </a:solidFill>
              </a:rPr>
              <a:t>non-nuclear weapon states</a:t>
            </a:r>
            <a:r>
              <a:rPr lang="en-GB" sz="1500">
                <a:solidFill>
                  <a:schemeClr val="dk1"/>
                </a:solidFill>
              </a:rPr>
              <a:t> through more access to information</a:t>
            </a:r>
            <a:endParaRPr sz="1500">
              <a:solidFill>
                <a:schemeClr val="dk1"/>
              </a:solidFill>
            </a:endParaRPr>
          </a:p>
        </p:txBody>
      </p:sp>
      <p:sp>
        <p:nvSpPr>
          <p:cNvPr id="152" name="Google Shape;152;p17"/>
          <p:cNvSpPr txBox="1"/>
          <p:nvPr/>
        </p:nvSpPr>
        <p:spPr>
          <a:xfrm>
            <a:off x="358775" y="4616350"/>
            <a:ext cx="26853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solidFill>
                  <a:schemeClr val="dk1"/>
                </a:solidFill>
              </a:rPr>
              <a:t>Facilitating </a:t>
            </a:r>
            <a:r>
              <a:rPr lang="en-GB" sz="1500" b="1">
                <a:solidFill>
                  <a:schemeClr val="dk1"/>
                </a:solidFill>
              </a:rPr>
              <a:t>transparency </a:t>
            </a:r>
            <a:r>
              <a:rPr lang="en-GB" sz="1500">
                <a:solidFill>
                  <a:schemeClr val="dk1"/>
                </a:solidFill>
              </a:rPr>
              <a:t>and </a:t>
            </a:r>
            <a:r>
              <a:rPr lang="en-GB" sz="1500" b="1">
                <a:solidFill>
                  <a:schemeClr val="dk1"/>
                </a:solidFill>
              </a:rPr>
              <a:t>access to information </a:t>
            </a:r>
            <a:r>
              <a:rPr lang="en-GB" sz="1500">
                <a:solidFill>
                  <a:schemeClr val="dk1"/>
                </a:solidFill>
              </a:rPr>
              <a:t>about nuclear arsenals on multiple scales</a:t>
            </a:r>
            <a:endParaRPr sz="1500">
              <a:solidFill>
                <a:schemeClr val="dk1"/>
              </a:solidFill>
            </a:endParaRPr>
          </a:p>
        </p:txBody>
      </p:sp>
      <p:sp>
        <p:nvSpPr>
          <p:cNvPr id="153" name="Google Shape;153;p17"/>
          <p:cNvSpPr txBox="1"/>
          <p:nvPr/>
        </p:nvSpPr>
        <p:spPr>
          <a:xfrm>
            <a:off x="9072500" y="4740250"/>
            <a:ext cx="24789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b="1">
                <a:solidFill>
                  <a:schemeClr val="dk1"/>
                </a:solidFill>
              </a:rPr>
              <a:t>AI </a:t>
            </a:r>
            <a:r>
              <a:rPr lang="en-GB" sz="1500">
                <a:solidFill>
                  <a:schemeClr val="dk1"/>
                </a:solidFill>
              </a:rPr>
              <a:t>for real-time translation and </a:t>
            </a:r>
            <a:r>
              <a:rPr lang="en-GB" sz="1500" b="1">
                <a:solidFill>
                  <a:schemeClr val="dk1"/>
                </a:solidFill>
              </a:rPr>
              <a:t>communication </a:t>
            </a:r>
            <a:r>
              <a:rPr lang="en-GB" sz="1500">
                <a:solidFill>
                  <a:schemeClr val="dk1"/>
                </a:solidFill>
              </a:rPr>
              <a:t>improvements</a:t>
            </a:r>
            <a:endParaRPr sz="1500">
              <a:solidFill>
                <a:schemeClr val="dk1"/>
              </a:solidFill>
            </a:endParaRPr>
          </a:p>
        </p:txBody>
      </p:sp>
      <p:sp>
        <p:nvSpPr>
          <p:cNvPr id="154" name="Google Shape;154;p17"/>
          <p:cNvSpPr txBox="1"/>
          <p:nvPr/>
        </p:nvSpPr>
        <p:spPr>
          <a:xfrm>
            <a:off x="4686687" y="5422075"/>
            <a:ext cx="27432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500" b="1">
                <a:solidFill>
                  <a:schemeClr val="dk1"/>
                </a:solidFill>
              </a:rPr>
              <a:t>Platforming collaboration </a:t>
            </a:r>
            <a:r>
              <a:rPr lang="en-GB" sz="1500">
                <a:solidFill>
                  <a:schemeClr val="dk1"/>
                </a:solidFill>
              </a:rPr>
              <a:t>and cooperation despite volatile international environments</a:t>
            </a:r>
            <a:endParaRPr sz="1500">
              <a:solidFill>
                <a:schemeClr val="dk1"/>
              </a:solidFill>
            </a:endParaRPr>
          </a:p>
        </p:txBody>
      </p:sp>
      <p:sp>
        <p:nvSpPr>
          <p:cNvPr id="155" name="Google Shape;155;p17"/>
          <p:cNvSpPr txBox="1"/>
          <p:nvPr/>
        </p:nvSpPr>
        <p:spPr>
          <a:xfrm>
            <a:off x="8968775" y="2901125"/>
            <a:ext cx="29022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dk1"/>
                </a:solidFill>
              </a:rPr>
              <a:t>Growing the CTBTO scientific and outreach network through </a:t>
            </a:r>
            <a:r>
              <a:rPr lang="en-GB" sz="1500" b="1">
                <a:solidFill>
                  <a:schemeClr val="dk1"/>
                </a:solidFill>
              </a:rPr>
              <a:t>OSINT </a:t>
            </a:r>
            <a:endParaRPr sz="1500" b="1">
              <a:solidFill>
                <a:schemeClr val="dk1"/>
              </a:solidFill>
            </a:endParaRPr>
          </a:p>
        </p:txBody>
      </p:sp>
      <p:sp>
        <p:nvSpPr>
          <p:cNvPr id="156" name="Google Shape;156;p17"/>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57" name="Google Shape;157;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p:nvPr/>
        </p:nvSpPr>
        <p:spPr>
          <a:xfrm>
            <a:off x="663537" y="783051"/>
            <a:ext cx="102729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Example of Decentralised Diplomacy: The Bangkok Treaty</a:t>
            </a:r>
            <a:endParaRPr/>
          </a:p>
        </p:txBody>
      </p:sp>
      <p:sp>
        <p:nvSpPr>
          <p:cNvPr id="163" name="Google Shape;163;p18"/>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164" name="Google Shape;164;p18"/>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165" name="Google Shape;165;p18"/>
          <p:cNvSpPr txBox="1"/>
          <p:nvPr/>
        </p:nvSpPr>
        <p:spPr>
          <a:xfrm>
            <a:off x="277575" y="1266875"/>
            <a:ext cx="9641400" cy="4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u="sng">
                <a:solidFill>
                  <a:srgbClr val="1A3A64"/>
                </a:solidFill>
              </a:rPr>
              <a:t>Bangkok Treaty</a:t>
            </a:r>
            <a:endParaRPr sz="1800" b="1" u="sng">
              <a:solidFill>
                <a:srgbClr val="1A3A64"/>
              </a:solidFill>
            </a:endParaRPr>
          </a:p>
          <a:p>
            <a:pPr marL="0" lvl="0" indent="0" algn="l" rtl="0">
              <a:spcBef>
                <a:spcPts val="0"/>
              </a:spcBef>
              <a:spcAft>
                <a:spcPts val="0"/>
              </a:spcAft>
              <a:buNone/>
            </a:pPr>
            <a:endParaRPr sz="1800" b="1" u="sng">
              <a:solidFill>
                <a:srgbClr val="1A3A64"/>
              </a:solidFill>
            </a:endParaRPr>
          </a:p>
          <a:p>
            <a:pPr marL="457200" lvl="0" indent="-342900" algn="l" rtl="0">
              <a:spcBef>
                <a:spcPts val="0"/>
              </a:spcBef>
              <a:spcAft>
                <a:spcPts val="0"/>
              </a:spcAft>
              <a:buClr>
                <a:schemeClr val="dk1"/>
              </a:buClr>
              <a:buSzPts val="1800"/>
              <a:buChar char="●"/>
            </a:pPr>
            <a:r>
              <a:rPr lang="en-GB" sz="1800">
                <a:solidFill>
                  <a:schemeClr val="dk1"/>
                </a:solidFill>
              </a:rPr>
              <a:t>The successful negotiation of the Bangkok Treaty (SEANWFZ) demonstrates that states with </a:t>
            </a:r>
            <a:r>
              <a:rPr lang="en-GB" sz="1800" b="1">
                <a:solidFill>
                  <a:schemeClr val="dk1"/>
                </a:solidFill>
              </a:rPr>
              <a:t>conflicting political interests</a:t>
            </a:r>
            <a:r>
              <a:rPr lang="en-GB" sz="1800">
                <a:solidFill>
                  <a:schemeClr val="dk1"/>
                </a:solidFill>
              </a:rPr>
              <a:t> can collaborate to develop enduring agreements on non-proliferation. </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“...the prior negotiation of the SPNFZ showed the feasibility of negotiating such zones in a diplomatic context where not all of the NWS were supportive.”</a:t>
            </a:r>
            <a:r>
              <a:rPr lang="en-GB" sz="1800" baseline="30000">
                <a:solidFill>
                  <a:schemeClr val="dk1"/>
                </a:solidFill>
              </a:rPr>
              <a:t>5</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GB" sz="1800">
                <a:solidFill>
                  <a:schemeClr val="dk1"/>
                </a:solidFill>
              </a:rPr>
              <a:t>“...regional agreements, unlike global agreements; are less subject to veto pressures from the NWS, and that opportunities for dialogue and discussions on arms control issues are improving, if only incrementally, in some of the most conflict-prone regions.”</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The Bangkok Treaty emphasized ASEAN’s principles of</a:t>
            </a:r>
            <a:r>
              <a:rPr lang="en-GB" sz="1800" b="1">
                <a:solidFill>
                  <a:schemeClr val="dk1"/>
                </a:solidFill>
              </a:rPr>
              <a:t> deterring external interference</a:t>
            </a:r>
            <a:r>
              <a:rPr lang="en-GB" sz="1800">
                <a:solidFill>
                  <a:schemeClr val="dk1"/>
                </a:solidFill>
              </a:rPr>
              <a:t> in the region, neutrality, and non-interference in internal affairs.</a:t>
            </a:r>
            <a:r>
              <a:rPr lang="en-GB" sz="1800" baseline="30000">
                <a:solidFill>
                  <a:schemeClr val="dk1"/>
                </a:solidFill>
              </a:rPr>
              <a:t>6</a:t>
            </a:r>
            <a:r>
              <a:rPr lang="en-GB" sz="1800">
                <a:solidFill>
                  <a:schemeClr val="dk1"/>
                </a:solidFill>
              </a:rPr>
              <a:t> </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ASEAN Member States were able to overcome political barriers by ensuring the terms of the Bangkok Treaty aligned with domestic and regional conditions over the political priorities of NWS.  </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Negotiations took place between ASEAN Member States, while NWS were consulted and invited to sign the Protocol to the SEANWFZ Treaty.</a:t>
            </a:r>
            <a:endParaRPr sz="1800">
              <a:solidFill>
                <a:schemeClr val="dk1"/>
              </a:solidFill>
            </a:endParaRPr>
          </a:p>
        </p:txBody>
      </p:sp>
      <p:sp>
        <p:nvSpPr>
          <p:cNvPr id="166" name="Google Shape;166;p18"/>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67" name="Google Shape;167;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pic>
        <p:nvPicPr>
          <p:cNvPr id="168" name="Google Shape;168;p18"/>
          <p:cNvPicPr preferRelativeResize="0"/>
          <p:nvPr/>
        </p:nvPicPr>
        <p:blipFill>
          <a:blip r:embed="rId3">
            <a:alphaModFix/>
          </a:blip>
          <a:stretch>
            <a:fillRect/>
          </a:stretch>
        </p:blipFill>
        <p:spPr>
          <a:xfrm>
            <a:off x="9918975" y="1222941"/>
            <a:ext cx="2268417" cy="1646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p:nvPr/>
        </p:nvSpPr>
        <p:spPr>
          <a:xfrm>
            <a:off x="418600" y="1272550"/>
            <a:ext cx="8298000" cy="544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rgbClr val="1A3A64"/>
                </a:solidFill>
              </a:rPr>
              <a:t>OSINT</a:t>
            </a:r>
            <a:endParaRPr sz="1800" b="1" u="sng">
              <a:solidFill>
                <a:srgbClr val="1A3A64"/>
              </a:solidFill>
            </a:endParaRPr>
          </a:p>
          <a:p>
            <a:pPr marL="457200" lvl="0" indent="-342900" algn="l" rtl="0">
              <a:spcBef>
                <a:spcPts val="0"/>
              </a:spcBef>
              <a:spcAft>
                <a:spcPts val="0"/>
              </a:spcAft>
              <a:buClr>
                <a:schemeClr val="dk1"/>
              </a:buClr>
              <a:buSzPts val="1800"/>
              <a:buChar char="●"/>
            </a:pPr>
            <a:r>
              <a:rPr lang="en-GB" sz="1800">
                <a:solidFill>
                  <a:schemeClr val="dk1"/>
                </a:solidFill>
              </a:rPr>
              <a:t>IAEA: Regional Information Collection Centres (RICC) at King’s College London</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Aimed at focusing OSINT expertise.</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Has “extended the Agency’s ability to identify relevant information, without which the Agency’s confidence in safeguards conclusions would be reduced.”</a:t>
            </a:r>
            <a:r>
              <a:rPr lang="en-GB" sz="1800" baseline="30000">
                <a:solidFill>
                  <a:schemeClr val="dk1"/>
                </a:solidFill>
              </a:rPr>
              <a:t>7</a:t>
            </a:r>
            <a:endParaRPr sz="1800" baseline="300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CTBTO: NDCs4All initiative.</a:t>
            </a:r>
            <a:r>
              <a:rPr lang="en-GB" sz="1800" baseline="30000">
                <a:solidFill>
                  <a:schemeClr val="dk1"/>
                </a:solidFill>
              </a:rPr>
              <a:t>8</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Publicly accessible centralized data sharing</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NASA’s citizen science platform.</a:t>
            </a:r>
            <a:r>
              <a:rPr lang="en-GB" sz="1800" baseline="30000">
                <a:solidFill>
                  <a:schemeClr val="dk1"/>
                </a:solidFill>
              </a:rPr>
              <a:t>9</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PolarBytes research platform.</a:t>
            </a:r>
            <a:r>
              <a:rPr lang="en-GB" sz="1800" baseline="30000">
                <a:solidFill>
                  <a:schemeClr val="dk1"/>
                </a:solidFill>
              </a:rPr>
              <a:t>10</a:t>
            </a:r>
            <a:endParaRPr sz="1800" baseline="30000">
              <a:solidFill>
                <a:schemeClr val="dk1"/>
              </a:solidFill>
            </a:endParaRPr>
          </a:p>
          <a:p>
            <a:pPr marL="0" lvl="0" indent="0" algn="l" rtl="0">
              <a:spcBef>
                <a:spcPts val="0"/>
              </a:spcBef>
              <a:spcAft>
                <a:spcPts val="0"/>
              </a:spcAft>
              <a:buClr>
                <a:schemeClr val="dk1"/>
              </a:buClr>
              <a:buSzPts val="1100"/>
              <a:buFont typeface="Arial"/>
              <a:buNone/>
            </a:pPr>
            <a:r>
              <a:rPr lang="en-GB" sz="1800" b="1" u="sng">
                <a:solidFill>
                  <a:srgbClr val="1A3A64"/>
                </a:solidFill>
              </a:rPr>
              <a:t>AI</a:t>
            </a:r>
            <a:endParaRPr sz="1800" b="1" u="sng">
              <a:solidFill>
                <a:srgbClr val="1A3A64"/>
              </a:solidFill>
            </a:endParaRPr>
          </a:p>
          <a:p>
            <a:pPr marL="457200" lvl="0" indent="-342900" algn="l" rtl="0">
              <a:spcBef>
                <a:spcPts val="0"/>
              </a:spcBef>
              <a:spcAft>
                <a:spcPts val="0"/>
              </a:spcAft>
              <a:buSzPts val="1800"/>
              <a:buChar char="●"/>
            </a:pPr>
            <a:r>
              <a:rPr lang="en-GB" sz="1800"/>
              <a:t>Satellite imagery for disaster monitoring</a:t>
            </a:r>
            <a:endParaRPr sz="1800"/>
          </a:p>
          <a:p>
            <a:pPr marL="914400" lvl="1" indent="-342900" algn="l" rtl="0">
              <a:spcBef>
                <a:spcPts val="0"/>
              </a:spcBef>
              <a:spcAft>
                <a:spcPts val="0"/>
              </a:spcAft>
              <a:buSzPts val="1800"/>
              <a:buChar char="○"/>
            </a:pPr>
            <a:r>
              <a:rPr lang="en-GB" sz="1800"/>
              <a:t>ESA: Applying artificial intelligence to raw satellite imagery for time-critical applications.</a:t>
            </a:r>
            <a:r>
              <a:rPr lang="en-GB" sz="1800" baseline="30000">
                <a:solidFill>
                  <a:schemeClr val="dk1"/>
                </a:solidFill>
              </a:rPr>
              <a:t>11</a:t>
            </a:r>
            <a:r>
              <a:rPr lang="en-GB" sz="1800">
                <a:solidFill>
                  <a:schemeClr val="dk1"/>
                </a:solidFill>
              </a:rPr>
              <a:t> </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Signal processing.</a:t>
            </a:r>
            <a:endParaRPr sz="1800">
              <a:solidFill>
                <a:schemeClr val="dk1"/>
              </a:solidFill>
            </a:endParaRPr>
          </a:p>
          <a:p>
            <a:pPr marL="0" lvl="0" indent="0" algn="l" rtl="0">
              <a:spcBef>
                <a:spcPts val="0"/>
              </a:spcBef>
              <a:spcAft>
                <a:spcPts val="0"/>
              </a:spcAft>
              <a:buNone/>
            </a:pPr>
            <a:r>
              <a:rPr lang="en-GB" sz="1800" b="1" u="sng">
                <a:solidFill>
                  <a:srgbClr val="1A3A64"/>
                </a:solidFill>
              </a:rPr>
              <a:t>Student and Research Networking</a:t>
            </a:r>
            <a:endParaRPr sz="1800" b="1" u="sng">
              <a:solidFill>
                <a:srgbClr val="1A3A64"/>
              </a:solidFill>
            </a:endParaRPr>
          </a:p>
          <a:p>
            <a:pPr marL="457200" lvl="0" indent="-342900" algn="l" rtl="0">
              <a:spcBef>
                <a:spcPts val="0"/>
              </a:spcBef>
              <a:spcAft>
                <a:spcPts val="0"/>
              </a:spcAft>
              <a:buClr>
                <a:schemeClr val="dk1"/>
              </a:buClr>
              <a:buSzPts val="1800"/>
              <a:buChar char="●"/>
            </a:pPr>
            <a:r>
              <a:rPr lang="en-GB" sz="1800">
                <a:solidFill>
                  <a:schemeClr val="dk1"/>
                </a:solidFill>
              </a:rPr>
              <a:t>University courses: APSC/POLI 377 at UBC</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Continuing workshop efforts: East Asia Regional NDC Workshop 2025</a:t>
            </a:r>
            <a:r>
              <a:rPr lang="en-GB" sz="1800" baseline="30000">
                <a:solidFill>
                  <a:schemeClr val="dk1"/>
                </a:solidFill>
              </a:rPr>
              <a:t>12</a:t>
            </a:r>
            <a:endParaRPr sz="1800">
              <a:solidFill>
                <a:schemeClr val="dk1"/>
              </a:solidFill>
            </a:endParaRPr>
          </a:p>
        </p:txBody>
      </p:sp>
      <p:sp>
        <p:nvSpPr>
          <p:cNvPr id="174" name="Google Shape;174;p19"/>
          <p:cNvSpPr txBox="1"/>
          <p:nvPr/>
        </p:nvSpPr>
        <p:spPr>
          <a:xfrm>
            <a:off x="663524" y="783050"/>
            <a:ext cx="111465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200" b="1">
                <a:solidFill>
                  <a:srgbClr val="1A3A64"/>
                </a:solidFill>
              </a:rPr>
              <a:t>Examples of Technological Innovation in International Monitoring and Data Efforts</a:t>
            </a:r>
            <a:endParaRPr sz="2000"/>
          </a:p>
        </p:txBody>
      </p:sp>
      <p:sp>
        <p:nvSpPr>
          <p:cNvPr id="175" name="Google Shape;175;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pic>
        <p:nvPicPr>
          <p:cNvPr id="176" name="Google Shape;176;p19"/>
          <p:cNvPicPr preferRelativeResize="0"/>
          <p:nvPr/>
        </p:nvPicPr>
        <p:blipFill>
          <a:blip r:embed="rId3">
            <a:alphaModFix/>
          </a:blip>
          <a:stretch>
            <a:fillRect/>
          </a:stretch>
        </p:blipFill>
        <p:spPr>
          <a:xfrm>
            <a:off x="8540300" y="1529750"/>
            <a:ext cx="3432051" cy="1964575"/>
          </a:xfrm>
          <a:prstGeom prst="rect">
            <a:avLst/>
          </a:prstGeom>
          <a:noFill/>
          <a:ln>
            <a:noFill/>
          </a:ln>
        </p:spPr>
      </p:pic>
      <p:pic>
        <p:nvPicPr>
          <p:cNvPr id="177" name="Google Shape;177;p19"/>
          <p:cNvPicPr preferRelativeResize="0"/>
          <p:nvPr/>
        </p:nvPicPr>
        <p:blipFill>
          <a:blip r:embed="rId4">
            <a:alphaModFix/>
          </a:blip>
          <a:stretch>
            <a:fillRect/>
          </a:stretch>
        </p:blipFill>
        <p:spPr>
          <a:xfrm>
            <a:off x="7880624" y="3752952"/>
            <a:ext cx="1761499" cy="1850975"/>
          </a:xfrm>
          <a:prstGeom prst="rect">
            <a:avLst/>
          </a:prstGeom>
          <a:noFill/>
          <a:ln>
            <a:noFill/>
          </a:ln>
        </p:spPr>
      </p:pic>
      <p:sp>
        <p:nvSpPr>
          <p:cNvPr id="178" name="Google Shape;178;p19"/>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179" name="Google Shape;179;p19"/>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pic>
        <p:nvPicPr>
          <p:cNvPr id="180" name="Google Shape;180;p19"/>
          <p:cNvPicPr preferRelativeResize="0"/>
          <p:nvPr/>
        </p:nvPicPr>
        <p:blipFill>
          <a:blip r:embed="rId5">
            <a:alphaModFix/>
          </a:blip>
          <a:stretch>
            <a:fillRect/>
          </a:stretch>
        </p:blipFill>
        <p:spPr>
          <a:xfrm>
            <a:off x="9804449" y="3770840"/>
            <a:ext cx="2167903" cy="18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pic>
        <p:nvPicPr>
          <p:cNvPr id="186" name="Google Shape;186;p20"/>
          <p:cNvPicPr preferRelativeResize="0"/>
          <p:nvPr/>
        </p:nvPicPr>
        <p:blipFill>
          <a:blip r:embed="rId3">
            <a:alphaModFix/>
          </a:blip>
          <a:stretch>
            <a:fillRect/>
          </a:stretch>
        </p:blipFill>
        <p:spPr>
          <a:xfrm>
            <a:off x="1590163" y="926150"/>
            <a:ext cx="8507025" cy="4788900"/>
          </a:xfrm>
          <a:prstGeom prst="rect">
            <a:avLst/>
          </a:prstGeom>
          <a:noFill/>
          <a:ln>
            <a:noFill/>
          </a:ln>
        </p:spPr>
      </p:pic>
      <p:sp>
        <p:nvSpPr>
          <p:cNvPr id="187" name="Google Shape;187;p20"/>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188" name="Google Shape;188;p20"/>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89" name="Google Shape;189;p20"/>
          <p:cNvSpPr txBox="1"/>
          <p:nvPr/>
        </p:nvSpPr>
        <p:spPr>
          <a:xfrm>
            <a:off x="3669093" y="5886725"/>
            <a:ext cx="4572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i="1">
                <a:solidFill>
                  <a:schemeClr val="dk1"/>
                </a:solidFill>
              </a:rPr>
              <a:t>Source: “Satellite images show increased activity at nuclear test sites in Russia, China and US,” CNN, 2023.</a:t>
            </a:r>
            <a:endParaRPr sz="1300"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p:nvPr/>
        </p:nvSpPr>
        <p:spPr>
          <a:xfrm>
            <a:off x="663537" y="783051"/>
            <a:ext cx="10272900" cy="7467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GB" sz="2400" b="1">
                <a:solidFill>
                  <a:srgbClr val="1A3A64"/>
                </a:solidFill>
              </a:rPr>
              <a:t>Challenges to Consider</a:t>
            </a:r>
            <a:endParaRPr/>
          </a:p>
        </p:txBody>
      </p:sp>
      <p:sp>
        <p:nvSpPr>
          <p:cNvPr id="195" name="Google Shape;195;p21"/>
          <p:cNvSpPr txBox="1"/>
          <p:nvPr/>
        </p:nvSpPr>
        <p:spPr>
          <a:xfrm>
            <a:off x="11490959" y="-202455"/>
            <a:ext cx="701100" cy="1262400"/>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Clr>
                <a:srgbClr val="1A3A64"/>
              </a:buClr>
              <a:buSzPts val="800"/>
              <a:buFont typeface="Arial"/>
              <a:buNone/>
            </a:pPr>
            <a:endParaRPr/>
          </a:p>
          <a:p>
            <a:pPr marL="0" lvl="0" indent="0" algn="ctr" rtl="0">
              <a:lnSpc>
                <a:spcPct val="90000"/>
              </a:lnSpc>
              <a:spcBef>
                <a:spcPts val="0"/>
              </a:spcBef>
              <a:spcAft>
                <a:spcPts val="0"/>
              </a:spcAft>
              <a:buClr>
                <a:srgbClr val="1B3B65"/>
              </a:buClr>
              <a:buSzPts val="1050"/>
              <a:buFont typeface="Arial"/>
              <a:buNone/>
            </a:pPr>
            <a:r>
              <a:rPr lang="en-GB" sz="1050" b="1">
                <a:solidFill>
                  <a:srgbClr val="1B3B65"/>
                </a:solidFill>
              </a:rPr>
              <a:t>P5.1-796</a:t>
            </a:r>
            <a:endParaRPr sz="1050" b="1">
              <a:solidFill>
                <a:srgbClr val="1B3B65"/>
              </a:solidFill>
            </a:endParaRPr>
          </a:p>
        </p:txBody>
      </p:sp>
      <p:sp>
        <p:nvSpPr>
          <p:cNvPr id="196" name="Google Shape;196;p21"/>
          <p:cNvSpPr txBox="1"/>
          <p:nvPr/>
        </p:nvSpPr>
        <p:spPr>
          <a:xfrm>
            <a:off x="4196999" y="659697"/>
            <a:ext cx="7005600" cy="3693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GB" sz="1200">
                <a:solidFill>
                  <a:srgbClr val="1A3A64"/>
                </a:solidFill>
              </a:rPr>
              <a:t>Francesca Crema, Amber Gaskill</a:t>
            </a:r>
            <a:endParaRPr/>
          </a:p>
        </p:txBody>
      </p:sp>
      <p:sp>
        <p:nvSpPr>
          <p:cNvPr id="197" name="Google Shape;197;p21"/>
          <p:cNvSpPr txBox="1"/>
          <p:nvPr/>
        </p:nvSpPr>
        <p:spPr>
          <a:xfrm>
            <a:off x="745175" y="1713025"/>
            <a:ext cx="10745700" cy="3711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GB" sz="1800">
                <a:solidFill>
                  <a:schemeClr val="dk1"/>
                </a:solidFill>
              </a:rPr>
              <a:t>Cybersecurity</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Authentication and access</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Misinformation and obfuscation</a:t>
            </a:r>
            <a:endParaRPr sz="1800">
              <a:solidFill>
                <a:schemeClr val="dk1"/>
              </a:solidFill>
            </a:endParaRPr>
          </a:p>
          <a:p>
            <a:pPr marL="914400" lvl="1" indent="-342900" algn="l" rtl="0">
              <a:spcBef>
                <a:spcPts val="0"/>
              </a:spcBef>
              <a:spcAft>
                <a:spcPts val="0"/>
              </a:spcAft>
              <a:buClr>
                <a:schemeClr val="dk1"/>
              </a:buClr>
              <a:buSzPts val="1800"/>
              <a:buChar char="○"/>
            </a:pPr>
            <a:r>
              <a:rPr lang="en-GB" sz="1800">
                <a:solidFill>
                  <a:schemeClr val="dk1"/>
                </a:solidFill>
              </a:rPr>
              <a:t>Eg. Satellite imagery deep-fakes</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Data management and ownership</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Balancing AI with human judgment in decision-making</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Bias in model training data </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Balancing expanded CTBTO presence with governance of affiliated entities</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Maintaining positive relations with NWS while pivoting to diplomatic outreach with regional emphasis</a:t>
            </a:r>
            <a:endParaRPr sz="1800">
              <a:solidFill>
                <a:schemeClr val="dk1"/>
              </a:solidFill>
            </a:endParaRPr>
          </a:p>
        </p:txBody>
      </p:sp>
      <p:sp>
        <p:nvSpPr>
          <p:cNvPr id="198" name="Google Shape;198;p21"/>
          <p:cNvSpPr txBox="1"/>
          <p:nvPr/>
        </p:nvSpPr>
        <p:spPr>
          <a:xfrm>
            <a:off x="4196999" y="55008"/>
            <a:ext cx="7134000" cy="4923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GB" sz="1600" b="1">
                <a:solidFill>
                  <a:schemeClr val="lt1"/>
                </a:solidFill>
              </a:rPr>
              <a:t>Tackling Trust in the Treaty: New Technologies and Diplomatic Strategies to Build Confidence in the CTBT(O)</a:t>
            </a:r>
            <a:endParaRPr sz="1600" b="1">
              <a:solidFill>
                <a:schemeClr val="lt1"/>
              </a:solidFill>
            </a:endParaRPr>
          </a:p>
        </p:txBody>
      </p:sp>
      <p:sp>
        <p:nvSpPr>
          <p:cNvPr id="199" name="Google Shape;199;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1574</Words>
  <Application>Microsoft Macintosh PowerPoint</Application>
  <PresentationFormat>Widescreen</PresentationFormat>
  <Paragraphs>172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Play</vt:lpstr>
      <vt:lpstr>Arial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agaskill@student.ubc.ca</cp:lastModifiedBy>
  <cp:revision>1</cp:revision>
  <dcterms:modified xsi:type="dcterms:W3CDTF">2025-08-31T19:02:58Z</dcterms:modified>
</cp:coreProperties>
</file>