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4130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700"/>
              <a:buFont typeface="Abel"/>
              <a:buChar char="•"/>
            </a:pPr>
            <a:r>
              <a:rPr lang="en-GB" sz="700">
                <a:solidFill>
                  <a:srgbClr val="1A3A64"/>
                </a:solidFill>
              </a:rPr>
              <a:t>Our poster is about …</a:t>
            </a:r>
            <a:endParaRPr sz="700">
              <a:solidFill>
                <a:srgbClr val="1A3A64"/>
              </a:solidFill>
            </a:endParaRPr>
          </a:p>
          <a:p>
            <a:pPr indent="-24130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700"/>
              <a:buFont typeface="Abel"/>
              <a:buChar char="•"/>
            </a:pPr>
            <a:r>
              <a:rPr lang="en-GB" sz="700">
                <a:solidFill>
                  <a:srgbClr val="1A3A64"/>
                </a:solidFill>
              </a:rPr>
              <a:t>I am going to tell you why … is important/fascinating</a:t>
            </a:r>
            <a:endParaRPr sz="700">
              <a:solidFill>
                <a:srgbClr val="1A3A64"/>
              </a:solidFill>
            </a:endParaRPr>
          </a:p>
          <a:p>
            <a:pPr indent="-24130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700"/>
              <a:buFont typeface="Abel"/>
              <a:buChar char="•"/>
            </a:pPr>
            <a:r>
              <a:rPr lang="en-GB" sz="700">
                <a:solidFill>
                  <a:srgbClr val="1A3A64"/>
                </a:solidFill>
              </a:rPr>
              <a:t>And what we did about … to analyse/understand it</a:t>
            </a:r>
            <a:endParaRPr sz="700">
              <a:solidFill>
                <a:schemeClr val="dk1"/>
              </a:solidFill>
            </a:endParaRPr>
          </a:p>
          <a:p>
            <a:pPr indent="-24130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700"/>
              <a:buFont typeface="Abel"/>
              <a:buChar char="•"/>
            </a:pPr>
            <a:r>
              <a:rPr lang="en-GB" sz="700">
                <a:solidFill>
                  <a:srgbClr val="1A3A64"/>
                </a:solidFill>
              </a:rPr>
              <a:t>The most important result of our work is …</a:t>
            </a:r>
            <a:endParaRPr sz="700">
              <a:solidFill>
                <a:schemeClr val="dk1"/>
              </a:solidFill>
            </a:endParaRPr>
          </a:p>
          <a:p>
            <a:pPr indent="-24130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700"/>
              <a:buFont typeface="Abel"/>
              <a:buChar char="•"/>
            </a:pPr>
            <a:r>
              <a:rPr lang="en-GB" sz="700">
                <a:solidFill>
                  <a:srgbClr val="1A3A64"/>
                </a:solidFill>
              </a:rPr>
              <a:t>If you want to find out more, come over for a chat in front of our poster</a:t>
            </a:r>
            <a:endParaRPr sz="700">
              <a:solidFill>
                <a:schemeClr val="dk1"/>
              </a:solidFill>
            </a:endParaRPr>
          </a:p>
          <a:p>
            <a:pPr indent="-241300" lvl="0" marL="2857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700"/>
              <a:buFont typeface="Abel"/>
              <a:buChar char="•"/>
            </a:pPr>
            <a:r>
              <a:rPr lang="en-GB" sz="700">
                <a:solidFill>
                  <a:srgbClr val="1A3A64"/>
                </a:solidFill>
              </a:rPr>
              <a:t>[Font: Arial Regular/ Size: 14 pt]</a:t>
            </a:r>
            <a:endParaRPr sz="400"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in Bild, das Text, Screenshot, Brief, Briefumschlag enthält.&#10;&#10;KI-generierte Inhalte können fehlerhaft sein." id="84" name="Google Shape;84;p13"/>
          <p:cNvPicPr preferRelativeResize="0"/>
          <p:nvPr/>
        </p:nvPicPr>
        <p:blipFill rotWithShape="1">
          <a:blip r:embed="rId3">
            <a:alphaModFix/>
          </a:blip>
          <a:srcRect b="5247" l="82137" r="764" t="58098"/>
          <a:stretch/>
        </p:blipFill>
        <p:spPr>
          <a:xfrm>
            <a:off x="0" y="673101"/>
            <a:ext cx="2022237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in Bild, das Text, Screenshot, Brief, Briefumschlag enthält.&#10;&#10;KI-generierte Inhalte können fehlerhaft sein." id="85" name="Google Shape;85;p13"/>
          <p:cNvPicPr preferRelativeResize="0"/>
          <p:nvPr/>
        </p:nvPicPr>
        <p:blipFill rotWithShape="1">
          <a:blip r:embed="rId3">
            <a:alphaModFix/>
          </a:blip>
          <a:srcRect b="5247" l="97166" r="764" t="61204"/>
          <a:stretch/>
        </p:blipFill>
        <p:spPr>
          <a:xfrm>
            <a:off x="1993680" y="881061"/>
            <a:ext cx="244695" cy="22315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in Bild, das Text, Screenshot, Brief, Briefumschlag enthält.&#10;&#10;KI-generierte Inhalte können fehlerhaft sein." id="86" name="Google Shape;86;p13"/>
          <p:cNvPicPr preferRelativeResize="0"/>
          <p:nvPr/>
        </p:nvPicPr>
        <p:blipFill rotWithShape="1">
          <a:blip r:embed="rId3">
            <a:alphaModFix/>
          </a:blip>
          <a:srcRect b="16817" l="95995" r="765" t="80667"/>
          <a:stretch/>
        </p:blipFill>
        <p:spPr>
          <a:xfrm>
            <a:off x="2238375" y="1275898"/>
            <a:ext cx="589234" cy="2123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in Bild, das Text, Screenshot, Brief, Briefumschlag enthält.&#10;&#10;KI-generierte Inhalte können fehlerhaft sein." id="87" name="Google Shape;87;p13"/>
          <p:cNvPicPr preferRelativeResize="0"/>
          <p:nvPr/>
        </p:nvPicPr>
        <p:blipFill rotWithShape="1">
          <a:blip r:embed="rId3">
            <a:alphaModFix/>
          </a:blip>
          <a:srcRect b="16817" l="95995" r="765" t="80667"/>
          <a:stretch/>
        </p:blipFill>
        <p:spPr>
          <a:xfrm>
            <a:off x="2801699" y="1275897"/>
            <a:ext cx="589234" cy="2123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in Bild, das Text, Screenshot, Brief, Briefumschlag enthält.&#10;&#10;KI-generierte Inhalte können fehlerhaft sein." id="88" name="Google Shape;88;p13"/>
          <p:cNvPicPr preferRelativeResize="0"/>
          <p:nvPr/>
        </p:nvPicPr>
        <p:blipFill rotWithShape="1">
          <a:blip r:embed="rId3">
            <a:alphaModFix/>
          </a:blip>
          <a:srcRect b="16817" l="95995" r="765" t="80667"/>
          <a:stretch/>
        </p:blipFill>
        <p:spPr>
          <a:xfrm>
            <a:off x="2903990" y="1275896"/>
            <a:ext cx="589234" cy="21238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2170225" y="1195675"/>
            <a:ext cx="9708000" cy="49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75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●"/>
            </a:pPr>
            <a:r>
              <a:rPr lang="en-GB">
                <a:solidFill>
                  <a:srgbClr val="1A3A64"/>
                </a:solidFill>
              </a:rPr>
              <a:t>In a rapidly developing </a:t>
            </a:r>
            <a:r>
              <a:rPr lang="en-GB">
                <a:solidFill>
                  <a:srgbClr val="1A3A64"/>
                </a:solidFill>
              </a:rPr>
              <a:t>geopolitical</a:t>
            </a:r>
            <a:r>
              <a:rPr lang="en-GB">
                <a:solidFill>
                  <a:srgbClr val="1A3A64"/>
                </a:solidFill>
              </a:rPr>
              <a:t> and technological world, how can we ensure that the CTBTO fulfills its objective of monitoring and deterring nuclear testing, while bolstering support and trust from existing and potential Member States?</a:t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●"/>
            </a:pPr>
            <a:r>
              <a:rPr lang="en-GB">
                <a:solidFill>
                  <a:srgbClr val="1A3A64"/>
                </a:solidFill>
              </a:rPr>
              <a:t>We will explore: </a:t>
            </a:r>
            <a:endParaRPr>
              <a:solidFill>
                <a:srgbClr val="1A3A64"/>
              </a:solidFill>
            </a:endParaRPr>
          </a:p>
          <a:p>
            <a:pPr indent="-317500" lvl="1" marL="9144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○"/>
            </a:pPr>
            <a:r>
              <a:rPr lang="en-GB">
                <a:solidFill>
                  <a:srgbClr val="1A3A64"/>
                </a:solidFill>
              </a:rPr>
              <a:t>Developments in AI, monitoring </a:t>
            </a:r>
            <a:r>
              <a:rPr lang="en-GB">
                <a:solidFill>
                  <a:srgbClr val="1A3A64"/>
                </a:solidFill>
              </a:rPr>
              <a:t>technologies</a:t>
            </a:r>
            <a:r>
              <a:rPr lang="en-GB">
                <a:solidFill>
                  <a:srgbClr val="1A3A64"/>
                </a:solidFill>
              </a:rPr>
              <a:t>, and OSINT (Open Source Intelligence) to </a:t>
            </a:r>
            <a:r>
              <a:rPr lang="en-GB">
                <a:solidFill>
                  <a:srgbClr val="1A3A64"/>
                </a:solidFill>
              </a:rPr>
              <a:t>strengthen</a:t>
            </a:r>
            <a:r>
              <a:rPr lang="en-GB">
                <a:solidFill>
                  <a:srgbClr val="1A3A64"/>
                </a:solidFill>
              </a:rPr>
              <a:t> the CTBTO’s verification program.</a:t>
            </a:r>
            <a:endParaRPr>
              <a:solidFill>
                <a:srgbClr val="1A3A64"/>
              </a:solidFill>
            </a:endParaRPr>
          </a:p>
          <a:p>
            <a:pPr indent="-317500" lvl="1" marL="9144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○"/>
            </a:pPr>
            <a:r>
              <a:rPr lang="en-GB">
                <a:solidFill>
                  <a:srgbClr val="1A3A64"/>
                </a:solidFill>
              </a:rPr>
              <a:t>Opportunities to enhance outreach by decentralizing CTBTO diplomacy and initiatives. </a:t>
            </a:r>
            <a:endParaRPr>
              <a:solidFill>
                <a:srgbClr val="1A3A64"/>
              </a:solidFill>
            </a:endParaRPr>
          </a:p>
          <a:p>
            <a:pPr indent="-317500" lvl="1" marL="9144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○"/>
            </a:pPr>
            <a:r>
              <a:rPr lang="en-GB">
                <a:solidFill>
                  <a:srgbClr val="1A3A64"/>
                </a:solidFill>
              </a:rPr>
              <a:t>Strategies to be implemented at international, regional, and national levels to encourage diplomacy and collaboration.</a:t>
            </a:r>
            <a:endParaRPr>
              <a:solidFill>
                <a:srgbClr val="1A3A64"/>
              </a:solidFill>
            </a:endParaRPr>
          </a:p>
          <a:p>
            <a:pPr indent="-3175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●"/>
            </a:pPr>
            <a:r>
              <a:rPr lang="en-GB">
                <a:solidFill>
                  <a:srgbClr val="1A3A64"/>
                </a:solidFill>
              </a:rPr>
              <a:t>By reviewing relevant examples, we show how emerging technologies and diplomatic strategies can be used together to build trust in the CTBTO from states, institutions, and individuals.</a:t>
            </a:r>
            <a:endParaRPr/>
          </a:p>
          <a:p>
            <a:pPr indent="-3175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Char char="●"/>
            </a:pPr>
            <a:r>
              <a:rPr lang="en-GB">
                <a:solidFill>
                  <a:srgbClr val="1A3A64"/>
                </a:solidFill>
              </a:rPr>
              <a:t>For more information, please attend our E-Poster presentation on September 8 (Online Poster Session 2)</a:t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Font typeface="Abel"/>
              <a:buNone/>
            </a:pPr>
            <a:r>
              <a:t/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Font typeface="Abel"/>
              <a:buNone/>
            </a:pPr>
            <a:r>
              <a:t/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Font typeface="Abel"/>
              <a:buNone/>
            </a:pPr>
            <a:r>
              <a:t/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1400"/>
              <a:buFont typeface="Abel"/>
              <a:buNone/>
            </a:pPr>
            <a:r>
              <a:t/>
            </a:r>
            <a:endParaRPr b="0" i="0" sz="1400" u="none" cap="none" strike="noStrike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756650" y="61300"/>
            <a:ext cx="6606600" cy="81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lnSpcReduction="1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lt1"/>
                </a:solidFill>
              </a:rPr>
              <a:t>Tackling Trust in the Treaty: New Technologies and Diplomatic Strategies to Build Confidence in the CTBT(O)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/>
          </a:p>
        </p:txBody>
      </p:sp>
      <p:sp>
        <p:nvSpPr>
          <p:cNvPr id="91" name="Google Shape;91;p13"/>
          <p:cNvSpPr txBox="1"/>
          <p:nvPr/>
        </p:nvSpPr>
        <p:spPr>
          <a:xfrm>
            <a:off x="3756661" y="646416"/>
            <a:ext cx="7445700" cy="3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A3A64"/>
                </a:solidFill>
              </a:rPr>
              <a:t>Francesca Crema, Amber Gaskill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A3A64"/>
                </a:solidFill>
              </a:rPr>
              <a:t>The University of British Columbia</a:t>
            </a:r>
            <a:endParaRPr sz="1200">
              <a:solidFill>
                <a:srgbClr val="1A3A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1490959" y="-202455"/>
            <a:ext cx="701100" cy="126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A3A64"/>
              </a:buClr>
              <a:buSzPts val="8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B3B65"/>
              </a:buClr>
              <a:buSzPts val="1050"/>
              <a:buFont typeface="Arial"/>
              <a:buNone/>
            </a:pPr>
            <a:r>
              <a:rPr b="1" lang="en-GB" sz="1050">
                <a:solidFill>
                  <a:srgbClr val="1B3B65"/>
                </a:solidFill>
              </a:rPr>
              <a:t>P5.1-796</a:t>
            </a:r>
            <a:endParaRPr b="1" sz="2800" u="none">
              <a:solidFill>
                <a:srgbClr val="1B3B6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