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6B9E6-5B21-4DFB-B0FE-DAD9071CA578}" v="2" dt="2025-07-01T12:42:33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>
        <p:scale>
          <a:sx n="70" d="100"/>
          <a:sy n="70" d="100"/>
        </p:scale>
        <p:origin x="-47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YSTA Monika" userId="3b68d60c-c869-4e55-a1d7-a484fc139185" providerId="ADAL" clId="{B366B9E6-5B21-4DFB-B0FE-DAD9071CA578}"/>
    <pc:docChg chg="custSel modSld">
      <pc:chgData name="KRYSTA Monika" userId="3b68d60c-c869-4e55-a1d7-a484fc139185" providerId="ADAL" clId="{B366B9E6-5B21-4DFB-B0FE-DAD9071CA578}" dt="2025-07-01T12:45:10" v="654" actId="20577"/>
      <pc:docMkLst>
        <pc:docMk/>
      </pc:docMkLst>
      <pc:sldChg chg="addSp delSp modSp mod">
        <pc:chgData name="KRYSTA Monika" userId="3b68d60c-c869-4e55-a1d7-a484fc139185" providerId="ADAL" clId="{B366B9E6-5B21-4DFB-B0FE-DAD9071CA578}" dt="2025-07-01T12:45:10" v="654" actId="20577"/>
        <pc:sldMkLst>
          <pc:docMk/>
          <pc:sldMk cId="3649860611" sldId="256"/>
        </pc:sldMkLst>
        <pc:spChg chg="mod">
          <ac:chgData name="KRYSTA Monika" userId="3b68d60c-c869-4e55-a1d7-a484fc139185" providerId="ADAL" clId="{B366B9E6-5B21-4DFB-B0FE-DAD9071CA578}" dt="2025-07-01T09:38:23.511" v="222" actId="20577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KRYSTA Monika" userId="3b68d60c-c869-4e55-a1d7-a484fc139185" providerId="ADAL" clId="{B366B9E6-5B21-4DFB-B0FE-DAD9071CA578}" dt="2025-07-01T12:45:10" v="654" actId="20577"/>
          <ac:spMkLst>
            <pc:docMk/>
            <pc:sldMk cId="3649860611" sldId="256"/>
            <ac:spMk id="10" creationId="{D5AE4295-86D6-0ED9-4F2B-A8BCD338E5F5}"/>
          </ac:spMkLst>
        </pc:spChg>
        <pc:spChg chg="del mod">
          <ac:chgData name="KRYSTA Monika" userId="3b68d60c-c869-4e55-a1d7-a484fc139185" providerId="ADAL" clId="{B366B9E6-5B21-4DFB-B0FE-DAD9071CA578}" dt="2025-07-01T12:43:19.797" v="395" actId="21"/>
          <ac:spMkLst>
            <pc:docMk/>
            <pc:sldMk cId="3649860611" sldId="256"/>
            <ac:spMk id="13" creationId="{6A323FA7-6C67-D7D8-C60F-22F60C72221A}"/>
          </ac:spMkLst>
        </pc:spChg>
        <pc:spChg chg="mod">
          <ac:chgData name="KRYSTA Monika" userId="3b68d60c-c869-4e55-a1d7-a484fc139185" providerId="ADAL" clId="{B366B9E6-5B21-4DFB-B0FE-DAD9071CA578}" dt="2025-07-01T09:31:25.994" v="174" actId="255"/>
          <ac:spMkLst>
            <pc:docMk/>
            <pc:sldMk cId="3649860611" sldId="256"/>
            <ac:spMk id="28" creationId="{B80091A9-21A6-ACE8-7D0F-BF92C1995514}"/>
          </ac:spMkLst>
        </pc:spChg>
        <pc:graphicFrameChg chg="add mod">
          <ac:chgData name="KRYSTA Monika" userId="3b68d60c-c869-4e55-a1d7-a484fc139185" providerId="ADAL" clId="{B366B9E6-5B21-4DFB-B0FE-DAD9071CA578}" dt="2025-07-01T09:43:41.872" v="234" actId="1038"/>
          <ac:graphicFrameMkLst>
            <pc:docMk/>
            <pc:sldMk cId="3649860611" sldId="256"/>
            <ac:graphicFrameMk id="3" creationId="{2E2DDE2A-D94F-9E69-2B32-407A44C125B8}"/>
          </ac:graphicFrameMkLst>
        </pc:graphicFrameChg>
        <pc:picChg chg="add mod">
          <ac:chgData name="KRYSTA Monika" userId="3b68d60c-c869-4e55-a1d7-a484fc139185" providerId="ADAL" clId="{B366B9E6-5B21-4DFB-B0FE-DAD9071CA578}" dt="2025-07-01T12:43:14.747" v="394" actId="1038"/>
          <ac:picMkLst>
            <pc:docMk/>
            <pc:sldMk cId="3649860611" sldId="256"/>
            <ac:picMk id="6" creationId="{7A2FFD37-1476-A53F-898D-D39F28A061C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=""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=""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=""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=""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=""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=""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=""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=""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=""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=""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=""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=""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=""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=""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=""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=""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=""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=""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=""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=""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=""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=""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30.08.2025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=""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=""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1D3346CC-2301-B6CD-0D5D-8EB6E352E6C3}"/>
              </a:ext>
            </a:extLst>
          </p:cNvPr>
          <p:cNvSpPr txBox="1">
            <a:spLocks/>
          </p:cNvSpPr>
          <p:nvPr/>
        </p:nvSpPr>
        <p:spPr>
          <a:xfrm>
            <a:off x="11490959" y="898361"/>
            <a:ext cx="701041" cy="39658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P4.5-439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=""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=""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1834112" y="1892301"/>
            <a:ext cx="8439251" cy="4104982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>
              <a:buClr>
                <a:srgbClr val="1A3A64"/>
              </a:buClr>
            </a:pP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we are comparing and contrasting the IFE and OSI, with measures to </a:t>
            </a:r>
          </a:p>
          <a:p>
            <a:pPr>
              <a:buClr>
                <a:srgbClr val="1A3A64"/>
              </a:buClr>
            </a:pPr>
            <a:r>
              <a:rPr lang="en-GB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bridge the gap towards an effective OSI………….</a:t>
            </a:r>
          </a:p>
          <a:p>
            <a:pPr marL="285750" indent="-285750"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Main Issues</a:t>
            </a:r>
            <a:endParaRPr lang="en-GB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An OSI could conduct in any environment, yet with available resources and selective “comfort zones” IFE could conduct only at specific environments…………</a:t>
            </a:r>
          </a:p>
          <a:p>
            <a:r>
              <a:rPr lang="en-GB" sz="1400" dirty="0">
                <a:solidFill>
                  <a:srgbClr val="1A3A64"/>
                </a:solidFill>
                <a:latin typeface="Arial"/>
                <a:cs typeface="Arial"/>
              </a:rPr>
              <a:t>	</a:t>
            </a:r>
            <a:endParaRPr lang="en-GB" sz="1400" dirty="0" smtClean="0">
              <a:solidFill>
                <a:srgbClr val="1A3A64"/>
              </a:solidFill>
              <a:latin typeface="Arial"/>
              <a:cs typeface="Arial"/>
            </a:endParaRPr>
          </a:p>
          <a:p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	The artificiality and injects largely governs the IFE, though such </a:t>
            </a:r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elements </a:t>
            </a:r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are not in an OSI………..</a:t>
            </a:r>
          </a:p>
          <a:p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r>
              <a:rPr lang="en-GB" sz="1400" dirty="0" smtClean="0">
                <a:solidFill>
                  <a:srgbClr val="1A3A64"/>
                </a:solidFill>
                <a:latin typeface="Arial"/>
                <a:cs typeface="Arial"/>
              </a:rPr>
              <a:t>		A friendly and well-trained OSI escorts could not be taken as 		granted, the real situation would be very complex………</a:t>
            </a:r>
          </a:p>
          <a:p>
            <a:endParaRPr lang="en-GB" sz="1400" dirty="0">
              <a:solidFill>
                <a:srgbClr val="1A3A64"/>
              </a:solidFill>
              <a:latin typeface="Arial"/>
              <a:cs typeface="Arial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r>
              <a:rPr lang="en-GB" sz="1400" b="1" dirty="0" smtClean="0">
                <a:solidFill>
                  <a:srgbClr val="C00000"/>
                </a:solidFill>
                <a:latin typeface="Arial"/>
                <a:cs typeface="Arial"/>
              </a:rPr>
              <a:t>		Appropriate Measures</a:t>
            </a:r>
          </a:p>
          <a:p>
            <a:pPr>
              <a:buClr>
                <a:srgbClr val="1A3A64"/>
              </a:buClr>
            </a:pPr>
            <a:r>
              <a:rPr lang="en-GB" sz="1400" dirty="0" smtClean="0">
                <a:solidFill>
                  <a:srgbClr val="002060"/>
                </a:solidFill>
              </a:rPr>
              <a:t>			The key differences between an IFE and OSI needed to be 			analysed and identified enabling to transform IFE mind-set to OSI environment…… </a:t>
            </a:r>
            <a:endParaRPr lang="en-GB" sz="1400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600" dirty="0">
                <a:solidFill>
                  <a:srgbClr val="CB6D04"/>
                </a:solidFill>
                <a:latin typeface="Arial" pitchFamily="34" charset="0"/>
                <a:ea typeface="Times New Roman"/>
                <a:cs typeface="Arial" pitchFamily="34" charset="0"/>
              </a:rPr>
              <a:t>Bridging the gap between On-Site Inspection </a:t>
            </a:r>
            <a:r>
              <a:rPr lang="en-GB" sz="1600" dirty="0" smtClean="0">
                <a:solidFill>
                  <a:srgbClr val="CB6D04"/>
                </a:solidFill>
                <a:latin typeface="Arial" pitchFamily="34" charset="0"/>
                <a:ea typeface="Times New Roman"/>
                <a:cs typeface="Arial" pitchFamily="34" charset="0"/>
              </a:rPr>
              <a:t>(OSI) and                                      Integrated </a:t>
            </a:r>
            <a:r>
              <a:rPr lang="en-GB" sz="1600" dirty="0">
                <a:solidFill>
                  <a:srgbClr val="CB6D04"/>
                </a:solidFill>
                <a:latin typeface="Arial" pitchFamily="34" charset="0"/>
                <a:ea typeface="Times New Roman"/>
                <a:cs typeface="Arial" pitchFamily="34" charset="0"/>
              </a:rPr>
              <a:t>Field </a:t>
            </a:r>
            <a:r>
              <a:rPr lang="en-GB" sz="1600" dirty="0" smtClean="0">
                <a:solidFill>
                  <a:srgbClr val="CB6D04"/>
                </a:solidFill>
                <a:latin typeface="Arial" pitchFamily="34" charset="0"/>
                <a:ea typeface="Times New Roman"/>
                <a:cs typeface="Arial" pitchFamily="34" charset="0"/>
              </a:rPr>
              <a:t>Exercise (IFE)</a:t>
            </a:r>
            <a:endParaRPr lang="en-GB" sz="160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=""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b="0" i="0" u="none" strike="noStrike" dirty="0" err="1" smtClean="0">
                <a:solidFill>
                  <a:srgbClr val="1A3A64"/>
                </a:solidFill>
                <a:effectLst/>
                <a:latin typeface="Arial"/>
                <a:cs typeface="Arial"/>
              </a:rPr>
              <a:t>Nalin</a:t>
            </a:r>
            <a:r>
              <a:rPr lang="en-GB" sz="1200" b="0" i="0" u="none" strike="noStrike" dirty="0" smtClean="0">
                <a:solidFill>
                  <a:srgbClr val="1A3A64"/>
                </a:solidFill>
                <a:effectLst/>
                <a:latin typeface="Arial"/>
                <a:cs typeface="Arial"/>
              </a:rPr>
              <a:t> de Silva and W.A.G.K. </a:t>
            </a:r>
            <a:r>
              <a:rPr lang="en-GB" sz="1200" b="0" i="0" u="none" strike="noStrike" dirty="0" err="1" smtClean="0">
                <a:solidFill>
                  <a:srgbClr val="1A3A64"/>
                </a:solidFill>
                <a:effectLst/>
                <a:latin typeface="Arial"/>
                <a:cs typeface="Arial"/>
              </a:rPr>
              <a:t>Wickramasinghe</a:t>
            </a:r>
            <a:endParaRPr lang="en-US" sz="1200" dirty="0">
              <a:latin typeface="Arial"/>
              <a:cs typeface="Arial"/>
            </a:endParaRPr>
          </a:p>
          <a:p>
            <a:r>
              <a:rPr lang="en-GB" sz="1200" b="0" i="0" u="none" strike="noStrike" dirty="0" smtClean="0">
                <a:solidFill>
                  <a:srgbClr val="1A3A64"/>
                </a:solidFill>
                <a:effectLst/>
                <a:latin typeface="Arial"/>
                <a:cs typeface="Arial"/>
              </a:rPr>
              <a:t>Geological Survey and Mines Bureau (GSMB) , Sri Lanka</a:t>
            </a:r>
            <a:endParaRPr lang="en-GB" sz="1200" noProof="0" dirty="0">
              <a:solidFill>
                <a:srgbClr val="1A3A64"/>
              </a:solidFill>
              <a:latin typeface="Arial"/>
              <a:cs typeface="Arial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5000"/>
              </a:lnSpc>
            </a:pP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66836"/>
            <a:ext cx="3093829" cy="179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7"/>
          <p:cNvPicPr/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</a:blip>
          <a:srcRect t="5172" b="5853"/>
          <a:stretch/>
        </p:blipFill>
        <p:spPr bwMode="auto">
          <a:xfrm>
            <a:off x="10624184" y="5596094"/>
            <a:ext cx="1109558" cy="97606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/>
          <p:cNvSpPr txBox="1"/>
          <p:nvPr/>
        </p:nvSpPr>
        <p:spPr>
          <a:xfrm>
            <a:off x="8557363" y="6572162"/>
            <a:ext cx="3634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accent2">
                    <a:lumMod val="50000"/>
                  </a:schemeClr>
                </a:solidFill>
              </a:rPr>
              <a:t>Geological Survey and Mines Bureau, Sri Lanka</a:t>
            </a: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" t="24895" r="3700" b="31105"/>
          <a:stretch/>
        </p:blipFill>
        <p:spPr bwMode="auto">
          <a:xfrm>
            <a:off x="8181474" y="1294947"/>
            <a:ext cx="4010526" cy="145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SnT2025_Lightning Talk Template_CLEAN_250627_dr 3_FN" id="{506A7A28-3A96-48F3-B9F5-A7AF7546958D}" vid="{AC3700E0-E2A9-4A04-8C0A-BB56C749F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Props1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5DA042-D6BE-4CE2-944D-99D38DC3508E}">
  <ds:schemaRefs>
    <ds:schemaRef ds:uri="http://purl.org/dc/terms/"/>
    <ds:schemaRef ds:uri="92ea592d-9254-4852-90b7-7d20b5286f68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dee43835-892f-4438-b97f-a194acad537d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42</TotalTime>
  <Words>94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KRYSTA Monika</dc:creator>
  <cp:lastModifiedBy>Nalin</cp:lastModifiedBy>
  <cp:revision>11</cp:revision>
  <dcterms:created xsi:type="dcterms:W3CDTF">2025-07-01T09:27:21Z</dcterms:created>
  <dcterms:modified xsi:type="dcterms:W3CDTF">2025-08-30T01:43:55Z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